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1" r:id="rId4"/>
    <p:sldId id="264" r:id="rId5"/>
    <p:sldId id="262" r:id="rId6"/>
    <p:sldId id="263" r:id="rId7"/>
    <p:sldId id="266" r:id="rId8"/>
    <p:sldId id="265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29"/>
    <p:restoredTop sz="94669"/>
  </p:normalViewPr>
  <p:slideViewPr>
    <p:cSldViewPr snapToGrid="0" snapToObjects="1">
      <p:cViewPr varScale="1">
        <p:scale>
          <a:sx n="109" d="100"/>
          <a:sy n="109" d="100"/>
        </p:scale>
        <p:origin x="3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19F2-E031-B145-B8CE-A1C4E1B7AA38}" type="datetimeFigureOut">
              <a:rPr lang="es-ES_tradnl" smtClean="0"/>
              <a:t>22/10/2019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E941-35E0-FD45-AA50-093747C54AE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324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19F2-E031-B145-B8CE-A1C4E1B7AA38}" type="datetimeFigureOut">
              <a:rPr lang="es-ES_tradnl" smtClean="0"/>
              <a:t>22/10/2019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E941-35E0-FD45-AA50-093747C54AE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66798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19F2-E031-B145-B8CE-A1C4E1B7AA38}" type="datetimeFigureOut">
              <a:rPr lang="es-ES_tradnl" smtClean="0"/>
              <a:t>22/10/2019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E941-35E0-FD45-AA50-093747C54AE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1303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19F2-E031-B145-B8CE-A1C4E1B7AA38}" type="datetimeFigureOut">
              <a:rPr lang="es-ES_tradnl" smtClean="0"/>
              <a:t>22/10/2019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E941-35E0-FD45-AA50-093747C54AE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45449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19F2-E031-B145-B8CE-A1C4E1B7AA38}" type="datetimeFigureOut">
              <a:rPr lang="es-ES_tradnl" smtClean="0"/>
              <a:t>22/10/2019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E941-35E0-FD45-AA50-093747C54AE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3046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19F2-E031-B145-B8CE-A1C4E1B7AA38}" type="datetimeFigureOut">
              <a:rPr lang="es-ES_tradnl" smtClean="0"/>
              <a:t>22/10/2019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E941-35E0-FD45-AA50-093747C54AE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4766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19F2-E031-B145-B8CE-A1C4E1B7AA38}" type="datetimeFigureOut">
              <a:rPr lang="es-ES_tradnl" smtClean="0"/>
              <a:t>22/10/2019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E941-35E0-FD45-AA50-093747C54AE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57114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19F2-E031-B145-B8CE-A1C4E1B7AA38}" type="datetimeFigureOut">
              <a:rPr lang="es-ES_tradnl" smtClean="0"/>
              <a:t>22/10/2019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E941-35E0-FD45-AA50-093747C54AE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975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19F2-E031-B145-B8CE-A1C4E1B7AA38}" type="datetimeFigureOut">
              <a:rPr lang="es-ES_tradnl" smtClean="0"/>
              <a:t>22/10/2019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E941-35E0-FD45-AA50-093747C54AE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28850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19F2-E031-B145-B8CE-A1C4E1B7AA38}" type="datetimeFigureOut">
              <a:rPr lang="es-ES_tradnl" smtClean="0"/>
              <a:t>22/10/2019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E941-35E0-FD45-AA50-093747C54AE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23052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19F2-E031-B145-B8CE-A1C4E1B7AA38}" type="datetimeFigureOut">
              <a:rPr lang="es-ES_tradnl" smtClean="0"/>
              <a:t>22/10/2019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E941-35E0-FD45-AA50-093747C54AE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9413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419F2-E031-B145-B8CE-A1C4E1B7AA38}" type="datetimeFigureOut">
              <a:rPr lang="es-ES_tradnl" smtClean="0"/>
              <a:t>22/10/2019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4E941-35E0-FD45-AA50-093747C54AE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3258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7154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97877"/>
            <a:ext cx="10515600" cy="888023"/>
          </a:xfrm>
        </p:spPr>
        <p:txBody>
          <a:bodyPr>
            <a:normAutofit/>
          </a:bodyPr>
          <a:lstStyle/>
          <a:p>
            <a:r>
              <a:rPr lang="es-CO" sz="3600" b="1" dirty="0" smtClean="0">
                <a:solidFill>
                  <a:srgbClr val="FF0000"/>
                </a:solidFill>
              </a:rPr>
              <a:t>5. ALGUNAS SUGERENCIAS DE MEJORA</a:t>
            </a:r>
            <a:endParaRPr lang="es-CO" sz="3600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3238" y="1485899"/>
            <a:ext cx="11139854" cy="52753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O" i="1" dirty="0"/>
              <a:t>Cambios en la movilidad </a:t>
            </a:r>
            <a:r>
              <a:rPr lang="es-CO" i="1" dirty="0" smtClean="0"/>
              <a:t>vertical</a:t>
            </a:r>
          </a:p>
          <a:p>
            <a:pPr marL="514350" indent="-514350">
              <a:buFont typeface="+mj-lt"/>
              <a:buAutoNum type="arabicPeriod"/>
            </a:pPr>
            <a:r>
              <a:rPr lang="es-CO" i="1" dirty="0" smtClean="0"/>
              <a:t>Cambios en movilidad horizontal</a:t>
            </a:r>
          </a:p>
          <a:p>
            <a:pPr marL="514350" indent="-514350">
              <a:buFont typeface="+mj-lt"/>
              <a:buAutoNum type="arabicPeriod"/>
            </a:pPr>
            <a:r>
              <a:rPr lang="es-CO" i="1" dirty="0" smtClean="0"/>
              <a:t>Salario </a:t>
            </a:r>
            <a:r>
              <a:rPr lang="es-CO" i="1" dirty="0"/>
              <a:t>diferencial y superior para funcionarios de </a:t>
            </a:r>
            <a:r>
              <a:rPr lang="es-CO" i="1" dirty="0" smtClean="0"/>
              <a:t>carrera</a:t>
            </a:r>
            <a:endParaRPr lang="es-CO" dirty="0"/>
          </a:p>
          <a:p>
            <a:pPr marL="514350" indent="-514350">
              <a:buFont typeface="+mj-lt"/>
              <a:buAutoNum type="arabicPeriod"/>
            </a:pPr>
            <a:r>
              <a:rPr lang="es-CO" i="1" dirty="0" smtClean="0"/>
              <a:t>Un real sistema </a:t>
            </a:r>
            <a:r>
              <a:rPr lang="es-CO" i="1" dirty="0"/>
              <a:t>de </a:t>
            </a:r>
            <a:r>
              <a:rPr lang="es-CO" i="1" dirty="0" smtClean="0"/>
              <a:t>incentivos, simbólicos y materiales.</a:t>
            </a:r>
          </a:p>
          <a:p>
            <a:pPr marL="514350" indent="-514350">
              <a:buFont typeface="+mj-lt"/>
              <a:buAutoNum type="arabicPeriod"/>
            </a:pPr>
            <a:r>
              <a:rPr lang="es-CO" i="1" dirty="0"/>
              <a:t>Ampliar la carrera </a:t>
            </a:r>
            <a:r>
              <a:rPr lang="es-CO" i="1" dirty="0" smtClean="0"/>
              <a:t>ciertos </a:t>
            </a:r>
            <a:r>
              <a:rPr lang="es-CO" i="1" dirty="0"/>
              <a:t>cargos técnicos de tipo </a:t>
            </a:r>
            <a:r>
              <a:rPr lang="es-CO" i="1" dirty="0" smtClean="0"/>
              <a:t>directivo</a:t>
            </a:r>
          </a:p>
          <a:p>
            <a:pPr marL="514350" indent="-514350">
              <a:buFont typeface="+mj-lt"/>
              <a:buAutoNum type="arabicPeriod"/>
            </a:pPr>
            <a:r>
              <a:rPr lang="es-CO" i="1" dirty="0"/>
              <a:t>Mayor </a:t>
            </a:r>
            <a:r>
              <a:rPr lang="es-CO" i="1" dirty="0" smtClean="0"/>
              <a:t>flexibilidad</a:t>
            </a:r>
            <a:endParaRPr lang="es-CO" dirty="0" smtClean="0"/>
          </a:p>
          <a:p>
            <a:pPr marL="514350" indent="-514350">
              <a:buFont typeface="+mj-lt"/>
              <a:buAutoNum type="arabicPeriod"/>
            </a:pPr>
            <a:r>
              <a:rPr lang="es-CO" i="1" dirty="0"/>
              <a:t>Desbloquear las plantas de </a:t>
            </a:r>
            <a:r>
              <a:rPr lang="es-CO" i="1" dirty="0" smtClean="0"/>
              <a:t>personal</a:t>
            </a:r>
          </a:p>
          <a:p>
            <a:pPr marL="514350" indent="-514350">
              <a:buFont typeface="+mj-lt"/>
              <a:buAutoNum type="arabicPeriod"/>
            </a:pPr>
            <a:r>
              <a:rPr lang="es-CO" i="1" dirty="0"/>
              <a:t>Representación política uninominal por distritos electorales</a:t>
            </a:r>
            <a:r>
              <a:rPr lang="es-CO" i="1" dirty="0" smtClean="0"/>
              <a:t>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50258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97877"/>
            <a:ext cx="10515600" cy="888023"/>
          </a:xfrm>
        </p:spPr>
        <p:txBody>
          <a:bodyPr>
            <a:normAutofit/>
          </a:bodyPr>
          <a:lstStyle/>
          <a:p>
            <a:r>
              <a:rPr lang="es-CO" sz="4000" b="1" dirty="0" smtClean="0">
                <a:solidFill>
                  <a:srgbClr val="FF0000"/>
                </a:solidFill>
              </a:rPr>
              <a:t>CONCLUSIONES</a:t>
            </a:r>
            <a:endParaRPr lang="es-CO" sz="4000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3238" y="1485900"/>
            <a:ext cx="11139854" cy="5081954"/>
          </a:xfrm>
        </p:spPr>
        <p:txBody>
          <a:bodyPr>
            <a:normAutofit fontScale="92500"/>
          </a:bodyPr>
          <a:lstStyle/>
          <a:p>
            <a:pPr algn="just"/>
            <a:r>
              <a:rPr lang="es-CO" dirty="0"/>
              <a:t>La meritocracia </a:t>
            </a:r>
            <a:r>
              <a:rPr lang="es-CO" dirty="0" smtClean="0"/>
              <a:t>sigue </a:t>
            </a:r>
            <a:r>
              <a:rPr lang="es-CO" dirty="0"/>
              <a:t>gozando de buena salud dentro de los planteamientos de la administración pública contemporánea. </a:t>
            </a:r>
            <a:endParaRPr lang="es-CO" dirty="0" smtClean="0"/>
          </a:p>
          <a:p>
            <a:pPr algn="just"/>
            <a:r>
              <a:rPr lang="es-CO" dirty="0" smtClean="0"/>
              <a:t>Sus </a:t>
            </a:r>
            <a:r>
              <a:rPr lang="es-CO" dirty="0"/>
              <a:t>principios y valores son perfectamente compatibles con los principios del Estado social de derecho y la democracia (igualdad, participación, acceso a cargos públicos, imparcialidad y transparencia</a:t>
            </a:r>
            <a:r>
              <a:rPr lang="es-CO" dirty="0" smtClean="0"/>
              <a:t>).</a:t>
            </a:r>
          </a:p>
          <a:p>
            <a:pPr algn="just"/>
            <a:r>
              <a:rPr lang="es-CO" dirty="0" smtClean="0"/>
              <a:t>Pese </a:t>
            </a:r>
            <a:r>
              <a:rPr lang="es-CO" dirty="0"/>
              <a:t>a la consagración constitucional y legal de la meritocracia en los países de la región, la implantación de un servicio civil o función pública moderna es una asignatura </a:t>
            </a:r>
            <a:r>
              <a:rPr lang="es-CO" dirty="0" smtClean="0"/>
              <a:t>pendiente.</a:t>
            </a:r>
          </a:p>
          <a:p>
            <a:pPr algn="just"/>
            <a:r>
              <a:rPr lang="es-CO" dirty="0"/>
              <a:t>En el conjunto de los países parece que el factor de injerencia política es el factor más determinante para impedir un mayor desarrollo de la </a:t>
            </a:r>
            <a:r>
              <a:rPr lang="es-CO" dirty="0" smtClean="0"/>
              <a:t>meritocracia</a:t>
            </a:r>
            <a:r>
              <a:rPr lang="es-CO" smtClean="0"/>
              <a:t>. </a:t>
            </a:r>
          </a:p>
          <a:p>
            <a:pPr algn="just"/>
            <a:r>
              <a:rPr lang="es-CO" smtClean="0"/>
              <a:t>La </a:t>
            </a:r>
            <a:r>
              <a:rPr lang="es-CO" dirty="0"/>
              <a:t>meritocracia se </a:t>
            </a:r>
            <a:r>
              <a:rPr lang="es-CO"/>
              <a:t>convierte </a:t>
            </a:r>
            <a:r>
              <a:rPr lang="es-CO" smtClean="0"/>
              <a:t>así, </a:t>
            </a:r>
            <a:r>
              <a:rPr lang="es-CO" dirty="0" smtClean="0"/>
              <a:t>en </a:t>
            </a:r>
            <a:r>
              <a:rPr lang="es-CO" dirty="0"/>
              <a:t>una estrategia de lucha contra la corrupción. </a:t>
            </a:r>
          </a:p>
          <a:p>
            <a:pPr algn="just"/>
            <a:r>
              <a:rPr lang="es-CO" dirty="0" smtClean="0"/>
              <a:t> </a:t>
            </a:r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85009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sz="4400" b="1" dirty="0">
                <a:solidFill>
                  <a:srgbClr val="FF0000"/>
                </a:solidFill>
              </a:rPr>
              <a:t>EL PAPEL DE LA MERITOCRACIA EN LA ADMINISTRACIÓN PÚBLICA CONTEMPORÁNEA</a:t>
            </a:r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i="1" dirty="0" smtClean="0"/>
              <a:t>William Guillermo Jiménez</a:t>
            </a:r>
          </a:p>
          <a:p>
            <a:r>
              <a:rPr lang="es-CO" dirty="0" err="1" smtClean="0"/>
              <a:t>PosDoctor</a:t>
            </a:r>
            <a:r>
              <a:rPr lang="es-CO" dirty="0" smtClean="0"/>
              <a:t> en Derecho, PhD en Ciencias Políticas</a:t>
            </a:r>
          </a:p>
          <a:p>
            <a:r>
              <a:rPr lang="es-CO" dirty="0" smtClean="0"/>
              <a:t>Profesor titular Universidad Libre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31885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8890"/>
          </a:xfrm>
        </p:spPr>
        <p:txBody>
          <a:bodyPr>
            <a:normAutofit/>
          </a:bodyPr>
          <a:lstStyle/>
          <a:p>
            <a:r>
              <a:rPr lang="es-CO" sz="4000" b="1" dirty="0" smtClean="0">
                <a:solidFill>
                  <a:srgbClr val="FF0000"/>
                </a:solidFill>
              </a:rPr>
              <a:t>INTRODUCCIÓN</a:t>
            </a:r>
            <a:endParaRPr lang="es-CO" sz="4000" b="1" dirty="0">
              <a:solidFill>
                <a:srgbClr val="FF0000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1784838"/>
            <a:ext cx="10515600" cy="4392125"/>
          </a:xfrm>
        </p:spPr>
        <p:txBody>
          <a:bodyPr/>
          <a:lstStyle/>
          <a:p>
            <a:r>
              <a:rPr lang="es-CO" dirty="0" smtClean="0"/>
              <a:t>OBJETIVO: </a:t>
            </a:r>
            <a:r>
              <a:rPr lang="es-CO" dirty="0" smtClean="0"/>
              <a:t>Contribuir </a:t>
            </a:r>
            <a:r>
              <a:rPr lang="es-CO" dirty="0"/>
              <a:t>al debate sobre la administración pública contemporánea y el lugar que en ella ocupa el sistema </a:t>
            </a:r>
            <a:r>
              <a:rPr lang="es-CO" dirty="0" err="1"/>
              <a:t>meritocrático</a:t>
            </a:r>
            <a:r>
              <a:rPr lang="es-CO" dirty="0"/>
              <a:t>. </a:t>
            </a:r>
            <a:endParaRPr lang="es-CO" dirty="0" smtClean="0"/>
          </a:p>
          <a:p>
            <a:r>
              <a:rPr lang="es-CO" dirty="0" smtClean="0"/>
              <a:t>TESIS: Pese </a:t>
            </a:r>
            <a:r>
              <a:rPr lang="es-CO" dirty="0"/>
              <a:t>a las dificultades </a:t>
            </a:r>
            <a:r>
              <a:rPr lang="es-CO" dirty="0" smtClean="0"/>
              <a:t>en </a:t>
            </a:r>
            <a:r>
              <a:rPr lang="es-CO" dirty="0"/>
              <a:t>la implementación de sistemas de carrera administrativa y de mérito, se debe profundizar en su </a:t>
            </a:r>
            <a:r>
              <a:rPr lang="es-CO" dirty="0" smtClean="0"/>
              <a:t>desarrollo. </a:t>
            </a:r>
          </a:p>
          <a:p>
            <a:r>
              <a:rPr lang="es-CO" dirty="0" smtClean="0"/>
              <a:t>MERITOCRACIA: Es un </a:t>
            </a:r>
            <a:r>
              <a:rPr lang="es-CO" dirty="0"/>
              <a:t>instrumentos para luchar contra la corrupción, generar eficiencia, garantizar la movilidad social y profundizar la democracia.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31367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24254"/>
            <a:ext cx="10515600" cy="931984"/>
          </a:xfrm>
        </p:spPr>
        <p:txBody>
          <a:bodyPr>
            <a:normAutofit/>
          </a:bodyPr>
          <a:lstStyle/>
          <a:p>
            <a:r>
              <a:rPr lang="es-CO" sz="4000" b="1" dirty="0" smtClean="0">
                <a:solidFill>
                  <a:srgbClr val="FF0000"/>
                </a:solidFill>
              </a:rPr>
              <a:t>1. MERITOCRACIA: ideal antiguo</a:t>
            </a:r>
            <a:endParaRPr lang="es-CO" sz="4000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56238"/>
            <a:ext cx="10515600" cy="5064370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/>
              <a:t>Existencia de gobernantes y gobernados: característica del Estado</a:t>
            </a:r>
          </a:p>
          <a:p>
            <a:r>
              <a:rPr lang="es-CO" dirty="0" smtClean="0"/>
              <a:t>Desde inicios hubo preocupación sobre conocimientos, habilidades y aptitudes de los gobernantes y funcionarios</a:t>
            </a:r>
          </a:p>
          <a:p>
            <a:r>
              <a:rPr lang="es-CO" dirty="0" smtClean="0">
                <a:solidFill>
                  <a:srgbClr val="FF0000"/>
                </a:solidFill>
              </a:rPr>
              <a:t>Confucio</a:t>
            </a:r>
            <a:r>
              <a:rPr lang="es-CO" dirty="0" smtClean="0"/>
              <a:t> favorable a régimen </a:t>
            </a:r>
            <a:r>
              <a:rPr lang="es-CO" dirty="0" err="1" smtClean="0"/>
              <a:t>meritocrático</a:t>
            </a:r>
            <a:r>
              <a:rPr lang="es-CO" dirty="0" smtClean="0"/>
              <a:t> de mandarines: “</a:t>
            </a:r>
            <a:r>
              <a:rPr lang="es-CO" i="1" dirty="0" smtClean="0"/>
              <a:t>cualquier campesino podría llegar a ser mandarín</a:t>
            </a:r>
            <a:r>
              <a:rPr lang="es-CO" dirty="0" smtClean="0"/>
              <a:t>”. </a:t>
            </a:r>
          </a:p>
          <a:p>
            <a:r>
              <a:rPr lang="es-CO" dirty="0" smtClean="0">
                <a:solidFill>
                  <a:srgbClr val="FF0000"/>
                </a:solidFill>
              </a:rPr>
              <a:t>Platón</a:t>
            </a:r>
            <a:r>
              <a:rPr lang="es-CO" dirty="0" smtClean="0"/>
              <a:t>: Los guardianes (gobernantes y ejército) reservado </a:t>
            </a:r>
            <a:r>
              <a:rPr lang="es-CO" dirty="0"/>
              <a:t>a </a:t>
            </a:r>
            <a:r>
              <a:rPr lang="es-CO" dirty="0" smtClean="0"/>
              <a:t>determinado </a:t>
            </a:r>
            <a:r>
              <a:rPr lang="es-CO" dirty="0"/>
              <a:t>tipo </a:t>
            </a:r>
            <a:r>
              <a:rPr lang="es-CO" dirty="0" smtClean="0"/>
              <a:t>de personas</a:t>
            </a:r>
          </a:p>
          <a:p>
            <a:r>
              <a:rPr lang="es-CO" dirty="0" smtClean="0">
                <a:solidFill>
                  <a:srgbClr val="FF0000"/>
                </a:solidFill>
              </a:rPr>
              <a:t>Aristóteles: </a:t>
            </a:r>
            <a:r>
              <a:rPr lang="es-CO" dirty="0" smtClean="0"/>
              <a:t>La virtud cívica (aptitud de servicio), pauta para repartir los cargos</a:t>
            </a:r>
          </a:p>
          <a:p>
            <a:r>
              <a:rPr lang="es-CO" dirty="0" smtClean="0">
                <a:solidFill>
                  <a:srgbClr val="FF0000"/>
                </a:solidFill>
              </a:rPr>
              <a:t>Imam </a:t>
            </a:r>
            <a:r>
              <a:rPr lang="es-CO" dirty="0" err="1" smtClean="0">
                <a:solidFill>
                  <a:srgbClr val="FF0000"/>
                </a:solidFill>
              </a:rPr>
              <a:t>Alí</a:t>
            </a:r>
            <a:r>
              <a:rPr lang="es-CO" dirty="0" smtClean="0"/>
              <a:t>: escoger las mejores personas</a:t>
            </a:r>
          </a:p>
          <a:p>
            <a:pPr marL="0" indent="0">
              <a:buNone/>
            </a:pPr>
            <a:r>
              <a:rPr lang="es-CO" i="1" dirty="0" smtClean="0">
                <a:solidFill>
                  <a:srgbClr val="0070C0"/>
                </a:solidFill>
              </a:rPr>
              <a:t>*M</a:t>
            </a:r>
            <a:r>
              <a:rPr lang="es-CO" i="1" dirty="0" smtClean="0">
                <a:solidFill>
                  <a:srgbClr val="0070C0"/>
                </a:solidFill>
              </a:rPr>
              <a:t>eritocracia</a:t>
            </a:r>
            <a:r>
              <a:rPr lang="es-CO" dirty="0">
                <a:solidFill>
                  <a:srgbClr val="0070C0"/>
                </a:solidFill>
              </a:rPr>
              <a:t>: </a:t>
            </a:r>
            <a:r>
              <a:rPr lang="es-CO" dirty="0"/>
              <a:t>el poder del </a:t>
            </a:r>
            <a:r>
              <a:rPr lang="es-CO" dirty="0" smtClean="0"/>
              <a:t>mérito. La </a:t>
            </a:r>
            <a:r>
              <a:rPr lang="es-CO" dirty="0"/>
              <a:t>aptitud, el esfuerzo, el trabajo, la virtud o la </a:t>
            </a:r>
            <a:r>
              <a:rPr lang="es-CO" dirty="0" smtClean="0"/>
              <a:t>excelencia, deber </a:t>
            </a:r>
            <a:r>
              <a:rPr lang="es-CO" dirty="0"/>
              <a:t>el criterio para </a:t>
            </a:r>
            <a:r>
              <a:rPr lang="es-CO" dirty="0" smtClean="0"/>
              <a:t>ocupar empleos públicos</a:t>
            </a:r>
          </a:p>
          <a:p>
            <a:pPr marL="0" indent="0">
              <a:buNone/>
            </a:pPr>
            <a:r>
              <a:rPr lang="es-CO" dirty="0" smtClean="0"/>
              <a:t>*Se </a:t>
            </a:r>
            <a:r>
              <a:rPr lang="es-CO" dirty="0" smtClean="0"/>
              <a:t>contrapone </a:t>
            </a:r>
            <a:r>
              <a:rPr lang="es-CO" dirty="0"/>
              <a:t>a otros criterios para </a:t>
            </a:r>
            <a:r>
              <a:rPr lang="es-CO" dirty="0" smtClean="0"/>
              <a:t>designar cargos </a:t>
            </a:r>
            <a:r>
              <a:rPr lang="es-CO" dirty="0"/>
              <a:t>como el amiguismo, la riqueza, el clientelismo o la posición social</a:t>
            </a:r>
          </a:p>
        </p:txBody>
      </p:sp>
    </p:spTree>
    <p:extLst>
      <p:ext uri="{BB962C8B-B14F-4D97-AF65-F5344CB8AC3E}">
        <p14:creationId xmlns:p14="http://schemas.microsoft.com/office/powerpoint/2010/main" val="259634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03384"/>
            <a:ext cx="10515600" cy="987303"/>
          </a:xfrm>
        </p:spPr>
        <p:txBody>
          <a:bodyPr>
            <a:normAutofit fontScale="90000"/>
          </a:bodyPr>
          <a:lstStyle/>
          <a:p>
            <a:pPr lvl="0"/>
            <a:r>
              <a:rPr lang="es-CO" b="1" dirty="0" smtClean="0">
                <a:solidFill>
                  <a:srgbClr val="FF0000"/>
                </a:solidFill>
              </a:rPr>
              <a:t>2.</a:t>
            </a:r>
            <a:r>
              <a:rPr lang="es-CO" b="1" dirty="0">
                <a:solidFill>
                  <a:srgbClr val="FF0000"/>
                </a:solidFill>
              </a:rPr>
              <a:t> </a:t>
            </a:r>
            <a:r>
              <a:rPr lang="es-CO" sz="4000" b="1" dirty="0" smtClean="0">
                <a:solidFill>
                  <a:srgbClr val="FF0000"/>
                </a:solidFill>
              </a:rPr>
              <a:t>EL SISTEMA MERITOCRÁTICO EN </a:t>
            </a:r>
            <a:r>
              <a:rPr lang="es-CO" sz="4000" b="1" dirty="0">
                <a:solidFill>
                  <a:srgbClr val="FF0000"/>
                </a:solidFill>
              </a:rPr>
              <a:t>EL  ESTADO MODERNO</a:t>
            </a: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17784"/>
            <a:ext cx="10515600" cy="4721469"/>
          </a:xfrm>
        </p:spPr>
        <p:txBody>
          <a:bodyPr>
            <a:normAutofit/>
          </a:bodyPr>
          <a:lstStyle/>
          <a:p>
            <a:r>
              <a:rPr lang="es-CO" dirty="0" smtClean="0"/>
              <a:t>Emergencia </a:t>
            </a:r>
            <a:r>
              <a:rPr lang="es-CO" dirty="0"/>
              <a:t>del Estado centralizado </a:t>
            </a:r>
            <a:r>
              <a:rPr lang="es-CO" dirty="0" smtClean="0"/>
              <a:t> y absolutista requiere personal </a:t>
            </a:r>
            <a:r>
              <a:rPr lang="es-CO" dirty="0"/>
              <a:t>capacitado y </a:t>
            </a:r>
            <a:r>
              <a:rPr lang="es-CO" dirty="0" smtClean="0"/>
              <a:t>competente</a:t>
            </a:r>
          </a:p>
          <a:p>
            <a:r>
              <a:rPr lang="es-CO" dirty="0" smtClean="0"/>
              <a:t>Imperio germánico: </a:t>
            </a:r>
            <a:r>
              <a:rPr lang="es-CO" dirty="0"/>
              <a:t>nacimiento del sistema del mérito o de la carrera </a:t>
            </a:r>
            <a:r>
              <a:rPr lang="es-CO" dirty="0" smtClean="0"/>
              <a:t>administrativa (finales S. XVII); al servicio del despotismo ilustrado</a:t>
            </a:r>
          </a:p>
          <a:p>
            <a:r>
              <a:rPr lang="es-CO" dirty="0" smtClean="0"/>
              <a:t>Estado de Derecho: presencia de tres sistemas de manejo de personal: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Sistema patrimonialista 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Sistema de botín político (</a:t>
            </a:r>
            <a:r>
              <a:rPr lang="es-CO" i="1" dirty="0" err="1" smtClean="0"/>
              <a:t>Spoils</a:t>
            </a:r>
            <a:r>
              <a:rPr lang="es-CO" i="1" dirty="0" smtClean="0"/>
              <a:t> </a:t>
            </a:r>
            <a:r>
              <a:rPr lang="es-CO" i="1" dirty="0" err="1"/>
              <a:t>s</a:t>
            </a:r>
            <a:r>
              <a:rPr lang="es-CO" i="1" dirty="0" err="1" smtClean="0"/>
              <a:t>ystem</a:t>
            </a:r>
            <a:r>
              <a:rPr lang="es-CO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Sistema burocrático-</a:t>
            </a:r>
            <a:r>
              <a:rPr lang="es-CO" dirty="0" err="1" smtClean="0"/>
              <a:t>weberiano</a:t>
            </a: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* Elementos de uno y otro coexisten. Dificultades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92278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97877"/>
            <a:ext cx="10515600" cy="888023"/>
          </a:xfrm>
        </p:spPr>
        <p:txBody>
          <a:bodyPr>
            <a:normAutofit/>
          </a:bodyPr>
          <a:lstStyle/>
          <a:p>
            <a:r>
              <a:rPr lang="es-CO" sz="4000" b="1" dirty="0" smtClean="0">
                <a:solidFill>
                  <a:srgbClr val="FF0000"/>
                </a:solidFill>
              </a:rPr>
              <a:t>3. MERITOCRACIA EN COLOMBIA</a:t>
            </a:r>
            <a:endParaRPr lang="es-CO" sz="4000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3238" y="1485900"/>
            <a:ext cx="11139854" cy="5081954"/>
          </a:xfrm>
        </p:spPr>
        <p:txBody>
          <a:bodyPr>
            <a:normAutofit/>
          </a:bodyPr>
          <a:lstStyle/>
          <a:p>
            <a:r>
              <a:rPr lang="es-CO" dirty="0" smtClean="0"/>
              <a:t>Prevalencia de sistema patrimonialistas y de botín político. En 1938 se adopta carrera administrativa basada en el mérito (L. 165)</a:t>
            </a:r>
          </a:p>
          <a:p>
            <a:r>
              <a:rPr lang="es-CO" dirty="0" smtClean="0"/>
              <a:t>5 periodos de desarrollo del sistema </a:t>
            </a:r>
            <a:r>
              <a:rPr lang="es-CO" dirty="0" err="1" smtClean="0"/>
              <a:t>meritocrático</a:t>
            </a:r>
            <a:r>
              <a:rPr lang="es-CO" dirty="0" smtClean="0"/>
              <a:t>. </a:t>
            </a:r>
            <a:r>
              <a:rPr lang="es-CO" i="1" dirty="0" smtClean="0"/>
              <a:t>Status constitucional </a:t>
            </a:r>
            <a:endParaRPr lang="es-CO" dirty="0" smtClean="0"/>
          </a:p>
          <a:p>
            <a:r>
              <a:rPr lang="es-CO" dirty="0" smtClean="0"/>
              <a:t> Último periodo desde 2004-actual. Sistemas de carrera General, Sistemas específicos, sistemas especiales. </a:t>
            </a:r>
          </a:p>
          <a:p>
            <a:r>
              <a:rPr lang="es-CO" dirty="0" smtClean="0"/>
              <a:t>En general, experiencia ha sido frustrante: </a:t>
            </a:r>
            <a:r>
              <a:rPr lang="es-CO" i="1" dirty="0" smtClean="0"/>
              <a:t>i</a:t>
            </a:r>
            <a:r>
              <a:rPr lang="es-CO" i="1" dirty="0"/>
              <a:t>) La aplicación </a:t>
            </a:r>
            <a:r>
              <a:rPr lang="es-CO" i="1" dirty="0" smtClean="0"/>
              <a:t>restringida, ii</a:t>
            </a:r>
            <a:r>
              <a:rPr lang="es-CO" i="1" dirty="0"/>
              <a:t>) La </a:t>
            </a:r>
            <a:r>
              <a:rPr lang="es-CO" i="1" dirty="0" smtClean="0"/>
              <a:t>suspensión; </a:t>
            </a:r>
            <a:r>
              <a:rPr lang="es-CO" i="1" dirty="0"/>
              <a:t>iii) El ingreso </a:t>
            </a:r>
            <a:r>
              <a:rPr lang="es-CO" i="1" dirty="0" smtClean="0"/>
              <a:t>extraordinario; </a:t>
            </a:r>
            <a:r>
              <a:rPr lang="es-CO" i="1" dirty="0" smtClean="0">
                <a:solidFill>
                  <a:srgbClr val="FF0000"/>
                </a:solidFill>
              </a:rPr>
              <a:t>recientemente:</a:t>
            </a:r>
            <a:r>
              <a:rPr lang="es-CO" i="1" dirty="0" smtClean="0"/>
              <a:t> iv</a:t>
            </a:r>
            <a:r>
              <a:rPr lang="es-CO" i="1" dirty="0"/>
              <a:t>) </a:t>
            </a:r>
            <a:r>
              <a:rPr lang="es-CO" i="1" dirty="0" smtClean="0"/>
              <a:t>Nóminas paralelas y v) Plantas temporales.</a:t>
            </a:r>
          </a:p>
          <a:p>
            <a:r>
              <a:rPr lang="es-CO" dirty="0" smtClean="0"/>
              <a:t>Contratos de prestación de servicios (precarización):  </a:t>
            </a:r>
            <a:r>
              <a:rPr lang="es-CO" dirty="0"/>
              <a:t>2017 </a:t>
            </a:r>
            <a:r>
              <a:rPr lang="es-CO" dirty="0" smtClean="0"/>
              <a:t>nómina </a:t>
            </a:r>
            <a:r>
              <a:rPr lang="es-CO" dirty="0"/>
              <a:t>oficial costó 2,3 billones de pesos, </a:t>
            </a:r>
            <a:r>
              <a:rPr lang="es-CO" dirty="0" smtClean="0"/>
              <a:t>nómina </a:t>
            </a:r>
            <a:r>
              <a:rPr lang="es-CO" dirty="0"/>
              <a:t>de </a:t>
            </a:r>
            <a:r>
              <a:rPr lang="es-CO" dirty="0" smtClean="0"/>
              <a:t>contratistas </a:t>
            </a:r>
            <a:r>
              <a:rPr lang="es-CO" dirty="0"/>
              <a:t>2,1 </a:t>
            </a:r>
            <a:r>
              <a:rPr lang="es-CO" dirty="0" smtClean="0"/>
              <a:t>billones.</a:t>
            </a:r>
          </a:p>
          <a:p>
            <a:r>
              <a:rPr lang="es-CO" dirty="0" smtClean="0"/>
              <a:t>A nivel territorial, mayor desbalance (El Valle del Cauca).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09942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51692"/>
            <a:ext cx="10515600" cy="756140"/>
          </a:xfrm>
        </p:spPr>
        <p:txBody>
          <a:bodyPr>
            <a:normAutofit fontScale="90000"/>
          </a:bodyPr>
          <a:lstStyle/>
          <a:p>
            <a:pPr lvl="0"/>
            <a:r>
              <a:rPr lang="es-CO" dirty="0"/>
              <a:t/>
            </a:r>
            <a:br>
              <a:rPr lang="es-CO" dirty="0"/>
            </a:br>
            <a:r>
              <a:rPr lang="es-CO" sz="3600" b="1" dirty="0">
                <a:solidFill>
                  <a:srgbClr val="FF0000"/>
                </a:solidFill>
              </a:rPr>
              <a:t>4. ADMINISTRACIÓN PÚBLICA CONTEMPORÁNEA Y </a:t>
            </a:r>
            <a:r>
              <a:rPr lang="es-CO" sz="3600" b="1" dirty="0" smtClean="0">
                <a:solidFill>
                  <a:srgbClr val="FF0000"/>
                </a:solidFill>
              </a:rPr>
              <a:t>MERITOCRACIA</a:t>
            </a:r>
            <a:r>
              <a:rPr lang="es-CO" sz="3600" b="1" dirty="0">
                <a:solidFill>
                  <a:srgbClr val="FF0000"/>
                </a:solidFill>
              </a:rPr>
              <a:t>. ¿SE MANTIENE EL PARADIGMA?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3238" y="1485900"/>
            <a:ext cx="11139854" cy="5081954"/>
          </a:xfrm>
        </p:spPr>
        <p:txBody>
          <a:bodyPr>
            <a:normAutofit/>
          </a:bodyPr>
          <a:lstStyle/>
          <a:p>
            <a:r>
              <a:rPr lang="es-CO" dirty="0"/>
              <a:t>Los </a:t>
            </a:r>
            <a:r>
              <a:rPr lang="es-CO" dirty="0" smtClean="0"/>
              <a:t>modelo actual </a:t>
            </a:r>
            <a:r>
              <a:rPr lang="es-CO" dirty="0"/>
              <a:t>de administración pública </a:t>
            </a:r>
            <a:r>
              <a:rPr lang="es-CO" dirty="0" smtClean="0"/>
              <a:t>es </a:t>
            </a:r>
            <a:r>
              <a:rPr lang="es-CO" dirty="0"/>
              <a:t>una mezcla de diversas fuentes y abrevaderos. </a:t>
            </a:r>
            <a:endParaRPr lang="es-CO" dirty="0" smtClean="0"/>
          </a:p>
          <a:p>
            <a:r>
              <a:rPr lang="es-CO" dirty="0" smtClean="0"/>
              <a:t>Ciencia Administrativa (</a:t>
            </a:r>
            <a:r>
              <a:rPr lang="es-CO" dirty="0" err="1" smtClean="0"/>
              <a:t>Bonnin</a:t>
            </a:r>
            <a:r>
              <a:rPr lang="es-CO" dirty="0" smtClean="0"/>
              <a:t>, F. González) + Administración Científica (Taylor, Fayol) + </a:t>
            </a:r>
            <a:r>
              <a:rPr lang="es-CO" dirty="0" smtClean="0">
                <a:solidFill>
                  <a:srgbClr val="FF0000"/>
                </a:solidFill>
              </a:rPr>
              <a:t>T. Relaciones Humanas </a:t>
            </a:r>
            <a:r>
              <a:rPr lang="es-CO" dirty="0" smtClean="0"/>
              <a:t>(Mayo, Parker)+ Modelo burocrático (Weber) hasta los 1980´s. Aparece la N.G.P., el </a:t>
            </a:r>
            <a:r>
              <a:rPr lang="es-CO" dirty="0" err="1" smtClean="0"/>
              <a:t>gerencialismo</a:t>
            </a:r>
            <a:endParaRPr lang="es-CO" dirty="0" smtClean="0"/>
          </a:p>
          <a:p>
            <a:r>
              <a:rPr lang="es-CO" dirty="0" smtClean="0"/>
              <a:t>Crisis de N.G.P. aparece </a:t>
            </a:r>
            <a:r>
              <a:rPr lang="es-CO" dirty="0"/>
              <a:t>modelo </a:t>
            </a:r>
            <a:r>
              <a:rPr lang="es-CO" dirty="0" smtClean="0"/>
              <a:t>intermedio “Gobernanza”: </a:t>
            </a:r>
            <a:r>
              <a:rPr lang="es-ES" dirty="0" smtClean="0"/>
              <a:t>interacción</a:t>
            </a:r>
            <a:r>
              <a:rPr lang="es-ES" dirty="0"/>
              <a:t>, la cooperación público-privada, el uso ampliado de las TIC, el liderazgo del gobierno para concertar recursos, información y apoyo</a:t>
            </a:r>
            <a:r>
              <a:rPr lang="es-CO" dirty="0" smtClean="0"/>
              <a:t> en redes.</a:t>
            </a:r>
          </a:p>
          <a:p>
            <a:r>
              <a:rPr lang="es-ES" dirty="0" smtClean="0"/>
              <a:t>Personal: énfasis </a:t>
            </a:r>
            <a:r>
              <a:rPr lang="es-ES" dirty="0"/>
              <a:t>en </a:t>
            </a:r>
            <a:r>
              <a:rPr lang="es-ES" dirty="0">
                <a:solidFill>
                  <a:srgbClr val="FF0000"/>
                </a:solidFill>
              </a:rPr>
              <a:t>la profesionalización </a:t>
            </a:r>
            <a:r>
              <a:rPr lang="es-ES" dirty="0"/>
              <a:t>de la función </a:t>
            </a:r>
            <a:r>
              <a:rPr lang="es-ES" dirty="0" smtClean="0"/>
              <a:t>pública, principios</a:t>
            </a:r>
            <a:r>
              <a:rPr lang="es-ES" dirty="0"/>
              <a:t>: igualdad, mérito, desempeño, capacidad, eficacia y efectividad, transparencia, imparcialidad y </a:t>
            </a:r>
            <a:r>
              <a:rPr lang="es-ES" dirty="0" smtClean="0"/>
              <a:t>legalidad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29177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97877"/>
            <a:ext cx="10515600" cy="888023"/>
          </a:xfrm>
        </p:spPr>
        <p:txBody>
          <a:bodyPr>
            <a:normAutofit fontScale="90000"/>
          </a:bodyPr>
          <a:lstStyle/>
          <a:p>
            <a:r>
              <a:rPr lang="es-CO" sz="4000" b="1" dirty="0">
                <a:solidFill>
                  <a:srgbClr val="FF0000"/>
                </a:solidFill>
              </a:rPr>
              <a:t>4. ADMINISTRACIÓN PÚBLICA CONTEMPORÁNEA Y </a:t>
            </a:r>
            <a:r>
              <a:rPr lang="es-CO" sz="4000" b="1" dirty="0" smtClean="0">
                <a:solidFill>
                  <a:srgbClr val="FF0000"/>
                </a:solidFill>
              </a:rPr>
              <a:t> </a:t>
            </a:r>
            <a:r>
              <a:rPr lang="es-CO" sz="4000" b="1" dirty="0">
                <a:solidFill>
                  <a:srgbClr val="FF0000"/>
                </a:solidFill>
              </a:rPr>
              <a:t>MERITOCRACIA. ¿SE MANTIENE EL PARADIGMA?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3238" y="1485900"/>
            <a:ext cx="11139854" cy="5081954"/>
          </a:xfrm>
        </p:spPr>
        <p:txBody>
          <a:bodyPr>
            <a:normAutofit/>
          </a:bodyPr>
          <a:lstStyle/>
          <a:p>
            <a:r>
              <a:rPr lang="es-ES" dirty="0" smtClean="0"/>
              <a:t>Meritocracia </a:t>
            </a:r>
            <a:r>
              <a:rPr lang="es-ES" dirty="0"/>
              <a:t>sigue siendo un valor de referencia </a:t>
            </a:r>
            <a:r>
              <a:rPr lang="es-ES" dirty="0" smtClean="0"/>
              <a:t>dentro </a:t>
            </a:r>
            <a:r>
              <a:rPr lang="es-ES" dirty="0"/>
              <a:t>de las políticas de desarrollo del personal a cargo del </a:t>
            </a:r>
            <a:r>
              <a:rPr lang="es-ES" dirty="0" smtClean="0"/>
              <a:t>Estado. </a:t>
            </a:r>
          </a:p>
          <a:p>
            <a:r>
              <a:rPr lang="es-ES" dirty="0" smtClean="0"/>
              <a:t>La </a:t>
            </a:r>
            <a:r>
              <a:rPr lang="es-ES" dirty="0"/>
              <a:t>función pública (servicio civil), se convierte un aspecto estratégico para el logro de los fines del Estado y la gobernabilidad democrática de la </a:t>
            </a:r>
            <a:r>
              <a:rPr lang="es-ES" dirty="0" smtClean="0"/>
              <a:t>región.</a:t>
            </a:r>
          </a:p>
          <a:p>
            <a:r>
              <a:rPr lang="es-ES" dirty="0" smtClean="0"/>
              <a:t>Organismos internacionales apoyan esta visión: ONU-CEPAL, BID, CLAD: </a:t>
            </a:r>
            <a:r>
              <a:rPr lang="es-CO" dirty="0"/>
              <a:t>“</a:t>
            </a:r>
            <a:r>
              <a:rPr lang="es-CO" i="1" dirty="0"/>
              <a:t>Se ha generalizado la convicción de que la profesionalización de los sistemas de servicio civil ayuda a aumentar la eficiencia y eficacia de las instituciones públicas, que la aplicación del principio de mérito para las contrataciones disminuye la corrupción y que, de una manera general, aporta al crecimiento económico, a la disminución de pobreza y a la estabilidad democrática</a:t>
            </a:r>
            <a:r>
              <a:rPr lang="es-CO" dirty="0"/>
              <a:t>” (</a:t>
            </a:r>
            <a:r>
              <a:rPr lang="es-CO" dirty="0" err="1"/>
              <a:t>Siklodi</a:t>
            </a:r>
            <a:r>
              <a:rPr lang="es-CO" dirty="0"/>
              <a:t>, 2014, p. </a:t>
            </a:r>
            <a:r>
              <a:rPr lang="es-CO" dirty="0" smtClean="0"/>
              <a:t>63)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29008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97877"/>
            <a:ext cx="10515600" cy="888023"/>
          </a:xfrm>
        </p:spPr>
        <p:txBody>
          <a:bodyPr>
            <a:normAutofit fontScale="90000"/>
          </a:bodyPr>
          <a:lstStyle/>
          <a:p>
            <a:r>
              <a:rPr lang="es-CO" sz="4000" b="1" dirty="0">
                <a:solidFill>
                  <a:srgbClr val="FF0000"/>
                </a:solidFill>
              </a:rPr>
              <a:t>4. ADMINISTRACIÓN PÚBLICA CONTEMPORÁNEA Y </a:t>
            </a:r>
            <a:r>
              <a:rPr lang="es-CO" sz="4000" b="1" dirty="0" smtClean="0">
                <a:solidFill>
                  <a:srgbClr val="FF0000"/>
                </a:solidFill>
              </a:rPr>
              <a:t> </a:t>
            </a:r>
            <a:r>
              <a:rPr lang="es-CO" sz="4000" b="1" dirty="0">
                <a:solidFill>
                  <a:srgbClr val="FF0000"/>
                </a:solidFill>
              </a:rPr>
              <a:t>MERITOCRACIA. ¿SE MANTIENE EL PARADIGMA?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3238" y="1485900"/>
            <a:ext cx="11139854" cy="5081954"/>
          </a:xfrm>
        </p:spPr>
        <p:txBody>
          <a:bodyPr>
            <a:normAutofit lnSpcReduction="10000"/>
          </a:bodyPr>
          <a:lstStyle/>
          <a:p>
            <a:pPr algn="just"/>
            <a:r>
              <a:rPr lang="es-CO" dirty="0" smtClean="0"/>
              <a:t>En Colombia, Ley 909/04, DAFP y CNSC va en ese camino. Aumento índice de mérito</a:t>
            </a:r>
          </a:p>
          <a:p>
            <a:pPr algn="just"/>
            <a:r>
              <a:rPr lang="es-CO" dirty="0" smtClean="0"/>
              <a:t>Constitución y Corte Constitucional protegen mérito como un principio axial e inmodificable (ver </a:t>
            </a:r>
            <a:r>
              <a:rPr lang="es-CO" dirty="0"/>
              <a:t>sentencias C-733/2005, C-211/2007, C-588/2009, C-249/2012). El mérito está ligado con derechos fundamentales como la igualdad y el acceso a cargos </a:t>
            </a:r>
            <a:r>
              <a:rPr lang="es-CO" dirty="0" smtClean="0"/>
              <a:t>públicos.</a:t>
            </a:r>
          </a:p>
          <a:p>
            <a:pPr algn="just"/>
            <a:r>
              <a:rPr lang="es-CO" dirty="0" smtClean="0"/>
              <a:t>Sistema de mérito se extiende fuera de la carrera administrativa: convocatoria pública: Magistrados, Contralor, cargos de gerencia pública, contralores territoriales, personeros, el Registrador (concurso publico); contratación estatal.</a:t>
            </a:r>
          </a:p>
          <a:p>
            <a:pPr algn="just"/>
            <a:r>
              <a:rPr lang="es-CO" dirty="0" smtClean="0"/>
              <a:t>Meritocracia, se extiende por fuera del sector público:  universidades y empresas realizan convocatorias, buscan talentos.</a:t>
            </a:r>
          </a:p>
          <a:p>
            <a:pPr algn="just"/>
            <a:r>
              <a:rPr lang="es-CO" dirty="0" smtClean="0"/>
              <a:t>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600839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1018</Words>
  <Application>Microsoft Office PowerPoint</Application>
  <PresentationFormat>Panorámica</PresentationFormat>
  <Paragraphs>63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EL PAPEL DE LA MERITOCRACIA EN LA ADMINISTRACIÓN PÚBLICA CONTEMPORÁNEA </vt:lpstr>
      <vt:lpstr>INTRODUCCIÓN</vt:lpstr>
      <vt:lpstr>1. MERITOCRACIA: ideal antiguo</vt:lpstr>
      <vt:lpstr>2. EL SISTEMA MERITOCRÁTICO EN EL  ESTADO MODERNO  </vt:lpstr>
      <vt:lpstr>3. MERITOCRACIA EN COLOMBIA</vt:lpstr>
      <vt:lpstr> 4. ADMINISTRACIÓN PÚBLICA CONTEMPORÁNEA Y MERITOCRACIA. ¿SE MANTIENE EL PARADIGMA?</vt:lpstr>
      <vt:lpstr>4. ADMINISTRACIÓN PÚBLICA CONTEMPORÁNEA Y  MERITOCRACIA. ¿SE MANTIENE EL PARADIGMA?</vt:lpstr>
      <vt:lpstr>4. ADMINISTRACIÓN PÚBLICA CONTEMPORÁNEA Y  MERITOCRACIA. ¿SE MANTIENE EL PARADIGMA?</vt:lpstr>
      <vt:lpstr>5. ALGUNAS SUGERENCIAS DE MEJORA</vt:lpstr>
      <vt:lpstr>CONCLUSIONES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William G. Jimenez</cp:lastModifiedBy>
  <cp:revision>34</cp:revision>
  <dcterms:created xsi:type="dcterms:W3CDTF">2019-09-21T16:10:47Z</dcterms:created>
  <dcterms:modified xsi:type="dcterms:W3CDTF">2019-10-22T17:40:48Z</dcterms:modified>
</cp:coreProperties>
</file>