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352" r:id="rId5"/>
    <p:sldId id="386" r:id="rId6"/>
    <p:sldId id="397" r:id="rId7"/>
    <p:sldId id="396" r:id="rId8"/>
    <p:sldId id="355" r:id="rId9"/>
    <p:sldId id="406" r:id="rId10"/>
    <p:sldId id="407" r:id="rId11"/>
    <p:sldId id="408" r:id="rId12"/>
    <p:sldId id="370" r:id="rId13"/>
    <p:sldId id="388" r:id="rId14"/>
    <p:sldId id="404" r:id="rId15"/>
    <p:sldId id="405" r:id="rId16"/>
    <p:sldId id="402" r:id="rId17"/>
    <p:sldId id="395" r:id="rId1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35">
          <p15:clr>
            <a:srgbClr val="A4A3A4"/>
          </p15:clr>
        </p15:guide>
        <p15:guide id="3" orient="horz" pos="527">
          <p15:clr>
            <a:srgbClr val="A4A3A4"/>
          </p15:clr>
        </p15:guide>
        <p15:guide id="4" orient="horz" pos="391">
          <p15:clr>
            <a:srgbClr val="A4A3A4"/>
          </p15:clr>
        </p15:guide>
        <p15:guide id="5" pos="2880">
          <p15:clr>
            <a:srgbClr val="A4A3A4"/>
          </p15:clr>
        </p15:guide>
        <p15:guide id="6" pos="2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52710382" initials="5" lastIdx="1" clrIdx="0"/>
  <p:cmAuthor id="1" name="Fredy Abelardo Forero Gomez" initials="FAFG" lastIdx="2" clrIdx="1"/>
  <p:cmAuthor id="2" name="Luz Patricia Gonzalez Avila" initials="LPGA" lastIdx="0" clrIdx="2">
    <p:extLst>
      <p:ext uri="{19B8F6BF-5375-455C-9EA6-DF929625EA0E}">
        <p15:presenceInfo xmlns:p15="http://schemas.microsoft.com/office/powerpoint/2012/main" userId="S-1-5-21-69290438-236524988-1256410061-153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A5FD"/>
    <a:srgbClr val="D28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7074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orient="horz" pos="935"/>
        <p:guide orient="horz" pos="527"/>
        <p:guide orient="horz" pos="391"/>
        <p:guide pos="2880"/>
        <p:guide pos="29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72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805350-B4EA-4134-9A2E-B92CD8C94673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3541BCD5-97BD-45E1-A582-1E6D8B33597F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sz="2000" b="1" dirty="0">
              <a:solidFill>
                <a:schemeClr val="tx1"/>
              </a:solidFill>
              <a:latin typeface="Calibri" pitchFamily="34" charset="0"/>
            </a:rPr>
            <a:t>Confianza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CO" sz="1400" dirty="0">
              <a:solidFill>
                <a:schemeClr val="tx1"/>
              </a:solidFill>
              <a:latin typeface="Calibri" pitchFamily="34" charset="0"/>
            </a:rPr>
            <a:t>Baja confianza en decisiones (12%)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CO" sz="1400" dirty="0">
              <a:solidFill>
                <a:schemeClr val="tx1"/>
              </a:solidFill>
              <a:latin typeface="Calibri" pitchFamily="34" charset="0"/>
            </a:rPr>
            <a:t>Manejo de recursos del sector público (25%).   </a:t>
          </a:r>
          <a:endParaRPr lang="es-MX" sz="1400" dirty="0">
            <a:solidFill>
              <a:schemeClr val="tx1"/>
            </a:solidFill>
            <a:latin typeface="Calibri" pitchFamily="34" charset="0"/>
          </a:endParaRPr>
        </a:p>
        <a:p>
          <a:pPr>
            <a:lnSpc>
              <a:spcPct val="90000"/>
            </a:lnSpc>
            <a:spcAft>
              <a:spcPct val="35000"/>
            </a:spcAft>
          </a:pPr>
          <a:endParaRPr lang="es-MX" sz="1000" dirty="0">
            <a:solidFill>
              <a:schemeClr val="tx1"/>
            </a:solidFill>
            <a:latin typeface="Calibri" pitchFamily="34" charset="0"/>
          </a:endParaRPr>
        </a:p>
      </dgm:t>
    </dgm:pt>
    <dgm:pt modelId="{BA39D665-F49A-452A-B971-87C7416A1056}" type="parTrans" cxnId="{989B69D2-873E-44A8-8365-94E069765A1C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41C23818-4C3E-4BE3-994C-E82FFAEFF3D3}" type="sibTrans" cxnId="{989B69D2-873E-44A8-8365-94E069765A1C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F93FD1C5-ADB1-4B96-A8F6-7BBB2CE8AE26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sz="2000" b="1" dirty="0">
              <a:solidFill>
                <a:schemeClr val="tx1"/>
              </a:solidFill>
              <a:latin typeface="Calibri" pitchFamily="34" charset="0"/>
            </a:rPr>
            <a:t>Transparencia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CO" sz="1400" dirty="0">
              <a:solidFill>
                <a:schemeClr val="tx1"/>
              </a:solidFill>
              <a:latin typeface="Calibri" pitchFamily="34" charset="0"/>
            </a:rPr>
            <a:t>En contratación (63%), ejecución de obras públicas (47%), construcción de planes de desarrollo (41%), planeación (34%), informes de gestión (31%).</a:t>
          </a:r>
          <a:r>
            <a:rPr lang="es-MX" sz="1400" dirty="0">
              <a:solidFill>
                <a:schemeClr val="tx1"/>
              </a:solidFill>
              <a:latin typeface="Calibri" pitchFamily="34" charset="0"/>
            </a:rPr>
            <a:t> </a:t>
          </a:r>
        </a:p>
      </dgm:t>
    </dgm:pt>
    <dgm:pt modelId="{3F0CEEEB-A4FE-4CB6-B909-45780ACB3156}" type="parTrans" cxnId="{F54A4BEB-9066-4D06-9801-5567802F3EF1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833B0061-44B3-47FA-98E4-B80D624C61D9}" type="sibTrans" cxnId="{F54A4BEB-9066-4D06-9801-5567802F3EF1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6A571719-F163-4055-8816-01E03C7EC0AC}">
      <dgm:prSet phldrT="[Texto]" custT="1"/>
      <dgm:spPr/>
      <dgm:t>
        <a:bodyPr/>
        <a:lstStyle/>
        <a:p>
          <a:r>
            <a:rPr lang="es-MX" sz="2000" b="1" dirty="0">
              <a:solidFill>
                <a:schemeClr val="tx1"/>
              </a:solidFill>
              <a:latin typeface="Calibri" pitchFamily="34" charset="0"/>
            </a:rPr>
            <a:t>Liderazgo</a:t>
          </a:r>
        </a:p>
      </dgm:t>
    </dgm:pt>
    <dgm:pt modelId="{A7967123-C470-4B77-892C-9ECA8B5F4E11}" type="parTrans" cxnId="{4AA15A5D-BB6A-45FE-B0D9-ED5D85B07D2A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B52890AD-8247-48B3-A859-86F39B9A6369}" type="sibTrans" cxnId="{4AA15A5D-BB6A-45FE-B0D9-ED5D85B07D2A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1E1A093B-BBC7-4ABB-BB64-792F60D2CDDD}">
      <dgm:prSet phldrT="[Texto]" custT="1"/>
      <dgm:spPr/>
      <dgm:t>
        <a:bodyPr/>
        <a:lstStyle/>
        <a:p>
          <a:r>
            <a:rPr lang="es-MX" sz="2000" b="1" dirty="0">
              <a:solidFill>
                <a:schemeClr val="tx1"/>
              </a:solidFill>
              <a:latin typeface="Calibri" pitchFamily="34" charset="0"/>
            </a:rPr>
            <a:t>Participación</a:t>
          </a:r>
        </a:p>
      </dgm:t>
    </dgm:pt>
    <dgm:pt modelId="{D20975F6-DC38-4601-A26F-45CFC6BDE539}" type="parTrans" cxnId="{F591AAD5-E241-4999-8F8A-3707A63DF78B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9E628F30-5AC9-4494-92E9-8F35301695D6}" type="sibTrans" cxnId="{F591AAD5-E241-4999-8F8A-3707A63DF78B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DD08FA31-3E50-4FF2-934A-50155F494CF1}">
      <dgm:prSet phldrT="[Texto]" custT="1"/>
      <dgm:spPr/>
      <dgm:t>
        <a:bodyPr/>
        <a:lstStyle/>
        <a:p>
          <a:r>
            <a:rPr lang="es-MX" sz="2000" b="1" dirty="0">
              <a:solidFill>
                <a:schemeClr val="tx1"/>
              </a:solidFill>
              <a:latin typeface="Calibri" pitchFamily="34" charset="0"/>
            </a:rPr>
            <a:t>Estrategia compartida</a:t>
          </a:r>
        </a:p>
        <a:p>
          <a:r>
            <a:rPr lang="es-CO" sz="1400" dirty="0">
              <a:solidFill>
                <a:schemeClr val="tx1"/>
              </a:solidFill>
              <a:latin typeface="Calibri" pitchFamily="34" charset="0"/>
            </a:rPr>
            <a:t>No hay una estrategia conjunta en pro del desarrollo de la región 61%  y no creen que existen mecanismos para trabajar conjuntamente 17%.</a:t>
          </a:r>
          <a:endParaRPr lang="es-MX" sz="1400" dirty="0">
            <a:solidFill>
              <a:schemeClr val="tx1"/>
            </a:solidFill>
          </a:endParaRPr>
        </a:p>
      </dgm:t>
    </dgm:pt>
    <dgm:pt modelId="{88576F66-F554-42EB-975C-F05911F8E236}" type="parTrans" cxnId="{2825A075-5A01-4605-B1AC-85AF6848A986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DEA201B9-6024-410D-972A-CB74E3023107}" type="sibTrans" cxnId="{2825A075-5A01-4605-B1AC-85AF6848A986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F79A08E0-9696-44E3-AA78-C1E5B95F8C7B}" type="pres">
      <dgm:prSet presAssocID="{E4805350-B4EA-4134-9A2E-B92CD8C94673}" presName="Name0" presStyleCnt="0">
        <dgm:presLayoutVars>
          <dgm:chMax val="7"/>
          <dgm:chPref val="7"/>
          <dgm:dir/>
        </dgm:presLayoutVars>
      </dgm:prSet>
      <dgm:spPr/>
    </dgm:pt>
    <dgm:pt modelId="{84A8B63C-5EC4-435C-AD13-BA1354340286}" type="pres">
      <dgm:prSet presAssocID="{E4805350-B4EA-4134-9A2E-B92CD8C94673}" presName="Name1" presStyleCnt="0"/>
      <dgm:spPr/>
    </dgm:pt>
    <dgm:pt modelId="{6CA122F9-685D-46A9-9C96-CFE75ED4126C}" type="pres">
      <dgm:prSet presAssocID="{E4805350-B4EA-4134-9A2E-B92CD8C94673}" presName="cycle" presStyleCnt="0"/>
      <dgm:spPr/>
    </dgm:pt>
    <dgm:pt modelId="{4B7D4492-3769-44CF-9B76-A40461D843F8}" type="pres">
      <dgm:prSet presAssocID="{E4805350-B4EA-4134-9A2E-B92CD8C94673}" presName="srcNode" presStyleLbl="node1" presStyleIdx="0" presStyleCnt="5"/>
      <dgm:spPr/>
    </dgm:pt>
    <dgm:pt modelId="{F1137FFC-C4F8-4056-851F-CA6B624FF23C}" type="pres">
      <dgm:prSet presAssocID="{E4805350-B4EA-4134-9A2E-B92CD8C94673}" presName="conn" presStyleLbl="parChTrans1D2" presStyleIdx="0" presStyleCnt="1"/>
      <dgm:spPr/>
    </dgm:pt>
    <dgm:pt modelId="{E74DCD60-7953-479E-BE51-719E95025847}" type="pres">
      <dgm:prSet presAssocID="{E4805350-B4EA-4134-9A2E-B92CD8C94673}" presName="extraNode" presStyleLbl="node1" presStyleIdx="0" presStyleCnt="5"/>
      <dgm:spPr/>
    </dgm:pt>
    <dgm:pt modelId="{E51AB6CB-0695-4EBB-8382-F51F9B4814C4}" type="pres">
      <dgm:prSet presAssocID="{E4805350-B4EA-4134-9A2E-B92CD8C94673}" presName="dstNode" presStyleLbl="node1" presStyleIdx="0" presStyleCnt="5"/>
      <dgm:spPr/>
    </dgm:pt>
    <dgm:pt modelId="{033CF717-FD91-4CDB-A78C-1092FD60A10B}" type="pres">
      <dgm:prSet presAssocID="{3541BCD5-97BD-45E1-A582-1E6D8B33597F}" presName="text_1" presStyleLbl="node1" presStyleIdx="0" presStyleCnt="5" custScaleY="150820" custLinFactNeighborY="-12434">
        <dgm:presLayoutVars>
          <dgm:bulletEnabled val="1"/>
        </dgm:presLayoutVars>
      </dgm:prSet>
      <dgm:spPr/>
    </dgm:pt>
    <dgm:pt modelId="{045B03B2-A5BA-45BA-BD8F-98BD1E3786EE}" type="pres">
      <dgm:prSet presAssocID="{3541BCD5-97BD-45E1-A582-1E6D8B33597F}" presName="accent_1" presStyleCnt="0"/>
      <dgm:spPr/>
    </dgm:pt>
    <dgm:pt modelId="{8945504F-2EB3-4F83-A5BF-2C9AFE451E59}" type="pres">
      <dgm:prSet presAssocID="{3541BCD5-97BD-45E1-A582-1E6D8B33597F}" presName="accentRepeatNode" presStyleLbl="solidFgAcc1" presStyleIdx="0" presStyleCnt="5" custLinFactNeighborX="6865" custLinFactNeighborY="-11688"/>
      <dgm:spPr/>
    </dgm:pt>
    <dgm:pt modelId="{00158BCD-705D-4B08-9B3C-14CF818CDA6E}" type="pres">
      <dgm:prSet presAssocID="{F93FD1C5-ADB1-4B96-A8F6-7BBB2CE8AE26}" presName="text_2" presStyleLbl="node1" presStyleIdx="1" presStyleCnt="5" custScaleY="175292" custLinFactNeighborY="12099">
        <dgm:presLayoutVars>
          <dgm:bulletEnabled val="1"/>
        </dgm:presLayoutVars>
      </dgm:prSet>
      <dgm:spPr/>
    </dgm:pt>
    <dgm:pt modelId="{B303E45B-B111-4404-87D1-DCA821654BE6}" type="pres">
      <dgm:prSet presAssocID="{F93FD1C5-ADB1-4B96-A8F6-7BBB2CE8AE26}" presName="accent_2" presStyleCnt="0"/>
      <dgm:spPr/>
    </dgm:pt>
    <dgm:pt modelId="{51740D48-F3ED-428E-BF97-F68A45C54245}" type="pres">
      <dgm:prSet presAssocID="{F93FD1C5-ADB1-4B96-A8F6-7BBB2CE8AE26}" presName="accentRepeatNode" presStyleLbl="solidFgAcc1" presStyleIdx="1" presStyleCnt="5" custLinFactNeighborY="8427"/>
      <dgm:spPr/>
    </dgm:pt>
    <dgm:pt modelId="{D0F8E9B3-CDF5-4E03-94E0-BA1B088F5B71}" type="pres">
      <dgm:prSet presAssocID="{6A571719-F163-4055-8816-01E03C7EC0AC}" presName="text_3" presStyleLbl="node1" presStyleIdx="2" presStyleCnt="5" custScaleY="115741" custLinFactNeighborY="25220">
        <dgm:presLayoutVars>
          <dgm:bulletEnabled val="1"/>
        </dgm:presLayoutVars>
      </dgm:prSet>
      <dgm:spPr/>
    </dgm:pt>
    <dgm:pt modelId="{2881F993-0794-49B8-844B-D591F643B51D}" type="pres">
      <dgm:prSet presAssocID="{6A571719-F163-4055-8816-01E03C7EC0AC}" presName="accent_3" presStyleCnt="0"/>
      <dgm:spPr/>
    </dgm:pt>
    <dgm:pt modelId="{DBC0F366-1111-4476-914A-86CAF67EA08B}" type="pres">
      <dgm:prSet presAssocID="{6A571719-F163-4055-8816-01E03C7EC0AC}" presName="accentRepeatNode" presStyleLbl="solidFgAcc1" presStyleIdx="2" presStyleCnt="5" custLinFactNeighborY="16473"/>
      <dgm:spPr/>
    </dgm:pt>
    <dgm:pt modelId="{88AB41B8-3EB8-4340-9624-8939A5259CDB}" type="pres">
      <dgm:prSet presAssocID="{1E1A093B-BBC7-4ABB-BB64-792F60D2CDDD}" presName="text_4" presStyleLbl="node1" presStyleIdx="3" presStyleCnt="5">
        <dgm:presLayoutVars>
          <dgm:bulletEnabled val="1"/>
        </dgm:presLayoutVars>
      </dgm:prSet>
      <dgm:spPr/>
    </dgm:pt>
    <dgm:pt modelId="{C23CF8F0-D04F-4BF5-BB62-6EDF879CC791}" type="pres">
      <dgm:prSet presAssocID="{1E1A093B-BBC7-4ABB-BB64-792F60D2CDDD}" presName="accent_4" presStyleCnt="0"/>
      <dgm:spPr/>
    </dgm:pt>
    <dgm:pt modelId="{5A2F972A-2E15-43E9-95DF-0BA8360268E4}" type="pres">
      <dgm:prSet presAssocID="{1E1A093B-BBC7-4ABB-BB64-792F60D2CDDD}" presName="accentRepeatNode" presStyleLbl="solidFgAcc1" presStyleIdx="3" presStyleCnt="5"/>
      <dgm:spPr/>
    </dgm:pt>
    <dgm:pt modelId="{02FC5C9E-F40A-4BFF-8F12-731372C7A86B}" type="pres">
      <dgm:prSet presAssocID="{DD08FA31-3E50-4FF2-934A-50155F494CF1}" presName="text_5" presStyleLbl="node1" presStyleIdx="4" presStyleCnt="5" custScaleY="177683" custLinFactNeighborY="14364">
        <dgm:presLayoutVars>
          <dgm:bulletEnabled val="1"/>
        </dgm:presLayoutVars>
      </dgm:prSet>
      <dgm:spPr/>
    </dgm:pt>
    <dgm:pt modelId="{E65A0479-B45D-4FA0-868F-FA3A89ADD0FB}" type="pres">
      <dgm:prSet presAssocID="{DD08FA31-3E50-4FF2-934A-50155F494CF1}" presName="accent_5" presStyleCnt="0"/>
      <dgm:spPr/>
    </dgm:pt>
    <dgm:pt modelId="{651B51F2-55C1-4AE8-9BBC-E281DB224842}" type="pres">
      <dgm:prSet presAssocID="{DD08FA31-3E50-4FF2-934A-50155F494CF1}" presName="accentRepeatNode" presStyleLbl="solidFgAcc1" presStyleIdx="4" presStyleCnt="5"/>
      <dgm:spPr/>
    </dgm:pt>
  </dgm:ptLst>
  <dgm:cxnLst>
    <dgm:cxn modelId="{9DFDE005-B1DC-4F0F-8A2F-BC8CDBA6AE26}" type="presOf" srcId="{3541BCD5-97BD-45E1-A582-1E6D8B33597F}" destId="{033CF717-FD91-4CDB-A78C-1092FD60A10B}" srcOrd="0" destOrd="0" presId="urn:microsoft.com/office/officeart/2008/layout/VerticalCurvedList"/>
    <dgm:cxn modelId="{4AA15A5D-BB6A-45FE-B0D9-ED5D85B07D2A}" srcId="{E4805350-B4EA-4134-9A2E-B92CD8C94673}" destId="{6A571719-F163-4055-8816-01E03C7EC0AC}" srcOrd="2" destOrd="0" parTransId="{A7967123-C470-4B77-892C-9ECA8B5F4E11}" sibTransId="{B52890AD-8247-48B3-A859-86F39B9A6369}"/>
    <dgm:cxn modelId="{7302635F-2C12-4434-A1DF-410C7187FDC3}" type="presOf" srcId="{6A571719-F163-4055-8816-01E03C7EC0AC}" destId="{D0F8E9B3-CDF5-4E03-94E0-BA1B088F5B71}" srcOrd="0" destOrd="0" presId="urn:microsoft.com/office/officeart/2008/layout/VerticalCurvedList"/>
    <dgm:cxn modelId="{45D12A45-AE95-4D05-A70F-438DC0992447}" type="presOf" srcId="{41C23818-4C3E-4BE3-994C-E82FFAEFF3D3}" destId="{F1137FFC-C4F8-4056-851F-CA6B624FF23C}" srcOrd="0" destOrd="0" presId="urn:microsoft.com/office/officeart/2008/layout/VerticalCurvedList"/>
    <dgm:cxn modelId="{2825A075-5A01-4605-B1AC-85AF6848A986}" srcId="{E4805350-B4EA-4134-9A2E-B92CD8C94673}" destId="{DD08FA31-3E50-4FF2-934A-50155F494CF1}" srcOrd="4" destOrd="0" parTransId="{88576F66-F554-42EB-975C-F05911F8E236}" sibTransId="{DEA201B9-6024-410D-972A-CB74E3023107}"/>
    <dgm:cxn modelId="{6E0E5ACA-312C-47B2-8805-762C6A43C430}" type="presOf" srcId="{F93FD1C5-ADB1-4B96-A8F6-7BBB2CE8AE26}" destId="{00158BCD-705D-4B08-9B3C-14CF818CDA6E}" srcOrd="0" destOrd="0" presId="urn:microsoft.com/office/officeart/2008/layout/VerticalCurvedList"/>
    <dgm:cxn modelId="{A87BC1D0-BC53-4FD5-9E85-DCDBEA124F3B}" type="presOf" srcId="{1E1A093B-BBC7-4ABB-BB64-792F60D2CDDD}" destId="{88AB41B8-3EB8-4340-9624-8939A5259CDB}" srcOrd="0" destOrd="0" presId="urn:microsoft.com/office/officeart/2008/layout/VerticalCurvedList"/>
    <dgm:cxn modelId="{989B69D2-873E-44A8-8365-94E069765A1C}" srcId="{E4805350-B4EA-4134-9A2E-B92CD8C94673}" destId="{3541BCD5-97BD-45E1-A582-1E6D8B33597F}" srcOrd="0" destOrd="0" parTransId="{BA39D665-F49A-452A-B971-87C7416A1056}" sibTransId="{41C23818-4C3E-4BE3-994C-E82FFAEFF3D3}"/>
    <dgm:cxn modelId="{F591AAD5-E241-4999-8F8A-3707A63DF78B}" srcId="{E4805350-B4EA-4134-9A2E-B92CD8C94673}" destId="{1E1A093B-BBC7-4ABB-BB64-792F60D2CDDD}" srcOrd="3" destOrd="0" parTransId="{D20975F6-DC38-4601-A26F-45CFC6BDE539}" sibTransId="{9E628F30-5AC9-4494-92E9-8F35301695D6}"/>
    <dgm:cxn modelId="{E0DA4CDD-1F18-4904-A425-355D428C4D94}" type="presOf" srcId="{E4805350-B4EA-4134-9A2E-B92CD8C94673}" destId="{F79A08E0-9696-44E3-AA78-C1E5B95F8C7B}" srcOrd="0" destOrd="0" presId="urn:microsoft.com/office/officeart/2008/layout/VerticalCurvedList"/>
    <dgm:cxn modelId="{0D4E11EB-F156-4598-86E1-ECAA93CA6A73}" type="presOf" srcId="{DD08FA31-3E50-4FF2-934A-50155F494CF1}" destId="{02FC5C9E-F40A-4BFF-8F12-731372C7A86B}" srcOrd="0" destOrd="0" presId="urn:microsoft.com/office/officeart/2008/layout/VerticalCurvedList"/>
    <dgm:cxn modelId="{F54A4BEB-9066-4D06-9801-5567802F3EF1}" srcId="{E4805350-B4EA-4134-9A2E-B92CD8C94673}" destId="{F93FD1C5-ADB1-4B96-A8F6-7BBB2CE8AE26}" srcOrd="1" destOrd="0" parTransId="{3F0CEEEB-A4FE-4CB6-B909-45780ACB3156}" sibTransId="{833B0061-44B3-47FA-98E4-B80D624C61D9}"/>
    <dgm:cxn modelId="{B55DA3FB-5668-4E0D-9ED3-780962C97BFB}" type="presParOf" srcId="{F79A08E0-9696-44E3-AA78-C1E5B95F8C7B}" destId="{84A8B63C-5EC4-435C-AD13-BA1354340286}" srcOrd="0" destOrd="0" presId="urn:microsoft.com/office/officeart/2008/layout/VerticalCurvedList"/>
    <dgm:cxn modelId="{A939846B-DB70-4579-88E3-6CC2D8FD0EA9}" type="presParOf" srcId="{84A8B63C-5EC4-435C-AD13-BA1354340286}" destId="{6CA122F9-685D-46A9-9C96-CFE75ED4126C}" srcOrd="0" destOrd="0" presId="urn:microsoft.com/office/officeart/2008/layout/VerticalCurvedList"/>
    <dgm:cxn modelId="{59852DAE-A3C9-4F22-B582-E85D34577DC7}" type="presParOf" srcId="{6CA122F9-685D-46A9-9C96-CFE75ED4126C}" destId="{4B7D4492-3769-44CF-9B76-A40461D843F8}" srcOrd="0" destOrd="0" presId="urn:microsoft.com/office/officeart/2008/layout/VerticalCurvedList"/>
    <dgm:cxn modelId="{8BD3A0E1-1C1F-41D2-83DD-A826375F842B}" type="presParOf" srcId="{6CA122F9-685D-46A9-9C96-CFE75ED4126C}" destId="{F1137FFC-C4F8-4056-851F-CA6B624FF23C}" srcOrd="1" destOrd="0" presId="urn:microsoft.com/office/officeart/2008/layout/VerticalCurvedList"/>
    <dgm:cxn modelId="{FF3655C7-CAF8-4BD7-AA89-F8094E72FFA8}" type="presParOf" srcId="{6CA122F9-685D-46A9-9C96-CFE75ED4126C}" destId="{E74DCD60-7953-479E-BE51-719E95025847}" srcOrd="2" destOrd="0" presId="urn:microsoft.com/office/officeart/2008/layout/VerticalCurvedList"/>
    <dgm:cxn modelId="{35BB5B5E-6205-460F-AB1A-A7B7DCCBFA24}" type="presParOf" srcId="{6CA122F9-685D-46A9-9C96-CFE75ED4126C}" destId="{E51AB6CB-0695-4EBB-8382-F51F9B4814C4}" srcOrd="3" destOrd="0" presId="urn:microsoft.com/office/officeart/2008/layout/VerticalCurvedList"/>
    <dgm:cxn modelId="{39F7E082-FEDA-49B6-B247-F1C65738C20D}" type="presParOf" srcId="{84A8B63C-5EC4-435C-AD13-BA1354340286}" destId="{033CF717-FD91-4CDB-A78C-1092FD60A10B}" srcOrd="1" destOrd="0" presId="urn:microsoft.com/office/officeart/2008/layout/VerticalCurvedList"/>
    <dgm:cxn modelId="{0452C3A7-19BB-458F-A81F-6CDF3E5799C1}" type="presParOf" srcId="{84A8B63C-5EC4-435C-AD13-BA1354340286}" destId="{045B03B2-A5BA-45BA-BD8F-98BD1E3786EE}" srcOrd="2" destOrd="0" presId="urn:microsoft.com/office/officeart/2008/layout/VerticalCurvedList"/>
    <dgm:cxn modelId="{7B19D9FF-234E-400E-84BC-07FFED2C671B}" type="presParOf" srcId="{045B03B2-A5BA-45BA-BD8F-98BD1E3786EE}" destId="{8945504F-2EB3-4F83-A5BF-2C9AFE451E59}" srcOrd="0" destOrd="0" presId="urn:microsoft.com/office/officeart/2008/layout/VerticalCurvedList"/>
    <dgm:cxn modelId="{F32EF69E-AB09-49DF-9F4B-606A80C4B8D9}" type="presParOf" srcId="{84A8B63C-5EC4-435C-AD13-BA1354340286}" destId="{00158BCD-705D-4B08-9B3C-14CF818CDA6E}" srcOrd="3" destOrd="0" presId="urn:microsoft.com/office/officeart/2008/layout/VerticalCurvedList"/>
    <dgm:cxn modelId="{44D56750-5BDE-4E7F-875A-111A96AF312E}" type="presParOf" srcId="{84A8B63C-5EC4-435C-AD13-BA1354340286}" destId="{B303E45B-B111-4404-87D1-DCA821654BE6}" srcOrd="4" destOrd="0" presId="urn:microsoft.com/office/officeart/2008/layout/VerticalCurvedList"/>
    <dgm:cxn modelId="{527D5D24-5FD5-41A7-9759-8866D1304CFB}" type="presParOf" srcId="{B303E45B-B111-4404-87D1-DCA821654BE6}" destId="{51740D48-F3ED-428E-BF97-F68A45C54245}" srcOrd="0" destOrd="0" presId="urn:microsoft.com/office/officeart/2008/layout/VerticalCurvedList"/>
    <dgm:cxn modelId="{58FC258E-2B43-4E56-94B5-78C4128C15C6}" type="presParOf" srcId="{84A8B63C-5EC4-435C-AD13-BA1354340286}" destId="{D0F8E9B3-CDF5-4E03-94E0-BA1B088F5B71}" srcOrd="5" destOrd="0" presId="urn:microsoft.com/office/officeart/2008/layout/VerticalCurvedList"/>
    <dgm:cxn modelId="{51B2EF82-B1A9-4EE4-BEA3-2FEDF497A8F7}" type="presParOf" srcId="{84A8B63C-5EC4-435C-AD13-BA1354340286}" destId="{2881F993-0794-49B8-844B-D591F643B51D}" srcOrd="6" destOrd="0" presId="urn:microsoft.com/office/officeart/2008/layout/VerticalCurvedList"/>
    <dgm:cxn modelId="{F80CC7D3-48FE-45E4-9FEA-74A5D3C35A65}" type="presParOf" srcId="{2881F993-0794-49B8-844B-D591F643B51D}" destId="{DBC0F366-1111-4476-914A-86CAF67EA08B}" srcOrd="0" destOrd="0" presId="urn:microsoft.com/office/officeart/2008/layout/VerticalCurvedList"/>
    <dgm:cxn modelId="{7B501ED5-17EC-4AA2-AF91-A685694535C1}" type="presParOf" srcId="{84A8B63C-5EC4-435C-AD13-BA1354340286}" destId="{88AB41B8-3EB8-4340-9624-8939A5259CDB}" srcOrd="7" destOrd="0" presId="urn:microsoft.com/office/officeart/2008/layout/VerticalCurvedList"/>
    <dgm:cxn modelId="{4972C3ED-07A6-4234-97EB-AD0FE5A4783B}" type="presParOf" srcId="{84A8B63C-5EC4-435C-AD13-BA1354340286}" destId="{C23CF8F0-D04F-4BF5-BB62-6EDF879CC791}" srcOrd="8" destOrd="0" presId="urn:microsoft.com/office/officeart/2008/layout/VerticalCurvedList"/>
    <dgm:cxn modelId="{A405921D-6320-496C-A167-5BFEC6179E4F}" type="presParOf" srcId="{C23CF8F0-D04F-4BF5-BB62-6EDF879CC791}" destId="{5A2F972A-2E15-43E9-95DF-0BA8360268E4}" srcOrd="0" destOrd="0" presId="urn:microsoft.com/office/officeart/2008/layout/VerticalCurvedList"/>
    <dgm:cxn modelId="{C3F0456D-6593-415B-841B-ADAFEF352AE9}" type="presParOf" srcId="{84A8B63C-5EC4-435C-AD13-BA1354340286}" destId="{02FC5C9E-F40A-4BFF-8F12-731372C7A86B}" srcOrd="9" destOrd="0" presId="urn:microsoft.com/office/officeart/2008/layout/VerticalCurvedList"/>
    <dgm:cxn modelId="{4690F091-5376-4A24-B6FB-58D31C88B3E3}" type="presParOf" srcId="{84A8B63C-5EC4-435C-AD13-BA1354340286}" destId="{E65A0479-B45D-4FA0-868F-FA3A89ADD0FB}" srcOrd="10" destOrd="0" presId="urn:microsoft.com/office/officeart/2008/layout/VerticalCurvedList"/>
    <dgm:cxn modelId="{C1419D1E-BC02-4CC4-8118-CDE96F17B86D}" type="presParOf" srcId="{E65A0479-B45D-4FA0-868F-FA3A89ADD0FB}" destId="{651B51F2-55C1-4AE8-9BBC-E281DB22484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6A320A-F8D9-4C78-8F67-5690116D5F50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E5B58456-31A4-4FEF-81FD-790FB4C5FC3C}">
      <dgm:prSet phldrT="[Texto]" custT="1"/>
      <dgm:spPr/>
      <dgm:t>
        <a:bodyPr/>
        <a:lstStyle/>
        <a:p>
          <a:r>
            <a:rPr lang="es-ES" sz="1050" b="1" dirty="0">
              <a:solidFill>
                <a:schemeClr val="tx1"/>
              </a:solidFill>
            </a:rPr>
            <a:t>Transparencia</a:t>
          </a:r>
        </a:p>
      </dgm:t>
    </dgm:pt>
    <dgm:pt modelId="{9918677A-74D6-4D70-8CD3-1FC0DE8BE399}" type="parTrans" cxnId="{04D5AF11-90FC-4C9D-8766-6074E9BF8A3F}">
      <dgm:prSet/>
      <dgm:spPr/>
      <dgm:t>
        <a:bodyPr/>
        <a:lstStyle/>
        <a:p>
          <a:endParaRPr lang="es-ES"/>
        </a:p>
      </dgm:t>
    </dgm:pt>
    <dgm:pt modelId="{39F018A4-4328-45D9-86A4-7B2B2F3BA6BE}" type="sibTrans" cxnId="{04D5AF11-90FC-4C9D-8766-6074E9BF8A3F}">
      <dgm:prSet custT="1"/>
      <dgm:spPr/>
      <dgm:t>
        <a:bodyPr/>
        <a:lstStyle/>
        <a:p>
          <a:r>
            <a:rPr lang="es-ES" sz="1400" dirty="0">
              <a:solidFill>
                <a:schemeClr val="tx1"/>
              </a:solidFill>
            </a:rPr>
            <a:t>Información</a:t>
          </a:r>
        </a:p>
      </dgm:t>
    </dgm:pt>
    <dgm:pt modelId="{C361C89F-2A31-4EDC-95F6-D3185FE0833F}">
      <dgm:prSet phldrT="[Texto]" custT="1"/>
      <dgm:spPr/>
      <dgm:t>
        <a:bodyPr/>
        <a:lstStyle/>
        <a:p>
          <a:r>
            <a:rPr lang="es-ES" sz="1200" b="1" dirty="0">
              <a:solidFill>
                <a:schemeClr val="tx1"/>
              </a:solidFill>
            </a:rPr>
            <a:t>CONFIANZA</a:t>
          </a:r>
        </a:p>
      </dgm:t>
    </dgm:pt>
    <dgm:pt modelId="{E1F2C2D7-066D-4770-8ECE-A652837CBC11}" type="parTrans" cxnId="{9E4F6B75-3A5F-44AC-A6C2-EF7E2E985F34}">
      <dgm:prSet/>
      <dgm:spPr/>
      <dgm:t>
        <a:bodyPr/>
        <a:lstStyle/>
        <a:p>
          <a:endParaRPr lang="es-ES"/>
        </a:p>
      </dgm:t>
    </dgm:pt>
    <dgm:pt modelId="{AD0362F1-6890-4E33-A80C-2D52012FBE92}" type="sibTrans" cxnId="{9E4F6B75-3A5F-44AC-A6C2-EF7E2E985F34}">
      <dgm:prSet custT="1"/>
      <dgm:spPr/>
      <dgm:t>
        <a:bodyPr/>
        <a:lstStyle/>
        <a:p>
          <a:r>
            <a:rPr lang="es-ES" sz="1400">
              <a:solidFill>
                <a:schemeClr val="tx1"/>
              </a:solidFill>
            </a:rPr>
            <a:t>Capital social</a:t>
          </a:r>
          <a:endParaRPr lang="es-ES" sz="1400" dirty="0">
            <a:solidFill>
              <a:schemeClr val="tx1"/>
            </a:solidFill>
          </a:endParaRPr>
        </a:p>
      </dgm:t>
    </dgm:pt>
    <dgm:pt modelId="{4DA3F31B-93AD-4904-A40C-8B66F3480D3F}">
      <dgm:prSet phldrT="[Texto]" custT="1"/>
      <dgm:spPr/>
      <dgm:t>
        <a:bodyPr/>
        <a:lstStyle/>
        <a:p>
          <a:r>
            <a:rPr lang="es-ES" sz="1200" dirty="0">
              <a:solidFill>
                <a:schemeClr val="tx1"/>
              </a:solidFill>
            </a:rPr>
            <a:t>Control social</a:t>
          </a:r>
        </a:p>
      </dgm:t>
    </dgm:pt>
    <dgm:pt modelId="{A2EE6FF9-8177-4DFF-92E1-9E5F2AA2E84A}" type="sibTrans" cxnId="{90843438-E7D6-42E8-87E2-48E3CDB2536A}">
      <dgm:prSet custT="1"/>
      <dgm:spPr/>
      <dgm:t>
        <a:bodyPr/>
        <a:lstStyle/>
        <a:p>
          <a:r>
            <a:rPr lang="es-ES" sz="1400" dirty="0">
              <a:solidFill>
                <a:schemeClr val="tx1"/>
              </a:solidFill>
            </a:rPr>
            <a:t>Incidencia</a:t>
          </a:r>
        </a:p>
      </dgm:t>
    </dgm:pt>
    <dgm:pt modelId="{E539F2B6-A74A-45FD-A01A-A2A9FFD6AC01}" type="parTrans" cxnId="{90843438-E7D6-42E8-87E2-48E3CDB2536A}">
      <dgm:prSet/>
      <dgm:spPr/>
      <dgm:t>
        <a:bodyPr/>
        <a:lstStyle/>
        <a:p>
          <a:endParaRPr lang="es-ES"/>
        </a:p>
      </dgm:t>
    </dgm:pt>
    <dgm:pt modelId="{35DE3A3D-38B2-4DDE-9ADD-15A2BF7CC24E}" type="pres">
      <dgm:prSet presAssocID="{166A320A-F8D9-4C78-8F67-5690116D5F50}" presName="Name0" presStyleCnt="0">
        <dgm:presLayoutVars>
          <dgm:chMax/>
          <dgm:chPref/>
          <dgm:dir/>
          <dgm:animLvl val="lvl"/>
        </dgm:presLayoutVars>
      </dgm:prSet>
      <dgm:spPr/>
    </dgm:pt>
    <dgm:pt modelId="{C2285915-04B4-466C-9B9C-0EB2FE87074D}" type="pres">
      <dgm:prSet presAssocID="{E5B58456-31A4-4FEF-81FD-790FB4C5FC3C}" presName="composite" presStyleCnt="0"/>
      <dgm:spPr/>
    </dgm:pt>
    <dgm:pt modelId="{46F26838-F201-4616-8D56-5CC39455FC25}" type="pres">
      <dgm:prSet presAssocID="{E5B58456-31A4-4FEF-81FD-790FB4C5FC3C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0B2BD39C-DF20-4C29-B72F-2AF670BDE866}" type="pres">
      <dgm:prSet presAssocID="{E5B58456-31A4-4FEF-81FD-790FB4C5FC3C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0517C7E9-2881-434A-ABEB-7C276D6B72FF}" type="pres">
      <dgm:prSet presAssocID="{E5B58456-31A4-4FEF-81FD-790FB4C5FC3C}" presName="BalanceSpacing" presStyleCnt="0"/>
      <dgm:spPr/>
    </dgm:pt>
    <dgm:pt modelId="{17F293DD-9BC2-4AC8-91F4-E09581F6DE29}" type="pres">
      <dgm:prSet presAssocID="{E5B58456-31A4-4FEF-81FD-790FB4C5FC3C}" presName="BalanceSpacing1" presStyleCnt="0"/>
      <dgm:spPr/>
    </dgm:pt>
    <dgm:pt modelId="{3A62AE40-06EF-46FE-93D7-35AE42489EEB}" type="pres">
      <dgm:prSet presAssocID="{39F018A4-4328-45D9-86A4-7B2B2F3BA6BE}" presName="Accent1Text" presStyleLbl="node1" presStyleIdx="1" presStyleCnt="6"/>
      <dgm:spPr/>
    </dgm:pt>
    <dgm:pt modelId="{D1D20DC1-3E06-4257-B72E-1AC73CF4DA5C}" type="pres">
      <dgm:prSet presAssocID="{39F018A4-4328-45D9-86A4-7B2B2F3BA6BE}" presName="spaceBetweenRectangles" presStyleCnt="0"/>
      <dgm:spPr/>
    </dgm:pt>
    <dgm:pt modelId="{C393E2E1-CEB8-4521-BEE8-6FD49F459119}" type="pres">
      <dgm:prSet presAssocID="{C361C89F-2A31-4EDC-95F6-D3185FE0833F}" presName="composite" presStyleCnt="0"/>
      <dgm:spPr/>
    </dgm:pt>
    <dgm:pt modelId="{A8C33538-59A4-48EF-A706-AA58A6CEE652}" type="pres">
      <dgm:prSet presAssocID="{C361C89F-2A31-4EDC-95F6-D3185FE0833F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E976FF67-A9B7-47B5-8BF8-5CEE23B36966}" type="pres">
      <dgm:prSet presAssocID="{C361C89F-2A31-4EDC-95F6-D3185FE0833F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02035A13-3289-4EF6-8EC3-060C4D8A249F}" type="pres">
      <dgm:prSet presAssocID="{C361C89F-2A31-4EDC-95F6-D3185FE0833F}" presName="BalanceSpacing" presStyleCnt="0"/>
      <dgm:spPr/>
    </dgm:pt>
    <dgm:pt modelId="{33D1BAAB-3034-474E-AEA2-212E73A8B2EB}" type="pres">
      <dgm:prSet presAssocID="{C361C89F-2A31-4EDC-95F6-D3185FE0833F}" presName="BalanceSpacing1" presStyleCnt="0"/>
      <dgm:spPr/>
    </dgm:pt>
    <dgm:pt modelId="{26202C0B-B1F1-429B-AEC6-F9F4B80E5276}" type="pres">
      <dgm:prSet presAssocID="{AD0362F1-6890-4E33-A80C-2D52012FBE92}" presName="Accent1Text" presStyleLbl="node1" presStyleIdx="3" presStyleCnt="6"/>
      <dgm:spPr/>
    </dgm:pt>
    <dgm:pt modelId="{714E3CFA-B2D9-4359-8EC3-1F8659D055E9}" type="pres">
      <dgm:prSet presAssocID="{AD0362F1-6890-4E33-A80C-2D52012FBE92}" presName="spaceBetweenRectangles" presStyleCnt="0"/>
      <dgm:spPr/>
    </dgm:pt>
    <dgm:pt modelId="{7DBF7A7D-7B1A-4273-81C3-4EFBE341216F}" type="pres">
      <dgm:prSet presAssocID="{4DA3F31B-93AD-4904-A40C-8B66F3480D3F}" presName="composite" presStyleCnt="0"/>
      <dgm:spPr/>
    </dgm:pt>
    <dgm:pt modelId="{F5B26837-2F40-4959-92CC-F05FA2067F5A}" type="pres">
      <dgm:prSet presAssocID="{4DA3F31B-93AD-4904-A40C-8B66F3480D3F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F12F7970-80BC-47DF-A853-AC6D7B86C4B3}" type="pres">
      <dgm:prSet presAssocID="{4DA3F31B-93AD-4904-A40C-8B66F3480D3F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0DCB5549-9D44-4805-B7BB-41DD32A48441}" type="pres">
      <dgm:prSet presAssocID="{4DA3F31B-93AD-4904-A40C-8B66F3480D3F}" presName="BalanceSpacing" presStyleCnt="0"/>
      <dgm:spPr/>
    </dgm:pt>
    <dgm:pt modelId="{8E7DE95E-6FBA-4383-BE1E-479D324ED44C}" type="pres">
      <dgm:prSet presAssocID="{4DA3F31B-93AD-4904-A40C-8B66F3480D3F}" presName="BalanceSpacing1" presStyleCnt="0"/>
      <dgm:spPr/>
    </dgm:pt>
    <dgm:pt modelId="{7A764B28-0EEB-4EA1-9680-6477F66E90CC}" type="pres">
      <dgm:prSet presAssocID="{A2EE6FF9-8177-4DFF-92E1-9E5F2AA2E84A}" presName="Accent1Text" presStyleLbl="node1" presStyleIdx="5" presStyleCnt="6" custLinFactNeighborX="650" custLinFactNeighborY="2218"/>
      <dgm:spPr/>
    </dgm:pt>
  </dgm:ptLst>
  <dgm:cxnLst>
    <dgm:cxn modelId="{04D5AF11-90FC-4C9D-8766-6074E9BF8A3F}" srcId="{166A320A-F8D9-4C78-8F67-5690116D5F50}" destId="{E5B58456-31A4-4FEF-81FD-790FB4C5FC3C}" srcOrd="0" destOrd="0" parTransId="{9918677A-74D6-4D70-8CD3-1FC0DE8BE399}" sibTransId="{39F018A4-4328-45D9-86A4-7B2B2F3BA6BE}"/>
    <dgm:cxn modelId="{5175E337-93A8-4697-8BA4-913B579FBD1A}" type="presOf" srcId="{C361C89F-2A31-4EDC-95F6-D3185FE0833F}" destId="{A8C33538-59A4-48EF-A706-AA58A6CEE652}" srcOrd="0" destOrd="0" presId="urn:microsoft.com/office/officeart/2008/layout/AlternatingHexagons"/>
    <dgm:cxn modelId="{90843438-E7D6-42E8-87E2-48E3CDB2536A}" srcId="{166A320A-F8D9-4C78-8F67-5690116D5F50}" destId="{4DA3F31B-93AD-4904-A40C-8B66F3480D3F}" srcOrd="2" destOrd="0" parTransId="{E539F2B6-A74A-45FD-A01A-A2A9FFD6AC01}" sibTransId="{A2EE6FF9-8177-4DFF-92E1-9E5F2AA2E84A}"/>
    <dgm:cxn modelId="{D3D21A4E-5E24-4AFA-87DB-46A5F24DF373}" type="presOf" srcId="{166A320A-F8D9-4C78-8F67-5690116D5F50}" destId="{35DE3A3D-38B2-4DDE-9ADD-15A2BF7CC24E}" srcOrd="0" destOrd="0" presId="urn:microsoft.com/office/officeart/2008/layout/AlternatingHexagons"/>
    <dgm:cxn modelId="{9C086E54-36D0-4148-A8D8-75116885E852}" type="presOf" srcId="{A2EE6FF9-8177-4DFF-92E1-9E5F2AA2E84A}" destId="{7A764B28-0EEB-4EA1-9680-6477F66E90CC}" srcOrd="0" destOrd="0" presId="urn:microsoft.com/office/officeart/2008/layout/AlternatingHexagons"/>
    <dgm:cxn modelId="{9E4F6B75-3A5F-44AC-A6C2-EF7E2E985F34}" srcId="{166A320A-F8D9-4C78-8F67-5690116D5F50}" destId="{C361C89F-2A31-4EDC-95F6-D3185FE0833F}" srcOrd="1" destOrd="0" parTransId="{E1F2C2D7-066D-4770-8ECE-A652837CBC11}" sibTransId="{AD0362F1-6890-4E33-A80C-2D52012FBE92}"/>
    <dgm:cxn modelId="{C4D35A91-3025-4351-883D-E3A77B0AEB16}" type="presOf" srcId="{AD0362F1-6890-4E33-A80C-2D52012FBE92}" destId="{26202C0B-B1F1-429B-AEC6-F9F4B80E5276}" srcOrd="0" destOrd="0" presId="urn:microsoft.com/office/officeart/2008/layout/AlternatingHexagons"/>
    <dgm:cxn modelId="{249068BD-216B-4369-8316-A92269D917E3}" type="presOf" srcId="{39F018A4-4328-45D9-86A4-7B2B2F3BA6BE}" destId="{3A62AE40-06EF-46FE-93D7-35AE42489EEB}" srcOrd="0" destOrd="0" presId="urn:microsoft.com/office/officeart/2008/layout/AlternatingHexagons"/>
    <dgm:cxn modelId="{9452BEC4-5689-4922-8B98-516DDE4F9571}" type="presOf" srcId="{4DA3F31B-93AD-4904-A40C-8B66F3480D3F}" destId="{F5B26837-2F40-4959-92CC-F05FA2067F5A}" srcOrd="0" destOrd="0" presId="urn:microsoft.com/office/officeart/2008/layout/AlternatingHexagons"/>
    <dgm:cxn modelId="{FE078FFD-5842-40E1-8988-236936BB2A04}" type="presOf" srcId="{E5B58456-31A4-4FEF-81FD-790FB4C5FC3C}" destId="{46F26838-F201-4616-8D56-5CC39455FC25}" srcOrd="0" destOrd="0" presId="urn:microsoft.com/office/officeart/2008/layout/AlternatingHexagons"/>
    <dgm:cxn modelId="{5BA8FE5C-4986-4E8F-B322-280FB2E48737}" type="presParOf" srcId="{35DE3A3D-38B2-4DDE-9ADD-15A2BF7CC24E}" destId="{C2285915-04B4-466C-9B9C-0EB2FE87074D}" srcOrd="0" destOrd="0" presId="urn:microsoft.com/office/officeart/2008/layout/AlternatingHexagons"/>
    <dgm:cxn modelId="{818A4F67-41CA-43CC-A119-33C27F8A4FAC}" type="presParOf" srcId="{C2285915-04B4-466C-9B9C-0EB2FE87074D}" destId="{46F26838-F201-4616-8D56-5CC39455FC25}" srcOrd="0" destOrd="0" presId="urn:microsoft.com/office/officeart/2008/layout/AlternatingHexagons"/>
    <dgm:cxn modelId="{FDC8A5A0-B332-4DDD-B033-F7AC0D45C15F}" type="presParOf" srcId="{C2285915-04B4-466C-9B9C-0EB2FE87074D}" destId="{0B2BD39C-DF20-4C29-B72F-2AF670BDE866}" srcOrd="1" destOrd="0" presId="urn:microsoft.com/office/officeart/2008/layout/AlternatingHexagons"/>
    <dgm:cxn modelId="{9A309CBD-5AF5-4CBE-95D9-228995A333DB}" type="presParOf" srcId="{C2285915-04B4-466C-9B9C-0EB2FE87074D}" destId="{0517C7E9-2881-434A-ABEB-7C276D6B72FF}" srcOrd="2" destOrd="0" presId="urn:microsoft.com/office/officeart/2008/layout/AlternatingHexagons"/>
    <dgm:cxn modelId="{B267FC2A-E97D-42A2-9648-D56F926DE77A}" type="presParOf" srcId="{C2285915-04B4-466C-9B9C-0EB2FE87074D}" destId="{17F293DD-9BC2-4AC8-91F4-E09581F6DE29}" srcOrd="3" destOrd="0" presId="urn:microsoft.com/office/officeart/2008/layout/AlternatingHexagons"/>
    <dgm:cxn modelId="{111AD21E-3B0A-4BAF-979E-69F12EB16C36}" type="presParOf" srcId="{C2285915-04B4-466C-9B9C-0EB2FE87074D}" destId="{3A62AE40-06EF-46FE-93D7-35AE42489EEB}" srcOrd="4" destOrd="0" presId="urn:microsoft.com/office/officeart/2008/layout/AlternatingHexagons"/>
    <dgm:cxn modelId="{0862B413-5EFE-46D2-9225-193846B022E5}" type="presParOf" srcId="{35DE3A3D-38B2-4DDE-9ADD-15A2BF7CC24E}" destId="{D1D20DC1-3E06-4257-B72E-1AC73CF4DA5C}" srcOrd="1" destOrd="0" presId="urn:microsoft.com/office/officeart/2008/layout/AlternatingHexagons"/>
    <dgm:cxn modelId="{A7E6F65C-FAAE-4B42-AEE0-3A58A7676293}" type="presParOf" srcId="{35DE3A3D-38B2-4DDE-9ADD-15A2BF7CC24E}" destId="{C393E2E1-CEB8-4521-BEE8-6FD49F459119}" srcOrd="2" destOrd="0" presId="urn:microsoft.com/office/officeart/2008/layout/AlternatingHexagons"/>
    <dgm:cxn modelId="{F8BD48A0-DC6F-4FDD-B855-152DC62AFE78}" type="presParOf" srcId="{C393E2E1-CEB8-4521-BEE8-6FD49F459119}" destId="{A8C33538-59A4-48EF-A706-AA58A6CEE652}" srcOrd="0" destOrd="0" presId="urn:microsoft.com/office/officeart/2008/layout/AlternatingHexagons"/>
    <dgm:cxn modelId="{3AC7CC8A-724B-4257-A9CD-EADB314B2AC4}" type="presParOf" srcId="{C393E2E1-CEB8-4521-BEE8-6FD49F459119}" destId="{E976FF67-A9B7-47B5-8BF8-5CEE23B36966}" srcOrd="1" destOrd="0" presId="urn:microsoft.com/office/officeart/2008/layout/AlternatingHexagons"/>
    <dgm:cxn modelId="{8AAD0A33-A564-4392-A036-03AC1A51CDB1}" type="presParOf" srcId="{C393E2E1-CEB8-4521-BEE8-6FD49F459119}" destId="{02035A13-3289-4EF6-8EC3-060C4D8A249F}" srcOrd="2" destOrd="0" presId="urn:microsoft.com/office/officeart/2008/layout/AlternatingHexagons"/>
    <dgm:cxn modelId="{02BB87A2-B6C7-4060-98AE-1988586ACAA6}" type="presParOf" srcId="{C393E2E1-CEB8-4521-BEE8-6FD49F459119}" destId="{33D1BAAB-3034-474E-AEA2-212E73A8B2EB}" srcOrd="3" destOrd="0" presId="urn:microsoft.com/office/officeart/2008/layout/AlternatingHexagons"/>
    <dgm:cxn modelId="{141BC888-6BFC-4D8F-BA91-0015A150C673}" type="presParOf" srcId="{C393E2E1-CEB8-4521-BEE8-6FD49F459119}" destId="{26202C0B-B1F1-429B-AEC6-F9F4B80E5276}" srcOrd="4" destOrd="0" presId="urn:microsoft.com/office/officeart/2008/layout/AlternatingHexagons"/>
    <dgm:cxn modelId="{CF86E268-2F0E-47BD-AAEB-C9605C4F3FC8}" type="presParOf" srcId="{35DE3A3D-38B2-4DDE-9ADD-15A2BF7CC24E}" destId="{714E3CFA-B2D9-4359-8EC3-1F8659D055E9}" srcOrd="3" destOrd="0" presId="urn:microsoft.com/office/officeart/2008/layout/AlternatingHexagons"/>
    <dgm:cxn modelId="{AAE634A7-8942-41E7-9425-34D57134CC24}" type="presParOf" srcId="{35DE3A3D-38B2-4DDE-9ADD-15A2BF7CC24E}" destId="{7DBF7A7D-7B1A-4273-81C3-4EFBE341216F}" srcOrd="4" destOrd="0" presId="urn:microsoft.com/office/officeart/2008/layout/AlternatingHexagons"/>
    <dgm:cxn modelId="{8EFA1420-12CF-4E8B-9582-9E6D1FDF17C3}" type="presParOf" srcId="{7DBF7A7D-7B1A-4273-81C3-4EFBE341216F}" destId="{F5B26837-2F40-4959-92CC-F05FA2067F5A}" srcOrd="0" destOrd="0" presId="urn:microsoft.com/office/officeart/2008/layout/AlternatingHexagons"/>
    <dgm:cxn modelId="{6393B7E7-9027-4AC8-8F90-D97A9F0FDBA2}" type="presParOf" srcId="{7DBF7A7D-7B1A-4273-81C3-4EFBE341216F}" destId="{F12F7970-80BC-47DF-A853-AC6D7B86C4B3}" srcOrd="1" destOrd="0" presId="urn:microsoft.com/office/officeart/2008/layout/AlternatingHexagons"/>
    <dgm:cxn modelId="{989CEF5A-7985-405D-9DF2-85DD267ADA02}" type="presParOf" srcId="{7DBF7A7D-7B1A-4273-81C3-4EFBE341216F}" destId="{0DCB5549-9D44-4805-B7BB-41DD32A48441}" srcOrd="2" destOrd="0" presId="urn:microsoft.com/office/officeart/2008/layout/AlternatingHexagons"/>
    <dgm:cxn modelId="{FEAA66E6-2E7A-4AA5-A8C1-6FC79E0985E7}" type="presParOf" srcId="{7DBF7A7D-7B1A-4273-81C3-4EFBE341216F}" destId="{8E7DE95E-6FBA-4383-BE1E-479D324ED44C}" srcOrd="3" destOrd="0" presId="urn:microsoft.com/office/officeart/2008/layout/AlternatingHexagons"/>
    <dgm:cxn modelId="{FBE66B4B-98B5-4D9A-A8FD-A41930D3AE11}" type="presParOf" srcId="{7DBF7A7D-7B1A-4273-81C3-4EFBE341216F}" destId="{7A764B28-0EEB-4EA1-9680-6477F66E90CC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137FFC-C4F8-4056-851F-CA6B624FF23C}">
      <dsp:nvSpPr>
        <dsp:cNvPr id="0" name=""/>
        <dsp:cNvSpPr/>
      </dsp:nvSpPr>
      <dsp:spPr>
        <a:xfrm>
          <a:off x="-5697042" y="-890538"/>
          <a:ext cx="6782752" cy="6782752"/>
        </a:xfrm>
        <a:prstGeom prst="blockArc">
          <a:avLst>
            <a:gd name="adj1" fmla="val 18900000"/>
            <a:gd name="adj2" fmla="val 2700000"/>
            <a:gd name="adj3" fmla="val 318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3CF717-FD91-4CDB-A78C-1092FD60A10B}">
      <dsp:nvSpPr>
        <dsp:cNvPr id="0" name=""/>
        <dsp:cNvSpPr/>
      </dsp:nvSpPr>
      <dsp:spPr>
        <a:xfrm>
          <a:off x="474602" y="57895"/>
          <a:ext cx="5478809" cy="95021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0089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MX" sz="2000" b="1" kern="1200" dirty="0">
              <a:solidFill>
                <a:schemeClr val="tx1"/>
              </a:solidFill>
              <a:latin typeface="Calibri" pitchFamily="34" charset="0"/>
            </a:rPr>
            <a:t>Confianza</a:t>
          </a: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CO" sz="1400" kern="1200" dirty="0">
              <a:solidFill>
                <a:schemeClr val="tx1"/>
              </a:solidFill>
              <a:latin typeface="Calibri" pitchFamily="34" charset="0"/>
            </a:rPr>
            <a:t>Baja confianza en decisiones (12%) </a:t>
          </a: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CO" sz="1400" kern="1200" dirty="0">
              <a:solidFill>
                <a:schemeClr val="tx1"/>
              </a:solidFill>
              <a:latin typeface="Calibri" pitchFamily="34" charset="0"/>
            </a:rPr>
            <a:t>Manejo de recursos del sector público (25%).   </a:t>
          </a:r>
          <a:endParaRPr lang="es-MX" sz="1400" kern="1200" dirty="0">
            <a:solidFill>
              <a:schemeClr val="tx1"/>
            </a:solidFill>
            <a:latin typeface="Calibri" pitchFamily="34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000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474602" y="57895"/>
        <a:ext cx="5478809" cy="950216"/>
      </dsp:txXfrm>
    </dsp:sp>
    <dsp:sp modelId="{8945504F-2EB3-4F83-A5BF-2C9AFE451E59}">
      <dsp:nvSpPr>
        <dsp:cNvPr id="0" name=""/>
        <dsp:cNvSpPr/>
      </dsp:nvSpPr>
      <dsp:spPr>
        <a:xfrm>
          <a:off x="134896" y="125523"/>
          <a:ext cx="787541" cy="787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158BCD-705D-4B08-9B3C-14CF818CDA6E}">
      <dsp:nvSpPr>
        <dsp:cNvPr id="0" name=""/>
        <dsp:cNvSpPr/>
      </dsp:nvSpPr>
      <dsp:spPr>
        <a:xfrm>
          <a:off x="926065" y="1080118"/>
          <a:ext cx="5027346" cy="1104398"/>
        </a:xfrm>
        <a:prstGeom prst="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0089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MX" sz="2000" b="1" kern="1200" dirty="0">
              <a:solidFill>
                <a:schemeClr val="tx1"/>
              </a:solidFill>
              <a:latin typeface="Calibri" pitchFamily="34" charset="0"/>
            </a:rPr>
            <a:t>Transparencia</a:t>
          </a: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CO" sz="1400" kern="1200" dirty="0">
              <a:solidFill>
                <a:schemeClr val="tx1"/>
              </a:solidFill>
              <a:latin typeface="Calibri" pitchFamily="34" charset="0"/>
            </a:rPr>
            <a:t>En contratación (63%), ejecución de obras públicas (47%), construcción de planes de desarrollo (41%), planeación (34%), informes de gestión (31%).</a:t>
          </a:r>
          <a:r>
            <a:rPr lang="es-MX" sz="1400" kern="1200" dirty="0">
              <a:solidFill>
                <a:schemeClr val="tx1"/>
              </a:solidFill>
              <a:latin typeface="Calibri" pitchFamily="34" charset="0"/>
            </a:rPr>
            <a:t> </a:t>
          </a:r>
        </a:p>
      </dsp:txBody>
      <dsp:txXfrm>
        <a:off x="926065" y="1080118"/>
        <a:ext cx="5027346" cy="1104398"/>
      </dsp:txXfrm>
    </dsp:sp>
    <dsp:sp modelId="{51740D48-F3ED-428E-BF97-F68A45C54245}">
      <dsp:nvSpPr>
        <dsp:cNvPr id="0" name=""/>
        <dsp:cNvSpPr/>
      </dsp:nvSpPr>
      <dsp:spPr>
        <a:xfrm>
          <a:off x="532294" y="1228684"/>
          <a:ext cx="787541" cy="787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F8E9B3-CDF5-4E03-94E0-BA1B088F5B71}">
      <dsp:nvSpPr>
        <dsp:cNvPr id="0" name=""/>
        <dsp:cNvSpPr/>
      </dsp:nvSpPr>
      <dsp:spPr>
        <a:xfrm>
          <a:off x="1064628" y="2295128"/>
          <a:ext cx="4888783" cy="729206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0089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>
              <a:solidFill>
                <a:schemeClr val="tx1"/>
              </a:solidFill>
              <a:latin typeface="Calibri" pitchFamily="34" charset="0"/>
            </a:rPr>
            <a:t>Liderazgo</a:t>
          </a:r>
        </a:p>
      </dsp:txBody>
      <dsp:txXfrm>
        <a:off x="1064628" y="2295128"/>
        <a:ext cx="4888783" cy="729206"/>
      </dsp:txXfrm>
    </dsp:sp>
    <dsp:sp modelId="{DBC0F366-1111-4476-914A-86CAF67EA08B}">
      <dsp:nvSpPr>
        <dsp:cNvPr id="0" name=""/>
        <dsp:cNvSpPr/>
      </dsp:nvSpPr>
      <dsp:spPr>
        <a:xfrm>
          <a:off x="670857" y="2236798"/>
          <a:ext cx="787541" cy="787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AB41B8-3EB8-4340-9624-8939A5259CDB}">
      <dsp:nvSpPr>
        <dsp:cNvPr id="0" name=""/>
        <dsp:cNvSpPr/>
      </dsp:nvSpPr>
      <dsp:spPr>
        <a:xfrm>
          <a:off x="926065" y="3130568"/>
          <a:ext cx="5027346" cy="630033"/>
        </a:xfrm>
        <a:prstGeom prst="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0089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>
              <a:solidFill>
                <a:schemeClr val="tx1"/>
              </a:solidFill>
              <a:latin typeface="Calibri" pitchFamily="34" charset="0"/>
            </a:rPr>
            <a:t>Participación</a:t>
          </a:r>
        </a:p>
      </dsp:txBody>
      <dsp:txXfrm>
        <a:off x="926065" y="3130568"/>
        <a:ext cx="5027346" cy="630033"/>
      </dsp:txXfrm>
    </dsp:sp>
    <dsp:sp modelId="{5A2F972A-2E15-43E9-95DF-0BA8360268E4}">
      <dsp:nvSpPr>
        <dsp:cNvPr id="0" name=""/>
        <dsp:cNvSpPr/>
      </dsp:nvSpPr>
      <dsp:spPr>
        <a:xfrm>
          <a:off x="532294" y="3051814"/>
          <a:ext cx="787541" cy="787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FC5C9E-F40A-4BFF-8F12-731372C7A86B}">
      <dsp:nvSpPr>
        <dsp:cNvPr id="0" name=""/>
        <dsp:cNvSpPr/>
      </dsp:nvSpPr>
      <dsp:spPr>
        <a:xfrm>
          <a:off x="474602" y="3919192"/>
          <a:ext cx="5478809" cy="1119462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0089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>
              <a:solidFill>
                <a:schemeClr val="tx1"/>
              </a:solidFill>
              <a:latin typeface="Calibri" pitchFamily="34" charset="0"/>
            </a:rPr>
            <a:t>Estrategia compartida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schemeClr val="tx1"/>
              </a:solidFill>
              <a:latin typeface="Calibri" pitchFamily="34" charset="0"/>
            </a:rPr>
            <a:t>No hay una estrategia conjunta en pro del desarrollo de la región 61%  y no creen que existen mecanismos para trabajar conjuntamente 17%.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474602" y="3919192"/>
        <a:ext cx="5478809" cy="1119462"/>
      </dsp:txXfrm>
    </dsp:sp>
    <dsp:sp modelId="{651B51F2-55C1-4AE8-9BBC-E281DB224842}">
      <dsp:nvSpPr>
        <dsp:cNvPr id="0" name=""/>
        <dsp:cNvSpPr/>
      </dsp:nvSpPr>
      <dsp:spPr>
        <a:xfrm>
          <a:off x="80831" y="3996562"/>
          <a:ext cx="787541" cy="787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F26838-F201-4616-8D56-5CC39455FC25}">
      <dsp:nvSpPr>
        <dsp:cNvPr id="0" name=""/>
        <dsp:cNvSpPr/>
      </dsp:nvSpPr>
      <dsp:spPr>
        <a:xfrm rot="5400000">
          <a:off x="2978349" y="121096"/>
          <a:ext cx="1853057" cy="1612159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50" b="1" kern="1200" dirty="0">
              <a:solidFill>
                <a:schemeClr val="tx1"/>
              </a:solidFill>
            </a:rPr>
            <a:t>Transparencia</a:t>
          </a:r>
        </a:p>
      </dsp:txBody>
      <dsp:txXfrm rot="-5400000">
        <a:off x="3350026" y="289415"/>
        <a:ext cx="1109703" cy="1275521"/>
      </dsp:txXfrm>
    </dsp:sp>
    <dsp:sp modelId="{0B2BD39C-DF20-4C29-B72F-2AF670BDE866}">
      <dsp:nvSpPr>
        <dsp:cNvPr id="0" name=""/>
        <dsp:cNvSpPr/>
      </dsp:nvSpPr>
      <dsp:spPr>
        <a:xfrm>
          <a:off x="4759879" y="371259"/>
          <a:ext cx="2068012" cy="1111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62AE40-06EF-46FE-93D7-35AE42489EEB}">
      <dsp:nvSpPr>
        <dsp:cNvPr id="0" name=""/>
        <dsp:cNvSpPr/>
      </dsp:nvSpPr>
      <dsp:spPr>
        <a:xfrm rot="5400000">
          <a:off x="1237217" y="121096"/>
          <a:ext cx="1853057" cy="1612159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solidFill>
                <a:schemeClr val="tx1"/>
              </a:solidFill>
            </a:rPr>
            <a:t>Información</a:t>
          </a:r>
        </a:p>
      </dsp:txBody>
      <dsp:txXfrm rot="-5400000">
        <a:off x="1608894" y="289415"/>
        <a:ext cx="1109703" cy="1275521"/>
      </dsp:txXfrm>
    </dsp:sp>
    <dsp:sp modelId="{A8C33538-59A4-48EF-A706-AA58A6CEE652}">
      <dsp:nvSpPr>
        <dsp:cNvPr id="0" name=""/>
        <dsp:cNvSpPr/>
      </dsp:nvSpPr>
      <dsp:spPr>
        <a:xfrm rot="5400000">
          <a:off x="2104447" y="1693972"/>
          <a:ext cx="1853057" cy="1612159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>
              <a:solidFill>
                <a:schemeClr val="tx1"/>
              </a:solidFill>
            </a:rPr>
            <a:t>CONFIANZA</a:t>
          </a:r>
        </a:p>
      </dsp:txBody>
      <dsp:txXfrm rot="-5400000">
        <a:off x="2476124" y="1862291"/>
        <a:ext cx="1109703" cy="1275521"/>
      </dsp:txXfrm>
    </dsp:sp>
    <dsp:sp modelId="{E976FF67-A9B7-47B5-8BF8-5CEE23B36966}">
      <dsp:nvSpPr>
        <dsp:cNvPr id="0" name=""/>
        <dsp:cNvSpPr/>
      </dsp:nvSpPr>
      <dsp:spPr>
        <a:xfrm>
          <a:off x="156884" y="1944134"/>
          <a:ext cx="2001302" cy="1111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02C0B-B1F1-429B-AEC6-F9F4B80E5276}">
      <dsp:nvSpPr>
        <dsp:cNvPr id="0" name=""/>
        <dsp:cNvSpPr/>
      </dsp:nvSpPr>
      <dsp:spPr>
        <a:xfrm rot="5400000">
          <a:off x="3845580" y="1693972"/>
          <a:ext cx="1853057" cy="1612159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>
              <a:solidFill>
                <a:schemeClr val="tx1"/>
              </a:solidFill>
            </a:rPr>
            <a:t>Capital social</a:t>
          </a:r>
          <a:endParaRPr lang="es-ES" sz="1400" kern="1200" dirty="0">
            <a:solidFill>
              <a:schemeClr val="tx1"/>
            </a:solidFill>
          </a:endParaRPr>
        </a:p>
      </dsp:txBody>
      <dsp:txXfrm rot="-5400000">
        <a:off x="4217257" y="1862291"/>
        <a:ext cx="1109703" cy="1275521"/>
      </dsp:txXfrm>
    </dsp:sp>
    <dsp:sp modelId="{F5B26837-2F40-4959-92CC-F05FA2067F5A}">
      <dsp:nvSpPr>
        <dsp:cNvPr id="0" name=""/>
        <dsp:cNvSpPr/>
      </dsp:nvSpPr>
      <dsp:spPr>
        <a:xfrm rot="5400000">
          <a:off x="2978349" y="3266847"/>
          <a:ext cx="1853057" cy="1612159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>
              <a:solidFill>
                <a:schemeClr val="tx1"/>
              </a:solidFill>
            </a:rPr>
            <a:t>Control social</a:t>
          </a:r>
        </a:p>
      </dsp:txBody>
      <dsp:txXfrm rot="-5400000">
        <a:off x="3350026" y="3435166"/>
        <a:ext cx="1109703" cy="1275521"/>
      </dsp:txXfrm>
    </dsp:sp>
    <dsp:sp modelId="{F12F7970-80BC-47DF-A853-AC6D7B86C4B3}">
      <dsp:nvSpPr>
        <dsp:cNvPr id="0" name=""/>
        <dsp:cNvSpPr/>
      </dsp:nvSpPr>
      <dsp:spPr>
        <a:xfrm>
          <a:off x="4759879" y="3517009"/>
          <a:ext cx="2068012" cy="1111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764B28-0EEB-4EA1-9680-6477F66E90CC}">
      <dsp:nvSpPr>
        <dsp:cNvPr id="0" name=""/>
        <dsp:cNvSpPr/>
      </dsp:nvSpPr>
      <dsp:spPr>
        <a:xfrm rot="5400000">
          <a:off x="1247696" y="3267495"/>
          <a:ext cx="1853057" cy="1612159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solidFill>
                <a:schemeClr val="tx1"/>
              </a:solidFill>
            </a:rPr>
            <a:t>Incidencia</a:t>
          </a:r>
        </a:p>
      </dsp:txBody>
      <dsp:txXfrm rot="-5400000">
        <a:off x="1619373" y="3435814"/>
        <a:ext cx="1109703" cy="12755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E7733-73DF-414B-AF59-EF57389BD487}" type="datetimeFigureOut">
              <a:rPr lang="es-CO" smtClean="0"/>
              <a:pPr/>
              <a:t>4/09/2017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EAE23-FD2B-4B6E-A566-E55E0E841652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36579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E18FE-01EB-46F2-A0EA-DE845CB1E70C}" type="datetimeFigureOut">
              <a:rPr lang="es-CO" smtClean="0"/>
              <a:pPr/>
              <a:t>4/09/2017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EEF8F-04A4-45EE-AEC5-B1775102D77A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29493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Plantilla-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12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285750" y="2132856"/>
            <a:ext cx="8572500" cy="11521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s-ES" dirty="0"/>
              <a:t>TITULO</a:t>
            </a:r>
          </a:p>
        </p:txBody>
      </p:sp>
      <p:sp>
        <p:nvSpPr>
          <p:cNvPr id="8" name="12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285750" y="2996952"/>
            <a:ext cx="8572500" cy="13681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s-ES" dirty="0"/>
              <a:t>Cuerpo de texto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Plantilla-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10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285750" y="2357438"/>
            <a:ext cx="8572500" cy="1500187"/>
          </a:xfrm>
          <a:prstGeom prst="rect">
            <a:avLst/>
          </a:prstGeom>
        </p:spPr>
        <p:txBody>
          <a:bodyPr/>
          <a:lstStyle>
            <a:lvl1pPr>
              <a:defRPr sz="2400" baseline="0">
                <a:latin typeface="+mj-lt"/>
              </a:defRPr>
            </a:lvl1pPr>
          </a:lstStyle>
          <a:p>
            <a:pPr lvl="0"/>
            <a:r>
              <a:rPr lang="es-ES" dirty="0"/>
              <a:t>Cuerpo de texto</a:t>
            </a:r>
            <a:endParaRPr lang="es-CO" dirty="0"/>
          </a:p>
        </p:txBody>
      </p:sp>
      <p:sp>
        <p:nvSpPr>
          <p:cNvPr id="6" name="10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285750" y="620688"/>
            <a:ext cx="8572500" cy="792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s-ES" dirty="0"/>
              <a:t>Titulo</a:t>
            </a:r>
            <a:endParaRPr lang="es-C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sz="quarter" idx="10" hasCustomPrompt="1"/>
          </p:nvPr>
        </p:nvSpPr>
        <p:spPr>
          <a:xfrm>
            <a:off x="500063" y="357188"/>
            <a:ext cx="8143875" cy="1428750"/>
          </a:xfrm>
          <a:prstGeom prst="rect">
            <a:avLst/>
          </a:prstGeom>
        </p:spPr>
        <p:txBody>
          <a:bodyPr/>
          <a:lstStyle>
            <a:lvl1pPr>
              <a:defRPr sz="1800" baseline="0">
                <a:latin typeface="+mj-lt"/>
              </a:defRPr>
            </a:lvl1pPr>
          </a:lstStyle>
          <a:p>
            <a:pPr lvl="0"/>
            <a:r>
              <a:rPr lang="es-ES" dirty="0"/>
              <a:t>Cuerpo de texto</a:t>
            </a:r>
            <a:endParaRPr lang="es-C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Plantilla-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10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285750" y="44624"/>
            <a:ext cx="8572500" cy="792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s-ES" dirty="0"/>
              <a:t>Titulo</a:t>
            </a:r>
            <a:endParaRPr lang="es-CO" dirty="0"/>
          </a:p>
        </p:txBody>
      </p:sp>
      <p:sp>
        <p:nvSpPr>
          <p:cNvPr id="5" name="10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251520" y="980728"/>
            <a:ext cx="8572500" cy="1500187"/>
          </a:xfrm>
          <a:prstGeom prst="rect">
            <a:avLst/>
          </a:prstGeom>
        </p:spPr>
        <p:txBody>
          <a:bodyPr/>
          <a:lstStyle>
            <a:lvl1pPr>
              <a:defRPr sz="2400" baseline="0">
                <a:latin typeface="+mj-lt"/>
              </a:defRPr>
            </a:lvl1pPr>
          </a:lstStyle>
          <a:p>
            <a:pPr lvl="0"/>
            <a:r>
              <a:rPr lang="es-ES" dirty="0"/>
              <a:t>Cuerpo de texto</a:t>
            </a:r>
            <a:endParaRPr lang="es-C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Plantilla-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12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285750" y="2132856"/>
            <a:ext cx="8572500" cy="11521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s-ES" dirty="0"/>
              <a:t>TITULO</a:t>
            </a:r>
          </a:p>
        </p:txBody>
      </p:sp>
      <p:sp>
        <p:nvSpPr>
          <p:cNvPr id="8" name="12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285750" y="2996952"/>
            <a:ext cx="8572500" cy="13681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s-ES" dirty="0"/>
              <a:t>Cuerpo de texto</a:t>
            </a:r>
          </a:p>
        </p:txBody>
      </p:sp>
    </p:spTree>
    <p:extLst>
      <p:ext uri="{BB962C8B-B14F-4D97-AF65-F5344CB8AC3E}">
        <p14:creationId xmlns:p14="http://schemas.microsoft.com/office/powerpoint/2010/main" val="136119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39212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9D7714E-225D-4A85-AD89-7ECFDCB0866F}" type="datetimeFigureOut">
              <a:rPr lang="es-CO"/>
              <a:pPr>
                <a:defRPr/>
              </a:pPr>
              <a:t>4/09/2017</a:t>
            </a:fld>
            <a:endParaRPr lang="es-CO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80BB726-206B-41F1-AE8B-D17BC279BD07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607232134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fld id="{0432D919-D044-4C4F-A88A-02968E488600}" type="datetimeFigureOut">
              <a:rPr lang="es-CO" smtClean="0"/>
              <a:t>4/09/2017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 pitchFamily="34" charset="0"/>
                <a:ea typeface="+mn-ea"/>
                <a:cs typeface="Arial" charset="0"/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fld id="{06C19F20-4EF0-4C27-8D39-6A40225BD1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57659004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AEF01111-259B-481D-BF25-E208F0F20743}" type="datetimeFigureOut">
              <a:rPr lang="es-CO" smtClean="0">
                <a:solidFill>
                  <a:prstClr val="black"/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4/09/2017</a:t>
            </a:fld>
            <a:endParaRPr lang="es-CO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CO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F0B07B12-76BB-49DA-84E4-7E72FC84ECE0}" type="slidenum">
              <a:rPr lang="es-CO" smtClean="0">
                <a:solidFill>
                  <a:prstClr val="black"/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es-CO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9083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Plantilla-4.jp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1436" y="0"/>
            <a:ext cx="9141128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0" r:id="rId4"/>
    <p:sldLayoutId id="2147483653" r:id="rId5"/>
    <p:sldLayoutId id="2147483656" r:id="rId6"/>
    <p:sldLayoutId id="2147483657" r:id="rId7"/>
    <p:sldLayoutId id="2147483658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Patricia.gonzalez@ccb.org.co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>
                <a:solidFill>
                  <a:srgbClr val="C00000"/>
                </a:solidFill>
              </a:rPr>
              <a:t>Transparencia y competitividad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s-CO" dirty="0">
                <a:solidFill>
                  <a:schemeClr val="tx1"/>
                </a:solidFill>
                <a:latin typeface="Calibri" panose="020F0502020204030204" pitchFamily="34" charset="0"/>
              </a:rPr>
              <a:t>Septiembre 4 de 2017</a:t>
            </a:r>
          </a:p>
          <a:p>
            <a:endParaRPr lang="es-CO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489709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06089"/>
          </a:xfrm>
        </p:spPr>
        <p:txBody>
          <a:bodyPr/>
          <a:lstStyle/>
          <a:p>
            <a:pPr algn="l"/>
            <a:r>
              <a:rPr lang="es-MX" sz="4000" dirty="0">
                <a:solidFill>
                  <a:srgbClr val="C00000"/>
                </a:solidFill>
                <a:latin typeface="Calibri" pitchFamily="34" charset="0"/>
              </a:rPr>
              <a:t>Un esquema integrado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245067292"/>
              </p:ext>
            </p:extLst>
          </p:nvPr>
        </p:nvGraphicFramePr>
        <p:xfrm>
          <a:off x="1547664" y="1124744"/>
          <a:ext cx="6984776" cy="5000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745232" y="1772816"/>
            <a:ext cx="1957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>
                <a:latin typeface="Calibri" panose="020F0502020204030204" pitchFamily="34" charset="0"/>
              </a:rPr>
              <a:t>Entidades públicas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096962" y="4869160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>
                <a:latin typeface="Calibri" panose="020F0502020204030204" pitchFamily="34" charset="0"/>
              </a:rPr>
              <a:t>Ciudadanía</a:t>
            </a:r>
          </a:p>
        </p:txBody>
      </p:sp>
      <p:sp>
        <p:nvSpPr>
          <p:cNvPr id="9" name="Flecha: arriba y abajo 8"/>
          <p:cNvSpPr/>
          <p:nvPr/>
        </p:nvSpPr>
        <p:spPr>
          <a:xfrm>
            <a:off x="1547664" y="2996952"/>
            <a:ext cx="176232" cy="100811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9339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07504" y="274639"/>
            <a:ext cx="8229600" cy="706089"/>
          </a:xfrm>
        </p:spPr>
        <p:txBody>
          <a:bodyPr/>
          <a:lstStyle/>
          <a:p>
            <a:pPr algn="l"/>
            <a:r>
              <a:rPr lang="es-MX" sz="4000" dirty="0">
                <a:solidFill>
                  <a:srgbClr val="C00000"/>
                </a:solidFill>
                <a:latin typeface="Calibri" pitchFamily="34" charset="0"/>
              </a:rPr>
              <a:t>Desde las instituciones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5467899" y="809717"/>
            <a:ext cx="347012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CO" dirty="0">
                <a:latin typeface="Calibri" panose="020F0502020204030204" pitchFamily="34" charset="0"/>
              </a:rPr>
              <a:t>Ley de Transparencia y Derecho de Acceso a la Información Pública.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CO" dirty="0">
                <a:latin typeface="Calibri" panose="020F0502020204030204" pitchFamily="34" charset="0"/>
              </a:rPr>
              <a:t>Planes Anticorrupción y de Atención a la Ciudadanía, en los componentes de Transparencia y Atención a la Ciudadanía.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O" dirty="0">
                <a:latin typeface="Calibri" panose="020F0502020204030204" pitchFamily="34" charset="0"/>
              </a:rPr>
              <a:t>Instancias e instrumentos: Comités de ética, códigos de  ética, buen gobierno.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O" dirty="0">
                <a:latin typeface="Calibri" panose="020F0502020204030204" pitchFamily="34" charset="0"/>
              </a:rPr>
              <a:t>Mayor eficiencia en los procesos de planeación, </a:t>
            </a:r>
            <a:r>
              <a:rPr lang="es-CO" dirty="0" err="1">
                <a:latin typeface="Calibri" panose="020F0502020204030204" pitchFamily="34" charset="0"/>
              </a:rPr>
              <a:t>presupuestación</a:t>
            </a:r>
            <a:r>
              <a:rPr lang="es-CO" dirty="0">
                <a:latin typeface="Calibri" panose="020F0502020204030204" pitchFamily="34" charset="0"/>
              </a:rPr>
              <a:t> y contratación.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O" dirty="0">
                <a:latin typeface="Calibri" panose="020F0502020204030204" pitchFamily="34" charset="0"/>
              </a:rPr>
              <a:t>Mapas de riesgo de corrupción.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CO" dirty="0">
                <a:latin typeface="Calibri" panose="020F0502020204030204" pitchFamily="34" charset="0"/>
              </a:rPr>
              <a:t>Indicadores de medición.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CO" dirty="0">
                <a:latin typeface="Calibri" panose="020F0502020204030204" pitchFamily="34" charset="0"/>
              </a:rPr>
              <a:t>Sistemas de monitoreo y evaluación.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CO" dirty="0">
                <a:latin typeface="Calibri" panose="020F0502020204030204" pitchFamily="34" charset="0"/>
              </a:rPr>
              <a:t>Mayor agilidad y eficiencia en los organismos de control.</a:t>
            </a:r>
          </a:p>
          <a:p>
            <a:pPr lvl="1"/>
            <a:endParaRPr lang="es-CO" sz="2000" dirty="0">
              <a:latin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CO" sz="1600" dirty="0">
              <a:latin typeface="Calibri" panose="020F0502020204030204" pitchFamily="34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138157" y="1236332"/>
            <a:ext cx="17973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CO" dirty="0">
                <a:latin typeface="Calibri" panose="020F0502020204030204" pitchFamily="34" charset="0"/>
              </a:rPr>
              <a:t>Información pertinente, oportuna y relevante.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CO" dirty="0">
                <a:latin typeface="Calibri" panose="020F0502020204030204" pitchFamily="34" charset="0"/>
              </a:rPr>
              <a:t>Diversidad de canales por población y territorios.</a:t>
            </a:r>
          </a:p>
        </p:txBody>
      </p:sp>
      <p:grpSp>
        <p:nvGrpSpPr>
          <p:cNvPr id="26" name="Grupo 25"/>
          <p:cNvGrpSpPr/>
          <p:nvPr/>
        </p:nvGrpSpPr>
        <p:grpSpPr>
          <a:xfrm>
            <a:off x="3765920" y="1772816"/>
            <a:ext cx="1612159" cy="1853057"/>
            <a:chOff x="3098798" y="647"/>
            <a:chExt cx="1612159" cy="1853057"/>
          </a:xfrm>
        </p:grpSpPr>
        <p:sp>
          <p:nvSpPr>
            <p:cNvPr id="27" name="Hexágono 26"/>
            <p:cNvSpPr/>
            <p:nvPr/>
          </p:nvSpPr>
          <p:spPr>
            <a:xfrm rot="5400000">
              <a:off x="2978349" y="121096"/>
              <a:ext cx="1853057" cy="1612159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Hexágono 4"/>
            <p:cNvSpPr txBox="1"/>
            <p:nvPr/>
          </p:nvSpPr>
          <p:spPr>
            <a:xfrm>
              <a:off x="3350026" y="289415"/>
              <a:ext cx="1109703" cy="12755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050" b="1" kern="1200" dirty="0">
                  <a:solidFill>
                    <a:schemeClr val="tx1"/>
                  </a:solidFill>
                </a:rPr>
                <a:t>Transparencia</a:t>
              </a:r>
            </a:p>
          </p:txBody>
        </p:sp>
      </p:grpSp>
      <p:grpSp>
        <p:nvGrpSpPr>
          <p:cNvPr id="29" name="Grupo 28"/>
          <p:cNvGrpSpPr/>
          <p:nvPr/>
        </p:nvGrpSpPr>
        <p:grpSpPr>
          <a:xfrm>
            <a:off x="2123728" y="1772816"/>
            <a:ext cx="1612159" cy="1853057"/>
            <a:chOff x="1357666" y="647"/>
            <a:chExt cx="1612159" cy="1853057"/>
          </a:xfrm>
        </p:grpSpPr>
        <p:sp>
          <p:nvSpPr>
            <p:cNvPr id="30" name="Hexágono 29"/>
            <p:cNvSpPr/>
            <p:nvPr/>
          </p:nvSpPr>
          <p:spPr>
            <a:xfrm rot="5400000">
              <a:off x="1237217" y="121096"/>
              <a:ext cx="1853057" cy="1612159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1986775"/>
                <a:satOff val="7962"/>
                <a:lumOff val="1726"/>
                <a:alphaOff val="0"/>
              </a:schemeClr>
            </a:fillRef>
            <a:effectRef idx="0">
              <a:schemeClr val="accent5">
                <a:hueOff val="-1986775"/>
                <a:satOff val="7962"/>
                <a:lumOff val="172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Hexágono 4"/>
            <p:cNvSpPr txBox="1"/>
            <p:nvPr/>
          </p:nvSpPr>
          <p:spPr>
            <a:xfrm>
              <a:off x="1608894" y="289415"/>
              <a:ext cx="1109703" cy="12755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400" kern="1200" dirty="0">
                  <a:solidFill>
                    <a:schemeClr val="tx1"/>
                  </a:solidFill>
                </a:rPr>
                <a:t>Información</a:t>
              </a:r>
            </a:p>
          </p:txBody>
        </p:sp>
      </p:grpSp>
      <p:grpSp>
        <p:nvGrpSpPr>
          <p:cNvPr id="32" name="Grupo 31"/>
          <p:cNvGrpSpPr/>
          <p:nvPr/>
        </p:nvGrpSpPr>
        <p:grpSpPr>
          <a:xfrm>
            <a:off x="2959841" y="3284984"/>
            <a:ext cx="1612159" cy="1853057"/>
            <a:chOff x="2224896" y="1573523"/>
            <a:chExt cx="1612159" cy="1853057"/>
          </a:xfrm>
        </p:grpSpPr>
        <p:sp>
          <p:nvSpPr>
            <p:cNvPr id="33" name="Hexágono 32"/>
            <p:cNvSpPr/>
            <p:nvPr/>
          </p:nvSpPr>
          <p:spPr>
            <a:xfrm rot="5400000">
              <a:off x="2104447" y="1693972"/>
              <a:ext cx="1853057" cy="1612159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3973551"/>
                <a:satOff val="15924"/>
                <a:lumOff val="3451"/>
                <a:alphaOff val="0"/>
              </a:schemeClr>
            </a:fillRef>
            <a:effectRef idx="0">
              <a:schemeClr val="accent5">
                <a:hueOff val="-3973551"/>
                <a:satOff val="15924"/>
                <a:lumOff val="345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Hexágono 4"/>
            <p:cNvSpPr txBox="1"/>
            <p:nvPr/>
          </p:nvSpPr>
          <p:spPr>
            <a:xfrm>
              <a:off x="2476124" y="1862291"/>
              <a:ext cx="1109703" cy="12755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200" b="1" kern="1200" dirty="0">
                  <a:solidFill>
                    <a:schemeClr val="tx1"/>
                  </a:solidFill>
                </a:rPr>
                <a:t>CONFIANZA</a:t>
              </a:r>
            </a:p>
          </p:txBody>
        </p:sp>
      </p:grpSp>
      <p:sp>
        <p:nvSpPr>
          <p:cNvPr id="35" name="CuadroTexto 34"/>
          <p:cNvSpPr txBox="1"/>
          <p:nvPr/>
        </p:nvSpPr>
        <p:spPr>
          <a:xfrm>
            <a:off x="539552" y="3861048"/>
            <a:ext cx="17973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CO" dirty="0">
                <a:latin typeface="Calibri" panose="020F0502020204030204" pitchFamily="34" charset="0"/>
              </a:rPr>
              <a:t>Continuidad de las políticas públicas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dirty="0">
                <a:latin typeface="Calibri" panose="020F0502020204030204" pitchFamily="34" charset="0"/>
              </a:rPr>
              <a:t>M</a:t>
            </a:r>
            <a:r>
              <a:rPr lang="es-CO" dirty="0" err="1">
                <a:latin typeface="Calibri" panose="020F0502020204030204" pitchFamily="34" charset="0"/>
              </a:rPr>
              <a:t>eritocracia</a:t>
            </a:r>
            <a:endParaRPr lang="es-CO" dirty="0">
              <a:latin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dirty="0">
                <a:latin typeface="Calibri" panose="020F0502020204030204" pitchFamily="34" charset="0"/>
              </a:rPr>
              <a:t>E</a:t>
            </a:r>
            <a:r>
              <a:rPr lang="es-CO" dirty="0" err="1">
                <a:latin typeface="Calibri" panose="020F0502020204030204" pitchFamily="34" charset="0"/>
              </a:rPr>
              <a:t>mpleo</a:t>
            </a:r>
            <a:r>
              <a:rPr lang="es-CO" dirty="0">
                <a:latin typeface="Calibri" panose="020F0502020204030204" pitchFamily="34" charset="0"/>
              </a:rPr>
              <a:t> Público</a:t>
            </a:r>
          </a:p>
        </p:txBody>
      </p:sp>
    </p:spTree>
    <p:extLst>
      <p:ext uri="{BB962C8B-B14F-4D97-AF65-F5344CB8AC3E}">
        <p14:creationId xmlns:p14="http://schemas.microsoft.com/office/powerpoint/2010/main" val="51414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41494" y="130623"/>
            <a:ext cx="8229600" cy="706089"/>
          </a:xfrm>
        </p:spPr>
        <p:txBody>
          <a:bodyPr/>
          <a:lstStyle/>
          <a:p>
            <a:pPr algn="l"/>
            <a:r>
              <a:rPr lang="es-MX" sz="4000" dirty="0">
                <a:solidFill>
                  <a:srgbClr val="C00000"/>
                </a:solidFill>
                <a:latin typeface="Calibri" pitchFamily="34" charset="0"/>
              </a:rPr>
              <a:t>Desde los ciudadanos</a:t>
            </a:r>
          </a:p>
        </p:txBody>
      </p:sp>
      <p:grpSp>
        <p:nvGrpSpPr>
          <p:cNvPr id="14" name="Grupo 13"/>
          <p:cNvGrpSpPr/>
          <p:nvPr/>
        </p:nvGrpSpPr>
        <p:grpSpPr>
          <a:xfrm>
            <a:off x="3839414" y="1422351"/>
            <a:ext cx="1612159" cy="1853057"/>
            <a:chOff x="2224896" y="1573523"/>
            <a:chExt cx="1612159" cy="1853057"/>
          </a:xfrm>
        </p:grpSpPr>
        <p:sp>
          <p:nvSpPr>
            <p:cNvPr id="15" name="Hexágono 14"/>
            <p:cNvSpPr/>
            <p:nvPr/>
          </p:nvSpPr>
          <p:spPr>
            <a:xfrm rot="5400000">
              <a:off x="2104447" y="1693972"/>
              <a:ext cx="1853057" cy="1612159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3973551"/>
                <a:satOff val="15924"/>
                <a:lumOff val="3451"/>
                <a:alphaOff val="0"/>
              </a:schemeClr>
            </a:fillRef>
            <a:effectRef idx="0">
              <a:schemeClr val="accent5">
                <a:hueOff val="-3973551"/>
                <a:satOff val="15924"/>
                <a:lumOff val="345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Hexágono 4"/>
            <p:cNvSpPr txBox="1"/>
            <p:nvPr/>
          </p:nvSpPr>
          <p:spPr>
            <a:xfrm>
              <a:off x="2476124" y="1862291"/>
              <a:ext cx="1109703" cy="12755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200" b="1" kern="1200" dirty="0">
                  <a:solidFill>
                    <a:schemeClr val="tx1"/>
                  </a:solidFill>
                </a:rPr>
                <a:t>CONFIANZA</a:t>
              </a:r>
            </a:p>
          </p:txBody>
        </p:sp>
      </p:grpSp>
      <p:grpSp>
        <p:nvGrpSpPr>
          <p:cNvPr id="17" name="Grupo 16"/>
          <p:cNvGrpSpPr/>
          <p:nvPr/>
        </p:nvGrpSpPr>
        <p:grpSpPr>
          <a:xfrm>
            <a:off x="2961327" y="2872087"/>
            <a:ext cx="1612159" cy="1853057"/>
            <a:chOff x="1368145" y="3147046"/>
            <a:chExt cx="1612159" cy="1853057"/>
          </a:xfrm>
        </p:grpSpPr>
        <p:sp>
          <p:nvSpPr>
            <p:cNvPr id="18" name="Hexágono 17"/>
            <p:cNvSpPr/>
            <p:nvPr/>
          </p:nvSpPr>
          <p:spPr>
            <a:xfrm rot="5400000">
              <a:off x="1247696" y="3267495"/>
              <a:ext cx="1853057" cy="1612159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0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Hexágono 4"/>
            <p:cNvSpPr txBox="1"/>
            <p:nvPr/>
          </p:nvSpPr>
          <p:spPr>
            <a:xfrm>
              <a:off x="1619373" y="3435814"/>
              <a:ext cx="1109703" cy="12755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400" kern="1200" dirty="0">
                  <a:solidFill>
                    <a:schemeClr val="tx1"/>
                  </a:solidFill>
                </a:rPr>
                <a:t>Incidencia</a:t>
              </a:r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4616025" y="2872086"/>
            <a:ext cx="1612159" cy="1853057"/>
            <a:chOff x="3098798" y="3146398"/>
            <a:chExt cx="1612159" cy="1853057"/>
          </a:xfrm>
        </p:grpSpPr>
        <p:sp>
          <p:nvSpPr>
            <p:cNvPr id="21" name="Hexágono 20"/>
            <p:cNvSpPr/>
            <p:nvPr/>
          </p:nvSpPr>
          <p:spPr>
            <a:xfrm rot="5400000">
              <a:off x="2978349" y="3266847"/>
              <a:ext cx="1853057" cy="1612159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7947101"/>
                <a:satOff val="31849"/>
                <a:lumOff val="6902"/>
                <a:alphaOff val="0"/>
              </a:schemeClr>
            </a:fillRef>
            <a:effectRef idx="0">
              <a:schemeClr val="accent5">
                <a:hueOff val="-7947101"/>
                <a:satOff val="31849"/>
                <a:lumOff val="690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Hexágono 4"/>
            <p:cNvSpPr txBox="1"/>
            <p:nvPr/>
          </p:nvSpPr>
          <p:spPr>
            <a:xfrm>
              <a:off x="3350026" y="3435166"/>
              <a:ext cx="1109703" cy="12755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200" kern="1200" dirty="0">
                  <a:solidFill>
                    <a:schemeClr val="tx1"/>
                  </a:solidFill>
                </a:rPr>
                <a:t>Control social</a:t>
              </a:r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6078432" y="609082"/>
            <a:ext cx="2657083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sz="1600" dirty="0">
                <a:latin typeface="Calibri" panose="020F0502020204030204" pitchFamily="34" charset="0"/>
              </a:rPr>
              <a:t>El </a:t>
            </a:r>
            <a:r>
              <a:rPr lang="es-CO" sz="1600" b="1" dirty="0">
                <a:latin typeface="Calibri" panose="020F0502020204030204" pitchFamily="34" charset="0"/>
              </a:rPr>
              <a:t>control social </a:t>
            </a:r>
            <a:r>
              <a:rPr lang="es-CO" sz="1600" dirty="0">
                <a:latin typeface="Calibri" panose="020F0502020204030204" pitchFamily="34" charset="0"/>
              </a:rPr>
              <a:t>es el derecho y el deber de los ciudadanos a participar de manera individual o a través de sus organizaciones, redes sociales e instituciones, en la vigilancia de la gestión pública y sus resultados. </a:t>
            </a:r>
            <a:r>
              <a:rPr lang="es-CO" sz="1200" dirty="0">
                <a:latin typeface="Calibri" panose="020F0502020204030204" pitchFamily="34" charset="0"/>
              </a:rPr>
              <a:t>Art 60 Ley 1757 de 2015.</a:t>
            </a:r>
            <a:endParaRPr lang="es-CO" sz="1600" dirty="0">
              <a:latin typeface="Calibri" panose="020F0502020204030204" pitchFamily="34" charset="0"/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4723180" y="4702085"/>
            <a:ext cx="4258816" cy="203132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Fomentar las veedurías especializadas y las alianzas público-privadas.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Lograr mayor reconocimiento y visibilidad.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Uso de tecnologías de la información y la comunicación.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Petición y rendición de cuentas.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270280" y="1150087"/>
            <a:ext cx="3317906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1600" b="1" dirty="0">
                <a:latin typeface="Calibri" panose="020F0502020204030204" pitchFamily="34" charset="0"/>
              </a:rPr>
              <a:t>Incidencia: </a:t>
            </a:r>
            <a:r>
              <a:rPr lang="es-CO" sz="1600" dirty="0">
                <a:latin typeface="Calibri" panose="020F0502020204030204" pitchFamily="34" charset="0"/>
              </a:rPr>
              <a:t>Son los esfuerzos de la ciudadanía organizada para influir en la formulación e implementación de las políticas y programas públicos.</a:t>
            </a:r>
          </a:p>
          <a:p>
            <a:pPr algn="just"/>
            <a:r>
              <a:rPr lang="es-CO" sz="1200" dirty="0">
                <a:latin typeface="Calibri" panose="020F0502020204030204" pitchFamily="34" charset="0"/>
              </a:rPr>
              <a:t>Centro de Desarrollo para actividades de población (CEDPA) y Oficina en Washington para Asuntos latinoamericanos (WOLA). 2005</a:t>
            </a:r>
          </a:p>
        </p:txBody>
      </p:sp>
      <p:sp>
        <p:nvSpPr>
          <p:cNvPr id="37" name="Rectángulo 36"/>
          <p:cNvSpPr/>
          <p:nvPr/>
        </p:nvSpPr>
        <p:spPr>
          <a:xfrm>
            <a:off x="190736" y="4436375"/>
            <a:ext cx="33011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Interés por los asuntos públicos.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Renovación de los participantes en las instancias existentes.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Nuevos actores y nuevas formas.</a:t>
            </a:r>
          </a:p>
        </p:txBody>
      </p:sp>
    </p:spTree>
    <p:extLst>
      <p:ext uri="{BB962C8B-B14F-4D97-AF65-F5344CB8AC3E}">
        <p14:creationId xmlns:p14="http://schemas.microsoft.com/office/powerpoint/2010/main" val="650636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600981" y="3284984"/>
            <a:ext cx="42300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>
                <a:latin typeface="Calibri" panose="020F0502020204030204" pitchFamily="34" charset="0"/>
              </a:rPr>
              <a:t> 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s-CO" sz="2000" dirty="0">
                <a:latin typeface="Calibri" panose="020F0502020204030204" pitchFamily="34" charset="0"/>
              </a:rPr>
              <a:t>Liderazgo colectivo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s-CO" sz="2000" dirty="0">
                <a:latin typeface="Calibri" panose="020F0502020204030204" pitchFamily="34" charset="0"/>
              </a:rPr>
              <a:t>Construcción de acuerdos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s-CO" sz="2000" dirty="0">
                <a:latin typeface="Calibri" panose="020F0502020204030204" pitchFamily="34" charset="0"/>
              </a:rPr>
              <a:t>Corresponsabilidad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s-CO" sz="2000" dirty="0">
                <a:latin typeface="Calibri" panose="020F0502020204030204" pitchFamily="34" charset="0"/>
              </a:rPr>
              <a:t>Articulación público-privada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s-CO" sz="2000" dirty="0">
                <a:latin typeface="Calibri" panose="020F0502020204030204" pitchFamily="34" charset="0"/>
              </a:rPr>
              <a:t>Enfoque hacia la acción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s-CO" sz="2000" dirty="0">
                <a:latin typeface="Calibri" panose="020F0502020204030204" pitchFamily="34" charset="0"/>
              </a:rPr>
              <a:t>Sentido de lo público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s-CO" sz="2000" dirty="0">
                <a:latin typeface="Calibri" panose="020F0502020204030204" pitchFamily="34" charset="0"/>
              </a:rPr>
              <a:t>Cultura ciudadana</a:t>
            </a:r>
          </a:p>
          <a:p>
            <a:endParaRPr lang="es-CO" sz="2000" dirty="0">
              <a:latin typeface="Calibri" panose="020F0502020204030204" pitchFamily="34" charset="0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06089"/>
          </a:xfrm>
        </p:spPr>
        <p:txBody>
          <a:bodyPr/>
          <a:lstStyle/>
          <a:p>
            <a:pPr algn="l"/>
            <a:r>
              <a:rPr lang="es-MX" sz="4000" dirty="0">
                <a:solidFill>
                  <a:srgbClr val="C00000"/>
                </a:solidFill>
                <a:latin typeface="Calibri" pitchFamily="34" charset="0"/>
              </a:rPr>
              <a:t>Creación de confianza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2987824" y="1547217"/>
            <a:ext cx="1612159" cy="1853057"/>
            <a:chOff x="2224896" y="1573523"/>
            <a:chExt cx="1612159" cy="1853057"/>
          </a:xfrm>
        </p:grpSpPr>
        <p:sp>
          <p:nvSpPr>
            <p:cNvPr id="6" name="Hexágono 5"/>
            <p:cNvSpPr/>
            <p:nvPr/>
          </p:nvSpPr>
          <p:spPr>
            <a:xfrm rot="5400000">
              <a:off x="2104447" y="1693972"/>
              <a:ext cx="1853057" cy="1612159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3973551"/>
                <a:satOff val="15924"/>
                <a:lumOff val="3451"/>
                <a:alphaOff val="0"/>
              </a:schemeClr>
            </a:fillRef>
            <a:effectRef idx="0">
              <a:schemeClr val="accent5">
                <a:hueOff val="-3973551"/>
                <a:satOff val="15924"/>
                <a:lumOff val="345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Hexágono 4"/>
            <p:cNvSpPr txBox="1"/>
            <p:nvPr/>
          </p:nvSpPr>
          <p:spPr>
            <a:xfrm>
              <a:off x="2476124" y="1862291"/>
              <a:ext cx="1109703" cy="12755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200" b="1" kern="1200" dirty="0">
                  <a:solidFill>
                    <a:schemeClr val="tx1"/>
                  </a:solidFill>
                </a:rPr>
                <a:t>CONFIANZA</a:t>
              </a:r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4716016" y="1556792"/>
            <a:ext cx="1612159" cy="1853057"/>
            <a:chOff x="3966029" y="1573523"/>
            <a:chExt cx="1612159" cy="1853057"/>
          </a:xfrm>
        </p:grpSpPr>
        <p:sp>
          <p:nvSpPr>
            <p:cNvPr id="9" name="Hexágono 8"/>
            <p:cNvSpPr/>
            <p:nvPr/>
          </p:nvSpPr>
          <p:spPr>
            <a:xfrm rot="5400000">
              <a:off x="3845580" y="1693972"/>
              <a:ext cx="1853057" cy="1612159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5960326"/>
                <a:satOff val="23887"/>
                <a:lumOff val="5177"/>
                <a:alphaOff val="0"/>
              </a:schemeClr>
            </a:fillRef>
            <a:effectRef idx="0">
              <a:schemeClr val="accent5">
                <a:hueOff val="-5960326"/>
                <a:satOff val="23887"/>
                <a:lumOff val="517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Hexágono 4"/>
            <p:cNvSpPr txBox="1"/>
            <p:nvPr/>
          </p:nvSpPr>
          <p:spPr>
            <a:xfrm>
              <a:off x="4217257" y="1862291"/>
              <a:ext cx="1109703" cy="12755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400" kern="1200" dirty="0">
                  <a:solidFill>
                    <a:schemeClr val="tx1"/>
                  </a:solidFill>
                </a:rPr>
                <a:t>Capital social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2087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1475656" y="3140968"/>
            <a:ext cx="6408712" cy="2160240"/>
          </a:xfrm>
        </p:spPr>
        <p:txBody>
          <a:bodyPr>
            <a:noAutofit/>
          </a:bodyPr>
          <a:lstStyle/>
          <a:p>
            <a:pPr algn="ctr"/>
            <a:r>
              <a:rPr lang="es-CO" dirty="0">
                <a:latin typeface="Calibri" panose="020F0502020204030204" pitchFamily="34" charset="0"/>
              </a:rPr>
              <a:t>Patricia González Avila </a:t>
            </a:r>
          </a:p>
          <a:p>
            <a:pPr algn="ctr"/>
            <a:r>
              <a:rPr lang="es-CO" dirty="0">
                <a:latin typeface="Calibri" panose="020F0502020204030204" pitchFamily="34" charset="0"/>
              </a:rPr>
              <a:t>Directora Gestión Pública y Ciudadana </a:t>
            </a:r>
          </a:p>
          <a:p>
            <a:pPr algn="ctr"/>
            <a:r>
              <a:rPr lang="es-CO" dirty="0">
                <a:latin typeface="Calibri" panose="020F0502020204030204" pitchFamily="34" charset="0"/>
              </a:rPr>
              <a:t>Cámara de Comercio de Bogotá</a:t>
            </a:r>
          </a:p>
          <a:p>
            <a:pPr algn="ctr"/>
            <a:r>
              <a:rPr lang="es-CO" dirty="0">
                <a:latin typeface="Calibri" panose="020F0502020204030204" pitchFamily="34" charset="0"/>
                <a:hlinkClick r:id="rId2"/>
              </a:rPr>
              <a:t>patricia.gonzalez@ccb.org.co</a:t>
            </a:r>
            <a:endParaRPr lang="es-CO" dirty="0">
              <a:latin typeface="Calibri" panose="020F050202020403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361253" y="1700808"/>
            <a:ext cx="26375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6000" dirty="0">
                <a:solidFill>
                  <a:srgbClr val="C00000"/>
                </a:solidFill>
                <a:latin typeface="Calibri" panose="020F0502020204030204" pitchFamily="34" charset="0"/>
              </a:rPr>
              <a:t>Gracias </a:t>
            </a:r>
          </a:p>
        </p:txBody>
      </p:sp>
    </p:spTree>
    <p:extLst>
      <p:ext uri="{BB962C8B-B14F-4D97-AF65-F5344CB8AC3E}">
        <p14:creationId xmlns:p14="http://schemas.microsoft.com/office/powerpoint/2010/main" val="1615376217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06089"/>
          </a:xfrm>
        </p:spPr>
        <p:txBody>
          <a:bodyPr/>
          <a:lstStyle/>
          <a:p>
            <a:pPr algn="l"/>
            <a:r>
              <a:rPr lang="es-MX" sz="4000" dirty="0">
                <a:solidFill>
                  <a:srgbClr val="C00000"/>
                </a:solidFill>
                <a:latin typeface="Calibri" pitchFamily="34" charset="0"/>
              </a:rPr>
              <a:t>Gobernanza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430436" y="1151903"/>
            <a:ext cx="7152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>
                <a:latin typeface="Calibri" panose="020F0502020204030204" pitchFamily="34" charset="0"/>
              </a:rPr>
              <a:t>“</a:t>
            </a:r>
            <a:r>
              <a:rPr lang="es-CO" sz="2400" b="1" dirty="0">
                <a:latin typeface="Calibri" panose="020F0502020204030204" pitchFamily="34" charset="0"/>
              </a:rPr>
              <a:t>P</a:t>
            </a:r>
            <a:r>
              <a:rPr lang="es-CO" dirty="0">
                <a:latin typeface="Calibri" panose="020F0502020204030204" pitchFamily="34" charset="0"/>
              </a:rPr>
              <a:t>osibilidad de acordar reglas del juego que permitan la consolidación ordenada de estos consensos y garanticen su estabilidad”, lo que implica “recoger demandas, acceso a la información, transparencia de los procesos, rendición de cuentas, evaluación y control ciudadano de las políticas públicas” (</a:t>
            </a:r>
            <a:r>
              <a:rPr lang="es-CO" dirty="0" err="1">
                <a:latin typeface="Calibri" panose="020F0502020204030204" pitchFamily="34" charset="0"/>
              </a:rPr>
              <a:t>Celedón</a:t>
            </a:r>
            <a:r>
              <a:rPr lang="es-CO" dirty="0">
                <a:latin typeface="Calibri" panose="020F0502020204030204" pitchFamily="34" charset="0"/>
              </a:rPr>
              <a:t> y Orellana 2003). 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1702024" y="4665803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latin typeface="Calibri" panose="020F0502020204030204" pitchFamily="34" charset="0"/>
              </a:rPr>
              <a:t>Gobernabilidad y gobernanza en América Latina Fernando Mayorga y Eduardo Córdova.</a:t>
            </a:r>
          </a:p>
          <a:p>
            <a:r>
              <a:rPr lang="es-CO" sz="1400" dirty="0">
                <a:latin typeface="Calibri" panose="020F0502020204030204" pitchFamily="34" charset="0"/>
              </a:rPr>
              <a:t>2007. </a:t>
            </a:r>
            <a:r>
              <a:rPr lang="es-CO" sz="1400" dirty="0" err="1">
                <a:latin typeface="Calibri" panose="020F0502020204030204" pitchFamily="34" charset="0"/>
              </a:rPr>
              <a:t>Working</a:t>
            </a:r>
            <a:r>
              <a:rPr lang="es-CO" sz="1400" dirty="0">
                <a:latin typeface="Calibri" panose="020F0502020204030204" pitchFamily="34" charset="0"/>
              </a:rPr>
              <a:t> </a:t>
            </a:r>
            <a:r>
              <a:rPr lang="es-CO" sz="1400" dirty="0" err="1">
                <a:latin typeface="Calibri" panose="020F0502020204030204" pitchFamily="34" charset="0"/>
              </a:rPr>
              <a:t>Paper</a:t>
            </a:r>
            <a:r>
              <a:rPr lang="es-CO" sz="1400" dirty="0">
                <a:latin typeface="Calibri" panose="020F0502020204030204" pitchFamily="34" charset="0"/>
              </a:rPr>
              <a:t> NCCR Norte-Sur IP8, Ginebra. 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1702024" y="2832092"/>
            <a:ext cx="698477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>
                <a:latin typeface="Calibri" panose="020F0502020204030204" pitchFamily="34" charset="0"/>
              </a:rPr>
              <a:t>“</a:t>
            </a:r>
            <a:r>
              <a:rPr lang="es-CO" sz="2400" b="1" dirty="0">
                <a:latin typeface="Calibri" panose="020F0502020204030204" pitchFamily="34" charset="0"/>
              </a:rPr>
              <a:t>A</a:t>
            </a:r>
            <a:r>
              <a:rPr lang="es-CO" dirty="0">
                <a:latin typeface="Calibri" panose="020F0502020204030204" pitchFamily="34" charset="0"/>
              </a:rPr>
              <a:t>rticulación de los diferentes tipos de regulación en un territorio, a la vez en términos de integración política y social y en términos de capacidad de acción”, lo que implica “examinar de nuevo las interrelaciones entre sociedad civil, Estado, mercado y las recomposiciones entre estas diferentes esferas cuyas fronteras se borran” (</a:t>
            </a:r>
            <a:r>
              <a:rPr lang="es-CO" dirty="0" err="1">
                <a:latin typeface="Calibri" panose="020F0502020204030204" pitchFamily="34" charset="0"/>
              </a:rPr>
              <a:t>Jolly</a:t>
            </a:r>
            <a:r>
              <a:rPr lang="es-CO" dirty="0">
                <a:latin typeface="Calibri" panose="020F0502020204030204" pitchFamily="34" charset="0"/>
              </a:rPr>
              <a:t> 2003:9). 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457200" y="5301208"/>
            <a:ext cx="7128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>
                <a:latin typeface="Calibri" panose="020F0502020204030204" pitchFamily="34" charset="0"/>
              </a:rPr>
              <a:t>“</a:t>
            </a:r>
            <a:r>
              <a:rPr lang="es-CO" sz="2400" b="1" dirty="0">
                <a:latin typeface="Calibri" panose="020F0502020204030204" pitchFamily="34" charset="0"/>
              </a:rPr>
              <a:t>E</a:t>
            </a:r>
            <a:r>
              <a:rPr lang="es-CO" dirty="0">
                <a:latin typeface="Calibri" panose="020F0502020204030204" pitchFamily="34" charset="0"/>
              </a:rPr>
              <a:t>s un nuevo arte de gobernar los territorios, cuyo objeto es la capacidad de organización y acción de la sociedad, su medio es la gestión relacional o de redes, y su finalidad es el desarrollo humano”.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457200" y="6234782"/>
            <a:ext cx="6768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1400">
                <a:latin typeface="Calibri" panose="020F0502020204030204" pitchFamily="34" charset="0"/>
              </a:defRPr>
            </a:lvl1pPr>
          </a:lstStyle>
          <a:p>
            <a:r>
              <a:rPr lang="es-CO" dirty="0"/>
              <a:t>Movimiento América Europa de Regiones y Ciudades (AERYC). 2005 </a:t>
            </a:r>
          </a:p>
        </p:txBody>
      </p:sp>
    </p:spTree>
    <p:extLst>
      <p:ext uri="{BB962C8B-B14F-4D97-AF65-F5344CB8AC3E}">
        <p14:creationId xmlns:p14="http://schemas.microsoft.com/office/powerpoint/2010/main" val="3547308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314041" y="1268760"/>
            <a:ext cx="8450108" cy="5400600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dirty="0">
                <a:latin typeface="Calibri" panose="020F0502020204030204" pitchFamily="34" charset="0"/>
              </a:rPr>
              <a:t>Equidad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dirty="0">
                <a:latin typeface="Calibri" panose="020F0502020204030204" pitchFamily="34" charset="0"/>
              </a:rPr>
              <a:t>Seguridad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dirty="0">
                <a:latin typeface="Calibri" panose="020F0502020204030204" pitchFamily="34" charset="0"/>
              </a:rPr>
              <a:t>Eficiencia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dirty="0">
                <a:latin typeface="Calibri" panose="020F0502020204030204" pitchFamily="34" charset="0"/>
              </a:rPr>
              <a:t>Sustentabilidad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b="1" dirty="0">
                <a:latin typeface="Calibri" panose="020F0502020204030204" pitchFamily="34" charset="0"/>
              </a:rPr>
              <a:t>Descentralización: </a:t>
            </a:r>
            <a:r>
              <a:rPr lang="es-CO" sz="2000" dirty="0">
                <a:latin typeface="Calibri" panose="020F0502020204030204" pitchFamily="34" charset="0"/>
              </a:rPr>
              <a:t>Principios de subsidiariedad y responsabilidad. Mayor participación de la ciudadanía en la gestión urbana.  La descentralización y la democracia local facilitan que políticas públicas e iniciativas urbanas respondan a las necesidades básicas de la ciudadanía.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b="1" dirty="0">
                <a:latin typeface="Calibri" panose="020F0502020204030204" pitchFamily="34" charset="0"/>
              </a:rPr>
              <a:t>Transparencia y gestión responsable: </a:t>
            </a:r>
            <a:r>
              <a:rPr lang="es-CO" sz="2000" dirty="0">
                <a:latin typeface="Calibri" panose="020F0502020204030204" pitchFamily="34" charset="0"/>
              </a:rPr>
              <a:t>Gobierno abierto y una ciudadanía vigilante de sus derechos.  Cero corrupción.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b="1" dirty="0">
                <a:latin typeface="Calibri" panose="020F0502020204030204" pitchFamily="34" charset="0"/>
              </a:rPr>
              <a:t>Compromiso cívico y ciudadano</a:t>
            </a:r>
            <a:r>
              <a:rPr lang="es-CO" sz="2000" dirty="0">
                <a:latin typeface="Calibri" panose="020F0502020204030204" pitchFamily="34" charset="0"/>
              </a:rPr>
              <a:t>: Las personas son tanto el objeto como el medio para lograr el desarrollo humano sustentable. A mayor participación activa de la ciudadanía en la toma de decisiones las ciudades son más gobernables.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83457" y="332656"/>
            <a:ext cx="8032959" cy="646331"/>
          </a:xfrm>
          <a:prstGeom prst="rect">
            <a:avLst/>
          </a:prstGeom>
        </p:spPr>
        <p:txBody>
          <a:bodyPr/>
          <a:lstStyle>
            <a:defPPr>
              <a:defRPr lang="es-CO"/>
            </a:defPPr>
            <a:lvl1pPr>
              <a:spcBef>
                <a:spcPct val="0"/>
              </a:spcBef>
              <a:buNone/>
              <a:defRPr sz="36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/>
              <a:t>7 normas para la Gobernanza Urbana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611560" y="6165304"/>
            <a:ext cx="11137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>
                <a:latin typeface="Calibri" panose="020F0502020204030204" pitchFamily="34" charset="0"/>
              </a:rPr>
              <a:t>ONU Hábitat</a:t>
            </a:r>
          </a:p>
        </p:txBody>
      </p:sp>
    </p:spTree>
    <p:extLst>
      <p:ext uri="{BB962C8B-B14F-4D97-AF65-F5344CB8AC3E}">
        <p14:creationId xmlns:p14="http://schemas.microsoft.com/office/powerpoint/2010/main" val="166782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06089"/>
          </a:xfrm>
        </p:spPr>
        <p:txBody>
          <a:bodyPr/>
          <a:lstStyle/>
          <a:p>
            <a:pPr algn="l"/>
            <a:r>
              <a:rPr lang="es-MX" sz="4000" dirty="0">
                <a:solidFill>
                  <a:srgbClr val="C00000"/>
                </a:solidFill>
                <a:latin typeface="Calibri" pitchFamily="34" charset="0"/>
              </a:rPr>
              <a:t>Medición en Bogotá </a:t>
            </a:r>
          </a:p>
        </p:txBody>
      </p:sp>
      <p:sp>
        <p:nvSpPr>
          <p:cNvPr id="3" name="2 Conector"/>
          <p:cNvSpPr/>
          <p:nvPr/>
        </p:nvSpPr>
        <p:spPr>
          <a:xfrm>
            <a:off x="7236296" y="898753"/>
            <a:ext cx="1445134" cy="1344662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Calibri" pitchFamily="34" charset="0"/>
              </a:rPr>
              <a:t>25%</a:t>
            </a:r>
          </a:p>
        </p:txBody>
      </p:sp>
      <p:sp>
        <p:nvSpPr>
          <p:cNvPr id="4" name="3 Rectángulo"/>
          <p:cNvSpPr/>
          <p:nvPr/>
        </p:nvSpPr>
        <p:spPr>
          <a:xfrm>
            <a:off x="6750496" y="2298191"/>
            <a:ext cx="228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solidFill>
                  <a:prstClr val="black"/>
                </a:solidFill>
              </a:rPr>
              <a:t>Bogotá y la región</a:t>
            </a:r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6588224" y="457341"/>
            <a:ext cx="2448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solidFill>
                  <a:prstClr val="black"/>
                </a:solidFill>
              </a:rPr>
              <a:t>Índice de Gobernanza </a:t>
            </a:r>
            <a:endParaRPr lang="es-MX" dirty="0"/>
          </a:p>
        </p:txBody>
      </p:sp>
      <p:sp>
        <p:nvSpPr>
          <p:cNvPr id="6" name="5 Conector"/>
          <p:cNvSpPr/>
          <p:nvPr/>
        </p:nvSpPr>
        <p:spPr>
          <a:xfrm>
            <a:off x="7514796" y="2762215"/>
            <a:ext cx="1029883" cy="864096"/>
          </a:xfrm>
          <a:prstGeom prst="flowChartConnector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latin typeface="Calibri" pitchFamily="34" charset="0"/>
              </a:rPr>
              <a:t>23%</a:t>
            </a:r>
          </a:p>
        </p:txBody>
      </p:sp>
      <p:sp>
        <p:nvSpPr>
          <p:cNvPr id="7" name="6 Conector"/>
          <p:cNvSpPr/>
          <p:nvPr/>
        </p:nvSpPr>
        <p:spPr>
          <a:xfrm>
            <a:off x="7514798" y="4365104"/>
            <a:ext cx="1029883" cy="864096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latin typeface="Calibri" pitchFamily="34" charset="0"/>
              </a:rPr>
              <a:t>33%</a:t>
            </a:r>
          </a:p>
        </p:txBody>
      </p:sp>
      <p:sp>
        <p:nvSpPr>
          <p:cNvPr id="8" name="7 Rectángulo"/>
          <p:cNvSpPr/>
          <p:nvPr/>
        </p:nvSpPr>
        <p:spPr>
          <a:xfrm>
            <a:off x="7380312" y="3711349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solidFill>
                  <a:prstClr val="black"/>
                </a:solidFill>
              </a:rPr>
              <a:t>Bogotá</a:t>
            </a:r>
            <a:endParaRPr lang="es-MX" dirty="0"/>
          </a:p>
        </p:txBody>
      </p:sp>
      <p:sp>
        <p:nvSpPr>
          <p:cNvPr id="9" name="8 Rectángulo"/>
          <p:cNvSpPr/>
          <p:nvPr/>
        </p:nvSpPr>
        <p:spPr>
          <a:xfrm>
            <a:off x="7092280" y="5426060"/>
            <a:ext cx="17215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solidFill>
                  <a:prstClr val="black"/>
                </a:solidFill>
              </a:rPr>
              <a:t>Municipios</a:t>
            </a:r>
            <a:endParaRPr lang="es-MX" dirty="0"/>
          </a:p>
        </p:txBody>
      </p:sp>
      <p:graphicFrame>
        <p:nvGraphicFramePr>
          <p:cNvPr id="10" name="9 Diagrama"/>
          <p:cNvGraphicFramePr/>
          <p:nvPr>
            <p:extLst/>
          </p:nvPr>
        </p:nvGraphicFramePr>
        <p:xfrm>
          <a:off x="636240" y="1196752"/>
          <a:ext cx="6023992" cy="5038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751775" y="1484784"/>
            <a:ext cx="720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>
                <a:latin typeface="Calibri" pitchFamily="34" charset="0"/>
              </a:rPr>
              <a:t>14%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1259643" y="2564904"/>
            <a:ext cx="720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>
                <a:solidFill>
                  <a:prstClr val="black"/>
                </a:solidFill>
                <a:latin typeface="Calibri" pitchFamily="34" charset="0"/>
              </a:rPr>
              <a:t>21%</a:t>
            </a:r>
            <a:endParaRPr lang="es-MX" sz="2400" b="1" dirty="0">
              <a:latin typeface="Calibri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331640" y="3615407"/>
            <a:ext cx="720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>
                <a:solidFill>
                  <a:prstClr val="black"/>
                </a:solidFill>
                <a:latin typeface="Calibri" pitchFamily="34" charset="0"/>
              </a:rPr>
              <a:t>21%</a:t>
            </a:r>
            <a:endParaRPr lang="es-MX" sz="2400" b="1" dirty="0">
              <a:latin typeface="Calibri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1259632" y="4407495"/>
            <a:ext cx="720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>
                <a:solidFill>
                  <a:prstClr val="black"/>
                </a:solidFill>
                <a:latin typeface="Calibri" pitchFamily="34" charset="0"/>
              </a:rPr>
              <a:t>25%</a:t>
            </a:r>
            <a:endParaRPr lang="es-MX" sz="2400" b="1" dirty="0">
              <a:latin typeface="Calibri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827595" y="5343599"/>
            <a:ext cx="720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>
                <a:solidFill>
                  <a:prstClr val="black"/>
                </a:solidFill>
                <a:latin typeface="Calibri" pitchFamily="34" charset="0"/>
              </a:rPr>
              <a:t>37%</a:t>
            </a:r>
            <a:endParaRPr lang="es-MX" sz="2400" b="1" dirty="0">
              <a:latin typeface="Calibri" pitchFamily="34" charset="0"/>
            </a:endParaRPr>
          </a:p>
        </p:txBody>
      </p:sp>
      <p:sp>
        <p:nvSpPr>
          <p:cNvPr id="16" name="CuadroTexto 6"/>
          <p:cNvSpPr txBox="1"/>
          <p:nvPr/>
        </p:nvSpPr>
        <p:spPr>
          <a:xfrm>
            <a:off x="179512" y="6394102"/>
            <a:ext cx="57606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/>
              <a:t>Encuesta Gobernanza realizada por la Cámara de Comercio de Bogotá. 2014</a:t>
            </a:r>
            <a:endParaRPr lang="es-CO" sz="11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979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79512" y="548680"/>
            <a:ext cx="8602035" cy="646331"/>
          </a:xfrm>
          <a:prstGeom prst="rect">
            <a:avLst/>
          </a:prstGeom>
        </p:spPr>
        <p:txBody>
          <a:bodyPr/>
          <a:lstStyle>
            <a:defPPr>
              <a:defRPr lang="es-CO"/>
            </a:defPPr>
            <a:lvl1pPr>
              <a:spcBef>
                <a:spcPct val="0"/>
              </a:spcBef>
              <a:buNone/>
              <a:defRPr sz="36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/>
              <a:t>Índice Departamental de Competitividad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467544" y="1479708"/>
            <a:ext cx="437087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>
                <a:latin typeface="Calibri" panose="020F0502020204030204" pitchFamily="34" charset="0"/>
              </a:rPr>
              <a:t>Factor 1 de Condiciones básicas</a:t>
            </a:r>
          </a:p>
          <a:p>
            <a:r>
              <a:rPr lang="es-CO" b="1" dirty="0">
                <a:latin typeface="Calibri" panose="020F0502020204030204" pitchFamily="34" charset="0"/>
              </a:rPr>
              <a:t>Categoría de Institucionalidad</a:t>
            </a:r>
          </a:p>
          <a:p>
            <a:endParaRPr lang="es-CO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r>
              <a:rPr lang="es-CO" b="1" dirty="0">
                <a:solidFill>
                  <a:srgbClr val="C00000"/>
                </a:solidFill>
                <a:latin typeface="Calibri" panose="020F0502020204030204" pitchFamily="34" charset="0"/>
              </a:rPr>
              <a:t>1. Desempeño administrativo</a:t>
            </a:r>
          </a:p>
          <a:p>
            <a:endParaRPr lang="es-CO" dirty="0">
              <a:latin typeface="Calibri" panose="020F0502020204030204" pitchFamily="34" charset="0"/>
            </a:endParaRPr>
          </a:p>
          <a:p>
            <a:r>
              <a:rPr lang="es-CO" dirty="0">
                <a:latin typeface="Calibri" panose="020F0502020204030204" pitchFamily="34" charset="0"/>
              </a:rPr>
              <a:t>Eficacia, requisitos legales, capacidad administrativa y gestión </a:t>
            </a:r>
          </a:p>
          <a:p>
            <a:endParaRPr lang="es-CO" dirty="0">
              <a:latin typeface="Calibri" panose="020F0502020204030204" pitchFamily="34" charset="0"/>
            </a:endParaRPr>
          </a:p>
          <a:p>
            <a:r>
              <a:rPr lang="es-CO" b="1" dirty="0">
                <a:solidFill>
                  <a:srgbClr val="C00000"/>
                </a:solidFill>
                <a:latin typeface="Calibri" panose="020F0502020204030204" pitchFamily="34" charset="0"/>
              </a:rPr>
              <a:t>2. Gestión fiscal </a:t>
            </a:r>
          </a:p>
          <a:p>
            <a:endParaRPr lang="es-CO" dirty="0">
              <a:latin typeface="Calibri" panose="020F0502020204030204" pitchFamily="34" charset="0"/>
            </a:endParaRPr>
          </a:p>
          <a:p>
            <a:r>
              <a:rPr lang="es-CO" dirty="0">
                <a:latin typeface="Calibri" panose="020F0502020204030204" pitchFamily="34" charset="0"/>
              </a:rPr>
              <a:t>2.1 Autonomía fiscal </a:t>
            </a:r>
          </a:p>
          <a:p>
            <a:r>
              <a:rPr lang="es-CO" dirty="0">
                <a:latin typeface="Calibri" panose="020F0502020204030204" pitchFamily="34" charset="0"/>
              </a:rPr>
              <a:t>2.2 Capacidad local de recaudo </a:t>
            </a:r>
          </a:p>
          <a:p>
            <a:r>
              <a:rPr lang="es-CO" dirty="0">
                <a:latin typeface="Calibri" panose="020F0502020204030204" pitchFamily="34" charset="0"/>
              </a:rPr>
              <a:t>2.3 Capacidad de ahorro </a:t>
            </a:r>
          </a:p>
          <a:p>
            <a:endParaRPr lang="es-CO" b="1" dirty="0">
              <a:latin typeface="Calibri" panose="020F0502020204030204" pitchFamily="34" charset="0"/>
            </a:endParaRPr>
          </a:p>
          <a:p>
            <a:r>
              <a:rPr lang="es-CO" b="1" dirty="0">
                <a:solidFill>
                  <a:srgbClr val="C00000"/>
                </a:solidFill>
                <a:latin typeface="Calibri" panose="020F0502020204030204" pitchFamily="34" charset="0"/>
              </a:rPr>
              <a:t>3. Transparencia </a:t>
            </a:r>
          </a:p>
          <a:p>
            <a:endParaRPr lang="es-CO" dirty="0">
              <a:latin typeface="Calibri" panose="020F0502020204030204" pitchFamily="34" charset="0"/>
            </a:endParaRPr>
          </a:p>
          <a:p>
            <a:r>
              <a:rPr lang="es-CO" dirty="0">
                <a:latin typeface="Calibri" panose="020F0502020204030204" pitchFamily="34" charset="0"/>
              </a:rPr>
              <a:t>3.1 Índice de Gobierno Abierto </a:t>
            </a:r>
          </a:p>
          <a:p>
            <a:endParaRPr lang="es-CO" dirty="0">
              <a:latin typeface="Calibri" panose="020F05020202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148064" y="1895205"/>
            <a:ext cx="324239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4. Seguridad y justicia</a:t>
            </a:r>
          </a:p>
          <a:p>
            <a:r>
              <a:rPr lang="es-CO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es-CO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4.1 Tasa de homicidios </a:t>
            </a:r>
          </a:p>
          <a:p>
            <a:r>
              <a:rPr lang="es-CO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4.2 Tasa de secuestro </a:t>
            </a:r>
          </a:p>
          <a:p>
            <a:r>
              <a:rPr lang="es-CO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4.3 Tasa de extorsión</a:t>
            </a:r>
          </a:p>
          <a:p>
            <a:r>
              <a:rPr lang="es-CO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4.4 Jueces por 100.000 habitantes </a:t>
            </a:r>
          </a:p>
          <a:p>
            <a:r>
              <a:rPr lang="es-CO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4.5 Eficiencia de la justicia </a:t>
            </a:r>
          </a:p>
          <a:p>
            <a:r>
              <a:rPr lang="es-CO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4.6 Productividad de jueces </a:t>
            </a:r>
          </a:p>
          <a:p>
            <a:r>
              <a:rPr lang="es-CO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4.7 Acceso a mecanismos alternativos de justicia </a:t>
            </a:r>
          </a:p>
          <a:p>
            <a:r>
              <a:rPr lang="es-CO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4.8 Facilidad para hacer cumplir los contratos </a:t>
            </a:r>
          </a:p>
          <a:p>
            <a:endParaRPr lang="es-CO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  <a:p>
            <a:endParaRPr lang="es-CO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192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79511" y="260648"/>
            <a:ext cx="8602035" cy="646331"/>
          </a:xfrm>
          <a:prstGeom prst="rect">
            <a:avLst/>
          </a:prstGeom>
        </p:spPr>
        <p:txBody>
          <a:bodyPr/>
          <a:lstStyle>
            <a:defPPr>
              <a:defRPr lang="es-CO"/>
            </a:defPPr>
            <a:lvl1pPr>
              <a:spcBef>
                <a:spcPct val="0"/>
              </a:spcBef>
              <a:buNone/>
              <a:defRPr sz="36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/>
              <a:t>Índice Departamental de Competitividad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E2ABECC6-38BD-4220-B62B-CC66F004A1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227" r="6973"/>
          <a:stretch/>
        </p:blipFill>
        <p:spPr>
          <a:xfrm>
            <a:off x="808120" y="1052736"/>
            <a:ext cx="734481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983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79511" y="260648"/>
            <a:ext cx="8602035" cy="646331"/>
          </a:xfrm>
          <a:prstGeom prst="rect">
            <a:avLst/>
          </a:prstGeom>
        </p:spPr>
        <p:txBody>
          <a:bodyPr/>
          <a:lstStyle>
            <a:defPPr>
              <a:defRPr lang="es-CO"/>
            </a:defPPr>
            <a:lvl1pPr>
              <a:spcBef>
                <a:spcPct val="0"/>
              </a:spcBef>
              <a:buNone/>
              <a:defRPr sz="36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/>
              <a:t>Índice Departamental de Competitividad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2603CCB-4B18-49CA-B5CD-8276B3DF88F9}"/>
              </a:ext>
            </a:extLst>
          </p:cNvPr>
          <p:cNvSpPr txBox="1"/>
          <p:nvPr/>
        </p:nvSpPr>
        <p:spPr>
          <a:xfrm>
            <a:off x="395536" y="1282405"/>
            <a:ext cx="645054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El mejor desempeño en el pilar de instituciones</a:t>
            </a:r>
          </a:p>
          <a:p>
            <a:pPr algn="just"/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lo tienen, en su orden, los departamentos</a:t>
            </a:r>
          </a:p>
          <a:p>
            <a:pPr algn="just"/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de Caldas, Risaralda y Antioquia con puntajes</a:t>
            </a:r>
          </a:p>
          <a:p>
            <a:pPr algn="just"/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de 7,39, 7,36 y 7,25 sobre 10 respectivamente.</a:t>
            </a:r>
            <a:endParaRPr lang="es-CO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1D2919D-6CAC-4E8E-8CB2-563368C33FFB}"/>
              </a:ext>
            </a:extLst>
          </p:cNvPr>
          <p:cNvSpPr txBox="1"/>
          <p:nvPr/>
        </p:nvSpPr>
        <p:spPr>
          <a:xfrm>
            <a:off x="899592" y="4797152"/>
            <a:ext cx="74383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342900" indent="-342900" algn="just"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s-ES" dirty="0"/>
              <a:t>Antioquia continúa en la tercera posición en el pilar de instituciones de 2016 frente al de 2015. Este departamento obtiene el mejor desempeño en el Índice de Gobierno Abierto.</a:t>
            </a:r>
            <a:endParaRPr lang="es-CO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CD9F42D-59C1-445E-9D47-AE99E9C4A2C9}"/>
              </a:ext>
            </a:extLst>
          </p:cNvPr>
          <p:cNvSpPr txBox="1"/>
          <p:nvPr/>
        </p:nvSpPr>
        <p:spPr>
          <a:xfrm>
            <a:off x="1907704" y="3169357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342900" indent="-342900" algn="just"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s-ES" dirty="0"/>
              <a:t>Risaralda, por su parte, continúa siendo el segundo en este pilar y sobresale por su transparencia en el manejo de regalías.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1487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79511" y="260648"/>
            <a:ext cx="8602035" cy="646331"/>
          </a:xfrm>
          <a:prstGeom prst="rect">
            <a:avLst/>
          </a:prstGeom>
        </p:spPr>
        <p:txBody>
          <a:bodyPr/>
          <a:lstStyle>
            <a:defPPr>
              <a:defRPr lang="es-CO"/>
            </a:defPPr>
            <a:lvl1pPr>
              <a:spcBef>
                <a:spcPct val="0"/>
              </a:spcBef>
              <a:buNone/>
              <a:defRPr sz="36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/>
              <a:t>Índice Departamental de Competitividad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2DB458E-026C-45D3-994C-89F3AC9847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625" t="27600" r="44489" b="6601"/>
          <a:stretch/>
        </p:blipFill>
        <p:spPr>
          <a:xfrm>
            <a:off x="35496" y="1452846"/>
            <a:ext cx="5590388" cy="460961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E514D475-187B-4658-AD7F-B371F777EA9D}"/>
              </a:ext>
            </a:extLst>
          </p:cNvPr>
          <p:cNvSpPr txBox="1"/>
          <p:nvPr/>
        </p:nvSpPr>
        <p:spPr>
          <a:xfrm>
            <a:off x="395536" y="1052736"/>
            <a:ext cx="13510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>
                <a:latin typeface="Calibri" panose="020F0502020204030204" pitchFamily="34" charset="0"/>
                <a:cs typeface="Calibri" panose="020F0502020204030204" pitchFamily="34" charset="0"/>
              </a:rPr>
              <a:t>Bogotá D.C</a:t>
            </a:r>
            <a:endParaRPr lang="es-CO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111CECB-5EA7-4179-B13E-634A7163C1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476" t="21413" r="51575" b="9400"/>
          <a:stretch/>
        </p:blipFill>
        <p:spPr>
          <a:xfrm>
            <a:off x="5593900" y="2016918"/>
            <a:ext cx="3455792" cy="3284290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2891C028-94DF-43D3-ACC9-F819112C6CE2}"/>
              </a:ext>
            </a:extLst>
          </p:cNvPr>
          <p:cNvSpPr txBox="1"/>
          <p:nvPr/>
        </p:nvSpPr>
        <p:spPr>
          <a:xfrm>
            <a:off x="5859959" y="5457418"/>
            <a:ext cx="27004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>
                <a:latin typeface="Calibri" panose="020F0502020204030204" pitchFamily="34" charset="0"/>
                <a:cs typeface="Calibri" panose="020F0502020204030204" pitchFamily="34" charset="0"/>
              </a:rPr>
              <a:t>Transparencia 18/26</a:t>
            </a:r>
          </a:p>
          <a:p>
            <a:r>
              <a:rPr lang="es-MX" sz="2000" b="1" dirty="0">
                <a:latin typeface="Calibri" panose="020F0502020204030204" pitchFamily="34" charset="0"/>
                <a:cs typeface="Calibri" panose="020F0502020204030204" pitchFamily="34" charset="0"/>
              </a:rPr>
              <a:t>Gobierno abierto 21/26</a:t>
            </a:r>
            <a:endParaRPr lang="es-CO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91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89017" y="2276872"/>
            <a:ext cx="8533018" cy="3888432"/>
          </a:xfrm>
        </p:spPr>
        <p:txBody>
          <a:bodyPr>
            <a:noAutofit/>
          </a:bodyPr>
          <a:lstStyle/>
          <a:p>
            <a:pPr algn="just"/>
            <a:r>
              <a:rPr lang="es-CO" sz="2000" b="1" dirty="0">
                <a:latin typeface="Calibri" panose="020F0502020204030204" pitchFamily="34" charset="0"/>
              </a:rPr>
              <a:t>Tres pilares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dirty="0">
                <a:latin typeface="Calibri" panose="020F0502020204030204" pitchFamily="34" charset="0"/>
              </a:rPr>
              <a:t>Transparencia: “acceso a la información mediante la apertura de datos públicos (para ejercer control social y rendición de cuentas) y la reutilización de la información del sector público (para promover la innovación y el desarrollo económico).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b="1" dirty="0">
                <a:latin typeface="Calibri" panose="020F0502020204030204" pitchFamily="34" charset="0"/>
              </a:rPr>
              <a:t>Participación</a:t>
            </a:r>
            <a:r>
              <a:rPr lang="es-CO" sz="2000" dirty="0">
                <a:latin typeface="Calibri" panose="020F0502020204030204" pitchFamily="34" charset="0"/>
              </a:rPr>
              <a:t>: “facilitar la participación de la ciudadanía en el diseño y la implementación de las políticas públicas e incidir en la toma de decisiones.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dirty="0">
                <a:latin typeface="Calibri" panose="020F0502020204030204" pitchFamily="34" charset="0"/>
              </a:rPr>
              <a:t>Colaboración: “favorecer la generación de espacios de colaboración entre los diversos actores” no sólo la ciudadanía, sino las empresas, asociaciones y otras organizaciones participan en el </a:t>
            </a:r>
            <a:r>
              <a:rPr lang="es-CO" sz="2000" dirty="0" err="1">
                <a:latin typeface="Calibri" panose="020F0502020204030204" pitchFamily="34" charset="0"/>
              </a:rPr>
              <a:t>co</a:t>
            </a:r>
            <a:r>
              <a:rPr lang="es-CO" sz="2000" dirty="0">
                <a:latin typeface="Calibri" panose="020F0502020204030204" pitchFamily="34" charset="0"/>
              </a:rPr>
              <a:t>-diseño y/o </a:t>
            </a:r>
            <a:r>
              <a:rPr lang="es-CO" sz="2000" dirty="0" err="1">
                <a:latin typeface="Calibri" panose="020F0502020204030204" pitchFamily="34" charset="0"/>
              </a:rPr>
              <a:t>co</a:t>
            </a:r>
            <a:r>
              <a:rPr lang="es-CO" sz="2000" dirty="0">
                <a:latin typeface="Calibri" panose="020F0502020204030204" pitchFamily="34" charset="0"/>
              </a:rPr>
              <a:t>-ejecución de servicios públicos.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46896" y="260648"/>
            <a:ext cx="36150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6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Gobierno</a:t>
            </a:r>
            <a:r>
              <a:rPr lang="es-CO" sz="2000" b="1" dirty="0">
                <a:latin typeface="Calibri" panose="020F0502020204030204" pitchFamily="34" charset="0"/>
              </a:rPr>
              <a:t> </a:t>
            </a:r>
            <a:r>
              <a:rPr lang="es-CO" sz="36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abierto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48012" y="1164814"/>
            <a:ext cx="85724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000" dirty="0">
                <a:latin typeface="Calibri" panose="020F0502020204030204" pitchFamily="34" charset="0"/>
              </a:rPr>
              <a:t>Es aquel que practica y promueve la transparencia y acceso a la información, la participación ciudadana y la colaboración entre múltiples actores, tanto en la formulación de políticas públicas como en la entrega de servicios.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611560" y="6165304"/>
            <a:ext cx="1030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>
                <a:latin typeface="Calibri" panose="020F0502020204030204" pitchFamily="34" charset="0"/>
              </a:rPr>
              <a:t>BID.2014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104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CC9CB647E736C4EA8B641F22F185E89" ma:contentTypeVersion="0" ma:contentTypeDescription="Crear nuevo documento." ma:contentTypeScope="" ma:versionID="938c14a25c7f945e0f116cff818d642e">
  <xsd:schema xmlns:xsd="http://www.w3.org/2001/XMLSchema" xmlns:p="http://schemas.microsoft.com/office/2006/metadata/properties" targetNamespace="http://schemas.microsoft.com/office/2006/metadata/properties" ma:root="true" ma:fieldsID="b004d877ca112f136821ba8115f6472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7F9A19-1265-41D9-931F-3B4CF039259F}">
  <ds:schemaRefs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37840CE-FA1B-4F05-8733-10BAE86842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5C4F73B1-DE9D-40FA-8B94-E37A49838B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16232</TotalTime>
  <Words>1095</Words>
  <Application>Microsoft Office PowerPoint</Application>
  <PresentationFormat>Presentación en pantalla (4:3)</PresentationFormat>
  <Paragraphs>144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Arial</vt:lpstr>
      <vt:lpstr>Calibri</vt:lpstr>
      <vt:lpstr>Georgia</vt:lpstr>
      <vt:lpstr>Times New Roman</vt:lpstr>
      <vt:lpstr>Trebuchet MS</vt:lpstr>
      <vt:lpstr>Wingdings</vt:lpstr>
      <vt:lpstr>Tema de Office</vt:lpstr>
      <vt:lpstr>Transparencia y competitividad</vt:lpstr>
      <vt:lpstr>Gobernanza</vt:lpstr>
      <vt:lpstr>Presentación de PowerPoint</vt:lpstr>
      <vt:lpstr>Medición en Bogotá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Un esquema integrado</vt:lpstr>
      <vt:lpstr>Desde las instituciones</vt:lpstr>
      <vt:lpstr>Desde los ciudadanos</vt:lpstr>
      <vt:lpstr>Creación de confianza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Maria.Martinez</dc:creator>
  <cp:lastModifiedBy>Sandra Yineth Sanchez Waldron</cp:lastModifiedBy>
  <cp:revision>348</cp:revision>
  <dcterms:created xsi:type="dcterms:W3CDTF">2012-02-10T21:10:26Z</dcterms:created>
  <dcterms:modified xsi:type="dcterms:W3CDTF">2017-09-04T15:08:35Z</dcterms:modified>
</cp:coreProperties>
</file>