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6" r:id="rId3"/>
    <p:sldId id="267" r:id="rId4"/>
    <p:sldId id="268" r:id="rId5"/>
    <p:sldId id="288" r:id="rId6"/>
    <p:sldId id="287" r:id="rId7"/>
    <p:sldId id="270" r:id="rId8"/>
    <p:sldId id="272" r:id="rId9"/>
    <p:sldId id="273" r:id="rId10"/>
    <p:sldId id="274" r:id="rId11"/>
    <p:sldId id="276" r:id="rId12"/>
    <p:sldId id="277" r:id="rId13"/>
    <p:sldId id="278" r:id="rId14"/>
    <p:sldId id="286" r:id="rId15"/>
    <p:sldId id="279" r:id="rId16"/>
    <p:sldId id="280" r:id="rId17"/>
    <p:sldId id="282" r:id="rId18"/>
    <p:sldId id="283" r:id="rId19"/>
    <p:sldId id="284" r:id="rId20"/>
    <p:sldId id="285" r:id="rId21"/>
  </p:sldIdLst>
  <p:sldSz cx="11522075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99FF"/>
    <a:srgbClr val="3366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30" autoAdjust="0"/>
  </p:normalViewPr>
  <p:slideViewPr>
    <p:cSldViewPr>
      <p:cViewPr>
        <p:scale>
          <a:sx n="60" d="100"/>
          <a:sy n="60" d="100"/>
        </p:scale>
        <p:origin x="-1110" y="-96"/>
      </p:cViewPr>
      <p:guideLst>
        <p:guide orient="horz" pos="2160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PCSRV02\itep\Indice1\NACIONAL%202015\An&#225;lisis\Explotaci&#243;n%20datos\Comparativo%20total%20vigencias%202013-2014%20vs%202015-2016_Nacion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PCSRV02\itep\Indice1\NACIONAL%202015\Publicaci&#243;n\Municipal\Entregas%20Ana\Explotaci&#243;n%20de%20Datos\Explotaci&#243;n%20de%20datos%20municipios%2002192017%20(6)%20(1)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PCSRV02\itep\Indice2\DEPARTAMENTAL%202015-2016\An&#225;lisis%20Resultados\Gobernaciones\Explotaci&#243;n%20de%20Datos%20Gobernaciones%202015-2016%202202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PCSRV02\itep\Indice2\DEPARTAMENTAL%202015-2016\Publicaci&#243;n\Contralor&#237;as\Graficas%20Publicaci&#243;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0"/>
          <c:y val="1.8366786406448701E-2"/>
          <c:w val="1"/>
          <c:h val="0.96541388888888902"/>
        </c:manualLayout>
      </c:layout>
      <c:pieChart>
        <c:varyColors val="1"/>
        <c:ser>
          <c:idx val="0"/>
          <c:order val="0"/>
          <c:tx>
            <c:strRef>
              <c:f>'Comparado Riesgo'!$I$7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spPr>
              <a:solidFill>
                <a:srgbClr val="D8001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6C-4B4F-8EF6-1FB50D266888}"/>
              </c:ext>
            </c:extLst>
          </c:dPt>
          <c:dPt>
            <c:idx val="1"/>
            <c:spPr>
              <a:solidFill>
                <a:srgbClr val="FF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6C-4B4F-8EF6-1FB50D266888}"/>
              </c:ext>
            </c:extLst>
          </c:dPt>
          <c:dPt>
            <c:idx val="2"/>
            <c:spPr>
              <a:solidFill>
                <a:srgbClr val="F796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6C-4B4F-8EF6-1FB50D266888}"/>
              </c:ext>
            </c:extLst>
          </c:dPt>
          <c:dLbls>
            <c:dLbl>
              <c:idx val="0"/>
              <c:layout>
                <c:manualLayout>
                  <c:x val="-0.15274947089527544"/>
                  <c:y val="0.18843246988869314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19%</a:t>
                    </a:r>
                    <a:endParaRPr lang="en-US" sz="2000" dirty="0"/>
                  </a:p>
                </c:rich>
              </c:tx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6C-4B4F-8EF6-1FB50D26688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55%</a:t>
                    </a:r>
                    <a:endParaRPr lang="en-US" sz="2000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6C-4B4F-8EF6-1FB50D26688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0850339545606214"/>
                  <c:y val="0.14538154297219041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000000"/>
                        </a:solidFill>
                      </a:defRPr>
                    </a:pPr>
                    <a:r>
                      <a:rPr lang="en-US" sz="2000" b="1" dirty="0" smtClean="0"/>
                      <a:t>27%</a:t>
                    </a:r>
                    <a:endParaRPr lang="en-US" sz="20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76C-4B4F-8EF6-1FB50D26688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165791776029105E-2"/>
                  <c:y val="2.3255322251385206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76C-4B4F-8EF6-1FB50D26688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FFFF"/>
                    </a:solidFill>
                  </a:defRPr>
                </a:pPr>
                <a:endParaRPr lang="es-CO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'Comparado Riesgo'!$J$5:$L$5</c:f>
              <c:strCache>
                <c:ptCount val="3"/>
                <c:pt idx="0">
                  <c:v>Riesgo alto</c:v>
                </c:pt>
                <c:pt idx="1">
                  <c:v>Riesgo medio</c:v>
                </c:pt>
                <c:pt idx="2">
                  <c:v>Riesgo moderado</c:v>
                </c:pt>
              </c:strCache>
            </c:strRef>
          </c:cat>
          <c:val>
            <c:numRef>
              <c:f>'Comparado Riesgo'!$J$7:$L$7</c:f>
              <c:numCache>
                <c:formatCode>0.0%</c:formatCode>
                <c:ptCount val="3"/>
                <c:pt idx="0">
                  <c:v>0.17333333333333467</c:v>
                </c:pt>
                <c:pt idx="1">
                  <c:v>0.56000000000000005</c:v>
                </c:pt>
                <c:pt idx="2">
                  <c:v>0.26666666666666738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76C-4B4F-8EF6-1FB50D266888}"/>
            </c:ext>
          </c:extLst>
        </c:ser>
        <c:ser>
          <c:idx val="1"/>
          <c:order val="1"/>
          <c:tx>
            <c:strRef>
              <c:f>'Comparado Riesgo'!$A$7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'Comparado Riesgo'!$B$5:$E$5</c:f>
              <c:strCache>
                <c:ptCount val="4"/>
                <c:pt idx="0">
                  <c:v>Riesgo alto</c:v>
                </c:pt>
                <c:pt idx="1">
                  <c:v>Riesgo medio</c:v>
                </c:pt>
                <c:pt idx="2">
                  <c:v>Riesgo moderado</c:v>
                </c:pt>
                <c:pt idx="3">
                  <c:v>Riesgo muy alto</c:v>
                </c:pt>
              </c:strCache>
            </c:strRef>
          </c:cat>
          <c:val>
            <c:numRef>
              <c:f>'Comparado Riesgo'!$B$7:$E$7</c:f>
              <c:numCache>
                <c:formatCode>0.0%</c:formatCode>
                <c:ptCount val="4"/>
                <c:pt idx="0">
                  <c:v>0.146666666666667</c:v>
                </c:pt>
                <c:pt idx="1">
                  <c:v>0.60000000000000264</c:v>
                </c:pt>
                <c:pt idx="2">
                  <c:v>0.24000000000000021</c:v>
                </c:pt>
                <c:pt idx="3">
                  <c:v>1.3333333333333301E-2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76C-4B4F-8EF6-1FB50D266888}"/>
            </c:ext>
          </c:extLst>
        </c:ser>
        <c:firstSliceAng val="0"/>
      </c:pieChart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Brecha externa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inBase"/>
            <c:showVal val="1"/>
          </c:dLbls>
          <c:cat>
            <c:strRef>
              <c:f>Hoja1!$A$2:$A$5</c:f>
              <c:strCache>
                <c:ptCount val="4"/>
                <c:pt idx="0">
                  <c:v>Municipios</c:v>
                </c:pt>
                <c:pt idx="1">
                  <c:v>Contralorías Departamentales</c:v>
                </c:pt>
                <c:pt idx="2">
                  <c:v>Gobernaciones</c:v>
                </c:pt>
                <c:pt idx="3">
                  <c:v>Entidades Nacionales</c:v>
                </c:pt>
              </c:strCache>
            </c:strRef>
          </c:cat>
          <c:val>
            <c:numRef>
              <c:f>Hoja1!$B$2:$B$5</c:f>
              <c:numCache>
                <c:formatCode>_(* #,##0.0_);_(* \(#,##0.0\);_(* "-"??_);_(@_)</c:formatCode>
                <c:ptCount val="4"/>
                <c:pt idx="0">
                  <c:v>83</c:v>
                </c:pt>
                <c:pt idx="1">
                  <c:v>81.130434782608688</c:v>
                </c:pt>
                <c:pt idx="2">
                  <c:v>76.81481481481481</c:v>
                </c:pt>
                <c:pt idx="3">
                  <c:v>78.083333333333258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Brecha interna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inBase"/>
            <c:showVal val="1"/>
          </c:dLbls>
          <c:cat>
            <c:strRef>
              <c:f>Hoja1!$A$2:$A$5</c:f>
              <c:strCache>
                <c:ptCount val="4"/>
                <c:pt idx="0">
                  <c:v>Municipios</c:v>
                </c:pt>
                <c:pt idx="1">
                  <c:v>Contralorías Departamentales</c:v>
                </c:pt>
                <c:pt idx="2">
                  <c:v>Gobernaciones</c:v>
                </c:pt>
                <c:pt idx="3">
                  <c:v>Entidades Nacionales</c:v>
                </c:pt>
              </c:strCache>
            </c:strRef>
          </c:cat>
          <c:val>
            <c:numRef>
              <c:f>Hoja1!$C$2:$C$5</c:f>
              <c:numCache>
                <c:formatCode>_(* #,##0.0_);_(* \(#,##0.0\);_(* "-"??_);_(@_)</c:formatCode>
                <c:ptCount val="4"/>
                <c:pt idx="0">
                  <c:v>47.947368421052488</c:v>
                </c:pt>
                <c:pt idx="1">
                  <c:v>45.75</c:v>
                </c:pt>
                <c:pt idx="2">
                  <c:v>46.555555555555557</c:v>
                </c:pt>
                <c:pt idx="3">
                  <c:v>45.541666666666437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Brecha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inBase"/>
            <c:showVal val="1"/>
          </c:dLbls>
          <c:cat>
            <c:strRef>
              <c:f>Hoja1!$A$2:$A$5</c:f>
              <c:strCache>
                <c:ptCount val="4"/>
                <c:pt idx="0">
                  <c:v>Municipios</c:v>
                </c:pt>
                <c:pt idx="1">
                  <c:v>Contralorías Departamentales</c:v>
                </c:pt>
                <c:pt idx="2">
                  <c:v>Gobernaciones</c:v>
                </c:pt>
                <c:pt idx="3">
                  <c:v>Entidades Nacionales</c:v>
                </c:pt>
              </c:strCache>
            </c:strRef>
          </c:cat>
          <c:val>
            <c:numRef>
              <c:f>Hoja1!$D$2:$D$5</c:f>
              <c:numCache>
                <c:formatCode>_(* #,##0.0_);_(* \(#,##0.0\);_(* "-"??_);_(@_)</c:formatCode>
                <c:ptCount val="4"/>
                <c:pt idx="0">
                  <c:v>65.473684210526258</c:v>
                </c:pt>
                <c:pt idx="1">
                  <c:v>63.208333333333414</c:v>
                </c:pt>
                <c:pt idx="2">
                  <c:v>61.685185185185183</c:v>
                </c:pt>
                <c:pt idx="3">
                  <c:v>61.8125</c:v>
                </c:pt>
              </c:numCache>
            </c:numRef>
          </c:val>
        </c:ser>
        <c:dLbls>
          <c:showVal val="1"/>
        </c:dLbls>
        <c:overlap val="-25"/>
        <c:axId val="75619712"/>
        <c:axId val="75711616"/>
      </c:barChart>
      <c:catAx>
        <c:axId val="75619712"/>
        <c:scaling>
          <c:orientation val="minMax"/>
        </c:scaling>
        <c:axPos val="l"/>
        <c:majorTickMark val="none"/>
        <c:tickLblPos val="nextTo"/>
        <c:crossAx val="75711616"/>
        <c:crosses val="autoZero"/>
        <c:auto val="1"/>
        <c:lblAlgn val="ctr"/>
        <c:lblOffset val="100"/>
      </c:catAx>
      <c:valAx>
        <c:axId val="75711616"/>
        <c:scaling>
          <c:orientation val="minMax"/>
          <c:max val="100"/>
          <c:min val="0"/>
        </c:scaling>
        <c:axPos val="b"/>
        <c:numFmt formatCode="#,##0" sourceLinked="0"/>
        <c:tickLblPos val="nextTo"/>
        <c:crossAx val="75619712"/>
        <c:crosses val="autoZero"/>
        <c:crossBetween val="between"/>
        <c:majorUnit val="20"/>
        <c:minorUnit val="2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0"/>
          <c:y val="1.5900299645873174E-2"/>
          <c:w val="0.96793591647179666"/>
          <c:h val="1"/>
        </c:manualLayout>
      </c:layout>
      <c:pieChart>
        <c:varyColors val="1"/>
        <c:ser>
          <c:idx val="0"/>
          <c:order val="0"/>
          <c:tx>
            <c:strRef>
              <c:f>Generales!$P$2</c:f>
              <c:strCache>
                <c:ptCount val="1"/>
                <c:pt idx="0">
                  <c:v>Porcentaje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2">
                  <a:lumMod val="5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984-45B3-8F92-D669ECF2F4A3}"/>
              </c:ext>
            </c:extLst>
          </c:dPt>
          <c:dPt>
            <c:idx val="1"/>
            <c:spPr>
              <a:solidFill>
                <a:srgbClr val="C00000"/>
              </a:solidFill>
              <a:ln w="25400">
                <a:noFill/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84-45B3-8F92-D669ECF2F4A3}"/>
              </c:ext>
            </c:extLst>
          </c:dPt>
          <c:dPt>
            <c:idx val="2"/>
            <c:spPr>
              <a:solidFill>
                <a:srgbClr val="FF3300"/>
              </a:solidFill>
              <a:ln w="25400">
                <a:noFill/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984-45B3-8F92-D669ECF2F4A3}"/>
              </c:ext>
            </c:extLst>
          </c:dPt>
          <c:dPt>
            <c:idx val="3"/>
            <c:spPr>
              <a:solidFill>
                <a:srgbClr val="F79646"/>
              </a:solidFill>
              <a:ln w="25400">
                <a:noFill/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84-45B3-8F92-D669ECF2F4A3}"/>
              </c:ext>
            </c:extLst>
          </c:dPt>
          <c:dPt>
            <c:idx val="4"/>
            <c:spPr>
              <a:solidFill>
                <a:srgbClr val="FFFF99"/>
              </a:solidFill>
              <a:ln w="25400">
                <a:noFill/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984-45B3-8F92-D669ECF2F4A3}"/>
              </c:ext>
            </c:extLst>
          </c:dPt>
          <c:dLbls>
            <c:dLbl>
              <c:idx val="0"/>
              <c:layout>
                <c:manualLayout>
                  <c:x val="-0.19681909158831279"/>
                  <c:y val="0.1208853765239690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84-45B3-8F92-D669ECF2F4A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817522532852738"/>
                  <c:y val="-0.20506953087484459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84-45B3-8F92-D669ECF2F4A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637326388888867"/>
                  <c:y val="-1.2740250196272021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84-45B3-8F92-D669ECF2F4A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014444444444412"/>
                  <c:y val="9.74039103800355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84-45B3-8F92-D669ECF2F4A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84-45B3-8F92-D669ECF2F4A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Generales!$O$3:$O$7</c:f>
              <c:strCache>
                <c:ptCount val="5"/>
                <c:pt idx="0">
                  <c:v>Riesgo Muy Alto</c:v>
                </c:pt>
                <c:pt idx="1">
                  <c:v>Riesgo Alto</c:v>
                </c:pt>
                <c:pt idx="2">
                  <c:v>Riesgo Medio</c:v>
                </c:pt>
                <c:pt idx="3">
                  <c:v>Riesgo Moderado</c:v>
                </c:pt>
                <c:pt idx="4">
                  <c:v>Riesgo Bajo</c:v>
                </c:pt>
              </c:strCache>
            </c:strRef>
          </c:cat>
          <c:val>
            <c:numRef>
              <c:f>Generales!$P$3:$P$7</c:f>
              <c:numCache>
                <c:formatCode>0.0%</c:formatCode>
                <c:ptCount val="5"/>
                <c:pt idx="0">
                  <c:v>0.28571428571428964</c:v>
                </c:pt>
                <c:pt idx="1">
                  <c:v>0.28571428571428964</c:v>
                </c:pt>
                <c:pt idx="2">
                  <c:v>0.3214285714285775</c:v>
                </c:pt>
                <c:pt idx="3">
                  <c:v>0.107142857142857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84-45B3-8F92-D669ECF2F4A3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  <a:sp3d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0"/>
          <c:y val="1.8475480743478503E-2"/>
          <c:w val="1"/>
          <c:h val="0.971184182334351"/>
        </c:manualLayout>
      </c:layout>
      <c:pieChart>
        <c:varyColors val="1"/>
        <c:ser>
          <c:idx val="0"/>
          <c:order val="0"/>
          <c:tx>
            <c:strRef>
              <c:f>TOTALES!$G$336</c:f>
              <c:strCache>
                <c:ptCount val="1"/>
                <c:pt idx="0">
                  <c:v>Nivel de Riesgo</c:v>
                </c:pt>
              </c:strCache>
            </c:strRef>
          </c:tx>
          <c:spPr>
            <a:ln w="50800">
              <a:noFill/>
            </a:ln>
          </c:spPr>
          <c:dPt>
            <c:idx val="0"/>
            <c:spPr>
              <a:solidFill>
                <a:schemeClr val="accent2">
                  <a:lumMod val="50000"/>
                </a:schemeClr>
              </a:solidFill>
              <a:ln w="508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7C-4C77-9448-CE8A99997C8F}"/>
              </c:ext>
            </c:extLst>
          </c:dPt>
          <c:dPt>
            <c:idx val="1"/>
            <c:spPr>
              <a:solidFill>
                <a:srgbClr val="C00000"/>
              </a:solidFill>
              <a:ln w="508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7C-4C77-9448-CE8A99997C8F}"/>
              </c:ext>
            </c:extLst>
          </c:dPt>
          <c:dPt>
            <c:idx val="2"/>
            <c:spPr>
              <a:solidFill>
                <a:srgbClr val="FF3300"/>
              </a:solidFill>
              <a:ln w="508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7C-4C77-9448-CE8A99997C8F}"/>
              </c:ext>
            </c:extLst>
          </c:dPt>
          <c:dPt>
            <c:idx val="3"/>
            <c:spPr>
              <a:solidFill>
                <a:srgbClr val="F79646"/>
              </a:solidFill>
              <a:ln w="508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7C-4C77-9448-CE8A99997C8F}"/>
              </c:ext>
            </c:extLst>
          </c:dPt>
          <c:dLbls>
            <c:dLbl>
              <c:idx val="0"/>
              <c:layout>
                <c:manualLayout>
                  <c:x val="-0.10278159722222199"/>
                  <c:y val="2.5668749999999997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>
                        <a:solidFill>
                          <a:schemeClr val="bg1"/>
                        </a:solidFill>
                      </a:rPr>
                      <a:t>
9%</a:t>
                    </a:r>
                  </a:p>
                </c:rich>
              </c:tx>
              <c:spPr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7C-4C77-9448-CE8A99997C8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245397392381267"/>
                  <c:y val="-9.2107906154587794E-3"/>
                </c:manualLayout>
              </c:layout>
              <c:tx>
                <c:rich>
                  <a:bodyPr/>
                  <a:lstStyle/>
                  <a:p>
                    <a:r>
                      <a:rPr lang="en-US" sz="2000">
                        <a:solidFill>
                          <a:schemeClr val="bg1"/>
                        </a:solidFill>
                      </a:rPr>
                      <a:t>
31%</a:t>
                    </a:r>
                    <a:endParaRPr lang="en-US" sz="200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7C-4C77-9448-CE8A99997C8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452908916817741"/>
                  <c:y val="-0.20325238363061801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
38%</a:t>
                    </a:r>
                    <a:endParaRPr lang="en-US" sz="2000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7C-4C77-9448-CE8A99997C8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0879548611111329"/>
                  <c:y val="0.13117881944444387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000000"/>
                        </a:solidFill>
                      </a:defRPr>
                    </a:pPr>
                    <a:r>
                      <a:rPr lang="en-US" sz="2000">
                        <a:solidFill>
                          <a:srgbClr val="000000"/>
                        </a:solidFill>
                      </a:rPr>
                      <a:t>
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47C-4C77-9448-CE8A99997C8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TOTALES!$F$337:$F$340</c:f>
              <c:strCache>
                <c:ptCount val="4"/>
                <c:pt idx="0">
                  <c:v>Muy Alto</c:v>
                </c:pt>
                <c:pt idx="1">
                  <c:v>Alto</c:v>
                </c:pt>
                <c:pt idx="2">
                  <c:v>Medio</c:v>
                </c:pt>
                <c:pt idx="3">
                  <c:v>Moderado</c:v>
                </c:pt>
              </c:strCache>
            </c:strRef>
          </c:cat>
          <c:val>
            <c:numRef>
              <c:f>TOTALES!$G$337:$G$340</c:f>
              <c:numCache>
                <c:formatCode>0%</c:formatCode>
                <c:ptCount val="4"/>
                <c:pt idx="0">
                  <c:v>9.3750000000001318E-2</c:v>
                </c:pt>
                <c:pt idx="1">
                  <c:v>0.31250000000000211</c:v>
                </c:pt>
                <c:pt idx="2">
                  <c:v>0.37500000000000211</c:v>
                </c:pt>
                <c:pt idx="3">
                  <c:v>0.21875000000000044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7C-4C77-9448-CE8A99997C8F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2.11114249716934E-2"/>
          <c:y val="1.1610890710738963E-2"/>
          <c:w val="0.97888857502830595"/>
          <c:h val="0.96605932464233302"/>
        </c:manualLayout>
      </c:layout>
      <c:pieChart>
        <c:varyColors val="1"/>
        <c:ser>
          <c:idx val="0"/>
          <c:order val="0"/>
          <c:tx>
            <c:strRef>
              <c:f>'Artículo General'!$I$1</c:f>
              <c:strCache>
                <c:ptCount val="1"/>
                <c:pt idx="0">
                  <c:v>Porcentaje de Entidades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7964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FE-4587-B4B7-67791E25F03D}"/>
              </c:ext>
            </c:extLst>
          </c:dPt>
          <c:dPt>
            <c:idx val="1"/>
            <c:spPr>
              <a:solidFill>
                <a:srgbClr val="FF33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FE-4587-B4B7-67791E25F03D}"/>
              </c:ext>
            </c:extLst>
          </c:dPt>
          <c:dPt>
            <c:idx val="2"/>
            <c:spPr>
              <a:solidFill>
                <a:srgbClr val="D8001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FE-4587-B4B7-67791E25F03D}"/>
              </c:ext>
            </c:extLst>
          </c:dPt>
          <c:dPt>
            <c:idx val="3"/>
            <c:spPr>
              <a:solidFill>
                <a:srgbClr val="63252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FE-4587-B4B7-67791E25F03D}"/>
              </c:ext>
            </c:extLst>
          </c:dPt>
          <c:dLbls>
            <c:dLbl>
              <c:idx val="0"/>
              <c:layout>
                <c:manualLayout>
                  <c:x val="-0.15096597222222297"/>
                  <c:y val="0.141539930555556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rgbClr val="000000"/>
                      </a:solidFill>
                    </a:defRPr>
                  </a:pPr>
                  <a:endParaRPr lang="es-CO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FE-4587-B4B7-67791E25F03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619910287746019"/>
                  <c:y val="-0.142434644268504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8FE-4587-B4B7-67791E25F03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119077046994787"/>
                  <c:y val="-2.975319309011180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8FE-4587-B4B7-67791E25F03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2509722222222526E-2"/>
                  <c:y val="8.943854166666670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8FE-4587-B4B7-67791E25F03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FFFF"/>
                    </a:solidFill>
                  </a:defRPr>
                </a:pPr>
                <a:endParaRPr lang="es-CO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'Artículo General'!$H$2:$H$5</c:f>
              <c:strCache>
                <c:ptCount val="4"/>
                <c:pt idx="0">
                  <c:v>Riesgo Moderado</c:v>
                </c:pt>
                <c:pt idx="1">
                  <c:v>Riesgo Medio</c:v>
                </c:pt>
                <c:pt idx="2">
                  <c:v>Riesgo Alto</c:v>
                </c:pt>
                <c:pt idx="3">
                  <c:v>Riesgo Muy Alto</c:v>
                </c:pt>
              </c:strCache>
            </c:strRef>
          </c:cat>
          <c:val>
            <c:numRef>
              <c:f>'Artículo General'!$I$2:$I$5</c:f>
              <c:numCache>
                <c:formatCode>0%</c:formatCode>
                <c:ptCount val="4"/>
                <c:pt idx="0">
                  <c:v>0.16</c:v>
                </c:pt>
                <c:pt idx="1">
                  <c:v>0.34</c:v>
                </c:pt>
                <c:pt idx="2">
                  <c:v>0.41000000000000031</c:v>
                </c:pt>
                <c:pt idx="3">
                  <c:v>9.3700000000000228E-2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8FE-4587-B4B7-67791E25F03D}"/>
            </c:ext>
          </c:extLst>
        </c:ser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ITEP</c:v>
                </c:pt>
              </c:strCache>
            </c:strRef>
          </c:tx>
          <c:dPt>
            <c:idx val="0"/>
            <c:spPr>
              <a:solidFill>
                <a:srgbClr val="EE313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EB-4A39-8BAA-668ECE0A5AAC}"/>
              </c:ext>
            </c:extLst>
          </c:dPt>
          <c:dPt>
            <c:idx val="1"/>
            <c:spPr>
              <a:solidFill>
                <a:srgbClr val="F2B30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EB-4A39-8BAA-668ECE0A5AAC}"/>
              </c:ext>
            </c:extLst>
          </c:dPt>
          <c:dPt>
            <c:idx val="2"/>
            <c:spPr>
              <a:solidFill>
                <a:srgbClr val="F46C0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EB-4A39-8BAA-668ECE0A5AAC}"/>
              </c:ext>
            </c:extLst>
          </c:dPt>
          <c:dPt>
            <c:idx val="3"/>
            <c:spPr>
              <a:solidFill>
                <a:srgbClr val="067B8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EB-4A39-8BAA-668ECE0A5AAC}"/>
              </c:ext>
            </c:extLst>
          </c:dPt>
          <c:dLbls>
            <c:dLbl>
              <c:idx val="0"/>
              <c:layout>
                <c:manualLayout>
                  <c:x val="3.3066962030144811E-3"/>
                  <c:y val="0.5610391155681129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EB-4A39-8BAA-668ECE0A5AA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800221522608612E-3"/>
                  <c:y val="0.472231416370141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36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EB-4A39-8BAA-668ECE0A5AAC}"/>
                </c:ext>
                <c:ext xmlns:c15="http://schemas.microsoft.com/office/drawing/2012/chart" uri="{CE6537A1-D6FC-4f65-9D91-7224C49458BB}">
                  <c15:layout>
                    <c:manualLayout>
                      <c:w val="0.15023154033590044"/>
                      <c:h val="0.1127013102160265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0.50183398276946356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EB-4A39-8BAA-668ECE0A5AA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9600443045216408E-3"/>
                  <c:y val="0.46518318627506611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3EB-4A39-8BAA-668ECE0A5A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ITN</c:v>
                </c:pt>
                <c:pt idx="1">
                  <c:v>ITD</c:v>
                </c:pt>
                <c:pt idx="2">
                  <c:v>Contralorías</c:v>
                </c:pt>
                <c:pt idx="3">
                  <c:v>ITM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68.170962666666171</c:v>
                </c:pt>
                <c:pt idx="1">
                  <c:v>61.5</c:v>
                </c:pt>
                <c:pt idx="2">
                  <c:v>61.4</c:v>
                </c:pt>
                <c:pt idx="3">
                  <c:v>56.8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EB-4A39-8BAA-668ECE0A5AAC}"/>
            </c:ext>
          </c:extLst>
        </c:ser>
        <c:gapWidth val="66"/>
        <c:axId val="137896704"/>
        <c:axId val="137898240"/>
      </c:barChart>
      <c:catAx>
        <c:axId val="137896704"/>
        <c:scaling>
          <c:orientation val="minMax"/>
        </c:scaling>
        <c:axPos val="b"/>
        <c:numFmt formatCode="General" sourceLinked="0"/>
        <c:tickLblPos val="nextTo"/>
        <c:crossAx val="137898240"/>
        <c:crosses val="autoZero"/>
        <c:auto val="1"/>
        <c:lblAlgn val="ctr"/>
        <c:lblOffset val="100"/>
      </c:catAx>
      <c:valAx>
        <c:axId val="137898240"/>
        <c:scaling>
          <c:orientation val="minMax"/>
          <c:max val="100"/>
        </c:scaling>
        <c:axPos val="l"/>
        <c:numFmt formatCode="0" sourceLinked="0"/>
        <c:tickLblPos val="nextTo"/>
        <c:crossAx val="137896704"/>
        <c:crosses val="autoZero"/>
        <c:crossBetween val="between"/>
        <c:majorUnit val="20"/>
        <c:minorUnit val="20"/>
      </c:valAx>
    </c:plotArea>
    <c:plotVisOnly val="1"/>
    <c:dispBlanksAs val="gap"/>
  </c:chart>
  <c:txPr>
    <a:bodyPr/>
    <a:lstStyle/>
    <a:p>
      <a:pPr>
        <a:defRPr sz="1800"/>
      </a:pPr>
      <a:endParaRPr lang="es-C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Hoja1!$A$2</c:f>
              <c:strCache>
                <c:ptCount val="1"/>
                <c:pt idx="0">
                  <c:v>ITN</c:v>
                </c:pt>
              </c:strCache>
            </c:strRef>
          </c:tx>
          <c:spPr>
            <a:solidFill>
              <a:srgbClr val="EE313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Gestión del talento humano</c:v>
                </c:pt>
                <c:pt idx="1">
                  <c:v>Condiciones institucionales para el TH</c:v>
                </c:pt>
                <c:pt idx="2">
                  <c:v>Coherencia en las funciones y competencias de los servidores públicos</c:v>
                </c:pt>
                <c:pt idx="3">
                  <c:v>Conformación del Talento Humano</c:v>
                </c:pt>
                <c:pt idx="4">
                  <c:v>Evaluación y seguimiento al desempeño </c:v>
                </c:pt>
                <c:pt idx="5">
                  <c:v>Capacitaciones</c:v>
                </c:pt>
              </c:strCache>
            </c:strRef>
          </c:cat>
          <c:val>
            <c:numRef>
              <c:f>Hoja1!$B$2:$G$2</c:f>
              <c:numCache>
                <c:formatCode>0.0</c:formatCode>
                <c:ptCount val="6"/>
                <c:pt idx="0" formatCode="General">
                  <c:v>72.099999999999994</c:v>
                </c:pt>
                <c:pt idx="1">
                  <c:v>63.111110933333343</c:v>
                </c:pt>
                <c:pt idx="2">
                  <c:v>90.778277837837464</c:v>
                </c:pt>
                <c:pt idx="3">
                  <c:v>56.478666933333344</c:v>
                </c:pt>
                <c:pt idx="4">
                  <c:v>69.165893333333358</c:v>
                </c:pt>
                <c:pt idx="5">
                  <c:v>81.2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9D-4BEA-A6C6-0F566788DBD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ITD</c:v>
                </c:pt>
              </c:strCache>
            </c:strRef>
          </c:tx>
          <c:spPr>
            <a:solidFill>
              <a:srgbClr val="F2B30C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Gestión del talento humano</c:v>
                </c:pt>
                <c:pt idx="1">
                  <c:v>Condiciones institucionales para el TH</c:v>
                </c:pt>
                <c:pt idx="2">
                  <c:v>Coherencia en las funciones y competencias de los servidores públicos</c:v>
                </c:pt>
                <c:pt idx="3">
                  <c:v>Conformación del Talento Humano</c:v>
                </c:pt>
                <c:pt idx="4">
                  <c:v>Evaluación y seguimiento al desempeño </c:v>
                </c:pt>
                <c:pt idx="5">
                  <c:v>Capacitaciones</c:v>
                </c:pt>
              </c:strCache>
            </c:strRef>
          </c:cat>
          <c:val>
            <c:numRef>
              <c:f>Hoja1!$B$3:$G$3</c:f>
              <c:numCache>
                <c:formatCode>General</c:formatCode>
                <c:ptCount val="6"/>
                <c:pt idx="0">
                  <c:v>52.6</c:v>
                </c:pt>
                <c:pt idx="1">
                  <c:v>37.800000000000004</c:v>
                </c:pt>
                <c:pt idx="2">
                  <c:v>84.8</c:v>
                </c:pt>
                <c:pt idx="3">
                  <c:v>58.4</c:v>
                </c:pt>
                <c:pt idx="4">
                  <c:v>55</c:v>
                </c:pt>
                <c:pt idx="5">
                  <c:v>60.9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9D-4BEA-A6C6-0F566788DBD4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Contralorías</c:v>
                </c:pt>
              </c:strCache>
            </c:strRef>
          </c:tx>
          <c:spPr>
            <a:solidFill>
              <a:srgbClr val="FF66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Gestión del talento humano</c:v>
                </c:pt>
                <c:pt idx="1">
                  <c:v>Condiciones institucionales para el TH</c:v>
                </c:pt>
                <c:pt idx="2">
                  <c:v>Coherencia en las funciones y competencias de los servidores públicos</c:v>
                </c:pt>
                <c:pt idx="3">
                  <c:v>Conformación del Talento Humano</c:v>
                </c:pt>
                <c:pt idx="4">
                  <c:v>Evaluación y seguimiento al desempeño </c:v>
                </c:pt>
                <c:pt idx="5">
                  <c:v>Capacitaciones</c:v>
                </c:pt>
              </c:strCache>
            </c:strRef>
          </c:cat>
          <c:val>
            <c:numRef>
              <c:f>Hoja1!$B$4:$G$4</c:f>
              <c:numCache>
                <c:formatCode>General</c:formatCode>
                <c:ptCount val="6"/>
                <c:pt idx="0">
                  <c:v>56.1</c:v>
                </c:pt>
                <c:pt idx="1">
                  <c:v>42.4</c:v>
                </c:pt>
                <c:pt idx="2">
                  <c:v>66.3</c:v>
                </c:pt>
                <c:pt idx="3">
                  <c:v>86.7</c:v>
                </c:pt>
                <c:pt idx="4">
                  <c:v>54.4</c:v>
                </c:pt>
                <c:pt idx="5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9D-4BEA-A6C6-0F566788DBD4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ITM</c:v>
                </c:pt>
              </c:strCache>
            </c:strRef>
          </c:tx>
          <c:spPr>
            <a:solidFill>
              <a:srgbClr val="1A6D8A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Gestión del talento humano</c:v>
                </c:pt>
                <c:pt idx="1">
                  <c:v>Condiciones institucionales para el TH</c:v>
                </c:pt>
                <c:pt idx="2">
                  <c:v>Coherencia en las funciones y competencias de los servidores públicos</c:v>
                </c:pt>
                <c:pt idx="3">
                  <c:v>Conformación del Talento Humano</c:v>
                </c:pt>
                <c:pt idx="4">
                  <c:v>Evaluación y seguimiento al desempeño </c:v>
                </c:pt>
                <c:pt idx="5">
                  <c:v>Capacitaciones</c:v>
                </c:pt>
              </c:strCache>
            </c:strRef>
          </c:cat>
          <c:val>
            <c:numRef>
              <c:f>Hoja1!$B$5:$G$5</c:f>
              <c:numCache>
                <c:formatCode>General</c:formatCode>
                <c:ptCount val="6"/>
                <c:pt idx="0">
                  <c:v>48</c:v>
                </c:pt>
                <c:pt idx="1">
                  <c:v>37.700000000000003</c:v>
                </c:pt>
                <c:pt idx="2">
                  <c:v>89.6</c:v>
                </c:pt>
                <c:pt idx="3">
                  <c:v>53.9</c:v>
                </c:pt>
                <c:pt idx="4">
                  <c:v>44.9</c:v>
                </c:pt>
                <c:pt idx="5">
                  <c:v>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9D-4BEA-A6C6-0F566788DBD4}"/>
            </c:ext>
          </c:extLst>
        </c:ser>
        <c:dLbls>
          <c:showVal val="1"/>
        </c:dLbls>
        <c:axId val="233936000"/>
        <c:axId val="49705344"/>
      </c:barChart>
      <c:catAx>
        <c:axId val="2339360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49705344"/>
        <c:crosses val="autoZero"/>
        <c:auto val="1"/>
        <c:lblAlgn val="ctr"/>
        <c:lblOffset val="100"/>
      </c:catAx>
      <c:valAx>
        <c:axId val="49705344"/>
        <c:scaling>
          <c:orientation val="minMax"/>
          <c:max val="100"/>
        </c:scaling>
        <c:axPos val="l"/>
        <c:numFmt formatCode="0" sourceLinked="0"/>
        <c:tickLblPos val="nextTo"/>
        <c:crossAx val="233936000"/>
        <c:crosses val="autoZero"/>
        <c:crossBetween val="between"/>
        <c:majorUnit val="20"/>
        <c:minorUnit val="20"/>
      </c:valAx>
    </c:plotArea>
    <c:plotVisOnly val="1"/>
    <c:dispBlanksAs val="gap"/>
  </c:chart>
  <c:txPr>
    <a:bodyPr/>
    <a:lstStyle/>
    <a:p>
      <a:pPr>
        <a:defRPr sz="1800"/>
      </a:pPr>
      <a:endParaRPr lang="es-C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Carrera administrativa</c:v>
                </c:pt>
              </c:strCache>
            </c:strRef>
          </c:tx>
          <c:spPr>
            <a:solidFill>
              <a:srgbClr val="3333CC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ÍTM</c:v>
                </c:pt>
                <c:pt idx="1">
                  <c:v>ÍTD Contralorías</c:v>
                </c:pt>
                <c:pt idx="2">
                  <c:v>ÍTD</c:v>
                </c:pt>
                <c:pt idx="3">
                  <c:v>ÍTN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0.35000000000000014</c:v>
                </c:pt>
                <c:pt idx="1">
                  <c:v>0.54</c:v>
                </c:pt>
                <c:pt idx="2">
                  <c:v>0.46</c:v>
                </c:pt>
                <c:pt idx="3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LNR</c:v>
                </c:pt>
              </c:strCache>
            </c:strRef>
          </c:tx>
          <c:spPr>
            <a:solidFill>
              <a:srgbClr val="3366FF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ÍTM</c:v>
                </c:pt>
                <c:pt idx="1">
                  <c:v>ÍTD Contralorías</c:v>
                </c:pt>
                <c:pt idx="2">
                  <c:v>ÍTD</c:v>
                </c:pt>
                <c:pt idx="3">
                  <c:v>ÍTN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0.21000000000000008</c:v>
                </c:pt>
                <c:pt idx="1">
                  <c:v>0.23</c:v>
                </c:pt>
                <c:pt idx="2">
                  <c:v>0.12000000000000002</c:v>
                </c:pt>
                <c:pt idx="3">
                  <c:v>0.12000000000000002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Trabajadores Oficiales</c:v>
                </c:pt>
              </c:strCache>
            </c:strRef>
          </c:tx>
          <c:spPr>
            <a:solidFill>
              <a:srgbClr val="0099FF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ÍTM</c:v>
                </c:pt>
                <c:pt idx="1">
                  <c:v>ÍTD Contralorías</c:v>
                </c:pt>
                <c:pt idx="2">
                  <c:v>ÍTD</c:v>
                </c:pt>
                <c:pt idx="3">
                  <c:v>ÍTN</c:v>
                </c:pt>
              </c:strCache>
            </c:strRef>
          </c:cat>
          <c:val>
            <c:numRef>
              <c:f>Hoja1!$D$2:$D$5</c:f>
              <c:numCache>
                <c:formatCode>0%</c:formatCode>
                <c:ptCount val="4"/>
                <c:pt idx="0">
                  <c:v>7.0000000000000021E-2</c:v>
                </c:pt>
                <c:pt idx="1">
                  <c:v>2.0000000000000011E-2</c:v>
                </c:pt>
                <c:pt idx="2">
                  <c:v>1.0000000000000005E-2</c:v>
                </c:pt>
                <c:pt idx="3">
                  <c:v>1.0000000000000005E-2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Privisionales</c:v>
                </c:pt>
              </c:strCache>
            </c:strRef>
          </c:tx>
          <c:spPr>
            <a:solidFill>
              <a:srgbClr val="66FFFF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ÍTM</c:v>
                </c:pt>
                <c:pt idx="1">
                  <c:v>ÍTD Contralorías</c:v>
                </c:pt>
                <c:pt idx="2">
                  <c:v>ÍTD</c:v>
                </c:pt>
                <c:pt idx="3">
                  <c:v>ÍTN</c:v>
                </c:pt>
              </c:strCache>
            </c:strRef>
          </c:cat>
          <c:val>
            <c:numRef>
              <c:f>Hoja1!$E$2:$E$5</c:f>
              <c:numCache>
                <c:formatCode>0%</c:formatCode>
                <c:ptCount val="4"/>
                <c:pt idx="0">
                  <c:v>0.33000000000000024</c:v>
                </c:pt>
                <c:pt idx="1">
                  <c:v>0.16</c:v>
                </c:pt>
                <c:pt idx="2">
                  <c:v>0.4</c:v>
                </c:pt>
                <c:pt idx="3">
                  <c:v>0.30000000000000016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Temporales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ÍTM</c:v>
                </c:pt>
                <c:pt idx="1">
                  <c:v>ÍTD Contralorías</c:v>
                </c:pt>
                <c:pt idx="2">
                  <c:v>ÍTD</c:v>
                </c:pt>
                <c:pt idx="3">
                  <c:v>ÍTN</c:v>
                </c:pt>
              </c:strCache>
            </c:strRef>
          </c:cat>
          <c:val>
            <c:numRef>
              <c:f>Hoja1!$F$2:$F$5</c:f>
              <c:numCache>
                <c:formatCode>0%</c:formatCode>
                <c:ptCount val="4"/>
                <c:pt idx="0">
                  <c:v>3.0000000000000002E-2</c:v>
                </c:pt>
                <c:pt idx="1">
                  <c:v>0.05</c:v>
                </c:pt>
                <c:pt idx="2">
                  <c:v>1.0000000000000005E-2</c:v>
                </c:pt>
                <c:pt idx="3">
                  <c:v>0.12000000000000002</c:v>
                </c:pt>
              </c:numCache>
            </c:numRef>
          </c:val>
        </c:ser>
        <c:dLbls>
          <c:showVal val="1"/>
        </c:dLbls>
        <c:gapWidth val="75"/>
        <c:overlap val="100"/>
        <c:axId val="52820992"/>
        <c:axId val="52908800"/>
      </c:barChart>
      <c:catAx>
        <c:axId val="52820992"/>
        <c:scaling>
          <c:orientation val="minMax"/>
        </c:scaling>
        <c:delete val="1"/>
        <c:axPos val="l"/>
        <c:majorTickMark val="none"/>
        <c:tickLblPos val="none"/>
        <c:crossAx val="52908800"/>
        <c:crosses val="autoZero"/>
        <c:auto val="1"/>
        <c:lblAlgn val="ctr"/>
        <c:lblOffset val="100"/>
      </c:catAx>
      <c:valAx>
        <c:axId val="52908800"/>
        <c:scaling>
          <c:orientation val="minMax"/>
          <c:max val="1"/>
          <c:min val="0"/>
        </c:scaling>
        <c:axPos val="b"/>
        <c:numFmt formatCode="0%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s-CO"/>
          </a:p>
        </c:txPr>
        <c:crossAx val="52820992"/>
        <c:crosses val="autoZero"/>
        <c:crossBetween val="between"/>
        <c:majorUnit val="1"/>
        <c:minorUnit val="2.0000000000000011E-2"/>
      </c:valAx>
    </c:plotArea>
    <c:legend>
      <c:legendPos val="b"/>
      <c:layout/>
      <c:txPr>
        <a:bodyPr/>
        <a:lstStyle/>
        <a:p>
          <a:pPr>
            <a:defRPr sz="1400"/>
          </a:pPr>
          <a:endParaRPr lang="es-CO"/>
        </a:p>
      </c:txPr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Funcionarios de planta</a:t>
            </a:r>
            <a:endParaRPr lang="es-CO" dirty="0"/>
          </a:p>
        </c:rich>
      </c:tx>
      <c:layout/>
    </c:title>
    <c:plotArea>
      <c:layout/>
      <c:barChart>
        <c:barDir val="bar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Planta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ÍTM</c:v>
                </c:pt>
                <c:pt idx="1">
                  <c:v>ÍTD Contralorías</c:v>
                </c:pt>
                <c:pt idx="2">
                  <c:v>ÍTD</c:v>
                </c:pt>
                <c:pt idx="3">
                  <c:v>ÍTN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0.36000000000000026</c:v>
                </c:pt>
                <c:pt idx="1">
                  <c:v>0.98</c:v>
                </c:pt>
                <c:pt idx="2">
                  <c:v>0.56000000000000005</c:v>
                </c:pt>
                <c:pt idx="3">
                  <c:v>0.71000000000000052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elete val="1"/>
          </c:dLbls>
          <c:cat>
            <c:strRef>
              <c:f>Hoja1!$A$2:$A$5</c:f>
              <c:strCache>
                <c:ptCount val="4"/>
                <c:pt idx="0">
                  <c:v>ÍTM</c:v>
                </c:pt>
                <c:pt idx="1">
                  <c:v>ÍTD Contralorías</c:v>
                </c:pt>
                <c:pt idx="2">
                  <c:v>ÍTD</c:v>
                </c:pt>
                <c:pt idx="3">
                  <c:v>ÍTN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0.64000000000000068</c:v>
                </c:pt>
                <c:pt idx="1">
                  <c:v>2.0000000000000011E-2</c:v>
                </c:pt>
                <c:pt idx="2">
                  <c:v>0.44</c:v>
                </c:pt>
                <c:pt idx="3">
                  <c:v>0.29000000000000026</c:v>
                </c:pt>
              </c:numCache>
            </c:numRef>
          </c:val>
        </c:ser>
        <c:dLbls>
          <c:showVal val="1"/>
        </c:dLbls>
        <c:gapWidth val="75"/>
        <c:overlap val="100"/>
        <c:axId val="53536256"/>
        <c:axId val="53537792"/>
      </c:barChart>
      <c:catAx>
        <c:axId val="53536256"/>
        <c:scaling>
          <c:orientation val="minMax"/>
        </c:scaling>
        <c:delete val="1"/>
        <c:axPos val="l"/>
        <c:majorTickMark val="none"/>
        <c:tickLblPos val="none"/>
        <c:crossAx val="53537792"/>
        <c:crosses val="autoZero"/>
        <c:auto val="1"/>
        <c:lblAlgn val="ctr"/>
        <c:lblOffset val="100"/>
      </c:catAx>
      <c:valAx>
        <c:axId val="53537792"/>
        <c:scaling>
          <c:orientation val="minMax"/>
          <c:max val="1"/>
          <c:min val="0"/>
        </c:scaling>
        <c:axPos val="b"/>
        <c:numFmt formatCode="0%" sourceLinked="1"/>
        <c:majorTickMark val="none"/>
        <c:tickLblPos val="nextTo"/>
        <c:crossAx val="53536256"/>
        <c:crosses val="autoZero"/>
        <c:crossBetween val="between"/>
        <c:majorUnit val="1"/>
        <c:minorUnit val="4.0000000000000022E-2"/>
      </c:valAx>
    </c:plotArea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Contratistas</a:t>
            </a:r>
            <a:endParaRPr lang="es-CO" dirty="0"/>
          </a:p>
        </c:rich>
      </c:tx>
      <c:layout/>
    </c:title>
    <c:plotArea>
      <c:layout/>
      <c:barChart>
        <c:barDir val="bar"/>
        <c:grouping val="percentStacked"/>
        <c:ser>
          <c:idx val="0"/>
          <c:order val="0"/>
          <c:tx>
            <c:strRef>
              <c:f>Hoja1!$C$1</c:f>
              <c:strCache>
                <c:ptCount val="1"/>
                <c:pt idx="0">
                  <c:v>Contratistas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elete val="1"/>
          </c:dLbls>
          <c:cat>
            <c:strRef>
              <c:f>Hoja1!$A$2:$A$5</c:f>
              <c:strCache>
                <c:ptCount val="4"/>
                <c:pt idx="0">
                  <c:v>ÍTM</c:v>
                </c:pt>
                <c:pt idx="1">
                  <c:v>ÍTD Contralorías</c:v>
                </c:pt>
                <c:pt idx="2">
                  <c:v>ÍTD</c:v>
                </c:pt>
                <c:pt idx="3">
                  <c:v>ÍTN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0.36000000000000026</c:v>
                </c:pt>
                <c:pt idx="1">
                  <c:v>0.98</c:v>
                </c:pt>
                <c:pt idx="2">
                  <c:v>0.56000000000000005</c:v>
                </c:pt>
                <c:pt idx="3">
                  <c:v>0.71000000000000052</c:v>
                </c:pt>
              </c:numCache>
            </c:numRef>
          </c:val>
        </c:ser>
        <c:ser>
          <c:idx val="1"/>
          <c:order val="1"/>
          <c:tx>
            <c:strRef>
              <c:f>Hoja1!$B$1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rgbClr val="FF33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Hoja1!$A$2:$A$5</c:f>
              <c:strCache>
                <c:ptCount val="4"/>
                <c:pt idx="0">
                  <c:v>ÍTM</c:v>
                </c:pt>
                <c:pt idx="1">
                  <c:v>ÍTD Contralorías</c:v>
                </c:pt>
                <c:pt idx="2">
                  <c:v>ÍTD</c:v>
                </c:pt>
                <c:pt idx="3">
                  <c:v>ÍTN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0.64000000000000068</c:v>
                </c:pt>
                <c:pt idx="1">
                  <c:v>2.0000000000000011E-2</c:v>
                </c:pt>
                <c:pt idx="2">
                  <c:v>0.44</c:v>
                </c:pt>
                <c:pt idx="3">
                  <c:v>0.29000000000000026</c:v>
                </c:pt>
              </c:numCache>
            </c:numRef>
          </c:val>
        </c:ser>
        <c:dLbls>
          <c:showVal val="1"/>
        </c:dLbls>
        <c:gapWidth val="75"/>
        <c:overlap val="100"/>
        <c:axId val="74431872"/>
        <c:axId val="74437760"/>
      </c:barChart>
      <c:catAx>
        <c:axId val="74431872"/>
        <c:scaling>
          <c:orientation val="minMax"/>
        </c:scaling>
        <c:delete val="1"/>
        <c:axPos val="l"/>
        <c:majorTickMark val="none"/>
        <c:tickLblPos val="none"/>
        <c:crossAx val="74437760"/>
        <c:crosses val="autoZero"/>
        <c:auto val="1"/>
        <c:lblAlgn val="ctr"/>
        <c:lblOffset val="100"/>
      </c:catAx>
      <c:valAx>
        <c:axId val="74437760"/>
        <c:scaling>
          <c:orientation val="minMax"/>
          <c:max val="1"/>
          <c:min val="0"/>
        </c:scaling>
        <c:axPos val="b"/>
        <c:numFmt formatCode="0%" sourceLinked="1"/>
        <c:majorTickMark val="none"/>
        <c:tickLblPos val="nextTo"/>
        <c:crossAx val="74431872"/>
        <c:crosses val="autoZero"/>
        <c:crossBetween val="between"/>
        <c:majorUnit val="1"/>
        <c:minorUnit val="4.0000000000000022E-2"/>
      </c:valAx>
    </c:plotArea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21CAB-8561-40F5-9CB2-1A13286DC6C6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81E70-3FDC-490B-AE8E-D50D0CE35B6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4E9D1-D864-45B3-8BBB-7C76802F6FFC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20392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8D261-EA9C-4DAD-AE57-E1F34BD50C95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66411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549275" y="685800"/>
            <a:ext cx="57594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9C24-4C6B-4500-919A-FF3C96AA058E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84524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dirty="0" smtClean="0">
                <a:latin typeface="Agency FB" pitchFamily="34" charset="0"/>
              </a:rPr>
              <a:t>Los componentes evaluados</a:t>
            </a:r>
            <a:r>
              <a:rPr lang="es-ES" sz="1200" baseline="0" dirty="0" smtClean="0">
                <a:latin typeface="Agency FB" pitchFamily="34" charset="0"/>
              </a:rPr>
              <a:t> </a:t>
            </a:r>
            <a:r>
              <a:rPr lang="es-ES" sz="1200" dirty="0" smtClean="0">
                <a:latin typeface="Agency FB" pitchFamily="34" charset="0"/>
              </a:rPr>
              <a:t>son: Procesos de ingreso, procedimientos de mérito, procedimientos de seguimiento y evaluación, procedimientos de incentivos, disposición de recursos para capacitaciones, temas de capacitaciones, disposición de horas para capacitaciones, capacitaciones en transparencia y anticorrupción y estrategia de movimiento del personal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8D261-EA9C-4DAD-AE57-E1F34BD50C95}" type="slidenum">
              <a:rPr lang="es-CO" smtClean="0"/>
              <a:pPr/>
              <a:t>10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549275" y="685800"/>
            <a:ext cx="57594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9C24-4C6B-4500-919A-FF3C96AA058E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8030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549275" y="685800"/>
            <a:ext cx="57594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9C24-4C6B-4500-919A-FF3C96AA058E}" type="slidenum">
              <a:rPr lang="es-AR" smtClean="0"/>
              <a:pPr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8030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Agency FB" pitchFamily="34" charset="0"/>
              </a:rPr>
              <a:t>* Los temas de capacitación son: Contratación pública, gestión financiera, talento humano, servicio al ciudadano, participación ciudadana, gestión administrativa, gobierno de la información, cultura organizacional y lucha anticorrupción</a:t>
            </a:r>
            <a:endParaRPr lang="es-AR" sz="1200" dirty="0" smtClean="0">
              <a:latin typeface="Agency FB" pitchFamily="34" charset="0"/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8D261-EA9C-4DAD-AE57-E1F34BD50C95}" type="slidenum">
              <a:rPr lang="es-CO" smtClean="0"/>
              <a:pPr/>
              <a:t>17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A329D5-C3F0-43D3-8D59-DE6799AE7614}" type="slidenum">
              <a:rPr lang="es-CO"/>
              <a:pPr/>
              <a:t>19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301862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8D261-EA9C-4DAD-AE57-E1F34BD50C95}" type="slidenum">
              <a:rPr lang="es-CO" smtClean="0"/>
              <a:pPr/>
              <a:t>20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44050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64156" y="2130426"/>
            <a:ext cx="9793764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53504" y="274639"/>
            <a:ext cx="259246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6104" y="274639"/>
            <a:ext cx="7585366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0164" y="4406901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6104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57055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4811" y="273051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76105" y="1435101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6104" y="1600201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76104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6A33-E169-4688-9829-8960FCE4F5AE}" type="datetimeFigureOut">
              <a:rPr lang="es-CO" smtClean="0"/>
              <a:pPr/>
              <a:t>04/09/2017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936709" y="6356351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57487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8D6B1-6675-4CA0-B11D-F462FDCDAFC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5 Imagen" descr="LOGO TRANSPARENCIA AZUL 2014-01.png"/>
          <p:cNvPicPr>
            <a:picLocks noChangeAspect="1"/>
          </p:cNvPicPr>
          <p:nvPr/>
        </p:nvPicPr>
        <p:blipFill>
          <a:blip r:embed="rId3" cstate="print"/>
          <a:srcRect t="29630" b="22221"/>
          <a:stretch>
            <a:fillRect/>
          </a:stretch>
        </p:blipFill>
        <p:spPr bwMode="auto">
          <a:xfrm>
            <a:off x="7273205" y="4870859"/>
            <a:ext cx="4079500" cy="147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3 Título"/>
          <p:cNvSpPr txBox="1">
            <a:spLocks/>
          </p:cNvSpPr>
          <p:nvPr/>
        </p:nvSpPr>
        <p:spPr bwMode="auto">
          <a:xfrm>
            <a:off x="-6377" y="15496"/>
            <a:ext cx="11528452" cy="4825063"/>
          </a:xfrm>
          <a:prstGeom prst="rect">
            <a:avLst/>
          </a:prstGeom>
          <a:solidFill>
            <a:srgbClr val="019CE1"/>
          </a:solidFill>
          <a:ln w="9525">
            <a:noFill/>
            <a:miter lim="800000"/>
            <a:headEnd/>
            <a:tailEnd/>
          </a:ln>
        </p:spPr>
        <p:txBody>
          <a:bodyPr lIns="113074" tIns="56536" rIns="113074" bIns="56536" anchor="ctr"/>
          <a:lstStyle/>
          <a:p>
            <a:endParaRPr lang="es-CO" sz="4800" b="1" dirty="0">
              <a:solidFill>
                <a:schemeClr val="bg1"/>
              </a:solidFill>
              <a:latin typeface="Trebuchet MS" pitchFamily="34" charset="0"/>
            </a:endParaRPr>
          </a:p>
          <a:p>
            <a:pPr lvl="2"/>
            <a:r>
              <a:rPr lang="es-CO" sz="4800" b="1" dirty="0" smtClean="0">
                <a:solidFill>
                  <a:schemeClr val="bg1"/>
                </a:solidFill>
                <a:latin typeface="Trebuchet MS" pitchFamily="34" charset="0"/>
              </a:rPr>
              <a:t>ÍNDICE DE </a:t>
            </a:r>
            <a:r>
              <a:rPr lang="es-CO" sz="4800" b="1" dirty="0" smtClean="0">
                <a:solidFill>
                  <a:srgbClr val="FFC000"/>
                </a:solidFill>
                <a:latin typeface="Trebuchet MS" pitchFamily="34" charset="0"/>
              </a:rPr>
              <a:t>TRANSPARENCIA</a:t>
            </a:r>
            <a:r>
              <a:rPr lang="es-CO" sz="4800" b="1" dirty="0" smtClean="0">
                <a:solidFill>
                  <a:schemeClr val="bg1"/>
                </a:solidFill>
                <a:latin typeface="Trebuchet MS" pitchFamily="34" charset="0"/>
              </a:rPr>
              <a:t> DE LAS ENTIDADES PÚBLICAS </a:t>
            </a:r>
          </a:p>
          <a:p>
            <a:pPr lvl="2"/>
            <a:r>
              <a:rPr lang="es-CO" sz="4800" b="1" dirty="0" smtClean="0">
                <a:solidFill>
                  <a:schemeClr val="bg1"/>
                </a:solidFill>
                <a:latin typeface="Trebuchet MS" pitchFamily="34" charset="0"/>
              </a:rPr>
              <a:t>Resultados 2015-2016</a:t>
            </a:r>
          </a:p>
          <a:p>
            <a:pPr lvl="2"/>
            <a:endParaRPr lang="es-CO" sz="4400" b="1" dirty="0">
              <a:solidFill>
                <a:schemeClr val="bg1"/>
              </a:solidFill>
              <a:latin typeface="Trebuchet MS" pitchFamily="34" charset="0"/>
            </a:endParaRPr>
          </a:p>
          <a:p>
            <a:pPr lvl="2"/>
            <a:endParaRPr lang="es-CO" sz="4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" name="6 Imagen" descr="LOGO ITEP.jpg"/>
          <p:cNvPicPr>
            <a:picLocks noChangeAspect="1"/>
          </p:cNvPicPr>
          <p:nvPr/>
        </p:nvPicPr>
        <p:blipFill>
          <a:blip r:embed="rId4" cstate="print"/>
          <a:srcRect t="24800" b="31100"/>
          <a:stretch>
            <a:fillRect/>
          </a:stretch>
        </p:blipFill>
        <p:spPr bwMode="auto">
          <a:xfrm>
            <a:off x="4320877" y="5085184"/>
            <a:ext cx="2304256" cy="104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Marcador de contenido" descr="UE Breso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64493" y="4941168"/>
            <a:ext cx="1804987" cy="1368152"/>
          </a:xfrm>
        </p:spPr>
      </p:pic>
    </p:spTree>
    <p:extLst>
      <p:ext uri="{BB962C8B-B14F-4D97-AF65-F5344CB8AC3E}">
        <p14:creationId xmlns="" xmlns:p14="http://schemas.microsoft.com/office/powerpoint/2010/main" val="18780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/>
        </p:nvSpPr>
        <p:spPr>
          <a:xfrm>
            <a:off x="-2157" y="7"/>
            <a:ext cx="10369868" cy="978796"/>
          </a:xfrm>
          <a:prstGeom prst="rect">
            <a:avLst/>
          </a:prstGeom>
        </p:spPr>
        <p:txBody>
          <a:bodyPr vert="horz" lIns="81513" tIns="40757" rIns="81513" bIns="40757" anchor="t">
            <a:normAutofit/>
          </a:bodyPr>
          <a:lstStyle/>
          <a:p>
            <a:pPr marL="432022">
              <a:defRPr/>
            </a:pPr>
            <a:r>
              <a:rPr lang="es-CO" sz="39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1. Condiciones institucionales</a:t>
            </a:r>
            <a:endParaRPr lang="es-ES" sz="43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8" name="89 CuadroTexto"/>
          <p:cNvSpPr txBox="1"/>
          <p:nvPr/>
        </p:nvSpPr>
        <p:spPr>
          <a:xfrm>
            <a:off x="288429" y="2650580"/>
            <a:ext cx="1800200" cy="302994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sz="1600" b="1" dirty="0">
                <a:latin typeface="Agency FB" pitchFamily="34" charset="0"/>
              </a:rPr>
              <a:t>Gobernaciones</a:t>
            </a:r>
            <a:endParaRPr lang="es-CO" sz="1400" b="1" dirty="0">
              <a:latin typeface="Agency FB" pitchFamily="34" charset="0"/>
            </a:endParaRPr>
          </a:p>
        </p:txBody>
      </p:sp>
      <p:sp>
        <p:nvSpPr>
          <p:cNvPr id="29" name="90 CuadroTexto"/>
          <p:cNvSpPr txBox="1"/>
          <p:nvPr/>
        </p:nvSpPr>
        <p:spPr>
          <a:xfrm>
            <a:off x="360027" y="3789040"/>
            <a:ext cx="1656594" cy="549216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sz="1600" b="1" dirty="0" smtClean="0">
                <a:latin typeface="Agency FB" pitchFamily="34" charset="0"/>
              </a:rPr>
              <a:t>Contralorías Departamentales</a:t>
            </a:r>
            <a:endParaRPr lang="es-CO" sz="1400" b="1" dirty="0">
              <a:latin typeface="Agency FB" pitchFamily="34" charset="0"/>
            </a:endParaRPr>
          </a:p>
        </p:txBody>
      </p:sp>
      <p:pic>
        <p:nvPicPr>
          <p:cNvPr id="30" name="Imagen 29" descr="Captura de pantalla 2017-06-19 a la(s) 8.27.49 a.m.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1575" y="2679750"/>
            <a:ext cx="4694188" cy="1296144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2088629" y="209600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98,5%</a:t>
            </a:r>
            <a:endParaRPr lang="es-ES" sz="16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2088629" y="32266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59,4%</a:t>
            </a:r>
            <a:endParaRPr lang="es-ES" sz="1600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2088629" y="447226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81,3%</a:t>
            </a:r>
            <a:endParaRPr lang="es-ES" sz="1600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2088629" y="555238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53,6%</a:t>
            </a:r>
            <a:endParaRPr lang="es-ES" sz="1600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2016621" y="14754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65/66</a:t>
            </a:r>
            <a:endParaRPr lang="es-ES" b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2088629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19/32</a:t>
            </a:r>
            <a:endParaRPr lang="es-ES" b="1" dirty="0"/>
          </a:p>
        </p:txBody>
      </p:sp>
      <p:sp>
        <p:nvSpPr>
          <p:cNvPr id="37" name="CuadroTexto 36"/>
          <p:cNvSpPr txBox="1"/>
          <p:nvPr/>
        </p:nvSpPr>
        <p:spPr>
          <a:xfrm>
            <a:off x="2088629" y="3861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26/32</a:t>
            </a:r>
            <a:endParaRPr lang="es-ES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2088629" y="50131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15/28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1" name="10 CuadroTexto"/>
          <p:cNvSpPr txBox="1"/>
          <p:nvPr/>
        </p:nvSpPr>
        <p:spPr>
          <a:xfrm>
            <a:off x="1224533" y="692696"/>
            <a:ext cx="2520280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b="1" dirty="0" smtClean="0">
                <a:latin typeface="Agency FB" pitchFamily="34" charset="0"/>
              </a:rPr>
              <a:t>Existencia</a:t>
            </a:r>
            <a:endParaRPr lang="es-AR" b="1" dirty="0">
              <a:latin typeface="Agency FB" pitchFamily="34" charset="0"/>
            </a:endParaRPr>
          </a:p>
        </p:txBody>
      </p:sp>
      <p:sp>
        <p:nvSpPr>
          <p:cNvPr id="43" name="5 Título"/>
          <p:cNvSpPr txBox="1">
            <a:spLocks/>
          </p:cNvSpPr>
          <p:nvPr/>
        </p:nvSpPr>
        <p:spPr>
          <a:xfrm>
            <a:off x="2304653" y="116632"/>
            <a:ext cx="10369868" cy="571504"/>
          </a:xfrm>
          <a:prstGeom prst="rect">
            <a:avLst/>
          </a:prstGeom>
        </p:spPr>
        <p:txBody>
          <a:bodyPr vert="horz" lIns="81513" tIns="40757" rIns="81513" bIns="40757" anchor="t">
            <a:noAutofit/>
          </a:bodyPr>
          <a:lstStyle/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5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Planeación estratégica del talento humano</a:t>
            </a:r>
            <a:endParaRPr lang="es-CO" sz="2500" b="1" dirty="0">
              <a:solidFill>
                <a:srgbClr val="00B0F0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45" name="10 CuadroTexto"/>
          <p:cNvSpPr txBox="1"/>
          <p:nvPr/>
        </p:nvSpPr>
        <p:spPr>
          <a:xfrm>
            <a:off x="3816106" y="620688"/>
            <a:ext cx="7633563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b="1" dirty="0" smtClean="0">
                <a:latin typeface="Agency FB" pitchFamily="34" charset="0"/>
              </a:rPr>
              <a:t>Calificación promedio del contenido de la Planeación estratégica del talento humano</a:t>
            </a:r>
            <a:endParaRPr lang="es-AR" b="1" dirty="0">
              <a:latin typeface="Agency FB" pitchFamily="34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4" cstate="print"/>
          <a:srcRect l="26012" t="37408" r="40229" b="52747"/>
          <a:stretch/>
        </p:blipFill>
        <p:spPr>
          <a:xfrm>
            <a:off x="5552653" y="1340840"/>
            <a:ext cx="4528864" cy="648000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7921277" y="112474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61,8 / 100</a:t>
            </a:r>
            <a:endParaRPr lang="es-ES" sz="1400" b="1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5" cstate="print"/>
          <a:srcRect l="25648" t="38188" r="40038" b="52953"/>
          <a:stretch/>
        </p:blipFill>
        <p:spPr>
          <a:xfrm>
            <a:off x="5552653" y="2516141"/>
            <a:ext cx="4528864" cy="648072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>
            <a:off x="7705253" y="227687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57,1/100</a:t>
            </a:r>
            <a:endParaRPr lang="es-ES" sz="1400" b="1" dirty="0"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6" cstate="print"/>
          <a:srcRect l="25650" t="38188" r="40591" b="52953"/>
          <a:stretch/>
        </p:blipFill>
        <p:spPr>
          <a:xfrm>
            <a:off x="5552653" y="3682947"/>
            <a:ext cx="4528864" cy="648072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7489229" y="34290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51,9/100</a:t>
            </a:r>
            <a:endParaRPr lang="es-ES" sz="1400" b="1" dirty="0"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7" cstate="print"/>
          <a:srcRect l="25649" t="38188" r="40038" b="52953"/>
          <a:stretch/>
        </p:blipFill>
        <p:spPr>
          <a:xfrm>
            <a:off x="5552653" y="4927353"/>
            <a:ext cx="4528864" cy="648072"/>
          </a:xfrm>
          <a:prstGeom prst="rect">
            <a:avLst/>
          </a:prstGeom>
        </p:spPr>
      </p:pic>
      <p:sp>
        <p:nvSpPr>
          <p:cNvPr id="56" name="CuadroTexto 55"/>
          <p:cNvSpPr txBox="1"/>
          <p:nvPr/>
        </p:nvSpPr>
        <p:spPr>
          <a:xfrm>
            <a:off x="7129189" y="458112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42,9/100</a:t>
            </a:r>
            <a:endParaRPr lang="es-ES" sz="1400" b="1" dirty="0"/>
          </a:p>
        </p:txBody>
      </p:sp>
      <p:sp>
        <p:nvSpPr>
          <p:cNvPr id="39" name="89 CuadroTexto"/>
          <p:cNvSpPr txBox="1"/>
          <p:nvPr/>
        </p:nvSpPr>
        <p:spPr>
          <a:xfrm>
            <a:off x="288429" y="1412776"/>
            <a:ext cx="1800200" cy="549216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sz="1600" b="1" dirty="0" smtClean="0">
                <a:latin typeface="Agency FB" pitchFamily="34" charset="0"/>
              </a:rPr>
              <a:t>Entidades</a:t>
            </a:r>
          </a:p>
          <a:p>
            <a:r>
              <a:rPr lang="es-CO" sz="1600" b="1" dirty="0" smtClean="0">
                <a:latin typeface="Agency FB" pitchFamily="34" charset="0"/>
              </a:rPr>
              <a:t>nacionales</a:t>
            </a:r>
            <a:endParaRPr lang="es-CO" sz="1400" b="1" dirty="0">
              <a:latin typeface="Agency FB" pitchFamily="34" charset="0"/>
            </a:endParaRPr>
          </a:p>
        </p:txBody>
      </p:sp>
      <p:sp>
        <p:nvSpPr>
          <p:cNvPr id="40" name="90 CuadroTexto"/>
          <p:cNvSpPr txBox="1"/>
          <p:nvPr/>
        </p:nvSpPr>
        <p:spPr>
          <a:xfrm>
            <a:off x="360437" y="5214238"/>
            <a:ext cx="1656594" cy="302994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sz="1600" b="1" dirty="0" smtClean="0">
                <a:latin typeface="Agency FB" pitchFamily="34" charset="0"/>
              </a:rPr>
              <a:t>Municipios</a:t>
            </a:r>
            <a:endParaRPr lang="es-CO" sz="14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Warning signal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7541" y="76470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 Título"/>
          <p:cNvSpPr txBox="1">
            <a:spLocks/>
          </p:cNvSpPr>
          <p:nvPr/>
        </p:nvSpPr>
        <p:spPr>
          <a:xfrm>
            <a:off x="0" y="0"/>
            <a:ext cx="10369868" cy="978796"/>
          </a:xfrm>
          <a:prstGeom prst="rect">
            <a:avLst/>
          </a:prstGeom>
        </p:spPr>
        <p:txBody>
          <a:bodyPr vert="horz" lIns="81513" tIns="40757" rIns="81513" bIns="40757" anchor="t">
            <a:normAutofit/>
          </a:bodyPr>
          <a:lstStyle/>
          <a:p>
            <a:pPr marL="432022">
              <a:defRPr/>
            </a:pPr>
            <a:r>
              <a:rPr lang="es-CO" sz="39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A. Procedimientos de mérito</a:t>
            </a:r>
            <a:endParaRPr lang="es-ES" sz="43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9" name="89 CuadroTexto"/>
          <p:cNvSpPr txBox="1"/>
          <p:nvPr/>
        </p:nvSpPr>
        <p:spPr>
          <a:xfrm>
            <a:off x="397" y="2996952"/>
            <a:ext cx="1800200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Gobernaciones</a:t>
            </a:r>
            <a:br>
              <a:rPr lang="es-CO" b="1" dirty="0" smtClean="0">
                <a:latin typeface="Agency FB" pitchFamily="34" charset="0"/>
              </a:rPr>
            </a:br>
            <a:r>
              <a:rPr lang="es-CO" b="1" dirty="0" smtClean="0">
                <a:latin typeface="Agency FB" pitchFamily="34" charset="0"/>
              </a:rPr>
              <a:t>2016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10" name="90 CuadroTexto"/>
          <p:cNvSpPr txBox="1"/>
          <p:nvPr/>
        </p:nvSpPr>
        <p:spPr>
          <a:xfrm>
            <a:off x="0" y="4077072"/>
            <a:ext cx="1656594" cy="887770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Contralorías Departamentales</a:t>
            </a:r>
            <a:br>
              <a:rPr lang="es-CO" b="1" dirty="0" smtClean="0">
                <a:latin typeface="Agency FB" pitchFamily="34" charset="0"/>
              </a:rPr>
            </a:br>
            <a:r>
              <a:rPr lang="es-CO" b="1" dirty="0" smtClean="0">
                <a:latin typeface="Agency FB" pitchFamily="34" charset="0"/>
              </a:rPr>
              <a:t>2016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11" name="89 CuadroTexto"/>
          <p:cNvSpPr txBox="1"/>
          <p:nvPr/>
        </p:nvSpPr>
        <p:spPr>
          <a:xfrm>
            <a:off x="397" y="1700808"/>
            <a:ext cx="1800200" cy="887770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Entidades</a:t>
            </a:r>
          </a:p>
          <a:p>
            <a:r>
              <a:rPr lang="es-CO" b="1" dirty="0" smtClean="0">
                <a:latin typeface="Agency FB" pitchFamily="34" charset="0"/>
              </a:rPr>
              <a:t>Nacionales</a:t>
            </a:r>
            <a:br>
              <a:rPr lang="es-CO" b="1" dirty="0" smtClean="0">
                <a:latin typeface="Agency FB" pitchFamily="34" charset="0"/>
              </a:rPr>
            </a:br>
            <a:r>
              <a:rPr lang="es-CO" b="1" dirty="0" smtClean="0">
                <a:latin typeface="Agency FB" pitchFamily="34" charset="0"/>
              </a:rPr>
              <a:t>2015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13" name="90 CuadroTexto"/>
          <p:cNvSpPr txBox="1"/>
          <p:nvPr/>
        </p:nvSpPr>
        <p:spPr>
          <a:xfrm>
            <a:off x="397" y="5445224"/>
            <a:ext cx="1656594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Municipios</a:t>
            </a:r>
            <a:br>
              <a:rPr lang="es-CO" b="1" dirty="0" smtClean="0">
                <a:latin typeface="Agency FB" pitchFamily="34" charset="0"/>
              </a:rPr>
            </a:br>
            <a:r>
              <a:rPr lang="es-CO" b="1" dirty="0" smtClean="0">
                <a:latin typeface="Agency FB" pitchFamily="34" charset="0"/>
              </a:rPr>
              <a:t>2016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14" name="10 CuadroTexto"/>
          <p:cNvSpPr txBox="1"/>
          <p:nvPr/>
        </p:nvSpPr>
        <p:spPr>
          <a:xfrm>
            <a:off x="576461" y="692696"/>
            <a:ext cx="3960440" cy="923309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7030A0"/>
                </a:solidFill>
                <a:latin typeface="Agency FB" pitchFamily="34" charset="0"/>
              </a:rPr>
              <a:t>No. de entidades que en su planeación estratégica del talento humano mencionaron procesos de mérito</a:t>
            </a:r>
            <a:endParaRPr lang="es-AR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1224533" y="1628800"/>
            <a:ext cx="3096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36 </a:t>
            </a:r>
            <a:r>
              <a:rPr lang="en-US" sz="2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de</a:t>
            </a:r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 65</a:t>
            </a:r>
            <a:endParaRPr lang="en-US" sz="4800" dirty="0">
              <a:solidFill>
                <a:srgbClr val="1A6D8A"/>
              </a:solidFill>
              <a:latin typeface="Britannic Bold" charset="0"/>
              <a:cs typeface="Britannic Bold" charset="0"/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1224533" y="2852936"/>
            <a:ext cx="3096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8 </a:t>
            </a:r>
            <a:r>
              <a:rPr lang="en-US" sz="2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de</a:t>
            </a:r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 19</a:t>
            </a:r>
            <a:endParaRPr lang="en-US" sz="4800" dirty="0">
              <a:solidFill>
                <a:srgbClr val="1A6D8A"/>
              </a:solidFill>
              <a:latin typeface="Britannic Bold" charset="0"/>
              <a:cs typeface="Britannic Bold" charset="0"/>
            </a:endParaRP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1224533" y="4038163"/>
            <a:ext cx="3096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7 </a:t>
            </a:r>
            <a:r>
              <a:rPr lang="en-US" sz="2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de</a:t>
            </a:r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 26</a:t>
            </a:r>
            <a:endParaRPr lang="en-US" sz="4800" dirty="0">
              <a:solidFill>
                <a:srgbClr val="1A6D8A"/>
              </a:solidFill>
              <a:latin typeface="Britannic Bold" charset="0"/>
              <a:cs typeface="Britannic Bold" charset="0"/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224533" y="5301208"/>
            <a:ext cx="3096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9 </a:t>
            </a:r>
            <a:r>
              <a:rPr lang="en-US" sz="2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de</a:t>
            </a:r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 15</a:t>
            </a:r>
            <a:endParaRPr lang="en-US" sz="4800" dirty="0">
              <a:solidFill>
                <a:srgbClr val="1A6D8A"/>
              </a:solidFill>
              <a:latin typeface="Britannic Bold" charset="0"/>
              <a:cs typeface="Britannic Bold" charset="0"/>
            </a:endParaRPr>
          </a:p>
        </p:txBody>
      </p:sp>
      <p:graphicFrame>
        <p:nvGraphicFramePr>
          <p:cNvPr id="24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02449"/>
              </p:ext>
            </p:extLst>
          </p:nvPr>
        </p:nvGraphicFramePr>
        <p:xfrm>
          <a:off x="4680917" y="1484784"/>
          <a:ext cx="4896543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22">
                  <a:extLst>
                    <a:ext uri="{9D8B030D-6E8A-4147-A177-3AD203B41FA5}">
                      <a16:colId xmlns="" xmlns:a16="http://schemas.microsoft.com/office/drawing/2014/main" val="2156454731"/>
                    </a:ext>
                  </a:extLst>
                </a:gridCol>
                <a:gridCol w="641215">
                  <a:extLst>
                    <a:ext uri="{9D8B030D-6E8A-4147-A177-3AD203B41FA5}">
                      <a16:colId xmlns="" xmlns:a16="http://schemas.microsoft.com/office/drawing/2014/main" val="852401774"/>
                    </a:ext>
                  </a:extLst>
                </a:gridCol>
                <a:gridCol w="3672406">
                  <a:extLst>
                    <a:ext uri="{9D8B030D-6E8A-4147-A177-3AD203B41FA5}">
                      <a16:colId xmlns="" xmlns:a16="http://schemas.microsoft.com/office/drawing/2014/main" val="1462504180"/>
                    </a:ext>
                  </a:extLst>
                </a:gridCol>
              </a:tblGrid>
              <a:tr h="60462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kern="1200" dirty="0" smtClean="0">
                        <a:solidFill>
                          <a:schemeClr val="accent1"/>
                        </a:solidFill>
                        <a:latin typeface="Berlin Sans FB Demi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anose="020B0806030902050204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28/36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Realizaron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 procesos de mérito en funcionarios de LNR nivel directivo y asesor</a:t>
                      </a:r>
                      <a:endParaRPr lang="es-CO" sz="1400" b="0" kern="1200" dirty="0" smtClean="0">
                        <a:solidFill>
                          <a:schemeClr val="tx1"/>
                        </a:solidFill>
                        <a:latin typeface="Berlin Sans FB Demi" pitchFamily="34" charset="0"/>
                        <a:ea typeface="ＭＳ Ｐゴシック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2619736"/>
                  </a:ext>
                </a:extLst>
              </a:tr>
              <a:tr h="4753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anose="020B0806030902050204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6/36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No realizaron procesos de mérito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002387"/>
                  </a:ext>
                </a:extLst>
              </a:tr>
            </a:tbl>
          </a:graphicData>
        </a:graphic>
      </p:graphicFrame>
      <p:pic>
        <p:nvPicPr>
          <p:cNvPr id="25" name="Imagen 11"/>
          <p:cNvPicPr>
            <a:picLocks noChangeAspect="1"/>
          </p:cNvPicPr>
          <p:nvPr/>
        </p:nvPicPr>
        <p:blipFill rotWithShape="1">
          <a:blip r:embed="rId4" cstate="print"/>
          <a:srcRect l="40591" t="27359" r="46126" b="17516"/>
          <a:stretch/>
        </p:blipFill>
        <p:spPr>
          <a:xfrm>
            <a:off x="4824932" y="1556792"/>
            <a:ext cx="360041" cy="1008112"/>
          </a:xfrm>
          <a:prstGeom prst="rect">
            <a:avLst/>
          </a:prstGeom>
        </p:spPr>
      </p:pic>
      <p:sp>
        <p:nvSpPr>
          <p:cNvPr id="28" name="10 CuadroTexto"/>
          <p:cNvSpPr txBox="1"/>
          <p:nvPr/>
        </p:nvSpPr>
        <p:spPr>
          <a:xfrm>
            <a:off x="5184973" y="908720"/>
            <a:ext cx="3600400" cy="400089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7030A0"/>
                </a:solidFill>
                <a:latin typeface="Agency FB" pitchFamily="34" charset="0"/>
              </a:rPr>
              <a:t>De estas entidades…</a:t>
            </a:r>
            <a:endParaRPr lang="es-AR" sz="2000" dirty="0">
              <a:solidFill>
                <a:srgbClr val="7030A0"/>
              </a:solidFill>
              <a:latin typeface="Agency FB" pitchFamily="34" charset="0"/>
            </a:endParaRPr>
          </a:p>
        </p:txBody>
      </p:sp>
      <p:cxnSp>
        <p:nvCxnSpPr>
          <p:cNvPr id="39" name="Conector recto de flecha 20"/>
          <p:cNvCxnSpPr/>
          <p:nvPr/>
        </p:nvCxnSpPr>
        <p:spPr>
          <a:xfrm flipV="1">
            <a:off x="4104854" y="3284984"/>
            <a:ext cx="432047" cy="266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02449"/>
              </p:ext>
            </p:extLst>
          </p:nvPr>
        </p:nvGraphicFramePr>
        <p:xfrm>
          <a:off x="4680917" y="2708920"/>
          <a:ext cx="4896543" cy="107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22">
                  <a:extLst>
                    <a:ext uri="{9D8B030D-6E8A-4147-A177-3AD203B41FA5}">
                      <a16:colId xmlns="" xmlns:a16="http://schemas.microsoft.com/office/drawing/2014/main" val="2156454731"/>
                    </a:ext>
                  </a:extLst>
                </a:gridCol>
                <a:gridCol w="641215">
                  <a:extLst>
                    <a:ext uri="{9D8B030D-6E8A-4147-A177-3AD203B41FA5}">
                      <a16:colId xmlns="" xmlns:a16="http://schemas.microsoft.com/office/drawing/2014/main" val="852401774"/>
                    </a:ext>
                  </a:extLst>
                </a:gridCol>
                <a:gridCol w="3672406">
                  <a:extLst>
                    <a:ext uri="{9D8B030D-6E8A-4147-A177-3AD203B41FA5}">
                      <a16:colId xmlns="" xmlns:a16="http://schemas.microsoft.com/office/drawing/2014/main" val="1462504180"/>
                    </a:ext>
                  </a:extLst>
                </a:gridCol>
              </a:tblGrid>
              <a:tr h="60462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kern="1200" dirty="0" smtClean="0">
                        <a:solidFill>
                          <a:schemeClr val="accent1"/>
                        </a:solidFill>
                        <a:latin typeface="Berlin Sans FB Demi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anose="020B0806030902050204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2/8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Realizaron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 procesos de mérito en funcionarios de LNR nivel directivo y asesor</a:t>
                      </a:r>
                      <a:endParaRPr lang="es-CO" sz="1400" b="0" kern="1200" dirty="0" smtClean="0">
                        <a:solidFill>
                          <a:schemeClr val="tx1"/>
                        </a:solidFill>
                        <a:latin typeface="Berlin Sans FB Demi" pitchFamily="34" charset="0"/>
                        <a:ea typeface="ＭＳ Ｐゴシック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2619736"/>
                  </a:ext>
                </a:extLst>
              </a:tr>
              <a:tr h="4753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anose="020B0806030902050204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1/8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No realizaron procesos de mérito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002387"/>
                  </a:ext>
                </a:extLst>
              </a:tr>
            </a:tbl>
          </a:graphicData>
        </a:graphic>
      </p:graphicFrame>
      <p:pic>
        <p:nvPicPr>
          <p:cNvPr id="41" name="Imagen 11"/>
          <p:cNvPicPr>
            <a:picLocks noChangeAspect="1"/>
          </p:cNvPicPr>
          <p:nvPr/>
        </p:nvPicPr>
        <p:blipFill rotWithShape="1">
          <a:blip r:embed="rId4" cstate="print"/>
          <a:srcRect l="40591" t="27359" r="46126" b="17516"/>
          <a:stretch/>
        </p:blipFill>
        <p:spPr>
          <a:xfrm>
            <a:off x="4824932" y="2780928"/>
            <a:ext cx="360041" cy="1008112"/>
          </a:xfrm>
          <a:prstGeom prst="rect">
            <a:avLst/>
          </a:prstGeom>
        </p:spPr>
      </p:pic>
      <p:graphicFrame>
        <p:nvGraphicFramePr>
          <p:cNvPr id="43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02449"/>
              </p:ext>
            </p:extLst>
          </p:nvPr>
        </p:nvGraphicFramePr>
        <p:xfrm>
          <a:off x="4680917" y="3933056"/>
          <a:ext cx="4896543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22">
                  <a:extLst>
                    <a:ext uri="{9D8B030D-6E8A-4147-A177-3AD203B41FA5}">
                      <a16:colId xmlns="" xmlns:a16="http://schemas.microsoft.com/office/drawing/2014/main" val="2156454731"/>
                    </a:ext>
                  </a:extLst>
                </a:gridCol>
                <a:gridCol w="641215">
                  <a:extLst>
                    <a:ext uri="{9D8B030D-6E8A-4147-A177-3AD203B41FA5}">
                      <a16:colId xmlns="" xmlns:a16="http://schemas.microsoft.com/office/drawing/2014/main" val="852401774"/>
                    </a:ext>
                  </a:extLst>
                </a:gridCol>
                <a:gridCol w="3672406">
                  <a:extLst>
                    <a:ext uri="{9D8B030D-6E8A-4147-A177-3AD203B41FA5}">
                      <a16:colId xmlns="" xmlns:a16="http://schemas.microsoft.com/office/drawing/2014/main" val="1462504180"/>
                    </a:ext>
                  </a:extLst>
                </a:gridCol>
              </a:tblGrid>
              <a:tr h="60462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kern="1200" dirty="0" smtClean="0">
                        <a:solidFill>
                          <a:schemeClr val="accent1"/>
                        </a:solidFill>
                        <a:latin typeface="Berlin Sans FB Demi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anose="020B0806030902050204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2/7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Realizaron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 procesos de mérito en funcionarios de LNR nivel directivo y asesor</a:t>
                      </a:r>
                      <a:endParaRPr lang="es-CO" sz="1400" b="0" kern="1200" dirty="0" smtClean="0">
                        <a:solidFill>
                          <a:schemeClr val="tx1"/>
                        </a:solidFill>
                        <a:latin typeface="Berlin Sans FB Demi" pitchFamily="34" charset="0"/>
                        <a:ea typeface="ＭＳ Ｐゴシック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2619736"/>
                  </a:ext>
                </a:extLst>
              </a:tr>
              <a:tr h="4753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anose="020B0806030902050204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3/7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No realizaron procesos de mérito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002387"/>
                  </a:ext>
                </a:extLst>
              </a:tr>
            </a:tbl>
          </a:graphicData>
        </a:graphic>
      </p:graphicFrame>
      <p:pic>
        <p:nvPicPr>
          <p:cNvPr id="44" name="Imagen 11"/>
          <p:cNvPicPr>
            <a:picLocks noChangeAspect="1"/>
          </p:cNvPicPr>
          <p:nvPr/>
        </p:nvPicPr>
        <p:blipFill rotWithShape="1">
          <a:blip r:embed="rId4" cstate="print"/>
          <a:srcRect l="40591" t="27359" r="46126" b="17516"/>
          <a:stretch/>
        </p:blipFill>
        <p:spPr>
          <a:xfrm>
            <a:off x="4824932" y="4005064"/>
            <a:ext cx="360041" cy="1008112"/>
          </a:xfrm>
          <a:prstGeom prst="rect">
            <a:avLst/>
          </a:prstGeom>
        </p:spPr>
      </p:pic>
      <p:pic>
        <p:nvPicPr>
          <p:cNvPr id="47" name="Imagen 11"/>
          <p:cNvPicPr>
            <a:picLocks noChangeAspect="1"/>
          </p:cNvPicPr>
          <p:nvPr/>
        </p:nvPicPr>
        <p:blipFill rotWithShape="1">
          <a:blip r:embed="rId4" cstate="print"/>
          <a:srcRect l="40591" t="27359" r="46126" b="17516"/>
          <a:stretch/>
        </p:blipFill>
        <p:spPr>
          <a:xfrm>
            <a:off x="4824932" y="5229200"/>
            <a:ext cx="360041" cy="1008112"/>
          </a:xfrm>
          <a:prstGeom prst="rect">
            <a:avLst/>
          </a:prstGeom>
        </p:spPr>
      </p:pic>
      <p:graphicFrame>
        <p:nvGraphicFramePr>
          <p:cNvPr id="46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02449"/>
              </p:ext>
            </p:extLst>
          </p:nvPr>
        </p:nvGraphicFramePr>
        <p:xfrm>
          <a:off x="4680917" y="5157192"/>
          <a:ext cx="4896543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22">
                  <a:extLst>
                    <a:ext uri="{9D8B030D-6E8A-4147-A177-3AD203B41FA5}">
                      <a16:colId xmlns="" xmlns:a16="http://schemas.microsoft.com/office/drawing/2014/main" val="2156454731"/>
                    </a:ext>
                  </a:extLst>
                </a:gridCol>
                <a:gridCol w="641215">
                  <a:extLst>
                    <a:ext uri="{9D8B030D-6E8A-4147-A177-3AD203B41FA5}">
                      <a16:colId xmlns="" xmlns:a16="http://schemas.microsoft.com/office/drawing/2014/main" val="852401774"/>
                    </a:ext>
                  </a:extLst>
                </a:gridCol>
                <a:gridCol w="3672406">
                  <a:extLst>
                    <a:ext uri="{9D8B030D-6E8A-4147-A177-3AD203B41FA5}">
                      <a16:colId xmlns="" xmlns:a16="http://schemas.microsoft.com/office/drawing/2014/main" val="1462504180"/>
                    </a:ext>
                  </a:extLst>
                </a:gridCol>
              </a:tblGrid>
              <a:tr h="5752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kern="1200" dirty="0" smtClean="0">
                        <a:solidFill>
                          <a:schemeClr val="accent1"/>
                        </a:solidFill>
                        <a:latin typeface="Berlin Sans FB Demi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anose="020B0806030902050204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0/9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Realizaron</a:t>
                      </a:r>
                      <a:r>
                        <a:rPr lang="es-CO" sz="1400" b="0" baseline="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 procesos de mérito en funcionarios de LNR nivel directivo y asesor</a:t>
                      </a:r>
                      <a:endParaRPr lang="es-CO" sz="1400" b="0" kern="1200" dirty="0" smtClean="0">
                        <a:solidFill>
                          <a:schemeClr val="tx1"/>
                        </a:solidFill>
                        <a:latin typeface="Berlin Sans FB Demi" pitchFamily="34" charset="0"/>
                        <a:ea typeface="ＭＳ Ｐゴシック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2619736"/>
                  </a:ext>
                </a:extLst>
              </a:tr>
              <a:tr h="1032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kern="12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No realizaron procesos de mérito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8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anose="020B0806030902050204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7/9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1" kern="1200" dirty="0" smtClean="0">
                        <a:solidFill>
                          <a:schemeClr val="tx1"/>
                        </a:solidFill>
                        <a:latin typeface="Berlin Sans FB Demi" pitchFamily="34" charset="0"/>
                        <a:ea typeface="ＭＳ Ｐゴシック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571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002387"/>
                  </a:ext>
                </a:extLst>
              </a:tr>
            </a:tbl>
          </a:graphicData>
        </a:graphic>
      </p:graphicFrame>
      <p:cxnSp>
        <p:nvCxnSpPr>
          <p:cNvPr id="53" name="Conector recto de flecha 20"/>
          <p:cNvCxnSpPr/>
          <p:nvPr/>
        </p:nvCxnSpPr>
        <p:spPr>
          <a:xfrm flipV="1">
            <a:off x="4104853" y="2060848"/>
            <a:ext cx="432047" cy="266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20"/>
          <p:cNvCxnSpPr/>
          <p:nvPr/>
        </p:nvCxnSpPr>
        <p:spPr>
          <a:xfrm flipV="1">
            <a:off x="4104853" y="4506460"/>
            <a:ext cx="432047" cy="266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20"/>
          <p:cNvCxnSpPr/>
          <p:nvPr/>
        </p:nvCxnSpPr>
        <p:spPr>
          <a:xfrm flipV="1">
            <a:off x="4104853" y="5730596"/>
            <a:ext cx="432047" cy="266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0 CuadroTexto"/>
          <p:cNvSpPr txBox="1"/>
          <p:nvPr/>
        </p:nvSpPr>
        <p:spPr>
          <a:xfrm>
            <a:off x="9721477" y="1700808"/>
            <a:ext cx="1656582" cy="7386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  <a:t>2/36</a:t>
            </a:r>
            <a:b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</a:br>
            <a: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  <a:t>No reportaron ingresos</a:t>
            </a:r>
            <a:endParaRPr lang="es-AR" sz="1400" dirty="0">
              <a:latin typeface="Berlin Sans FB Demi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29" name="10 CuadroTexto"/>
          <p:cNvSpPr txBox="1"/>
          <p:nvPr/>
        </p:nvSpPr>
        <p:spPr>
          <a:xfrm>
            <a:off x="9721477" y="2924944"/>
            <a:ext cx="1656582" cy="7386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  <a:t>5/8</a:t>
            </a:r>
            <a:b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</a:br>
            <a: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  <a:t>No reportaron ingresos</a:t>
            </a:r>
            <a:endParaRPr lang="es-AR" sz="1400" dirty="0">
              <a:latin typeface="Berlin Sans FB Demi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30" name="10 CuadroTexto"/>
          <p:cNvSpPr txBox="1"/>
          <p:nvPr/>
        </p:nvSpPr>
        <p:spPr>
          <a:xfrm>
            <a:off x="9721477" y="4149080"/>
            <a:ext cx="1656582" cy="7386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  <a:t>2/7</a:t>
            </a:r>
            <a:b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</a:br>
            <a: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  <a:t>No reportaron ingresos</a:t>
            </a:r>
            <a:endParaRPr lang="es-AR" sz="1400" dirty="0">
              <a:latin typeface="Berlin Sans FB Demi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  <p:sp>
        <p:nvSpPr>
          <p:cNvPr id="31" name="10 CuadroTexto"/>
          <p:cNvSpPr txBox="1"/>
          <p:nvPr/>
        </p:nvSpPr>
        <p:spPr>
          <a:xfrm>
            <a:off x="9721477" y="5354652"/>
            <a:ext cx="1656582" cy="7386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  <a:t>2/9</a:t>
            </a:r>
            <a:b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</a:br>
            <a:r>
              <a:rPr lang="es-ES" sz="1400" dirty="0" smtClean="0">
                <a:latin typeface="Berlin Sans FB Demi" pitchFamily="34" charset="0"/>
                <a:ea typeface="ＭＳ Ｐゴシック" charset="0"/>
                <a:cs typeface="Segoe UI" panose="020B0502040204020203" pitchFamily="34" charset="0"/>
              </a:rPr>
              <a:t>No reportaron ingresos</a:t>
            </a:r>
            <a:endParaRPr lang="es-AR" sz="1400" dirty="0">
              <a:latin typeface="Berlin Sans FB Demi" pitchFamily="34" charset="0"/>
              <a:ea typeface="ＭＳ Ｐゴシック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Título"/>
          <p:cNvSpPr txBox="1">
            <a:spLocks/>
          </p:cNvSpPr>
          <p:nvPr/>
        </p:nvSpPr>
        <p:spPr>
          <a:xfrm>
            <a:off x="0" y="0"/>
            <a:ext cx="10369868" cy="978796"/>
          </a:xfrm>
          <a:prstGeom prst="rect">
            <a:avLst/>
          </a:prstGeom>
        </p:spPr>
        <p:txBody>
          <a:bodyPr vert="horz" lIns="81513" tIns="40757" rIns="81513" bIns="40757" anchor="t">
            <a:normAutofit/>
          </a:bodyPr>
          <a:lstStyle/>
          <a:p>
            <a:pPr marL="432022">
              <a:defRPr/>
            </a:pPr>
            <a:r>
              <a:rPr lang="es-CO" sz="39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B. Seguimiento y evaluación</a:t>
            </a:r>
            <a:endParaRPr lang="es-ES" sz="43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9" name="89 CuadroTexto"/>
          <p:cNvSpPr txBox="1"/>
          <p:nvPr/>
        </p:nvSpPr>
        <p:spPr>
          <a:xfrm>
            <a:off x="397" y="3154636"/>
            <a:ext cx="1800200" cy="333772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>
                <a:latin typeface="Agency FB" pitchFamily="34" charset="0"/>
              </a:rPr>
              <a:t>Gobernaciones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10" name="90 CuadroTexto"/>
          <p:cNvSpPr txBox="1"/>
          <p:nvPr/>
        </p:nvSpPr>
        <p:spPr>
          <a:xfrm>
            <a:off x="0" y="4293096"/>
            <a:ext cx="1656594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Contralorías Departamentales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11" name="89 CuadroTexto"/>
          <p:cNvSpPr txBox="1"/>
          <p:nvPr/>
        </p:nvSpPr>
        <p:spPr>
          <a:xfrm>
            <a:off x="397" y="1844824"/>
            <a:ext cx="1800200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Entidades</a:t>
            </a:r>
          </a:p>
          <a:p>
            <a:r>
              <a:rPr lang="es-CO" b="1" dirty="0" smtClean="0">
                <a:latin typeface="Agency FB" pitchFamily="34" charset="0"/>
              </a:rPr>
              <a:t>nacionales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13" name="90 CuadroTexto"/>
          <p:cNvSpPr txBox="1"/>
          <p:nvPr/>
        </p:nvSpPr>
        <p:spPr>
          <a:xfrm>
            <a:off x="397" y="5646286"/>
            <a:ext cx="1656594" cy="333772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Municipios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14" name="10 CuadroTexto"/>
          <p:cNvSpPr txBox="1"/>
          <p:nvPr/>
        </p:nvSpPr>
        <p:spPr>
          <a:xfrm>
            <a:off x="864493" y="692696"/>
            <a:ext cx="4320480" cy="101564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7030A0"/>
                </a:solidFill>
                <a:latin typeface="Agency FB" pitchFamily="34" charset="0"/>
              </a:rPr>
              <a:t>No. de entidades que en su planeación estratégica del talento humano mencionaron procesos de seguimiento y evaluación</a:t>
            </a:r>
            <a:endParaRPr lang="es-AR" sz="20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1224533" y="1628800"/>
            <a:ext cx="3096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36 </a:t>
            </a:r>
            <a:r>
              <a:rPr lang="en-US" sz="2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de</a:t>
            </a:r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 65</a:t>
            </a:r>
            <a:endParaRPr lang="en-US" sz="4800" dirty="0">
              <a:solidFill>
                <a:srgbClr val="1A6D8A"/>
              </a:solidFill>
              <a:latin typeface="Britannic Bold" charset="0"/>
              <a:cs typeface="Britannic Bold" charset="0"/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1224533" y="2852936"/>
            <a:ext cx="3096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11 </a:t>
            </a:r>
            <a:r>
              <a:rPr lang="en-US" sz="2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de</a:t>
            </a:r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 19</a:t>
            </a:r>
            <a:endParaRPr lang="en-US" sz="4800" dirty="0">
              <a:solidFill>
                <a:srgbClr val="1A6D8A"/>
              </a:solidFill>
              <a:latin typeface="Britannic Bold" charset="0"/>
              <a:cs typeface="Britannic Bold" charset="0"/>
            </a:endParaRP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1224533" y="4038163"/>
            <a:ext cx="3096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10 </a:t>
            </a:r>
            <a:r>
              <a:rPr lang="en-US" sz="2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de</a:t>
            </a:r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 26</a:t>
            </a:r>
            <a:endParaRPr lang="en-US" sz="4800" dirty="0">
              <a:solidFill>
                <a:srgbClr val="1A6D8A"/>
              </a:solidFill>
              <a:latin typeface="Britannic Bold" charset="0"/>
              <a:cs typeface="Britannic Bold" charset="0"/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224533" y="5301208"/>
            <a:ext cx="3096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11 </a:t>
            </a:r>
            <a:r>
              <a:rPr lang="en-US" sz="2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de</a:t>
            </a:r>
            <a:r>
              <a:rPr lang="en-US" sz="4800" dirty="0" smtClean="0">
                <a:solidFill>
                  <a:srgbClr val="1A6D8A"/>
                </a:solidFill>
                <a:latin typeface="Britannic Bold" charset="0"/>
                <a:cs typeface="Britannic Bold" charset="0"/>
              </a:rPr>
              <a:t> 15</a:t>
            </a:r>
            <a:endParaRPr lang="en-US" sz="4800" dirty="0">
              <a:solidFill>
                <a:srgbClr val="1A6D8A"/>
              </a:solidFill>
              <a:latin typeface="Britannic Bold" charset="0"/>
              <a:cs typeface="Britannic Bold" charset="0"/>
            </a:endParaRPr>
          </a:p>
        </p:txBody>
      </p:sp>
      <p:graphicFrame>
        <p:nvGraphicFramePr>
          <p:cNvPr id="24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02449"/>
              </p:ext>
            </p:extLst>
          </p:nvPr>
        </p:nvGraphicFramePr>
        <p:xfrm>
          <a:off x="5761038" y="1484784"/>
          <a:ext cx="5184575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12">
                  <a:extLst>
                    <a:ext uri="{9D8B030D-6E8A-4147-A177-3AD203B41FA5}">
                      <a16:colId xmlns="" xmlns:a16="http://schemas.microsoft.com/office/drawing/2014/main" val="2156454731"/>
                    </a:ext>
                  </a:extLst>
                </a:gridCol>
                <a:gridCol w="4567363">
                  <a:extLst>
                    <a:ext uri="{9D8B030D-6E8A-4147-A177-3AD203B41FA5}">
                      <a16:colId xmlns="" xmlns:a16="http://schemas.microsoft.com/office/drawing/2014/main" val="85240177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kern="1200" dirty="0" smtClean="0">
                        <a:solidFill>
                          <a:schemeClr val="accent1"/>
                        </a:solidFill>
                        <a:latin typeface="Berlin Sans FB Demi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100%</a:t>
                      </a:r>
                      <a:r>
                        <a:rPr lang="es-CO" sz="2000" b="0" kern="1200" baseline="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realizaron procesos de seguimiento o evaluación</a:t>
                      </a:r>
                      <a:endParaRPr lang="es-CO" sz="20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erlin Sans FB Demi" pitchFamily="34" charset="0"/>
                        <a:ea typeface="ＭＳ Ｐゴシック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2619736"/>
                  </a:ext>
                </a:extLst>
              </a:tr>
            </a:tbl>
          </a:graphicData>
        </a:graphic>
      </p:graphicFrame>
      <p:pic>
        <p:nvPicPr>
          <p:cNvPr id="25" name="Imagen 11"/>
          <p:cNvPicPr>
            <a:picLocks noChangeAspect="1"/>
          </p:cNvPicPr>
          <p:nvPr/>
        </p:nvPicPr>
        <p:blipFill rotWithShape="1">
          <a:blip r:embed="rId3" cstate="print"/>
          <a:srcRect l="40591" t="27359" r="46126" b="50000"/>
          <a:stretch/>
        </p:blipFill>
        <p:spPr>
          <a:xfrm>
            <a:off x="5833045" y="1614398"/>
            <a:ext cx="576064" cy="662474"/>
          </a:xfrm>
          <a:prstGeom prst="rect">
            <a:avLst/>
          </a:prstGeom>
        </p:spPr>
      </p:pic>
      <p:sp>
        <p:nvSpPr>
          <p:cNvPr id="28" name="10 CuadroTexto"/>
          <p:cNvSpPr txBox="1"/>
          <p:nvPr/>
        </p:nvSpPr>
        <p:spPr>
          <a:xfrm>
            <a:off x="6049069" y="908720"/>
            <a:ext cx="3600400" cy="400089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7030A0"/>
                </a:solidFill>
                <a:latin typeface="Agency FB" pitchFamily="34" charset="0"/>
              </a:rPr>
              <a:t>De estas entidades…</a:t>
            </a:r>
            <a:endParaRPr lang="es-AR" sz="2000" dirty="0">
              <a:solidFill>
                <a:srgbClr val="7030A0"/>
              </a:solidFill>
              <a:latin typeface="Agency FB" pitchFamily="34" charset="0"/>
            </a:endParaRPr>
          </a:p>
        </p:txBody>
      </p:sp>
      <p:cxnSp>
        <p:nvCxnSpPr>
          <p:cNvPr id="39" name="Conector recto de flecha 20"/>
          <p:cNvCxnSpPr/>
          <p:nvPr/>
        </p:nvCxnSpPr>
        <p:spPr>
          <a:xfrm flipV="1">
            <a:off x="5184975" y="3284984"/>
            <a:ext cx="432047" cy="266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02449"/>
              </p:ext>
            </p:extLst>
          </p:nvPr>
        </p:nvGraphicFramePr>
        <p:xfrm>
          <a:off x="5761038" y="3933056"/>
          <a:ext cx="5184576" cy="108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12">
                  <a:extLst>
                    <a:ext uri="{9D8B030D-6E8A-4147-A177-3AD203B41FA5}">
                      <a16:colId xmlns="" xmlns:a16="http://schemas.microsoft.com/office/drawing/2014/main" val="2156454731"/>
                    </a:ext>
                  </a:extLst>
                </a:gridCol>
                <a:gridCol w="678934">
                  <a:extLst>
                    <a:ext uri="{9D8B030D-6E8A-4147-A177-3AD203B41FA5}">
                      <a16:colId xmlns="" xmlns:a16="http://schemas.microsoft.com/office/drawing/2014/main" val="852401774"/>
                    </a:ext>
                  </a:extLst>
                </a:gridCol>
                <a:gridCol w="3888430">
                  <a:extLst>
                    <a:ext uri="{9D8B030D-6E8A-4147-A177-3AD203B41FA5}">
                      <a16:colId xmlns="" xmlns:a16="http://schemas.microsoft.com/office/drawing/2014/main" val="146250418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kern="1200" dirty="0" smtClean="0">
                        <a:solidFill>
                          <a:schemeClr val="accent1"/>
                        </a:solidFill>
                        <a:latin typeface="Berlin Sans FB Demi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dirty="0" smtClean="0">
                          <a:solidFill>
                            <a:schemeClr val="tx1"/>
                          </a:solidFill>
                          <a:latin typeface="Impact" panose="020B0806030902050204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90%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Realizaron</a:t>
                      </a:r>
                      <a:r>
                        <a:rPr lang="es-CO" sz="16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 procesos de seguimiento y/o evaluación</a:t>
                      </a:r>
                      <a:endParaRPr lang="es-CO" sz="16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erlin Sans FB Demi" pitchFamily="34" charset="0"/>
                        <a:ea typeface="ＭＳ Ｐゴシック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261973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kern="1200" dirty="0" smtClean="0">
                        <a:solidFill>
                          <a:schemeClr val="accent1"/>
                        </a:solidFill>
                        <a:latin typeface="Berlin Sans FB Demi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53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latin typeface="Impact" panose="020B0806030902050204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10%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No realizaron seguimiento o evaluación</a:t>
                      </a: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002387"/>
                  </a:ext>
                </a:extLst>
              </a:tr>
            </a:tbl>
          </a:graphicData>
        </a:graphic>
      </p:graphicFrame>
      <p:cxnSp>
        <p:nvCxnSpPr>
          <p:cNvPr id="53" name="Conector recto de flecha 20"/>
          <p:cNvCxnSpPr/>
          <p:nvPr/>
        </p:nvCxnSpPr>
        <p:spPr>
          <a:xfrm flipV="1">
            <a:off x="5184974" y="2060848"/>
            <a:ext cx="432047" cy="266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20"/>
          <p:cNvCxnSpPr/>
          <p:nvPr/>
        </p:nvCxnSpPr>
        <p:spPr>
          <a:xfrm flipV="1">
            <a:off x="5184974" y="4506460"/>
            <a:ext cx="432047" cy="266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Flecha arriba"/>
          <p:cNvSpPr/>
          <p:nvPr/>
        </p:nvSpPr>
        <p:spPr>
          <a:xfrm>
            <a:off x="5905053" y="4149080"/>
            <a:ext cx="360040" cy="216024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7030A0"/>
              </a:solidFill>
            </a:endParaRPr>
          </a:p>
        </p:txBody>
      </p:sp>
      <p:sp>
        <p:nvSpPr>
          <p:cNvPr id="30" name="29 Flecha arriba"/>
          <p:cNvSpPr/>
          <p:nvPr/>
        </p:nvSpPr>
        <p:spPr>
          <a:xfrm rot="10800000">
            <a:off x="5905053" y="4581128"/>
            <a:ext cx="360040" cy="216024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7030A0"/>
              </a:solidFill>
            </a:endParaRPr>
          </a:p>
        </p:txBody>
      </p:sp>
      <p:graphicFrame>
        <p:nvGraphicFramePr>
          <p:cNvPr id="31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02449"/>
              </p:ext>
            </p:extLst>
          </p:nvPr>
        </p:nvGraphicFramePr>
        <p:xfrm>
          <a:off x="5761037" y="2708920"/>
          <a:ext cx="5184576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12">
                  <a:extLst>
                    <a:ext uri="{9D8B030D-6E8A-4147-A177-3AD203B41FA5}">
                      <a16:colId xmlns="" xmlns:a16="http://schemas.microsoft.com/office/drawing/2014/main" val="2156454731"/>
                    </a:ext>
                  </a:extLst>
                </a:gridCol>
                <a:gridCol w="4567364">
                  <a:extLst>
                    <a:ext uri="{9D8B030D-6E8A-4147-A177-3AD203B41FA5}">
                      <a16:colId xmlns="" xmlns:a16="http://schemas.microsoft.com/office/drawing/2014/main" val="85240177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kern="1200" dirty="0" smtClean="0">
                        <a:solidFill>
                          <a:schemeClr val="accent1"/>
                        </a:solidFill>
                        <a:latin typeface="Berlin Sans FB Demi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100%</a:t>
                      </a:r>
                      <a:r>
                        <a:rPr lang="es-CO" sz="2000" b="0" kern="1200" baseline="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realizaron procesos de seguimiento o evaluación</a:t>
                      </a:r>
                      <a:endParaRPr lang="es-CO" sz="20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erlin Sans FB Demi" pitchFamily="34" charset="0"/>
                        <a:ea typeface="ＭＳ Ｐゴシック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2619736"/>
                  </a:ext>
                </a:extLst>
              </a:tr>
            </a:tbl>
          </a:graphicData>
        </a:graphic>
      </p:graphicFrame>
      <p:pic>
        <p:nvPicPr>
          <p:cNvPr id="32" name="Imagen 11"/>
          <p:cNvPicPr>
            <a:picLocks noChangeAspect="1"/>
          </p:cNvPicPr>
          <p:nvPr/>
        </p:nvPicPr>
        <p:blipFill rotWithShape="1">
          <a:blip r:embed="rId3" cstate="print"/>
          <a:srcRect l="40591" t="27359" r="46126" b="50000"/>
          <a:stretch/>
        </p:blipFill>
        <p:spPr>
          <a:xfrm>
            <a:off x="5833044" y="2838534"/>
            <a:ext cx="576064" cy="662474"/>
          </a:xfrm>
          <a:prstGeom prst="rect">
            <a:avLst/>
          </a:prstGeom>
        </p:spPr>
      </p:pic>
      <p:graphicFrame>
        <p:nvGraphicFramePr>
          <p:cNvPr id="33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02449"/>
              </p:ext>
            </p:extLst>
          </p:nvPr>
        </p:nvGraphicFramePr>
        <p:xfrm>
          <a:off x="5761037" y="5157312"/>
          <a:ext cx="5184575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12">
                  <a:extLst>
                    <a:ext uri="{9D8B030D-6E8A-4147-A177-3AD203B41FA5}">
                      <a16:colId xmlns="" xmlns:a16="http://schemas.microsoft.com/office/drawing/2014/main" val="2156454731"/>
                    </a:ext>
                  </a:extLst>
                </a:gridCol>
                <a:gridCol w="4567363">
                  <a:extLst>
                    <a:ext uri="{9D8B030D-6E8A-4147-A177-3AD203B41FA5}">
                      <a16:colId xmlns="" xmlns:a16="http://schemas.microsoft.com/office/drawing/2014/main" val="85240177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kern="1200" dirty="0" smtClean="0">
                        <a:solidFill>
                          <a:schemeClr val="accent1"/>
                        </a:solidFill>
                        <a:latin typeface="Berlin Sans FB Demi" pitchFamily="34" charset="0"/>
                        <a:ea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100%</a:t>
                      </a:r>
                      <a:r>
                        <a:rPr lang="es-CO" sz="2000" b="0" kern="1200" baseline="0" dirty="0" smtClean="0">
                          <a:solidFill>
                            <a:schemeClr val="tx1"/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erlin Sans FB Demi" pitchFamily="34" charset="0"/>
                          <a:ea typeface="ＭＳ Ｐゴシック" charset="0"/>
                          <a:cs typeface="Segoe UI" panose="020B0502040204020203" pitchFamily="34" charset="0"/>
                        </a:rPr>
                        <a:t>realizaron procesos de seguimiento o evaluación</a:t>
                      </a:r>
                      <a:endParaRPr lang="es-CO" sz="20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erlin Sans FB Demi" pitchFamily="34" charset="0"/>
                        <a:ea typeface="ＭＳ Ｐゴシック" charset="0"/>
                        <a:cs typeface="Segoe UI" panose="020B0502040204020203" pitchFamily="34" charset="0"/>
                      </a:endParaRPr>
                    </a:p>
                  </a:txBody>
                  <a:tcPr marL="96757" marR="96757" marT="48378" marB="4837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2619736"/>
                  </a:ext>
                </a:extLst>
              </a:tr>
            </a:tbl>
          </a:graphicData>
        </a:graphic>
      </p:graphicFrame>
      <p:pic>
        <p:nvPicPr>
          <p:cNvPr id="34" name="Imagen 11"/>
          <p:cNvPicPr>
            <a:picLocks noChangeAspect="1"/>
          </p:cNvPicPr>
          <p:nvPr/>
        </p:nvPicPr>
        <p:blipFill rotWithShape="1">
          <a:blip r:embed="rId3" cstate="print"/>
          <a:srcRect l="40591" t="27359" r="46126" b="50000"/>
          <a:stretch/>
        </p:blipFill>
        <p:spPr>
          <a:xfrm>
            <a:off x="5833044" y="5286926"/>
            <a:ext cx="576064" cy="662474"/>
          </a:xfrm>
          <a:prstGeom prst="rect">
            <a:avLst/>
          </a:prstGeom>
        </p:spPr>
      </p:pic>
      <p:cxnSp>
        <p:nvCxnSpPr>
          <p:cNvPr id="35" name="Conector recto de flecha 20"/>
          <p:cNvCxnSpPr/>
          <p:nvPr/>
        </p:nvCxnSpPr>
        <p:spPr>
          <a:xfrm flipV="1">
            <a:off x="5184973" y="5733376"/>
            <a:ext cx="432047" cy="266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1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/>
        </p:nvSpPr>
        <p:spPr>
          <a:xfrm>
            <a:off x="0" y="0"/>
            <a:ext cx="10369868" cy="978796"/>
          </a:xfrm>
          <a:prstGeom prst="rect">
            <a:avLst/>
          </a:prstGeom>
        </p:spPr>
        <p:txBody>
          <a:bodyPr vert="horz" lIns="81513" tIns="40757" rIns="81513" bIns="40757" anchor="t">
            <a:normAutofit/>
          </a:bodyPr>
          <a:lstStyle/>
          <a:p>
            <a:pPr marL="432022">
              <a:defRPr/>
            </a:pPr>
            <a:r>
              <a:rPr lang="es-CO" sz="39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2. Ingreso</a:t>
            </a:r>
            <a:endParaRPr lang="es-ES" sz="43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6" name="5 Título"/>
          <p:cNvSpPr txBox="1">
            <a:spLocks/>
          </p:cNvSpPr>
          <p:nvPr/>
        </p:nvSpPr>
        <p:spPr>
          <a:xfrm>
            <a:off x="576461" y="-27384"/>
            <a:ext cx="10945614" cy="571504"/>
          </a:xfrm>
          <a:prstGeom prst="rect">
            <a:avLst/>
          </a:prstGeom>
        </p:spPr>
        <p:txBody>
          <a:bodyPr vert="horz" lIns="81513" tIns="40757" rIns="81513" bIns="40757" anchor="t">
            <a:noAutofit/>
          </a:bodyPr>
          <a:lstStyle/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5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Ingresos por mérito de LNR en nivel </a:t>
            </a:r>
            <a:r>
              <a:rPr lang="es-CO" sz="28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Directivo </a:t>
            </a:r>
            <a:r>
              <a:rPr lang="es-CO" sz="25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y</a:t>
            </a:r>
            <a:r>
              <a:rPr lang="es-CO" sz="28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 Asesor</a:t>
            </a:r>
            <a:endParaRPr lang="es-CO" sz="2500" b="1" dirty="0">
              <a:solidFill>
                <a:srgbClr val="00B0F0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8" name="89 CuadroTexto"/>
          <p:cNvSpPr txBox="1"/>
          <p:nvPr/>
        </p:nvSpPr>
        <p:spPr>
          <a:xfrm>
            <a:off x="397" y="3178269"/>
            <a:ext cx="1800200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Gobernaciones</a:t>
            </a:r>
            <a:b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</a:br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2016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9" name="90 CuadroTexto"/>
          <p:cNvSpPr txBox="1"/>
          <p:nvPr/>
        </p:nvSpPr>
        <p:spPr>
          <a:xfrm>
            <a:off x="0" y="4258389"/>
            <a:ext cx="1656594" cy="887770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Contralorías Departamentales</a:t>
            </a:r>
            <a:b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</a:br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2016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20" name="89 CuadroTexto"/>
          <p:cNvSpPr txBox="1"/>
          <p:nvPr/>
        </p:nvSpPr>
        <p:spPr>
          <a:xfrm>
            <a:off x="397" y="1882125"/>
            <a:ext cx="1800200" cy="887770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Entidades</a:t>
            </a:r>
          </a:p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Nacionales</a:t>
            </a:r>
            <a:b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</a:br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2015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22" name="90 CuadroTexto"/>
          <p:cNvSpPr txBox="1"/>
          <p:nvPr/>
        </p:nvSpPr>
        <p:spPr>
          <a:xfrm>
            <a:off x="397" y="5626541"/>
            <a:ext cx="1656594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Municipios</a:t>
            </a:r>
            <a:b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</a:br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2016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2" name="Picture 2" descr="C:\Users\corjuela\AppData\Local\Temp\employ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981" y="764704"/>
            <a:ext cx="864096" cy="864096"/>
          </a:xfrm>
          <a:prstGeom prst="rect">
            <a:avLst/>
          </a:prstGeom>
          <a:noFill/>
        </p:spPr>
      </p:pic>
      <p:pic>
        <p:nvPicPr>
          <p:cNvPr id="1027" name="Picture 3" descr="C:\Users\corjuela\AppData\Local\Temp\employe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573" y="836712"/>
            <a:ext cx="864000" cy="864000"/>
          </a:xfrm>
          <a:prstGeom prst="rect">
            <a:avLst/>
          </a:prstGeom>
          <a:noFill/>
        </p:spPr>
      </p:pic>
      <p:sp>
        <p:nvSpPr>
          <p:cNvPr id="31" name="10 CuadroTexto"/>
          <p:cNvSpPr txBox="1"/>
          <p:nvPr/>
        </p:nvSpPr>
        <p:spPr>
          <a:xfrm>
            <a:off x="2304653" y="836712"/>
            <a:ext cx="2592288" cy="707866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7030A0"/>
                </a:solidFill>
                <a:latin typeface="Agency FB" pitchFamily="34" charset="0"/>
              </a:rPr>
              <a:t>No. de funcionarios que ingresaron</a:t>
            </a:r>
            <a:endParaRPr lang="es-AR" sz="20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32" name="10 CuadroTexto"/>
          <p:cNvSpPr txBox="1"/>
          <p:nvPr/>
        </p:nvSpPr>
        <p:spPr>
          <a:xfrm>
            <a:off x="6121077" y="764704"/>
            <a:ext cx="2592288" cy="101564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7030A0"/>
                </a:solidFill>
                <a:latin typeface="Agency FB" pitchFamily="34" charset="0"/>
              </a:rPr>
              <a:t>No. de funcionarios que ingresaron por proceso de mérito</a:t>
            </a:r>
            <a:endParaRPr lang="es-AR" sz="2000" dirty="0">
              <a:solidFill>
                <a:srgbClr val="7030A0"/>
              </a:solidFill>
              <a:latin typeface="Agency FB" pitchFamily="34" charset="0"/>
            </a:endParaRPr>
          </a:p>
        </p:txBody>
      </p:sp>
      <p:pic>
        <p:nvPicPr>
          <p:cNvPr id="1028" name="Picture 4" descr="C:\Users\corjuela\AppData\Local\Temp\discount-label-interface-commercial-symbol-with-percentage-sig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7461" y="764704"/>
            <a:ext cx="864000" cy="864000"/>
          </a:xfrm>
          <a:prstGeom prst="rect">
            <a:avLst/>
          </a:prstGeom>
          <a:noFill/>
        </p:spPr>
      </p:pic>
      <p:sp>
        <p:nvSpPr>
          <p:cNvPr id="39" name="CuadroTexto 18"/>
          <p:cNvSpPr txBox="1"/>
          <p:nvPr/>
        </p:nvSpPr>
        <p:spPr>
          <a:xfrm>
            <a:off x="2051597" y="1929026"/>
            <a:ext cx="327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479</a:t>
            </a:r>
            <a:r>
              <a:rPr lang="es-ES" sz="2000" dirty="0" smtClean="0">
                <a:latin typeface="Britannic Bold" panose="020B0903060703020204" pitchFamily="34" charset="0"/>
              </a:rPr>
              <a:t> directivos</a:t>
            </a:r>
            <a:endParaRPr lang="es-ES" sz="20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897</a:t>
            </a:r>
            <a:r>
              <a:rPr lang="es-ES" sz="2000" dirty="0" smtClean="0">
                <a:latin typeface="Britannic Bold" panose="020B0903060703020204" pitchFamily="34" charset="0"/>
              </a:rPr>
              <a:t> asesores</a:t>
            </a:r>
            <a:endParaRPr lang="es-ES" sz="2000" dirty="0">
              <a:latin typeface="Britannic Bold" panose="020B0903060703020204" pitchFamily="34" charset="0"/>
            </a:endParaRPr>
          </a:p>
        </p:txBody>
      </p:sp>
      <p:sp>
        <p:nvSpPr>
          <p:cNvPr id="40" name="CuadroTexto 18"/>
          <p:cNvSpPr txBox="1"/>
          <p:nvPr/>
        </p:nvSpPr>
        <p:spPr>
          <a:xfrm>
            <a:off x="5724005" y="1929026"/>
            <a:ext cx="327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356</a:t>
            </a:r>
            <a:r>
              <a:rPr lang="es-ES" sz="2000" dirty="0" smtClean="0">
                <a:latin typeface="Britannic Bold" panose="020B0903060703020204" pitchFamily="34" charset="0"/>
              </a:rPr>
              <a:t> directivos</a:t>
            </a:r>
            <a:endParaRPr lang="es-ES" sz="20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412</a:t>
            </a:r>
            <a:r>
              <a:rPr lang="es-ES" sz="2000" dirty="0" smtClean="0">
                <a:latin typeface="Britannic Bold" panose="020B0903060703020204" pitchFamily="34" charset="0"/>
              </a:rPr>
              <a:t> asesores</a:t>
            </a:r>
            <a:endParaRPr lang="es-ES" sz="2000" dirty="0">
              <a:latin typeface="Britannic Bold" panose="020B0903060703020204" pitchFamily="34" charset="0"/>
            </a:endParaRPr>
          </a:p>
        </p:txBody>
      </p:sp>
      <p:sp>
        <p:nvSpPr>
          <p:cNvPr id="41" name="CuadroTexto 18"/>
          <p:cNvSpPr txBox="1"/>
          <p:nvPr/>
        </p:nvSpPr>
        <p:spPr>
          <a:xfrm>
            <a:off x="9361437" y="1844824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74%</a:t>
            </a:r>
            <a:endParaRPr lang="es-ES" sz="28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46%</a:t>
            </a:r>
            <a:endParaRPr lang="es-ES" sz="2800" dirty="0">
              <a:latin typeface="Britannic Bold" panose="020B0903060703020204" pitchFamily="34" charset="0"/>
            </a:endParaRPr>
          </a:p>
        </p:txBody>
      </p:sp>
      <p:sp>
        <p:nvSpPr>
          <p:cNvPr id="42" name="CuadroTexto 18"/>
          <p:cNvSpPr txBox="1"/>
          <p:nvPr/>
        </p:nvSpPr>
        <p:spPr>
          <a:xfrm>
            <a:off x="2051597" y="3063151"/>
            <a:ext cx="327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527</a:t>
            </a:r>
            <a:r>
              <a:rPr lang="es-ES" sz="2000" dirty="0" smtClean="0">
                <a:latin typeface="Britannic Bold" panose="020B0903060703020204" pitchFamily="34" charset="0"/>
              </a:rPr>
              <a:t> directivos</a:t>
            </a:r>
            <a:endParaRPr lang="es-ES" sz="20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199</a:t>
            </a:r>
            <a:r>
              <a:rPr lang="es-ES" sz="2000" dirty="0" smtClean="0">
                <a:latin typeface="Britannic Bold" panose="020B0903060703020204" pitchFamily="34" charset="0"/>
              </a:rPr>
              <a:t> asesores</a:t>
            </a:r>
            <a:endParaRPr lang="es-ES" sz="2000" dirty="0">
              <a:latin typeface="Britannic Bold" panose="020B0903060703020204" pitchFamily="34" charset="0"/>
            </a:endParaRPr>
          </a:p>
        </p:txBody>
      </p:sp>
      <p:sp>
        <p:nvSpPr>
          <p:cNvPr id="43" name="CuadroTexto 18"/>
          <p:cNvSpPr txBox="1"/>
          <p:nvPr/>
        </p:nvSpPr>
        <p:spPr>
          <a:xfrm>
            <a:off x="5724005" y="3063151"/>
            <a:ext cx="327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89</a:t>
            </a:r>
            <a:r>
              <a:rPr lang="es-ES" sz="2000" dirty="0" smtClean="0">
                <a:latin typeface="Britannic Bold" panose="020B0903060703020204" pitchFamily="34" charset="0"/>
              </a:rPr>
              <a:t> directivos</a:t>
            </a:r>
            <a:endParaRPr lang="es-ES" sz="20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26</a:t>
            </a:r>
            <a:r>
              <a:rPr lang="es-ES" sz="2000" dirty="0" smtClean="0">
                <a:latin typeface="Britannic Bold" panose="020B0903060703020204" pitchFamily="34" charset="0"/>
              </a:rPr>
              <a:t> asesores</a:t>
            </a:r>
            <a:endParaRPr lang="es-ES" sz="2000" dirty="0">
              <a:latin typeface="Britannic Bold" panose="020B0903060703020204" pitchFamily="34" charset="0"/>
            </a:endParaRPr>
          </a:p>
        </p:txBody>
      </p:sp>
      <p:sp>
        <p:nvSpPr>
          <p:cNvPr id="44" name="CuadroTexto 18"/>
          <p:cNvSpPr txBox="1"/>
          <p:nvPr/>
        </p:nvSpPr>
        <p:spPr>
          <a:xfrm>
            <a:off x="9361437" y="2978949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17%</a:t>
            </a:r>
            <a:endParaRPr lang="es-ES" sz="28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13%</a:t>
            </a:r>
            <a:endParaRPr lang="es-ES" sz="2800" dirty="0">
              <a:latin typeface="Britannic Bold" panose="020B0903060703020204" pitchFamily="34" charset="0"/>
            </a:endParaRPr>
          </a:p>
        </p:txBody>
      </p:sp>
      <p:sp>
        <p:nvSpPr>
          <p:cNvPr id="45" name="CuadroTexto 18"/>
          <p:cNvSpPr txBox="1"/>
          <p:nvPr/>
        </p:nvSpPr>
        <p:spPr>
          <a:xfrm>
            <a:off x="2051597" y="4215279"/>
            <a:ext cx="327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95</a:t>
            </a:r>
            <a:r>
              <a:rPr lang="es-ES" sz="2000" dirty="0" smtClean="0">
                <a:latin typeface="Britannic Bold" panose="020B0903060703020204" pitchFamily="34" charset="0"/>
              </a:rPr>
              <a:t> directivos</a:t>
            </a:r>
            <a:endParaRPr lang="es-ES" sz="20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23</a:t>
            </a:r>
            <a:r>
              <a:rPr lang="es-ES" sz="2000" dirty="0" smtClean="0">
                <a:latin typeface="Britannic Bold" panose="020B0903060703020204" pitchFamily="34" charset="0"/>
              </a:rPr>
              <a:t> asesores</a:t>
            </a:r>
            <a:endParaRPr lang="es-ES" sz="2000" dirty="0">
              <a:latin typeface="Britannic Bold" panose="020B0903060703020204" pitchFamily="34" charset="0"/>
            </a:endParaRPr>
          </a:p>
        </p:txBody>
      </p:sp>
      <p:sp>
        <p:nvSpPr>
          <p:cNvPr id="46" name="CuadroTexto 18"/>
          <p:cNvSpPr txBox="1"/>
          <p:nvPr/>
        </p:nvSpPr>
        <p:spPr>
          <a:xfrm>
            <a:off x="5724005" y="4215279"/>
            <a:ext cx="327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5</a:t>
            </a:r>
            <a:r>
              <a:rPr lang="es-ES" sz="2000" dirty="0" smtClean="0">
                <a:latin typeface="Britannic Bold" panose="020B0903060703020204" pitchFamily="34" charset="0"/>
              </a:rPr>
              <a:t> directivos</a:t>
            </a:r>
            <a:endParaRPr lang="es-ES" sz="20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0</a:t>
            </a:r>
            <a:r>
              <a:rPr lang="es-ES" sz="2000" dirty="0" smtClean="0">
                <a:latin typeface="Britannic Bold" panose="020B0903060703020204" pitchFamily="34" charset="0"/>
              </a:rPr>
              <a:t> asesores</a:t>
            </a:r>
            <a:endParaRPr lang="es-ES" sz="2000" dirty="0">
              <a:latin typeface="Britannic Bold" panose="020B0903060703020204" pitchFamily="34" charset="0"/>
            </a:endParaRPr>
          </a:p>
        </p:txBody>
      </p:sp>
      <p:sp>
        <p:nvSpPr>
          <p:cNvPr id="47" name="CuadroTexto 18"/>
          <p:cNvSpPr txBox="1"/>
          <p:nvPr/>
        </p:nvSpPr>
        <p:spPr>
          <a:xfrm>
            <a:off x="9361437" y="4131077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5%</a:t>
            </a:r>
            <a:endParaRPr lang="es-ES" sz="28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0%</a:t>
            </a:r>
            <a:endParaRPr lang="es-ES" sz="2800" dirty="0">
              <a:latin typeface="Britannic Bold" panose="020B0903060703020204" pitchFamily="34" charset="0"/>
            </a:endParaRPr>
          </a:p>
        </p:txBody>
      </p:sp>
      <p:sp>
        <p:nvSpPr>
          <p:cNvPr id="48" name="CuadroTexto 18"/>
          <p:cNvSpPr txBox="1"/>
          <p:nvPr/>
        </p:nvSpPr>
        <p:spPr>
          <a:xfrm>
            <a:off x="2051597" y="5439415"/>
            <a:ext cx="327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298</a:t>
            </a:r>
            <a:r>
              <a:rPr lang="es-ES" sz="2000" dirty="0" smtClean="0">
                <a:latin typeface="Britannic Bold" panose="020B0903060703020204" pitchFamily="34" charset="0"/>
              </a:rPr>
              <a:t> directivos</a:t>
            </a:r>
            <a:endParaRPr lang="es-ES" sz="20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103</a:t>
            </a:r>
            <a:r>
              <a:rPr lang="es-ES" sz="2000" dirty="0" smtClean="0">
                <a:latin typeface="Britannic Bold" panose="020B0903060703020204" pitchFamily="34" charset="0"/>
              </a:rPr>
              <a:t> asesores</a:t>
            </a:r>
            <a:endParaRPr lang="es-ES" sz="2000" dirty="0">
              <a:latin typeface="Britannic Bold" panose="020B0903060703020204" pitchFamily="34" charset="0"/>
            </a:endParaRPr>
          </a:p>
        </p:txBody>
      </p:sp>
      <p:sp>
        <p:nvSpPr>
          <p:cNvPr id="49" name="CuadroTexto 18"/>
          <p:cNvSpPr txBox="1"/>
          <p:nvPr/>
        </p:nvSpPr>
        <p:spPr>
          <a:xfrm>
            <a:off x="5724005" y="5439415"/>
            <a:ext cx="327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3</a:t>
            </a:r>
            <a:r>
              <a:rPr lang="es-ES" sz="2000" dirty="0" smtClean="0">
                <a:latin typeface="Britannic Bold" panose="020B0903060703020204" pitchFamily="34" charset="0"/>
              </a:rPr>
              <a:t> directivos</a:t>
            </a:r>
            <a:endParaRPr lang="es-ES" sz="20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0</a:t>
            </a:r>
            <a:r>
              <a:rPr lang="es-ES" sz="2000" dirty="0" smtClean="0">
                <a:latin typeface="Britannic Bold" panose="020B0903060703020204" pitchFamily="34" charset="0"/>
              </a:rPr>
              <a:t> asesores</a:t>
            </a:r>
            <a:endParaRPr lang="es-ES" sz="2000" dirty="0">
              <a:latin typeface="Britannic Bold" panose="020B0903060703020204" pitchFamily="34" charset="0"/>
            </a:endParaRPr>
          </a:p>
        </p:txBody>
      </p:sp>
      <p:sp>
        <p:nvSpPr>
          <p:cNvPr id="50" name="CuadroTexto 18"/>
          <p:cNvSpPr txBox="1"/>
          <p:nvPr/>
        </p:nvSpPr>
        <p:spPr>
          <a:xfrm>
            <a:off x="9361437" y="5355213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1%</a:t>
            </a:r>
            <a:endParaRPr lang="es-ES" sz="2800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0%</a:t>
            </a:r>
            <a:endParaRPr lang="es-ES" sz="2800" dirty="0">
              <a:latin typeface="Britannic Bold" panose="020B0903060703020204" pitchFamily="34" charset="0"/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2232645" y="2852936"/>
            <a:ext cx="820891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2232645" y="4005064"/>
            <a:ext cx="820891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232645" y="5229200"/>
            <a:ext cx="820891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92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/>
          <p:cNvSpPr txBox="1">
            <a:spLocks/>
          </p:cNvSpPr>
          <p:nvPr/>
        </p:nvSpPr>
        <p:spPr>
          <a:xfrm>
            <a:off x="-2157" y="7"/>
            <a:ext cx="10369868" cy="978796"/>
          </a:xfrm>
          <a:prstGeom prst="rect">
            <a:avLst/>
          </a:prstGeom>
        </p:spPr>
        <p:txBody>
          <a:bodyPr vert="horz" lIns="81513" tIns="40757" rIns="81513" bIns="40757" anchor="t">
            <a:normAutofit/>
          </a:bodyPr>
          <a:lstStyle/>
          <a:p>
            <a:pPr marL="432022">
              <a:defRPr/>
            </a:pPr>
            <a:r>
              <a:rPr lang="es-CO" sz="39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3. Conformación  </a:t>
            </a:r>
            <a:endParaRPr lang="es-ES" sz="43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" name="5 Título"/>
          <p:cNvSpPr txBox="1">
            <a:spLocks/>
          </p:cNvSpPr>
          <p:nvPr/>
        </p:nvSpPr>
        <p:spPr>
          <a:xfrm>
            <a:off x="1152207" y="116632"/>
            <a:ext cx="10369868" cy="571504"/>
          </a:xfrm>
          <a:prstGeom prst="rect">
            <a:avLst/>
          </a:prstGeom>
        </p:spPr>
        <p:txBody>
          <a:bodyPr vert="horz" lIns="81513" tIns="40757" rIns="81513" bIns="40757" anchor="t">
            <a:noAutofit/>
          </a:bodyPr>
          <a:lstStyle/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5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Planta de personal</a:t>
            </a:r>
            <a:endParaRPr lang="es-CO" sz="2500" b="1" dirty="0">
              <a:solidFill>
                <a:srgbClr val="00B0F0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43" name="89 CuadroTexto"/>
          <p:cNvSpPr txBox="1"/>
          <p:nvPr/>
        </p:nvSpPr>
        <p:spPr>
          <a:xfrm>
            <a:off x="397" y="2879204"/>
            <a:ext cx="1800200" cy="333772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Gobernaciones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44" name="90 CuadroTexto"/>
          <p:cNvSpPr txBox="1"/>
          <p:nvPr/>
        </p:nvSpPr>
        <p:spPr>
          <a:xfrm>
            <a:off x="0" y="3717032"/>
            <a:ext cx="1656594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Contralorías Departamentales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45" name="89 CuadroTexto"/>
          <p:cNvSpPr txBox="1"/>
          <p:nvPr/>
        </p:nvSpPr>
        <p:spPr>
          <a:xfrm>
            <a:off x="397" y="1628800"/>
            <a:ext cx="1800200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Entidades</a:t>
            </a:r>
          </a:p>
          <a:p>
            <a:r>
              <a:rPr lang="es-CO" b="1" dirty="0" smtClean="0">
                <a:latin typeface="Agency FB" pitchFamily="34" charset="0"/>
              </a:rPr>
              <a:t>Nacionales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46" name="90 CuadroTexto"/>
          <p:cNvSpPr txBox="1"/>
          <p:nvPr/>
        </p:nvSpPr>
        <p:spPr>
          <a:xfrm>
            <a:off x="397" y="4941168"/>
            <a:ext cx="1656594" cy="333772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Municipios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29" name="28 Abrir llave"/>
          <p:cNvSpPr/>
          <p:nvPr/>
        </p:nvSpPr>
        <p:spPr>
          <a:xfrm rot="5400000">
            <a:off x="6193085" y="-2547665"/>
            <a:ext cx="288034" cy="8352930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/>
          </a:p>
        </p:txBody>
      </p:sp>
      <p:sp>
        <p:nvSpPr>
          <p:cNvPr id="28" name="27 Abrir llave"/>
          <p:cNvSpPr/>
          <p:nvPr/>
        </p:nvSpPr>
        <p:spPr>
          <a:xfrm rot="5400000">
            <a:off x="6193085" y="-1467547"/>
            <a:ext cx="288034" cy="8352930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/>
          </a:p>
        </p:txBody>
      </p:sp>
      <p:sp>
        <p:nvSpPr>
          <p:cNvPr id="37" name="36 Abrir llave"/>
          <p:cNvSpPr/>
          <p:nvPr/>
        </p:nvSpPr>
        <p:spPr>
          <a:xfrm rot="5400000">
            <a:off x="6193085" y="-459432"/>
            <a:ext cx="288034" cy="8352930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/>
          </a:p>
        </p:txBody>
      </p:sp>
      <p:sp>
        <p:nvSpPr>
          <p:cNvPr id="38" name="37 Abrir llave"/>
          <p:cNvSpPr/>
          <p:nvPr/>
        </p:nvSpPr>
        <p:spPr>
          <a:xfrm rot="5400000">
            <a:off x="6193085" y="548677"/>
            <a:ext cx="288034" cy="8352930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/>
          </a:p>
        </p:txBody>
      </p:sp>
      <p:sp>
        <p:nvSpPr>
          <p:cNvPr id="39" name="38 CuadroTexto"/>
          <p:cNvSpPr txBox="1"/>
          <p:nvPr/>
        </p:nvSpPr>
        <p:spPr>
          <a:xfrm>
            <a:off x="6265093" y="4427840"/>
            <a:ext cx="2736304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Planta       10.052 funcionarios</a:t>
            </a:r>
            <a:endParaRPr lang="es-AR" b="1" dirty="0">
              <a:latin typeface="Agency FB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265093" y="3419728"/>
            <a:ext cx="2736304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Planta       1.063 funcionarios</a:t>
            </a:r>
            <a:endParaRPr lang="es-AR" b="1" dirty="0">
              <a:latin typeface="Agency FB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265093" y="2339608"/>
            <a:ext cx="2736304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Planta       15.829 funcionarios</a:t>
            </a:r>
            <a:endParaRPr lang="es-AR" b="1" dirty="0">
              <a:latin typeface="Agency FB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6265093" y="1259488"/>
            <a:ext cx="2736304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b="1" dirty="0" smtClean="0">
                <a:latin typeface="Agency FB" pitchFamily="34" charset="0"/>
              </a:rPr>
              <a:t>Planta       67.886 funcionarios</a:t>
            </a:r>
            <a:endParaRPr lang="es-AR" b="1" dirty="0">
              <a:latin typeface="Agency FB" pitchFamily="34" charset="0"/>
            </a:endParaRPr>
          </a:p>
        </p:txBody>
      </p:sp>
      <p:graphicFrame>
        <p:nvGraphicFramePr>
          <p:cNvPr id="16" name="15 Gráfico"/>
          <p:cNvGraphicFramePr/>
          <p:nvPr/>
        </p:nvGraphicFramePr>
        <p:xfrm>
          <a:off x="1872605" y="1412776"/>
          <a:ext cx="90730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75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/>
          <p:cNvSpPr txBox="1">
            <a:spLocks/>
          </p:cNvSpPr>
          <p:nvPr/>
        </p:nvSpPr>
        <p:spPr>
          <a:xfrm>
            <a:off x="-2157" y="7"/>
            <a:ext cx="10369868" cy="978796"/>
          </a:xfrm>
          <a:prstGeom prst="rect">
            <a:avLst/>
          </a:prstGeom>
        </p:spPr>
        <p:txBody>
          <a:bodyPr vert="horz" lIns="81513" tIns="40757" rIns="81513" bIns="40757" anchor="t">
            <a:normAutofit/>
          </a:bodyPr>
          <a:lstStyle/>
          <a:p>
            <a:pPr marL="432022">
              <a:defRPr/>
            </a:pPr>
            <a:r>
              <a:rPr lang="es-CO" sz="39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3. Conformación </a:t>
            </a:r>
            <a:endParaRPr lang="es-ES" sz="43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" name="5 Título"/>
          <p:cNvSpPr txBox="1">
            <a:spLocks/>
          </p:cNvSpPr>
          <p:nvPr/>
        </p:nvSpPr>
        <p:spPr>
          <a:xfrm>
            <a:off x="864493" y="154993"/>
            <a:ext cx="10369868" cy="571504"/>
          </a:xfrm>
          <a:prstGeom prst="rect">
            <a:avLst/>
          </a:prstGeom>
        </p:spPr>
        <p:txBody>
          <a:bodyPr vert="horz" lIns="81513" tIns="40757" rIns="81513" bIns="40757" anchor="t">
            <a:noAutofit/>
          </a:bodyPr>
          <a:lstStyle/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5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Funcionarios de planta vs Contratistas</a:t>
            </a:r>
            <a:endParaRPr lang="es-CO" sz="2500" b="1" dirty="0">
              <a:solidFill>
                <a:srgbClr val="00B0F0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392885" y="1340768"/>
            <a:ext cx="1800200" cy="338534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sz="1600" b="1" dirty="0" smtClean="0">
                <a:latin typeface="Agency FB" pitchFamily="34" charset="0"/>
              </a:rPr>
              <a:t>Planta 67.886</a:t>
            </a:r>
            <a:endParaRPr lang="es-AR" sz="1600" b="1" dirty="0">
              <a:latin typeface="Agency FB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240757" y="2420888"/>
            <a:ext cx="1368152" cy="338534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sz="1600" b="1" dirty="0" smtClean="0">
                <a:latin typeface="Agency FB" pitchFamily="34" charset="0"/>
              </a:rPr>
              <a:t>Planta 15.826</a:t>
            </a:r>
            <a:endParaRPr lang="es-AR" sz="1600" b="1" dirty="0">
              <a:latin typeface="Agency FB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392885" y="3429000"/>
            <a:ext cx="2520280" cy="338534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sz="1600" b="1" dirty="0" smtClean="0">
                <a:latin typeface="Agency FB" pitchFamily="34" charset="0"/>
              </a:rPr>
              <a:t>Planta 1.603</a:t>
            </a:r>
            <a:endParaRPr lang="es-AR" sz="1600" b="1" dirty="0">
              <a:latin typeface="Agency FB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2664693" y="4437112"/>
            <a:ext cx="1440160" cy="338534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sz="1600" b="1" dirty="0" smtClean="0">
                <a:latin typeface="Agency FB" pitchFamily="34" charset="0"/>
              </a:rPr>
              <a:t>Planta 10.052</a:t>
            </a:r>
            <a:endParaRPr lang="es-AR" sz="1600" b="1" dirty="0">
              <a:latin typeface="Agency FB" pitchFamily="34" charset="0"/>
            </a:endParaRPr>
          </a:p>
        </p:txBody>
      </p:sp>
      <p:sp>
        <p:nvSpPr>
          <p:cNvPr id="37" name="89 CuadroTexto"/>
          <p:cNvSpPr txBox="1"/>
          <p:nvPr/>
        </p:nvSpPr>
        <p:spPr>
          <a:xfrm>
            <a:off x="397" y="2879204"/>
            <a:ext cx="1800200" cy="333772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Gobernaciones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38" name="90 CuadroTexto"/>
          <p:cNvSpPr txBox="1"/>
          <p:nvPr/>
        </p:nvSpPr>
        <p:spPr>
          <a:xfrm>
            <a:off x="0" y="3717032"/>
            <a:ext cx="1656594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Contralorías Departamentales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39" name="89 CuadroTexto"/>
          <p:cNvSpPr txBox="1"/>
          <p:nvPr/>
        </p:nvSpPr>
        <p:spPr>
          <a:xfrm>
            <a:off x="397" y="1628800"/>
            <a:ext cx="1800200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Entidades</a:t>
            </a:r>
          </a:p>
          <a:p>
            <a:r>
              <a:rPr lang="es-CO" b="1" dirty="0" smtClean="0">
                <a:latin typeface="Agency FB" pitchFamily="34" charset="0"/>
              </a:rPr>
              <a:t>Nacionales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40" name="90 CuadroTexto"/>
          <p:cNvSpPr txBox="1"/>
          <p:nvPr/>
        </p:nvSpPr>
        <p:spPr>
          <a:xfrm>
            <a:off x="397" y="4941168"/>
            <a:ext cx="1656594" cy="333772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Municipios</a:t>
            </a:r>
            <a:endParaRPr lang="es-CO" sz="1600" b="1" dirty="0">
              <a:latin typeface="Agency FB" pitchFamily="34" charset="0"/>
            </a:endParaRPr>
          </a:p>
        </p:txBody>
      </p:sp>
      <p:graphicFrame>
        <p:nvGraphicFramePr>
          <p:cNvPr id="41" name="40 Gráfico"/>
          <p:cNvGraphicFramePr/>
          <p:nvPr/>
        </p:nvGraphicFramePr>
        <p:xfrm>
          <a:off x="1440557" y="1052736"/>
          <a:ext cx="5400600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30 Abrir llave"/>
          <p:cNvSpPr/>
          <p:nvPr/>
        </p:nvSpPr>
        <p:spPr>
          <a:xfrm rot="5400000">
            <a:off x="3888827" y="1412775"/>
            <a:ext cx="288035" cy="4608512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/>
          </a:p>
        </p:txBody>
      </p:sp>
      <p:sp>
        <p:nvSpPr>
          <p:cNvPr id="32" name="31 Abrir llave"/>
          <p:cNvSpPr/>
          <p:nvPr/>
        </p:nvSpPr>
        <p:spPr>
          <a:xfrm rot="5400000">
            <a:off x="2412663" y="3897053"/>
            <a:ext cx="288035" cy="1656184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/>
          </a:p>
        </p:txBody>
      </p:sp>
      <p:sp>
        <p:nvSpPr>
          <p:cNvPr id="30" name="29 Abrir llave"/>
          <p:cNvSpPr/>
          <p:nvPr/>
        </p:nvSpPr>
        <p:spPr>
          <a:xfrm rot="5400000">
            <a:off x="2916720" y="1376771"/>
            <a:ext cx="288033" cy="2664295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/>
          </a:p>
        </p:txBody>
      </p:sp>
      <p:sp>
        <p:nvSpPr>
          <p:cNvPr id="29" name="28 Abrir llave"/>
          <p:cNvSpPr/>
          <p:nvPr/>
        </p:nvSpPr>
        <p:spPr>
          <a:xfrm rot="5400000">
            <a:off x="3240758" y="44627"/>
            <a:ext cx="288032" cy="3312366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/>
          </a:p>
        </p:txBody>
      </p:sp>
      <p:sp>
        <p:nvSpPr>
          <p:cNvPr id="19" name="18 Abrir llave"/>
          <p:cNvSpPr/>
          <p:nvPr/>
        </p:nvSpPr>
        <p:spPr>
          <a:xfrm rot="5400000">
            <a:off x="10369547" y="1124747"/>
            <a:ext cx="288031" cy="1008109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/>
          </a:p>
        </p:txBody>
      </p:sp>
      <p:sp>
        <p:nvSpPr>
          <p:cNvPr id="21" name="20 Abrir llave"/>
          <p:cNvSpPr/>
          <p:nvPr/>
        </p:nvSpPr>
        <p:spPr>
          <a:xfrm rot="5400000">
            <a:off x="10117522" y="1808822"/>
            <a:ext cx="360040" cy="1584174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/>
          </a:p>
        </p:txBody>
      </p:sp>
      <p:sp>
        <p:nvSpPr>
          <p:cNvPr id="23" name="22 Abrir llave"/>
          <p:cNvSpPr/>
          <p:nvPr/>
        </p:nvSpPr>
        <p:spPr>
          <a:xfrm rot="5400000">
            <a:off x="10909609" y="3537012"/>
            <a:ext cx="360040" cy="144016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/>
          </a:p>
        </p:txBody>
      </p:sp>
      <p:sp>
        <p:nvSpPr>
          <p:cNvPr id="25" name="24 Abrir llave"/>
          <p:cNvSpPr/>
          <p:nvPr/>
        </p:nvSpPr>
        <p:spPr>
          <a:xfrm rot="5400000">
            <a:off x="9721478" y="3429001"/>
            <a:ext cx="360040" cy="2376262"/>
          </a:xfrm>
          <a:prstGeom prst="leftBrace">
            <a:avLst>
              <a:gd name="adj1" fmla="val 8333"/>
              <a:gd name="adj2" fmla="val 429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22" tIns="45710" rIns="91422" bIns="45710" rtlCol="0" anchor="ctr"/>
          <a:lstStyle/>
          <a:p>
            <a:pPr algn="ctr"/>
            <a:endParaRPr lang="es-AR" dirty="0"/>
          </a:p>
        </p:txBody>
      </p:sp>
      <p:sp>
        <p:nvSpPr>
          <p:cNvPr id="20" name="19 CuadroTexto"/>
          <p:cNvSpPr txBox="1"/>
          <p:nvPr/>
        </p:nvSpPr>
        <p:spPr>
          <a:xfrm>
            <a:off x="9073405" y="1321044"/>
            <a:ext cx="1800200" cy="338534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sz="1600" b="1" dirty="0" smtClean="0">
                <a:latin typeface="Agency FB" pitchFamily="34" charset="0"/>
              </a:rPr>
              <a:t>Contratistas 28.324</a:t>
            </a:r>
            <a:endParaRPr lang="es-AR" sz="1600" b="1" dirty="0">
              <a:latin typeface="Agency FB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8857381" y="2298378"/>
            <a:ext cx="1584178" cy="338534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sz="1600" b="1" dirty="0" smtClean="0">
                <a:latin typeface="Agency FB" pitchFamily="34" charset="0"/>
              </a:rPr>
              <a:t>Contratistas 12.308</a:t>
            </a:r>
            <a:endParaRPr lang="es-AR" sz="1600" b="1" dirty="0">
              <a:latin typeface="Agency FB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9865491" y="3284984"/>
            <a:ext cx="1584178" cy="338534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sz="1600" b="1" dirty="0" smtClean="0">
                <a:latin typeface="Agency FB" pitchFamily="34" charset="0"/>
              </a:rPr>
              <a:t>Contratistas 40</a:t>
            </a:r>
            <a:endParaRPr lang="es-AR" sz="1600" b="1" dirty="0">
              <a:latin typeface="Agency FB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569349" y="4293096"/>
            <a:ext cx="1584178" cy="338534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s-ES" sz="1600" b="1" dirty="0" smtClean="0">
                <a:latin typeface="Agency FB" pitchFamily="34" charset="0"/>
              </a:rPr>
              <a:t>Contratistas 17.910</a:t>
            </a:r>
            <a:endParaRPr lang="es-AR" sz="1600" b="1" dirty="0">
              <a:latin typeface="Agency FB" pitchFamily="34" charset="0"/>
            </a:endParaRPr>
          </a:p>
        </p:txBody>
      </p:sp>
      <p:graphicFrame>
        <p:nvGraphicFramePr>
          <p:cNvPr id="42" name="41 Gráfico"/>
          <p:cNvGraphicFramePr/>
          <p:nvPr/>
        </p:nvGraphicFramePr>
        <p:xfrm>
          <a:off x="6986367" y="980728"/>
          <a:ext cx="4535708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75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/>
          <p:cNvSpPr txBox="1">
            <a:spLocks/>
          </p:cNvSpPr>
          <p:nvPr/>
        </p:nvSpPr>
        <p:spPr>
          <a:xfrm>
            <a:off x="-2157" y="7"/>
            <a:ext cx="10369868" cy="978796"/>
          </a:xfrm>
          <a:prstGeom prst="rect">
            <a:avLst/>
          </a:prstGeom>
        </p:spPr>
        <p:txBody>
          <a:bodyPr vert="horz" lIns="81513" tIns="40757" rIns="81513" bIns="40757" anchor="t">
            <a:normAutofit/>
          </a:bodyPr>
          <a:lstStyle/>
          <a:p>
            <a:pPr marL="432022">
              <a:defRPr/>
            </a:pPr>
            <a:r>
              <a:rPr lang="es-CO" sz="39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3. Conformación </a:t>
            </a:r>
            <a:endParaRPr lang="es-ES" sz="43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" name="5 Título"/>
          <p:cNvSpPr txBox="1">
            <a:spLocks/>
          </p:cNvSpPr>
          <p:nvPr/>
        </p:nvSpPr>
        <p:spPr>
          <a:xfrm>
            <a:off x="864493" y="154993"/>
            <a:ext cx="10369868" cy="571504"/>
          </a:xfrm>
          <a:prstGeom prst="rect">
            <a:avLst/>
          </a:prstGeom>
        </p:spPr>
        <p:txBody>
          <a:bodyPr vert="horz" lIns="81513" tIns="40757" rIns="81513" bIns="40757" anchor="t">
            <a:noAutofit/>
          </a:bodyPr>
          <a:lstStyle/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5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Calificación promedio Brecha</a:t>
            </a:r>
            <a:endParaRPr lang="es-CO" sz="2500" b="1" dirty="0">
              <a:solidFill>
                <a:srgbClr val="00B0F0"/>
              </a:solidFill>
              <a:latin typeface="Agency FB" pitchFamily="34" charset="0"/>
              <a:ea typeface="+mj-ea"/>
              <a:cs typeface="+mj-cs"/>
            </a:endParaRPr>
          </a:p>
        </p:txBody>
      </p:sp>
      <p:graphicFrame>
        <p:nvGraphicFramePr>
          <p:cNvPr id="28" name="27 Gráfico"/>
          <p:cNvGraphicFramePr/>
          <p:nvPr/>
        </p:nvGraphicFramePr>
        <p:xfrm>
          <a:off x="504453" y="692696"/>
          <a:ext cx="9937103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75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/>
        </p:nvSpPr>
        <p:spPr>
          <a:xfrm>
            <a:off x="719761" y="44624"/>
            <a:ext cx="10369868" cy="571504"/>
          </a:xfrm>
          <a:prstGeom prst="rect">
            <a:avLst/>
          </a:prstGeom>
        </p:spPr>
        <p:txBody>
          <a:bodyPr vert="horz" lIns="81513" tIns="40757" rIns="81513" bIns="40757" anchor="t">
            <a:noAutofit/>
          </a:bodyPr>
          <a:lstStyle/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s-CO" sz="2000" b="1" dirty="0">
              <a:solidFill>
                <a:srgbClr val="00B0F0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6" name="5 Título"/>
          <p:cNvSpPr txBox="1">
            <a:spLocks/>
          </p:cNvSpPr>
          <p:nvPr/>
        </p:nvSpPr>
        <p:spPr>
          <a:xfrm>
            <a:off x="-2157" y="7"/>
            <a:ext cx="10369868" cy="978796"/>
          </a:xfrm>
          <a:prstGeom prst="rect">
            <a:avLst/>
          </a:prstGeom>
        </p:spPr>
        <p:txBody>
          <a:bodyPr vert="horz" lIns="81513" tIns="40757" rIns="81513" bIns="40757" anchor="t">
            <a:normAutofit/>
          </a:bodyPr>
          <a:lstStyle/>
          <a:p>
            <a:pPr marL="432022">
              <a:defRPr/>
            </a:pPr>
            <a:r>
              <a:rPr lang="es-CO" sz="39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4.2 Capacitaciones </a:t>
            </a:r>
            <a:endParaRPr lang="es-ES" sz="43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5 Título"/>
          <p:cNvSpPr txBox="1">
            <a:spLocks/>
          </p:cNvSpPr>
          <p:nvPr/>
        </p:nvSpPr>
        <p:spPr>
          <a:xfrm>
            <a:off x="864493" y="188640"/>
            <a:ext cx="10369868" cy="571504"/>
          </a:xfrm>
          <a:prstGeom prst="rect">
            <a:avLst/>
          </a:prstGeom>
        </p:spPr>
        <p:txBody>
          <a:bodyPr vert="horz" lIns="81513" tIns="40757" rIns="81513" bIns="40757" anchor="t">
            <a:noAutofit/>
          </a:bodyPr>
          <a:lstStyle/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5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Temas de capacitación*</a:t>
            </a:r>
            <a:endParaRPr lang="es-CO" sz="2500" b="1" dirty="0">
              <a:solidFill>
                <a:srgbClr val="00B0F0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23" name="10 CuadroTexto"/>
          <p:cNvSpPr txBox="1"/>
          <p:nvPr/>
        </p:nvSpPr>
        <p:spPr>
          <a:xfrm>
            <a:off x="8137301" y="764704"/>
            <a:ext cx="2303858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b="1" dirty="0" smtClean="0">
                <a:latin typeface="Agency FB" pitchFamily="34" charset="0"/>
              </a:rPr>
              <a:t>Tema menos capacitado</a:t>
            </a:r>
            <a:endParaRPr lang="es-AR" b="1" dirty="0">
              <a:latin typeface="Agency FB" pitchFamily="34" charset="0"/>
            </a:endParaRPr>
          </a:p>
        </p:txBody>
      </p:sp>
      <p:sp>
        <p:nvSpPr>
          <p:cNvPr id="52" name="10 CuadroTexto"/>
          <p:cNvSpPr txBox="1"/>
          <p:nvPr/>
        </p:nvSpPr>
        <p:spPr>
          <a:xfrm>
            <a:off x="2304653" y="764704"/>
            <a:ext cx="2303858" cy="369312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b="1" dirty="0" smtClean="0">
                <a:latin typeface="Agency FB" pitchFamily="34" charset="0"/>
              </a:rPr>
              <a:t>Tema más capacitado</a:t>
            </a:r>
            <a:endParaRPr lang="es-AR" b="1" dirty="0">
              <a:latin typeface="Agency FB" pitchFamily="34" charset="0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print"/>
          <a:srcRect l="8657" t="32045" r="86028" b="59450"/>
          <a:stretch>
            <a:fillRect/>
          </a:stretch>
        </p:blipFill>
        <p:spPr bwMode="auto">
          <a:xfrm>
            <a:off x="2808709" y="105273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59 CuadroTexto"/>
          <p:cNvSpPr txBox="1"/>
          <p:nvPr/>
        </p:nvSpPr>
        <p:spPr>
          <a:xfrm>
            <a:off x="3672805" y="1052736"/>
            <a:ext cx="177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7030A0"/>
                </a:solidFill>
                <a:latin typeface="Agency FB" pitchFamily="34" charset="0"/>
              </a:rPr>
              <a:t>No. Entidades que lo trataron</a:t>
            </a:r>
            <a:endParaRPr lang="es-CO" sz="1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 l="8657" t="42912" r="86028" b="49528"/>
          <a:stretch>
            <a:fillRect/>
          </a:stretch>
        </p:blipFill>
        <p:spPr bwMode="auto">
          <a:xfrm>
            <a:off x="8353325" y="1052736"/>
            <a:ext cx="486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CuadroTexto"/>
          <p:cNvSpPr txBox="1"/>
          <p:nvPr/>
        </p:nvSpPr>
        <p:spPr>
          <a:xfrm>
            <a:off x="8929389" y="105273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7030A0"/>
                </a:solidFill>
                <a:latin typeface="Agency FB" pitchFamily="34" charset="0"/>
              </a:rPr>
              <a:t>No. Entidades que lo trataron</a:t>
            </a:r>
            <a:endParaRPr lang="es-CO" sz="14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cxnSp>
        <p:nvCxnSpPr>
          <p:cNvPr id="63" name="79 Conector recto"/>
          <p:cNvCxnSpPr/>
          <p:nvPr/>
        </p:nvCxnSpPr>
        <p:spPr>
          <a:xfrm>
            <a:off x="6121077" y="1124744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uadroTexto"/>
          <p:cNvSpPr txBox="1"/>
          <p:nvPr/>
        </p:nvSpPr>
        <p:spPr>
          <a:xfrm>
            <a:off x="1872605" y="177281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Agency FB" pitchFamily="34" charset="0"/>
              </a:rPr>
              <a:t>Gestión financiera</a:t>
            </a:r>
            <a:endParaRPr lang="es-CO" sz="1400" dirty="0">
              <a:latin typeface="Agency FB" pitchFamily="34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1872605" y="285293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Agency FB" pitchFamily="34" charset="0"/>
              </a:rPr>
              <a:t>Contratación pública y talento humano</a:t>
            </a:r>
            <a:endParaRPr lang="es-CO" sz="1400" dirty="0">
              <a:latin typeface="Agency FB" pitchFamily="34" charset="0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1872605" y="4221088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Agency FB" pitchFamily="34" charset="0"/>
              </a:rPr>
              <a:t>Contratación pública</a:t>
            </a:r>
            <a:endParaRPr lang="es-CO" sz="1400" dirty="0">
              <a:latin typeface="Agency FB" pitchFamily="34" charset="0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1872605" y="5363924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Agency FB" pitchFamily="34" charset="0"/>
              </a:rPr>
              <a:t>Servicio al ciudadano</a:t>
            </a:r>
            <a:endParaRPr lang="es-CO" sz="1400" dirty="0">
              <a:latin typeface="Agency FB" pitchFamily="34" charset="0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7075991" y="1763524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Agency FB" pitchFamily="34" charset="0"/>
              </a:rPr>
              <a:t>Contratación pública</a:t>
            </a:r>
            <a:endParaRPr lang="es-CO" sz="1400" dirty="0">
              <a:latin typeface="Agency FB" pitchFamily="34" charset="0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7147999" y="285293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Agency FB" pitchFamily="34" charset="0"/>
              </a:rPr>
              <a:t>Participación ciudadana</a:t>
            </a:r>
            <a:endParaRPr lang="es-CO" sz="1400" dirty="0">
              <a:latin typeface="Agency FB" pitchFamily="34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7201197" y="414908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Agency FB" pitchFamily="34" charset="0"/>
              </a:rPr>
              <a:t>Participación y servicio al ciudadano</a:t>
            </a:r>
            <a:endParaRPr lang="es-CO" sz="1400" dirty="0">
              <a:latin typeface="Agency FB" pitchFamily="34" charset="0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7075991" y="537321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Agency FB" pitchFamily="34" charset="0"/>
              </a:rPr>
              <a:t>Participación ciudadana</a:t>
            </a:r>
            <a:endParaRPr lang="es-CO" sz="1400" dirty="0">
              <a:latin typeface="Agency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6375" t="56480" r="41225" b="30560"/>
          <a:stretch>
            <a:fillRect/>
          </a:stretch>
        </p:blipFill>
        <p:spPr bwMode="auto">
          <a:xfrm rot="5400000">
            <a:off x="3096741" y="3140968"/>
            <a:ext cx="39604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26375" t="56480" r="68225" b="29480"/>
          <a:stretch>
            <a:fillRect/>
          </a:stretch>
        </p:blipFill>
        <p:spPr bwMode="auto">
          <a:xfrm rot="5400000">
            <a:off x="10045513" y="1520788"/>
            <a:ext cx="5760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5" cstate="print"/>
          <a:srcRect l="31696" t="56480" r="62229" b="29480"/>
          <a:stretch>
            <a:fillRect/>
          </a:stretch>
        </p:blipFill>
        <p:spPr bwMode="auto">
          <a:xfrm rot="5400000">
            <a:off x="10009509" y="2636912"/>
            <a:ext cx="6480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5" cstate="print"/>
          <a:srcRect l="37018" t="56480" r="55557" b="29480"/>
          <a:stretch>
            <a:fillRect/>
          </a:stretch>
        </p:blipFill>
        <p:spPr bwMode="auto">
          <a:xfrm rot="5400000">
            <a:off x="10009509" y="3861048"/>
            <a:ext cx="7920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/>
          <a:srcRect l="43689" t="56480" r="50000" b="29480"/>
          <a:stretch>
            <a:fillRect/>
          </a:stretch>
        </p:blipFill>
        <p:spPr bwMode="auto">
          <a:xfrm rot="5400000">
            <a:off x="10068941" y="4953744"/>
            <a:ext cx="6732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CuadroTexto 34"/>
          <p:cNvSpPr txBox="1"/>
          <p:nvPr/>
        </p:nvSpPr>
        <p:spPr>
          <a:xfrm>
            <a:off x="4752925" y="198884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54/62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78" name="CuadroTexto 34"/>
          <p:cNvSpPr txBox="1"/>
          <p:nvPr/>
        </p:nvSpPr>
        <p:spPr>
          <a:xfrm>
            <a:off x="10009509" y="184482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20/62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79" name="CuadroTexto 34"/>
          <p:cNvSpPr txBox="1"/>
          <p:nvPr/>
        </p:nvSpPr>
        <p:spPr>
          <a:xfrm>
            <a:off x="4752925" y="30689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19/28</a:t>
            </a:r>
            <a:endParaRPr lang="es-ES" sz="1400" b="1" dirty="0"/>
          </a:p>
        </p:txBody>
      </p:sp>
      <p:sp>
        <p:nvSpPr>
          <p:cNvPr id="80" name="CuadroTexto 34"/>
          <p:cNvSpPr txBox="1"/>
          <p:nvPr/>
        </p:nvSpPr>
        <p:spPr>
          <a:xfrm>
            <a:off x="10009509" y="297720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3/28</a:t>
            </a:r>
            <a:endParaRPr lang="es-ES" sz="1400" b="1" dirty="0"/>
          </a:p>
        </p:txBody>
      </p:sp>
      <p:sp>
        <p:nvSpPr>
          <p:cNvPr id="81" name="CuadroTexto 34"/>
          <p:cNvSpPr txBox="1"/>
          <p:nvPr/>
        </p:nvSpPr>
        <p:spPr>
          <a:xfrm>
            <a:off x="4752925" y="412933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23/29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82" name="CuadroTexto 34"/>
          <p:cNvSpPr txBox="1"/>
          <p:nvPr/>
        </p:nvSpPr>
        <p:spPr>
          <a:xfrm>
            <a:off x="10081517" y="414908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11/29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83" name="CuadroTexto 34"/>
          <p:cNvSpPr txBox="1"/>
          <p:nvPr/>
        </p:nvSpPr>
        <p:spPr>
          <a:xfrm>
            <a:off x="4752925" y="513744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17/22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84" name="CuadroTexto 34"/>
          <p:cNvSpPr txBox="1"/>
          <p:nvPr/>
        </p:nvSpPr>
        <p:spPr>
          <a:xfrm>
            <a:off x="10081517" y="531224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4/22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9" name="89 CuadroTexto"/>
          <p:cNvSpPr txBox="1"/>
          <p:nvPr/>
        </p:nvSpPr>
        <p:spPr>
          <a:xfrm>
            <a:off x="0" y="2879204"/>
            <a:ext cx="1800200" cy="333772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Gobernaciones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40" name="90 CuadroTexto"/>
          <p:cNvSpPr txBox="1"/>
          <p:nvPr/>
        </p:nvSpPr>
        <p:spPr>
          <a:xfrm>
            <a:off x="0" y="3933056"/>
            <a:ext cx="1656594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Contralorías Departamentales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41" name="89 CuadroTexto"/>
          <p:cNvSpPr txBox="1"/>
          <p:nvPr/>
        </p:nvSpPr>
        <p:spPr>
          <a:xfrm>
            <a:off x="0" y="1484784"/>
            <a:ext cx="1800200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Entidades</a:t>
            </a:r>
          </a:p>
          <a:p>
            <a:r>
              <a:rPr lang="es-CO" b="1" dirty="0" smtClean="0">
                <a:latin typeface="Agency FB" pitchFamily="34" charset="0"/>
              </a:rPr>
              <a:t>Nacionales</a:t>
            </a:r>
            <a:endParaRPr lang="es-CO" sz="1600" b="1" dirty="0">
              <a:latin typeface="Agency FB" pitchFamily="34" charset="0"/>
            </a:endParaRPr>
          </a:p>
        </p:txBody>
      </p:sp>
      <p:sp>
        <p:nvSpPr>
          <p:cNvPr id="42" name="90 CuadroTexto"/>
          <p:cNvSpPr txBox="1"/>
          <p:nvPr/>
        </p:nvSpPr>
        <p:spPr>
          <a:xfrm>
            <a:off x="397" y="5301208"/>
            <a:ext cx="1656594" cy="333772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latin typeface="Agency FB" pitchFamily="34" charset="0"/>
              </a:rPr>
              <a:t>Municipios</a:t>
            </a:r>
            <a:endParaRPr lang="es-CO" sz="16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9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/>
        </p:nvSpPr>
        <p:spPr>
          <a:xfrm>
            <a:off x="-431651" y="0"/>
            <a:ext cx="9865493" cy="978796"/>
          </a:xfrm>
          <a:prstGeom prst="rect">
            <a:avLst/>
          </a:prstGeom>
        </p:spPr>
        <p:txBody>
          <a:bodyPr vert="horz" lIns="81513" tIns="40757" rIns="81513" bIns="40757" anchor="t">
            <a:normAutofit/>
          </a:bodyPr>
          <a:lstStyle/>
          <a:p>
            <a:pPr marL="432022">
              <a:defRPr/>
            </a:pPr>
            <a:r>
              <a:rPr lang="es-CO" sz="39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2. Seguimiento o evaluación</a:t>
            </a:r>
            <a:endParaRPr lang="es-ES" sz="43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6" name="5 Título"/>
          <p:cNvSpPr txBox="1">
            <a:spLocks/>
          </p:cNvSpPr>
          <p:nvPr/>
        </p:nvSpPr>
        <p:spPr>
          <a:xfrm>
            <a:off x="1584573" y="-27384"/>
            <a:ext cx="9937502" cy="571504"/>
          </a:xfrm>
          <a:prstGeom prst="rect">
            <a:avLst/>
          </a:prstGeom>
        </p:spPr>
        <p:txBody>
          <a:bodyPr vert="horz" lIns="81513" tIns="40757" rIns="81513" bIns="40757" anchor="t">
            <a:noAutofit/>
          </a:bodyPr>
          <a:lstStyle/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0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Funcionarios de carrera evaluados y funcionarios de LNR y provisionales a los que se les realiza seguimiento</a:t>
            </a:r>
            <a:endParaRPr lang="es-CO" sz="2000" b="1" dirty="0">
              <a:solidFill>
                <a:srgbClr val="00B0F0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8" name="89 CuadroTexto"/>
          <p:cNvSpPr txBox="1"/>
          <p:nvPr/>
        </p:nvSpPr>
        <p:spPr>
          <a:xfrm>
            <a:off x="397" y="3185820"/>
            <a:ext cx="1800200" cy="333772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Gobernaciones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9" name="90 CuadroTexto"/>
          <p:cNvSpPr txBox="1"/>
          <p:nvPr/>
        </p:nvSpPr>
        <p:spPr>
          <a:xfrm>
            <a:off x="0" y="4330397"/>
            <a:ext cx="1656594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Contralorías Departamentales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20" name="89 CuadroTexto"/>
          <p:cNvSpPr txBox="1"/>
          <p:nvPr/>
        </p:nvSpPr>
        <p:spPr>
          <a:xfrm>
            <a:off x="397" y="1882125"/>
            <a:ext cx="1800200" cy="610771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Entidades</a:t>
            </a:r>
          </a:p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Nacionales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22" name="90 CuadroTexto"/>
          <p:cNvSpPr txBox="1"/>
          <p:nvPr/>
        </p:nvSpPr>
        <p:spPr>
          <a:xfrm>
            <a:off x="397" y="5626541"/>
            <a:ext cx="1656594" cy="333772"/>
          </a:xfrm>
          <a:prstGeom prst="rect">
            <a:avLst/>
          </a:prstGeom>
          <a:noFill/>
        </p:spPr>
        <p:txBody>
          <a:bodyPr wrap="square" lIns="56225" tIns="28112" rIns="56225" bIns="28112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Municipios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2" name="Picture 2" descr="C:\Users\corjuela\AppData\Local\Temp\employ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981" y="764704"/>
            <a:ext cx="864096" cy="864096"/>
          </a:xfrm>
          <a:prstGeom prst="rect">
            <a:avLst/>
          </a:prstGeom>
          <a:noFill/>
        </p:spPr>
      </p:pic>
      <p:pic>
        <p:nvPicPr>
          <p:cNvPr id="1027" name="Picture 3" descr="C:\Users\corjuela\AppData\Local\Temp\employe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573" y="836712"/>
            <a:ext cx="864000" cy="864000"/>
          </a:xfrm>
          <a:prstGeom prst="rect">
            <a:avLst/>
          </a:prstGeom>
          <a:noFill/>
        </p:spPr>
      </p:pic>
      <p:sp>
        <p:nvSpPr>
          <p:cNvPr id="31" name="10 CuadroTexto"/>
          <p:cNvSpPr txBox="1"/>
          <p:nvPr/>
        </p:nvSpPr>
        <p:spPr>
          <a:xfrm>
            <a:off x="2304653" y="836712"/>
            <a:ext cx="2592288" cy="400089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7030A0"/>
                </a:solidFill>
                <a:latin typeface="Agency FB" pitchFamily="34" charset="0"/>
              </a:rPr>
              <a:t>No. de funcionarios</a:t>
            </a:r>
            <a:endParaRPr lang="es-AR" sz="2000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32" name="10 CuadroTexto"/>
          <p:cNvSpPr txBox="1"/>
          <p:nvPr/>
        </p:nvSpPr>
        <p:spPr>
          <a:xfrm>
            <a:off x="6121077" y="764704"/>
            <a:ext cx="2808312" cy="707866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7030A0"/>
                </a:solidFill>
                <a:latin typeface="Agency FB" pitchFamily="34" charset="0"/>
              </a:rPr>
              <a:t>No. de funcionarios con seguimiento o evaluación</a:t>
            </a:r>
            <a:endParaRPr lang="es-AR" sz="2000" dirty="0">
              <a:solidFill>
                <a:srgbClr val="7030A0"/>
              </a:solidFill>
              <a:latin typeface="Agency FB" pitchFamily="34" charset="0"/>
            </a:endParaRPr>
          </a:p>
        </p:txBody>
      </p:sp>
      <p:pic>
        <p:nvPicPr>
          <p:cNvPr id="1028" name="Picture 4" descr="C:\Users\corjuela\AppData\Local\Temp\discount-label-interface-commercial-symbol-with-percentage-sig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3445" y="764704"/>
            <a:ext cx="864000" cy="864000"/>
          </a:xfrm>
          <a:prstGeom prst="rect">
            <a:avLst/>
          </a:prstGeom>
          <a:noFill/>
        </p:spPr>
      </p:pic>
      <p:sp>
        <p:nvSpPr>
          <p:cNvPr id="39" name="CuadroTexto 18"/>
          <p:cNvSpPr txBox="1"/>
          <p:nvPr/>
        </p:nvSpPr>
        <p:spPr>
          <a:xfrm>
            <a:off x="1584573" y="1772816"/>
            <a:ext cx="327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30.461</a:t>
            </a:r>
            <a:r>
              <a:rPr lang="es-ES" dirty="0" smtClean="0">
                <a:latin typeface="Britannic Bold" panose="020B0903060703020204" pitchFamily="34" charset="0"/>
              </a:rPr>
              <a:t> carrera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10.392</a:t>
            </a:r>
            <a:r>
              <a:rPr lang="es-ES" dirty="0" smtClean="0">
                <a:latin typeface="Britannic Bold" panose="020B0903060703020204" pitchFamily="34" charset="0"/>
              </a:rPr>
              <a:t> LNR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20.903</a:t>
            </a:r>
            <a:r>
              <a:rPr lang="es-ES" dirty="0" smtClean="0">
                <a:latin typeface="Britannic Bold" panose="020B0903060703020204" pitchFamily="34" charset="0"/>
              </a:rPr>
              <a:t> provisionales</a:t>
            </a:r>
            <a:endParaRPr lang="es-ES" dirty="0">
              <a:latin typeface="Britannic Bold" panose="020B0903060703020204" pitchFamily="34" charset="0"/>
            </a:endParaRPr>
          </a:p>
        </p:txBody>
      </p:sp>
      <p:sp>
        <p:nvSpPr>
          <p:cNvPr id="40" name="CuadroTexto 18"/>
          <p:cNvSpPr txBox="1"/>
          <p:nvPr/>
        </p:nvSpPr>
        <p:spPr>
          <a:xfrm>
            <a:off x="5473005" y="1772816"/>
            <a:ext cx="327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26.789</a:t>
            </a:r>
            <a:r>
              <a:rPr lang="es-ES" dirty="0" smtClean="0">
                <a:latin typeface="Britannic Bold" panose="020B0903060703020204" pitchFamily="34" charset="0"/>
              </a:rPr>
              <a:t> carrera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5.026</a:t>
            </a:r>
            <a:r>
              <a:rPr lang="es-ES" dirty="0" smtClean="0">
                <a:latin typeface="Britannic Bold" panose="020B0903060703020204" pitchFamily="34" charset="0"/>
              </a:rPr>
              <a:t> LNR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4.455</a:t>
            </a:r>
            <a:r>
              <a:rPr lang="es-ES" dirty="0" smtClean="0">
                <a:latin typeface="Britannic Bold" panose="020B0903060703020204" pitchFamily="34" charset="0"/>
              </a:rPr>
              <a:t> provisionales</a:t>
            </a:r>
            <a:endParaRPr lang="es-ES" dirty="0">
              <a:latin typeface="Britannic Bold" panose="020B0903060703020204" pitchFamily="34" charset="0"/>
            </a:endParaRPr>
          </a:p>
        </p:txBody>
      </p:sp>
      <p:sp>
        <p:nvSpPr>
          <p:cNvPr id="41" name="CuadroTexto 18"/>
          <p:cNvSpPr txBox="1"/>
          <p:nvPr/>
        </p:nvSpPr>
        <p:spPr>
          <a:xfrm>
            <a:off x="9361437" y="1765265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88%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44%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21%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26" name="CuadroTexto 18"/>
          <p:cNvSpPr txBox="1"/>
          <p:nvPr/>
        </p:nvSpPr>
        <p:spPr>
          <a:xfrm>
            <a:off x="1584573" y="2924944"/>
            <a:ext cx="327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7.240</a:t>
            </a:r>
            <a:r>
              <a:rPr lang="es-ES" dirty="0" smtClean="0">
                <a:latin typeface="Britannic Bold" panose="020B0903060703020204" pitchFamily="34" charset="0"/>
              </a:rPr>
              <a:t> carrera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1.978</a:t>
            </a:r>
            <a:r>
              <a:rPr lang="es-ES" dirty="0" smtClean="0">
                <a:latin typeface="Britannic Bold" panose="020B0903060703020204" pitchFamily="34" charset="0"/>
              </a:rPr>
              <a:t> LNR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6.331</a:t>
            </a:r>
            <a:r>
              <a:rPr lang="es-ES" dirty="0" smtClean="0">
                <a:latin typeface="Britannic Bold" panose="020B0903060703020204" pitchFamily="34" charset="0"/>
              </a:rPr>
              <a:t> provisionales</a:t>
            </a:r>
            <a:endParaRPr lang="es-ES" dirty="0">
              <a:latin typeface="Britannic Bold" panose="020B0903060703020204" pitchFamily="34" charset="0"/>
            </a:endParaRPr>
          </a:p>
        </p:txBody>
      </p:sp>
      <p:sp>
        <p:nvSpPr>
          <p:cNvPr id="27" name="CuadroTexto 18"/>
          <p:cNvSpPr txBox="1"/>
          <p:nvPr/>
        </p:nvSpPr>
        <p:spPr>
          <a:xfrm>
            <a:off x="5473005" y="2924944"/>
            <a:ext cx="327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6.618</a:t>
            </a:r>
            <a:r>
              <a:rPr lang="es-ES" dirty="0" smtClean="0">
                <a:latin typeface="Britannic Bold" panose="020B0903060703020204" pitchFamily="34" charset="0"/>
              </a:rPr>
              <a:t> carrera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656</a:t>
            </a:r>
            <a:r>
              <a:rPr lang="es-ES" dirty="0" smtClean="0">
                <a:latin typeface="Britannic Bold" panose="020B0903060703020204" pitchFamily="34" charset="0"/>
              </a:rPr>
              <a:t> LNR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2.143</a:t>
            </a:r>
            <a:r>
              <a:rPr lang="es-ES" dirty="0" smtClean="0">
                <a:latin typeface="Britannic Bold" panose="020B0903060703020204" pitchFamily="34" charset="0"/>
              </a:rPr>
              <a:t> provisionales</a:t>
            </a:r>
            <a:endParaRPr lang="es-ES" dirty="0">
              <a:latin typeface="Britannic Bold" panose="020B0903060703020204" pitchFamily="34" charset="0"/>
            </a:endParaRPr>
          </a:p>
        </p:txBody>
      </p:sp>
      <p:sp>
        <p:nvSpPr>
          <p:cNvPr id="28" name="CuadroTexto 18"/>
          <p:cNvSpPr txBox="1"/>
          <p:nvPr/>
        </p:nvSpPr>
        <p:spPr>
          <a:xfrm>
            <a:off x="9361437" y="292494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91%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33%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34%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29" name="CuadroTexto 18"/>
          <p:cNvSpPr txBox="1"/>
          <p:nvPr/>
        </p:nvSpPr>
        <p:spPr>
          <a:xfrm>
            <a:off x="1584573" y="4141529"/>
            <a:ext cx="327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865</a:t>
            </a:r>
            <a:r>
              <a:rPr lang="es-ES" dirty="0" smtClean="0">
                <a:latin typeface="Britannic Bold" panose="020B0903060703020204" pitchFamily="34" charset="0"/>
              </a:rPr>
              <a:t> carrera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366</a:t>
            </a:r>
            <a:r>
              <a:rPr lang="es-ES" dirty="0" smtClean="0">
                <a:latin typeface="Britannic Bold" panose="020B0903060703020204" pitchFamily="34" charset="0"/>
              </a:rPr>
              <a:t> LNR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262</a:t>
            </a:r>
            <a:r>
              <a:rPr lang="es-ES" dirty="0" smtClean="0">
                <a:latin typeface="Britannic Bold" panose="020B0903060703020204" pitchFamily="34" charset="0"/>
              </a:rPr>
              <a:t> provisionales</a:t>
            </a:r>
            <a:endParaRPr lang="es-ES" dirty="0">
              <a:latin typeface="Britannic Bold" panose="020B0903060703020204" pitchFamily="34" charset="0"/>
            </a:endParaRPr>
          </a:p>
        </p:txBody>
      </p:sp>
      <p:sp>
        <p:nvSpPr>
          <p:cNvPr id="30" name="CuadroTexto 18"/>
          <p:cNvSpPr txBox="1"/>
          <p:nvPr/>
        </p:nvSpPr>
        <p:spPr>
          <a:xfrm>
            <a:off x="5473005" y="4141529"/>
            <a:ext cx="327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768</a:t>
            </a:r>
            <a:r>
              <a:rPr lang="es-ES" dirty="0" smtClean="0">
                <a:latin typeface="Britannic Bold" panose="020B0903060703020204" pitchFamily="34" charset="0"/>
              </a:rPr>
              <a:t> carrera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166</a:t>
            </a:r>
            <a:r>
              <a:rPr lang="es-ES" dirty="0" smtClean="0">
                <a:latin typeface="Britannic Bold" panose="020B0903060703020204" pitchFamily="34" charset="0"/>
              </a:rPr>
              <a:t> LNR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77</a:t>
            </a:r>
            <a:r>
              <a:rPr lang="es-ES" dirty="0" smtClean="0">
                <a:latin typeface="Britannic Bold" panose="020B0903060703020204" pitchFamily="34" charset="0"/>
              </a:rPr>
              <a:t> provisionales</a:t>
            </a:r>
            <a:endParaRPr lang="es-ES" dirty="0">
              <a:latin typeface="Britannic Bold" panose="020B0903060703020204" pitchFamily="34" charset="0"/>
            </a:endParaRPr>
          </a:p>
        </p:txBody>
      </p:sp>
      <p:sp>
        <p:nvSpPr>
          <p:cNvPr id="34" name="CuadroTexto 18"/>
          <p:cNvSpPr txBox="1"/>
          <p:nvPr/>
        </p:nvSpPr>
        <p:spPr>
          <a:xfrm>
            <a:off x="9361437" y="4141529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89%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45%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29%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35" name="CuadroTexto 18"/>
          <p:cNvSpPr txBox="1"/>
          <p:nvPr/>
        </p:nvSpPr>
        <p:spPr>
          <a:xfrm>
            <a:off x="1584573" y="5293657"/>
            <a:ext cx="327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3.540</a:t>
            </a:r>
            <a:r>
              <a:rPr lang="es-ES" dirty="0" smtClean="0">
                <a:latin typeface="Britannic Bold" panose="020B0903060703020204" pitchFamily="34" charset="0"/>
              </a:rPr>
              <a:t> carrera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2.070</a:t>
            </a:r>
            <a:r>
              <a:rPr lang="es-ES" dirty="0" smtClean="0">
                <a:latin typeface="Britannic Bold" panose="020B0903060703020204" pitchFamily="34" charset="0"/>
              </a:rPr>
              <a:t> LNR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3.363</a:t>
            </a:r>
            <a:r>
              <a:rPr lang="es-ES" dirty="0" smtClean="0">
                <a:latin typeface="Britannic Bold" panose="020B0903060703020204" pitchFamily="34" charset="0"/>
              </a:rPr>
              <a:t> provisionales</a:t>
            </a:r>
            <a:endParaRPr lang="es-ES" dirty="0">
              <a:latin typeface="Britannic Bold" panose="020B0903060703020204" pitchFamily="34" charset="0"/>
            </a:endParaRPr>
          </a:p>
        </p:txBody>
      </p:sp>
      <p:sp>
        <p:nvSpPr>
          <p:cNvPr id="36" name="CuadroTexto 18"/>
          <p:cNvSpPr txBox="1"/>
          <p:nvPr/>
        </p:nvSpPr>
        <p:spPr>
          <a:xfrm>
            <a:off x="5473005" y="5293657"/>
            <a:ext cx="327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2.902</a:t>
            </a:r>
            <a:r>
              <a:rPr lang="es-ES" dirty="0" smtClean="0">
                <a:latin typeface="Britannic Bold" panose="020B0903060703020204" pitchFamily="34" charset="0"/>
              </a:rPr>
              <a:t> carrera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610</a:t>
            </a:r>
            <a:r>
              <a:rPr lang="es-ES" dirty="0" smtClean="0">
                <a:latin typeface="Britannic Bold" panose="020B0903060703020204" pitchFamily="34" charset="0"/>
              </a:rPr>
              <a:t> LNR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722</a:t>
            </a:r>
            <a:r>
              <a:rPr lang="es-ES" dirty="0" smtClean="0">
                <a:latin typeface="Britannic Bold" panose="020B0903060703020204" pitchFamily="34" charset="0"/>
              </a:rPr>
              <a:t> provisionales</a:t>
            </a:r>
            <a:endParaRPr lang="es-ES" dirty="0">
              <a:latin typeface="Britannic Bold" panose="020B0903060703020204" pitchFamily="34" charset="0"/>
            </a:endParaRPr>
          </a:p>
        </p:txBody>
      </p:sp>
      <p:sp>
        <p:nvSpPr>
          <p:cNvPr id="37" name="CuadroTexto 18"/>
          <p:cNvSpPr txBox="1"/>
          <p:nvPr/>
        </p:nvSpPr>
        <p:spPr>
          <a:xfrm>
            <a:off x="9361437" y="5293657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82%</a:t>
            </a:r>
            <a:endParaRPr lang="es-ES" dirty="0">
              <a:latin typeface="Britannic Bold" panose="020B09030607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29%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Britannic Bold" panose="020B0903060703020204" pitchFamily="34" charset="0"/>
              </a:rPr>
              <a:t>21%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1944613" y="2852936"/>
            <a:ext cx="820891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1944613" y="3933056"/>
            <a:ext cx="820891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1944613" y="5157192"/>
            <a:ext cx="820891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92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0 Imagen" descr="ITD COLOR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1427" y="188640"/>
            <a:ext cx="1080120" cy="1081723"/>
          </a:xfrm>
          <a:prstGeom prst="rect">
            <a:avLst/>
          </a:prstGeom>
        </p:spPr>
      </p:pic>
      <p:pic>
        <p:nvPicPr>
          <p:cNvPr id="42" name="41 Imagen" descr="ITM COLOR 300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5533" y="188640"/>
            <a:ext cx="1080120" cy="1080120"/>
          </a:xfrm>
          <a:prstGeom prst="rect">
            <a:avLst/>
          </a:prstGeom>
        </p:spPr>
      </p:pic>
      <p:pic>
        <p:nvPicPr>
          <p:cNvPr id="43" name="42 Imagen" descr="ITN COLOR 300dp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7321" y="188640"/>
            <a:ext cx="1080120" cy="1080120"/>
          </a:xfrm>
          <a:prstGeom prst="rect">
            <a:avLst/>
          </a:prstGeom>
        </p:spPr>
      </p:pic>
      <p:sp>
        <p:nvSpPr>
          <p:cNvPr id="39" name="3 Título"/>
          <p:cNvSpPr txBox="1">
            <a:spLocks/>
          </p:cNvSpPr>
          <p:nvPr/>
        </p:nvSpPr>
        <p:spPr bwMode="auto">
          <a:xfrm>
            <a:off x="0" y="332656"/>
            <a:ext cx="8262838" cy="792088"/>
          </a:xfrm>
          <a:custGeom>
            <a:avLst/>
            <a:gdLst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7236296 w 7236296"/>
              <a:gd name="connsiteY2" fmla="*/ 719361 h 719361"/>
              <a:gd name="connsiteX3" fmla="*/ 0 w 7236296"/>
              <a:gd name="connsiteY3" fmla="*/ 719361 h 719361"/>
              <a:gd name="connsiteX4" fmla="*/ 0 w 7236296"/>
              <a:gd name="connsiteY4" fmla="*/ 0 h 719361"/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7219950 w 7236296"/>
              <a:gd name="connsiteY2" fmla="*/ 314325 h 719361"/>
              <a:gd name="connsiteX3" fmla="*/ 7236296 w 7236296"/>
              <a:gd name="connsiteY3" fmla="*/ 719361 h 719361"/>
              <a:gd name="connsiteX4" fmla="*/ 0 w 7236296"/>
              <a:gd name="connsiteY4" fmla="*/ 719361 h 719361"/>
              <a:gd name="connsiteX5" fmla="*/ 0 w 7236296"/>
              <a:gd name="connsiteY5" fmla="*/ 0 h 719361"/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6948264 w 7236296"/>
              <a:gd name="connsiteY2" fmla="*/ 287313 h 719361"/>
              <a:gd name="connsiteX3" fmla="*/ 7236296 w 7236296"/>
              <a:gd name="connsiteY3" fmla="*/ 719361 h 719361"/>
              <a:gd name="connsiteX4" fmla="*/ 0 w 7236296"/>
              <a:gd name="connsiteY4" fmla="*/ 719361 h 719361"/>
              <a:gd name="connsiteX5" fmla="*/ 0 w 7236296"/>
              <a:gd name="connsiteY5" fmla="*/ 0 h 719361"/>
              <a:gd name="connsiteX0" fmla="*/ 0 w 7524328"/>
              <a:gd name="connsiteY0" fmla="*/ 0 h 719361"/>
              <a:gd name="connsiteX1" fmla="*/ 7236296 w 7524328"/>
              <a:gd name="connsiteY1" fmla="*/ 0 h 719361"/>
              <a:gd name="connsiteX2" fmla="*/ 7524328 w 7524328"/>
              <a:gd name="connsiteY2" fmla="*/ 359321 h 719361"/>
              <a:gd name="connsiteX3" fmla="*/ 7236296 w 7524328"/>
              <a:gd name="connsiteY3" fmla="*/ 719361 h 719361"/>
              <a:gd name="connsiteX4" fmla="*/ 0 w 7524328"/>
              <a:gd name="connsiteY4" fmla="*/ 719361 h 719361"/>
              <a:gd name="connsiteX5" fmla="*/ 0 w 7524328"/>
              <a:gd name="connsiteY5" fmla="*/ 0 h 719361"/>
              <a:gd name="connsiteX0" fmla="*/ 0 w 7812360"/>
              <a:gd name="connsiteY0" fmla="*/ 0 h 719361"/>
              <a:gd name="connsiteX1" fmla="*/ 7236296 w 7812360"/>
              <a:gd name="connsiteY1" fmla="*/ 0 h 719361"/>
              <a:gd name="connsiteX2" fmla="*/ 7812360 w 7812360"/>
              <a:gd name="connsiteY2" fmla="*/ 359321 h 719361"/>
              <a:gd name="connsiteX3" fmla="*/ 7236296 w 7812360"/>
              <a:gd name="connsiteY3" fmla="*/ 719361 h 719361"/>
              <a:gd name="connsiteX4" fmla="*/ 0 w 7812360"/>
              <a:gd name="connsiteY4" fmla="*/ 719361 h 719361"/>
              <a:gd name="connsiteX5" fmla="*/ 0 w 7812360"/>
              <a:gd name="connsiteY5" fmla="*/ 0 h 719361"/>
              <a:gd name="connsiteX0" fmla="*/ 0 w 7625222"/>
              <a:gd name="connsiteY0" fmla="*/ 0 h 719361"/>
              <a:gd name="connsiteX1" fmla="*/ 7236296 w 7625222"/>
              <a:gd name="connsiteY1" fmla="*/ 0 h 719361"/>
              <a:gd name="connsiteX2" fmla="*/ 7625222 w 7625222"/>
              <a:gd name="connsiteY2" fmla="*/ 359321 h 719361"/>
              <a:gd name="connsiteX3" fmla="*/ 7236296 w 7625222"/>
              <a:gd name="connsiteY3" fmla="*/ 719361 h 719361"/>
              <a:gd name="connsiteX4" fmla="*/ 0 w 7625222"/>
              <a:gd name="connsiteY4" fmla="*/ 719361 h 719361"/>
              <a:gd name="connsiteX5" fmla="*/ 0 w 7625222"/>
              <a:gd name="connsiteY5" fmla="*/ 0 h 71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5222" h="719361">
                <a:moveTo>
                  <a:pt x="0" y="0"/>
                </a:moveTo>
                <a:lnTo>
                  <a:pt x="7236296" y="0"/>
                </a:lnTo>
                <a:lnTo>
                  <a:pt x="7625222" y="359321"/>
                </a:lnTo>
                <a:lnTo>
                  <a:pt x="7236296" y="719361"/>
                </a:lnTo>
                <a:lnTo>
                  <a:pt x="0" y="719361"/>
                </a:lnTo>
                <a:lnTo>
                  <a:pt x="0" y="0"/>
                </a:lnTo>
                <a:close/>
              </a:path>
            </a:pathLst>
          </a:custGeom>
          <a:solidFill>
            <a:srgbClr val="019CE1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180975"/>
            <a:r>
              <a:rPr lang="es-CO" sz="3200" dirty="0" smtClean="0">
                <a:solidFill>
                  <a:schemeClr val="bg1"/>
                </a:solidFill>
                <a:latin typeface="Impact" pitchFamily="34" charset="0"/>
                <a:cs typeface="Tahoma" pitchFamily="34" charset="0"/>
              </a:rPr>
              <a:t>Equipo de investigación</a:t>
            </a:r>
            <a:endParaRPr lang="es-CO" sz="3200" dirty="0">
              <a:solidFill>
                <a:schemeClr val="bg1"/>
              </a:solidFill>
              <a:latin typeface="Impact" pitchFamily="34" charset="0"/>
              <a:cs typeface="Tahoma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720477" y="1556792"/>
            <a:ext cx="10441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 smtClean="0"/>
              <a:t>DIRECTOR EJECUTIVO</a:t>
            </a:r>
            <a:endParaRPr lang="es-CO" dirty="0" smtClean="0"/>
          </a:p>
          <a:p>
            <a:r>
              <a:rPr lang="es-CO" dirty="0" smtClean="0"/>
              <a:t>Gerardo Andrés Hernández Montes</a:t>
            </a:r>
          </a:p>
          <a:p>
            <a:endParaRPr lang="es-CO" dirty="0"/>
          </a:p>
          <a:p>
            <a:r>
              <a:rPr lang="es-CO" b="1" u="sng" dirty="0" smtClean="0"/>
              <a:t>DIRECTORA DE GESTIÓN DE CONOCIMIENTO</a:t>
            </a:r>
          </a:p>
          <a:p>
            <a:r>
              <a:rPr lang="es-CO" dirty="0" smtClean="0"/>
              <a:t>Marcela Restrepo </a:t>
            </a:r>
            <a:r>
              <a:rPr lang="es-CO" dirty="0" err="1" smtClean="0"/>
              <a:t>Hung</a:t>
            </a:r>
            <a:endParaRPr lang="es-CO" dirty="0" smtClean="0"/>
          </a:p>
          <a:p>
            <a:r>
              <a:rPr lang="es-CO" dirty="0" smtClean="0"/>
              <a:t> </a:t>
            </a:r>
          </a:p>
          <a:p>
            <a:r>
              <a:rPr lang="es-CO" b="1" u="sng" dirty="0" smtClean="0"/>
              <a:t>EQUIPO DE INVESTIGACIÓN</a:t>
            </a:r>
            <a:endParaRPr lang="es-CO" dirty="0" smtClean="0"/>
          </a:p>
          <a:p>
            <a:r>
              <a:rPr lang="es-CO" dirty="0" smtClean="0"/>
              <a:t> 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1512565" y="3291949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b="1" dirty="0" smtClean="0"/>
          </a:p>
          <a:p>
            <a:r>
              <a:rPr lang="es-CO" b="1" dirty="0" smtClean="0"/>
              <a:t>Coordinadoras</a:t>
            </a:r>
          </a:p>
          <a:p>
            <a:r>
              <a:rPr lang="es-CO" dirty="0" smtClean="0"/>
              <a:t>Adriana Muñoz Criado</a:t>
            </a:r>
          </a:p>
          <a:p>
            <a:r>
              <a:rPr lang="es-CO" dirty="0" smtClean="0"/>
              <a:t>Karina Cruz</a:t>
            </a:r>
          </a:p>
          <a:p>
            <a:endParaRPr lang="es-CO" dirty="0" smtClean="0"/>
          </a:p>
          <a:p>
            <a:r>
              <a:rPr lang="es-CO" b="1" dirty="0" smtClean="0"/>
              <a:t>Investigadores</a:t>
            </a:r>
          </a:p>
          <a:p>
            <a:r>
              <a:rPr lang="es-CO" dirty="0" smtClean="0"/>
              <a:t>Mario Blanco Navarro</a:t>
            </a:r>
          </a:p>
          <a:p>
            <a:r>
              <a:rPr lang="es-CO" dirty="0" smtClean="0"/>
              <a:t>Ana María Avella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9360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TD COLOR 3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3444" y="2777936"/>
            <a:ext cx="2016224" cy="2019216"/>
          </a:xfrm>
          <a:prstGeom prst="rect">
            <a:avLst/>
          </a:prstGeom>
        </p:spPr>
      </p:pic>
      <p:pic>
        <p:nvPicPr>
          <p:cNvPr id="6" name="5 Imagen" descr="ITM COLOR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3843" y="2779324"/>
            <a:ext cx="2016224" cy="2016224"/>
          </a:xfrm>
          <a:prstGeom prst="rect">
            <a:avLst/>
          </a:prstGeom>
        </p:spPr>
      </p:pic>
      <p:pic>
        <p:nvPicPr>
          <p:cNvPr id="7" name="6 Imagen" descr="ITN COLOR 300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3045" y="2779324"/>
            <a:ext cx="2016224" cy="2016224"/>
          </a:xfrm>
          <a:prstGeom prst="rect">
            <a:avLst/>
          </a:prstGeom>
        </p:spPr>
      </p:pic>
      <p:pic>
        <p:nvPicPr>
          <p:cNvPr id="34817" name="6 Imagen" descr="ITEP COLOR 300dp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84704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Título"/>
          <p:cNvSpPr txBox="1">
            <a:spLocks/>
          </p:cNvSpPr>
          <p:nvPr/>
        </p:nvSpPr>
        <p:spPr bwMode="auto">
          <a:xfrm>
            <a:off x="2882900" y="4797202"/>
            <a:ext cx="8639175" cy="1008062"/>
          </a:xfrm>
          <a:custGeom>
            <a:avLst/>
            <a:gdLst>
              <a:gd name="connsiteX0" fmla="*/ 0 w 8210550"/>
              <a:gd name="connsiteY0" fmla="*/ 0 h 1008062"/>
              <a:gd name="connsiteX1" fmla="*/ 8210550 w 8210550"/>
              <a:gd name="connsiteY1" fmla="*/ 0 h 1008062"/>
              <a:gd name="connsiteX2" fmla="*/ 8210550 w 8210550"/>
              <a:gd name="connsiteY2" fmla="*/ 1008062 h 1008062"/>
              <a:gd name="connsiteX3" fmla="*/ 0 w 8210550"/>
              <a:gd name="connsiteY3" fmla="*/ 1008062 h 1008062"/>
              <a:gd name="connsiteX4" fmla="*/ 0 w 8210550"/>
              <a:gd name="connsiteY4" fmla="*/ 0 h 1008062"/>
              <a:gd name="connsiteX0" fmla="*/ 428625 w 8639175"/>
              <a:gd name="connsiteY0" fmla="*/ 0 h 1008062"/>
              <a:gd name="connsiteX1" fmla="*/ 8639175 w 8639175"/>
              <a:gd name="connsiteY1" fmla="*/ 0 h 1008062"/>
              <a:gd name="connsiteX2" fmla="*/ 8639175 w 8639175"/>
              <a:gd name="connsiteY2" fmla="*/ 1008062 h 1008062"/>
              <a:gd name="connsiteX3" fmla="*/ 428625 w 8639175"/>
              <a:gd name="connsiteY3" fmla="*/ 1008062 h 1008062"/>
              <a:gd name="connsiteX4" fmla="*/ 0 w 8639175"/>
              <a:gd name="connsiteY4" fmla="*/ 516632 h 1008062"/>
              <a:gd name="connsiteX5" fmla="*/ 428625 w 8639175"/>
              <a:gd name="connsiteY5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9175" h="1008062">
                <a:moveTo>
                  <a:pt x="428625" y="0"/>
                </a:moveTo>
                <a:lnTo>
                  <a:pt x="8639175" y="0"/>
                </a:lnTo>
                <a:lnTo>
                  <a:pt x="8639175" y="1008062"/>
                </a:lnTo>
                <a:lnTo>
                  <a:pt x="428625" y="1008062"/>
                </a:lnTo>
                <a:lnTo>
                  <a:pt x="0" y="516632"/>
                </a:lnTo>
                <a:lnTo>
                  <a:pt x="428625" y="0"/>
                </a:lnTo>
                <a:close/>
              </a:path>
            </a:pathLst>
          </a:custGeom>
          <a:solidFill>
            <a:srgbClr val="019CE1"/>
          </a:solidFill>
          <a:ln w="9525">
            <a:noFill/>
            <a:miter lim="800000"/>
            <a:headEnd/>
            <a:tailEnd/>
          </a:ln>
        </p:spPr>
        <p:txBody>
          <a:bodyPr lIns="113074" tIns="56536" rIns="360000" bIns="56536" anchor="ctr"/>
          <a:lstStyle/>
          <a:p>
            <a:pPr algn="r"/>
            <a:r>
              <a:rPr lang="es-CO" sz="3200" dirty="0" smtClean="0">
                <a:solidFill>
                  <a:schemeClr val="bg1"/>
                </a:solidFill>
                <a:latin typeface="Gill Sans MT Condensed" pitchFamily="34" charset="0"/>
              </a:rPr>
              <a:t>Resultados 2015-2016</a:t>
            </a:r>
            <a:endParaRPr lang="es-CO" sz="3200" dirty="0">
              <a:solidFill>
                <a:srgbClr val="019CE1"/>
              </a:solidFill>
              <a:latin typeface="GillSans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TEP COLOR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0716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772817"/>
            <a:ext cx="11522075" cy="504055"/>
          </a:xfrm>
        </p:spPr>
        <p:txBody>
          <a:bodyPr>
            <a:noAutofit/>
          </a:bodyPr>
          <a:lstStyle/>
          <a:p>
            <a:r>
              <a:rPr lang="es-CO" sz="8000" dirty="0" smtClean="0"/>
              <a:t>GRACIAS</a:t>
            </a:r>
            <a:endParaRPr lang="es-CO" sz="8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2636912"/>
            <a:ext cx="11522075" cy="1376060"/>
          </a:xfrm>
          <a:prstGeom prst="rect">
            <a:avLst/>
          </a:prstGeom>
          <a:noFill/>
        </p:spPr>
        <p:txBody>
          <a:bodyPr wrap="square" lIns="113074" tIns="56536" rIns="113074" bIns="56536" rtlCol="0">
            <a:spAutoFit/>
          </a:bodyPr>
          <a:lstStyle/>
          <a:p>
            <a:pPr algn="ctr"/>
            <a:r>
              <a:rPr lang="es-CO" sz="1600" dirty="0" smtClean="0">
                <a:latin typeface="+mj-lt"/>
              </a:rPr>
              <a:t>Corporación Transparencia por Colombia</a:t>
            </a:r>
          </a:p>
          <a:p>
            <a:pPr algn="ctr"/>
            <a:r>
              <a:rPr lang="es-CO" sz="1600" dirty="0" smtClean="0">
                <a:latin typeface="+mj-lt"/>
              </a:rPr>
              <a:t>PBX: 610 0822</a:t>
            </a:r>
          </a:p>
          <a:p>
            <a:pPr algn="ctr"/>
            <a:r>
              <a:rPr lang="es-CO" sz="1600" dirty="0" smtClean="0">
                <a:latin typeface="+mj-lt"/>
              </a:rPr>
              <a:t>transparencia@transparenciacolombia.org.co</a:t>
            </a:r>
          </a:p>
          <a:p>
            <a:pPr algn="ctr"/>
            <a:r>
              <a:rPr lang="es-CO" sz="1600" dirty="0" err="1" smtClean="0">
                <a:latin typeface="+mj-lt"/>
              </a:rPr>
              <a:t>Cra</a:t>
            </a:r>
            <a:r>
              <a:rPr lang="es-CO" sz="1600" dirty="0" smtClean="0">
                <a:latin typeface="+mj-lt"/>
              </a:rPr>
              <a:t>. 45A # 93-61, La Castellana</a:t>
            </a:r>
          </a:p>
          <a:p>
            <a:pPr algn="ctr"/>
            <a:r>
              <a:rPr lang="es-CO" sz="1600" dirty="0" smtClean="0">
                <a:latin typeface="+mj-lt"/>
              </a:rPr>
              <a:t>Bogotá D.C.</a:t>
            </a:r>
            <a:endParaRPr lang="es-CO" sz="1600" dirty="0">
              <a:latin typeface="+mj-l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20477" y="4265712"/>
            <a:ext cx="10369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Condensed" pitchFamily="34" charset="0"/>
                <a:ea typeface="ＭＳ Ｐゴシック" pitchFamily="34" charset="-128"/>
                <a:cs typeface="+mj-cs"/>
              </a:rPr>
              <a:t>Este proyecto fue financiado por la Unión Europea</a:t>
            </a:r>
          </a:p>
        </p:txBody>
      </p:sp>
      <p:pic>
        <p:nvPicPr>
          <p:cNvPr id="7" name="3 Marcador de contenido" descr="UE Bres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40957" y="5229200"/>
            <a:ext cx="1804987" cy="1368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Título"/>
          <p:cNvSpPr txBox="1">
            <a:spLocks/>
          </p:cNvSpPr>
          <p:nvPr/>
        </p:nvSpPr>
        <p:spPr bwMode="auto">
          <a:xfrm>
            <a:off x="0" y="116632"/>
            <a:ext cx="8262838" cy="792088"/>
          </a:xfrm>
          <a:custGeom>
            <a:avLst/>
            <a:gdLst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7236296 w 7236296"/>
              <a:gd name="connsiteY2" fmla="*/ 719361 h 719361"/>
              <a:gd name="connsiteX3" fmla="*/ 0 w 7236296"/>
              <a:gd name="connsiteY3" fmla="*/ 719361 h 719361"/>
              <a:gd name="connsiteX4" fmla="*/ 0 w 7236296"/>
              <a:gd name="connsiteY4" fmla="*/ 0 h 719361"/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7219950 w 7236296"/>
              <a:gd name="connsiteY2" fmla="*/ 314325 h 719361"/>
              <a:gd name="connsiteX3" fmla="*/ 7236296 w 7236296"/>
              <a:gd name="connsiteY3" fmla="*/ 719361 h 719361"/>
              <a:gd name="connsiteX4" fmla="*/ 0 w 7236296"/>
              <a:gd name="connsiteY4" fmla="*/ 719361 h 719361"/>
              <a:gd name="connsiteX5" fmla="*/ 0 w 7236296"/>
              <a:gd name="connsiteY5" fmla="*/ 0 h 719361"/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6948264 w 7236296"/>
              <a:gd name="connsiteY2" fmla="*/ 287313 h 719361"/>
              <a:gd name="connsiteX3" fmla="*/ 7236296 w 7236296"/>
              <a:gd name="connsiteY3" fmla="*/ 719361 h 719361"/>
              <a:gd name="connsiteX4" fmla="*/ 0 w 7236296"/>
              <a:gd name="connsiteY4" fmla="*/ 719361 h 719361"/>
              <a:gd name="connsiteX5" fmla="*/ 0 w 7236296"/>
              <a:gd name="connsiteY5" fmla="*/ 0 h 719361"/>
              <a:gd name="connsiteX0" fmla="*/ 0 w 7524328"/>
              <a:gd name="connsiteY0" fmla="*/ 0 h 719361"/>
              <a:gd name="connsiteX1" fmla="*/ 7236296 w 7524328"/>
              <a:gd name="connsiteY1" fmla="*/ 0 h 719361"/>
              <a:gd name="connsiteX2" fmla="*/ 7524328 w 7524328"/>
              <a:gd name="connsiteY2" fmla="*/ 359321 h 719361"/>
              <a:gd name="connsiteX3" fmla="*/ 7236296 w 7524328"/>
              <a:gd name="connsiteY3" fmla="*/ 719361 h 719361"/>
              <a:gd name="connsiteX4" fmla="*/ 0 w 7524328"/>
              <a:gd name="connsiteY4" fmla="*/ 719361 h 719361"/>
              <a:gd name="connsiteX5" fmla="*/ 0 w 7524328"/>
              <a:gd name="connsiteY5" fmla="*/ 0 h 719361"/>
              <a:gd name="connsiteX0" fmla="*/ 0 w 7812360"/>
              <a:gd name="connsiteY0" fmla="*/ 0 h 719361"/>
              <a:gd name="connsiteX1" fmla="*/ 7236296 w 7812360"/>
              <a:gd name="connsiteY1" fmla="*/ 0 h 719361"/>
              <a:gd name="connsiteX2" fmla="*/ 7812360 w 7812360"/>
              <a:gd name="connsiteY2" fmla="*/ 359321 h 719361"/>
              <a:gd name="connsiteX3" fmla="*/ 7236296 w 7812360"/>
              <a:gd name="connsiteY3" fmla="*/ 719361 h 719361"/>
              <a:gd name="connsiteX4" fmla="*/ 0 w 7812360"/>
              <a:gd name="connsiteY4" fmla="*/ 719361 h 719361"/>
              <a:gd name="connsiteX5" fmla="*/ 0 w 7812360"/>
              <a:gd name="connsiteY5" fmla="*/ 0 h 719361"/>
              <a:gd name="connsiteX0" fmla="*/ 0 w 7625222"/>
              <a:gd name="connsiteY0" fmla="*/ 0 h 719361"/>
              <a:gd name="connsiteX1" fmla="*/ 7236296 w 7625222"/>
              <a:gd name="connsiteY1" fmla="*/ 0 h 719361"/>
              <a:gd name="connsiteX2" fmla="*/ 7625222 w 7625222"/>
              <a:gd name="connsiteY2" fmla="*/ 359321 h 719361"/>
              <a:gd name="connsiteX3" fmla="*/ 7236296 w 7625222"/>
              <a:gd name="connsiteY3" fmla="*/ 719361 h 719361"/>
              <a:gd name="connsiteX4" fmla="*/ 0 w 7625222"/>
              <a:gd name="connsiteY4" fmla="*/ 719361 h 719361"/>
              <a:gd name="connsiteX5" fmla="*/ 0 w 7625222"/>
              <a:gd name="connsiteY5" fmla="*/ 0 h 71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5222" h="719361">
                <a:moveTo>
                  <a:pt x="0" y="0"/>
                </a:moveTo>
                <a:lnTo>
                  <a:pt x="7236296" y="0"/>
                </a:lnTo>
                <a:lnTo>
                  <a:pt x="7625222" y="359321"/>
                </a:lnTo>
                <a:lnTo>
                  <a:pt x="7236296" y="719361"/>
                </a:lnTo>
                <a:lnTo>
                  <a:pt x="0" y="719361"/>
                </a:lnTo>
                <a:lnTo>
                  <a:pt x="0" y="0"/>
                </a:lnTo>
                <a:close/>
              </a:path>
            </a:pathLst>
          </a:custGeom>
          <a:solidFill>
            <a:srgbClr val="019CE1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180975"/>
            <a:r>
              <a:rPr lang="es-CO" sz="3200" dirty="0" smtClean="0">
                <a:solidFill>
                  <a:schemeClr val="bg1"/>
                </a:solidFill>
                <a:latin typeface="Impact" pitchFamily="34" charset="0"/>
                <a:cs typeface="Tahoma" pitchFamily="34" charset="0"/>
              </a:rPr>
              <a:t>Proporción  de entidades por niveles de riesgo</a:t>
            </a:r>
            <a:endParaRPr lang="es-CO" sz="3200" dirty="0">
              <a:solidFill>
                <a:schemeClr val="bg1"/>
              </a:solidFill>
              <a:latin typeface="Impact" pitchFamily="34" charset="0"/>
              <a:cs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121282" y="456885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ITN</a:t>
            </a:r>
            <a:endParaRPr lang="es-C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096320" y="456927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ITD</a:t>
            </a:r>
            <a:endParaRPr lang="es-CO" dirty="0"/>
          </a:p>
        </p:txBody>
      </p:sp>
      <p:sp>
        <p:nvSpPr>
          <p:cNvPr id="21" name="20 CuadroTexto"/>
          <p:cNvSpPr txBox="1"/>
          <p:nvPr/>
        </p:nvSpPr>
        <p:spPr>
          <a:xfrm>
            <a:off x="9793485" y="456885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ITM</a:t>
            </a:r>
            <a:endParaRPr lang="es-CO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439514" y="456927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Contralorías</a:t>
            </a:r>
            <a:endParaRPr lang="es-CO" dirty="0"/>
          </a:p>
        </p:txBody>
      </p:sp>
      <p:graphicFrame>
        <p:nvGraphicFramePr>
          <p:cNvPr id="23" name="2 Gráfico"/>
          <p:cNvGraphicFramePr/>
          <p:nvPr>
            <p:extLst>
              <p:ext uri="{D42A27DB-BD31-4B8C-83A1-F6EECF244321}">
                <p14:modId xmlns="" xmlns:p14="http://schemas.microsoft.com/office/powerpoint/2010/main" val="2803072619"/>
              </p:ext>
            </p:extLst>
          </p:nvPr>
        </p:nvGraphicFramePr>
        <p:xfrm>
          <a:off x="-71539" y="1384937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Gráfico">
            <a:extLst>
              <a:ext uri="{FF2B5EF4-FFF2-40B4-BE49-F238E27FC236}">
                <a16:creationId xmlns="" xmlns:a16="http://schemas.microsoft.com/office/drawing/2014/main" id="{00000000-0008-0000-0100-00000B00000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04994889"/>
              </p:ext>
            </p:extLst>
          </p:nvPr>
        </p:nvGraphicFramePr>
        <p:xfrm>
          <a:off x="8639773" y="1454493"/>
          <a:ext cx="2880000" cy="286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17 Gráfico"/>
          <p:cNvGraphicFramePr/>
          <p:nvPr>
            <p:extLst>
              <p:ext uri="{D42A27DB-BD31-4B8C-83A1-F6EECF244321}">
                <p14:modId xmlns="" xmlns:p14="http://schemas.microsoft.com/office/powerpoint/2010/main" val="1360773273"/>
              </p:ext>
            </p:extLst>
          </p:nvPr>
        </p:nvGraphicFramePr>
        <p:xfrm>
          <a:off x="2806407" y="1442537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6 Gráfico"/>
          <p:cNvGraphicFramePr/>
          <p:nvPr>
            <p:extLst>
              <p:ext uri="{D42A27DB-BD31-4B8C-83A1-F6EECF244321}">
                <p14:modId xmlns="" xmlns:p14="http://schemas.microsoft.com/office/powerpoint/2010/main" val="2936701532"/>
              </p:ext>
            </p:extLst>
          </p:nvPr>
        </p:nvGraphicFramePr>
        <p:xfrm>
          <a:off x="5717922" y="1475965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4784" r="8564" b="9616"/>
          <a:stretch/>
        </p:blipFill>
        <p:spPr bwMode="auto">
          <a:xfrm>
            <a:off x="3613593" y="5154208"/>
            <a:ext cx="3384376" cy="12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/>
          </p:cNvSpPr>
          <p:nvPr/>
        </p:nvSpPr>
        <p:spPr bwMode="auto">
          <a:xfrm>
            <a:off x="0" y="332656"/>
            <a:ext cx="8262838" cy="792088"/>
          </a:xfrm>
          <a:custGeom>
            <a:avLst/>
            <a:gdLst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7236296 w 7236296"/>
              <a:gd name="connsiteY2" fmla="*/ 719361 h 719361"/>
              <a:gd name="connsiteX3" fmla="*/ 0 w 7236296"/>
              <a:gd name="connsiteY3" fmla="*/ 719361 h 719361"/>
              <a:gd name="connsiteX4" fmla="*/ 0 w 7236296"/>
              <a:gd name="connsiteY4" fmla="*/ 0 h 719361"/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7219950 w 7236296"/>
              <a:gd name="connsiteY2" fmla="*/ 314325 h 719361"/>
              <a:gd name="connsiteX3" fmla="*/ 7236296 w 7236296"/>
              <a:gd name="connsiteY3" fmla="*/ 719361 h 719361"/>
              <a:gd name="connsiteX4" fmla="*/ 0 w 7236296"/>
              <a:gd name="connsiteY4" fmla="*/ 719361 h 719361"/>
              <a:gd name="connsiteX5" fmla="*/ 0 w 7236296"/>
              <a:gd name="connsiteY5" fmla="*/ 0 h 719361"/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6948264 w 7236296"/>
              <a:gd name="connsiteY2" fmla="*/ 287313 h 719361"/>
              <a:gd name="connsiteX3" fmla="*/ 7236296 w 7236296"/>
              <a:gd name="connsiteY3" fmla="*/ 719361 h 719361"/>
              <a:gd name="connsiteX4" fmla="*/ 0 w 7236296"/>
              <a:gd name="connsiteY4" fmla="*/ 719361 h 719361"/>
              <a:gd name="connsiteX5" fmla="*/ 0 w 7236296"/>
              <a:gd name="connsiteY5" fmla="*/ 0 h 719361"/>
              <a:gd name="connsiteX0" fmla="*/ 0 w 7524328"/>
              <a:gd name="connsiteY0" fmla="*/ 0 h 719361"/>
              <a:gd name="connsiteX1" fmla="*/ 7236296 w 7524328"/>
              <a:gd name="connsiteY1" fmla="*/ 0 h 719361"/>
              <a:gd name="connsiteX2" fmla="*/ 7524328 w 7524328"/>
              <a:gd name="connsiteY2" fmla="*/ 359321 h 719361"/>
              <a:gd name="connsiteX3" fmla="*/ 7236296 w 7524328"/>
              <a:gd name="connsiteY3" fmla="*/ 719361 h 719361"/>
              <a:gd name="connsiteX4" fmla="*/ 0 w 7524328"/>
              <a:gd name="connsiteY4" fmla="*/ 719361 h 719361"/>
              <a:gd name="connsiteX5" fmla="*/ 0 w 7524328"/>
              <a:gd name="connsiteY5" fmla="*/ 0 h 719361"/>
              <a:gd name="connsiteX0" fmla="*/ 0 w 7812360"/>
              <a:gd name="connsiteY0" fmla="*/ 0 h 719361"/>
              <a:gd name="connsiteX1" fmla="*/ 7236296 w 7812360"/>
              <a:gd name="connsiteY1" fmla="*/ 0 h 719361"/>
              <a:gd name="connsiteX2" fmla="*/ 7812360 w 7812360"/>
              <a:gd name="connsiteY2" fmla="*/ 359321 h 719361"/>
              <a:gd name="connsiteX3" fmla="*/ 7236296 w 7812360"/>
              <a:gd name="connsiteY3" fmla="*/ 719361 h 719361"/>
              <a:gd name="connsiteX4" fmla="*/ 0 w 7812360"/>
              <a:gd name="connsiteY4" fmla="*/ 719361 h 719361"/>
              <a:gd name="connsiteX5" fmla="*/ 0 w 7812360"/>
              <a:gd name="connsiteY5" fmla="*/ 0 h 719361"/>
              <a:gd name="connsiteX0" fmla="*/ 0 w 7625222"/>
              <a:gd name="connsiteY0" fmla="*/ 0 h 719361"/>
              <a:gd name="connsiteX1" fmla="*/ 7236296 w 7625222"/>
              <a:gd name="connsiteY1" fmla="*/ 0 h 719361"/>
              <a:gd name="connsiteX2" fmla="*/ 7625222 w 7625222"/>
              <a:gd name="connsiteY2" fmla="*/ 359321 h 719361"/>
              <a:gd name="connsiteX3" fmla="*/ 7236296 w 7625222"/>
              <a:gd name="connsiteY3" fmla="*/ 719361 h 719361"/>
              <a:gd name="connsiteX4" fmla="*/ 0 w 7625222"/>
              <a:gd name="connsiteY4" fmla="*/ 719361 h 719361"/>
              <a:gd name="connsiteX5" fmla="*/ 0 w 7625222"/>
              <a:gd name="connsiteY5" fmla="*/ 0 h 71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5222" h="719361">
                <a:moveTo>
                  <a:pt x="0" y="0"/>
                </a:moveTo>
                <a:lnTo>
                  <a:pt x="7236296" y="0"/>
                </a:lnTo>
                <a:lnTo>
                  <a:pt x="7625222" y="359321"/>
                </a:lnTo>
                <a:lnTo>
                  <a:pt x="7236296" y="719361"/>
                </a:lnTo>
                <a:lnTo>
                  <a:pt x="0" y="719361"/>
                </a:lnTo>
                <a:lnTo>
                  <a:pt x="0" y="0"/>
                </a:lnTo>
                <a:close/>
              </a:path>
            </a:pathLst>
          </a:custGeom>
          <a:solidFill>
            <a:srgbClr val="019CE1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180975"/>
            <a:r>
              <a:rPr lang="es-CO" sz="3200" dirty="0" smtClean="0">
                <a:solidFill>
                  <a:schemeClr val="bg1"/>
                </a:solidFill>
                <a:latin typeface="Impact" pitchFamily="34" charset="0"/>
                <a:cs typeface="Tahoma" pitchFamily="34" charset="0"/>
              </a:rPr>
              <a:t>Calificación general ITEP</a:t>
            </a:r>
            <a:endParaRPr lang="es-CO" sz="3200" dirty="0">
              <a:solidFill>
                <a:schemeClr val="bg1"/>
              </a:solidFill>
              <a:latin typeface="Impact" pitchFamily="34" charset="0"/>
              <a:cs typeface="Tahoma" pitchFamily="34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="" xmlns:p14="http://schemas.microsoft.com/office/powerpoint/2010/main" val="464747867"/>
              </p:ext>
            </p:extLst>
          </p:nvPr>
        </p:nvGraphicFramePr>
        <p:xfrm>
          <a:off x="1943819" y="1268760"/>
          <a:ext cx="943384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cto 2"/>
          <p:cNvCxnSpPr/>
          <p:nvPr/>
        </p:nvCxnSpPr>
        <p:spPr>
          <a:xfrm flipV="1">
            <a:off x="2592685" y="3140968"/>
            <a:ext cx="8496944" cy="7200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231" t="39537" r="26991" b="44552"/>
          <a:stretch/>
        </p:blipFill>
        <p:spPr bwMode="auto">
          <a:xfrm>
            <a:off x="397" y="2589845"/>
            <a:ext cx="194421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2459" t="55448" r="17783" b="28640"/>
          <a:stretch/>
        </p:blipFill>
        <p:spPr bwMode="auto">
          <a:xfrm>
            <a:off x="397" y="3489945"/>
            <a:ext cx="194342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2860848"/>
              </p:ext>
            </p:extLst>
          </p:nvPr>
        </p:nvGraphicFramePr>
        <p:xfrm>
          <a:off x="379616" y="2039766"/>
          <a:ext cx="10954286" cy="4197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689">
                  <a:extLst>
                    <a:ext uri="{9D8B030D-6E8A-4147-A177-3AD203B41FA5}">
                      <a16:colId xmlns:a16="http://schemas.microsoft.com/office/drawing/2014/main" xmlns="" val="2353093009"/>
                    </a:ext>
                  </a:extLst>
                </a:gridCol>
                <a:gridCol w="2374705">
                  <a:extLst>
                    <a:ext uri="{9D8B030D-6E8A-4147-A177-3AD203B41FA5}">
                      <a16:colId xmlns:a16="http://schemas.microsoft.com/office/drawing/2014/main" xmlns="" val="2721312911"/>
                    </a:ext>
                  </a:extLst>
                </a:gridCol>
                <a:gridCol w="2374705">
                  <a:extLst>
                    <a:ext uri="{9D8B030D-6E8A-4147-A177-3AD203B41FA5}">
                      <a16:colId xmlns:a16="http://schemas.microsoft.com/office/drawing/2014/main" xmlns="" val="1813913572"/>
                    </a:ext>
                  </a:extLst>
                </a:gridCol>
                <a:gridCol w="2298102">
                  <a:extLst>
                    <a:ext uri="{9D8B030D-6E8A-4147-A177-3AD203B41FA5}">
                      <a16:colId xmlns:a16="http://schemas.microsoft.com/office/drawing/2014/main" xmlns="" val="1468388232"/>
                    </a:ext>
                  </a:extLst>
                </a:gridCol>
                <a:gridCol w="1915085">
                  <a:extLst>
                    <a:ext uri="{9D8B030D-6E8A-4147-A177-3AD203B41FA5}">
                      <a16:colId xmlns:a16="http://schemas.microsoft.com/office/drawing/2014/main" xmlns="" val="160198026"/>
                    </a:ext>
                  </a:extLst>
                </a:gridCol>
              </a:tblGrid>
              <a:tr h="481359"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Muy</a:t>
                      </a:r>
                      <a:r>
                        <a:rPr lang="es-CO" sz="13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Alto</a:t>
                      </a:r>
                      <a:endParaRPr lang="es-CO" sz="13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Alto</a:t>
                      </a:r>
                      <a:endParaRPr lang="es-CO" sz="13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Medio</a:t>
                      </a:r>
                      <a:endParaRPr lang="es-CO" sz="13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Moderado</a:t>
                      </a:r>
                      <a:endParaRPr lang="es-CO" sz="13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3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Bajo</a:t>
                      </a:r>
                      <a:endParaRPr lang="es-CO" sz="13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845510"/>
                  </a:ext>
                </a:extLst>
              </a:tr>
              <a:tr h="962019"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Ningún</a:t>
                      </a:r>
                      <a:r>
                        <a:rPr lang="es-CO" sz="15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tema/ indicador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Medidas</a:t>
                      </a:r>
                      <a:r>
                        <a:rPr lang="es-CO" sz="15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anticorrupción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Condiciones para el acceso</a:t>
                      </a:r>
                      <a:r>
                        <a:rPr lang="es-CO" sz="15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a la información pública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Divulgación</a:t>
                      </a:r>
                      <a:r>
                        <a:rPr lang="es-CO" sz="1500" b="1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de información en el sitio web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Ningún</a:t>
                      </a:r>
                      <a:r>
                        <a:rPr lang="es-CO" sz="15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tema/indicador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998303"/>
                  </a:ext>
                </a:extLst>
              </a:tr>
              <a:tr h="817430">
                <a:tc>
                  <a:txBody>
                    <a:bodyPr/>
                    <a:lstStyle/>
                    <a:p>
                      <a:pPr algn="l" fontAlgn="t"/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u="none" strike="noStrike" spc="0" dirty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Gestión de la planeación 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u="none" strike="noStrike" spc="0" dirty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Sistema de PQRS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u="none" strike="noStrike" spc="0" dirty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Gestión del control fiscal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451150"/>
                  </a:ext>
                </a:extLst>
              </a:tr>
              <a:tr h="962019">
                <a:tc>
                  <a:txBody>
                    <a:bodyPr/>
                    <a:lstStyle/>
                    <a:p>
                      <a:pPr algn="l" fontAlgn="t"/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u="none" strike="noStrike" spc="0" dirty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Rendición de Cuentas a la ciudadanía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u="none" strike="noStrike" spc="0" dirty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Gestión del Talento Humano 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u="none" strike="noStrike" spc="0" dirty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Control Interno de Gestión y Disciplinario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5638864"/>
                  </a:ext>
                </a:extLst>
              </a:tr>
              <a:tr h="953637">
                <a:tc>
                  <a:txBody>
                    <a:bodyPr/>
                    <a:lstStyle/>
                    <a:p>
                      <a:pPr algn="l" fontAlgn="t"/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Participación</a:t>
                      </a:r>
                      <a:r>
                        <a:rPr lang="es-CO" sz="15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ciudadana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500" b="1" u="none" strike="noStrike" spc="0" dirty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Gestión de la contratación</a:t>
                      </a:r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500" b="1" i="0" u="none" strike="noStrike" spc="0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45286" marR="145286" marT="145135" marB="145135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018729"/>
                  </a:ext>
                </a:extLst>
              </a:tr>
            </a:tbl>
          </a:graphicData>
        </a:graphic>
      </p:graphicFrame>
      <p:grpSp>
        <p:nvGrpSpPr>
          <p:cNvPr id="3" name="Grupo 24"/>
          <p:cNvGrpSpPr/>
          <p:nvPr/>
        </p:nvGrpSpPr>
        <p:grpSpPr>
          <a:xfrm>
            <a:off x="369498" y="1234539"/>
            <a:ext cx="11653173" cy="775590"/>
            <a:chOff x="711315" y="537628"/>
            <a:chExt cx="10552726" cy="736467"/>
          </a:xfrm>
        </p:grpSpPr>
        <p:sp>
          <p:nvSpPr>
            <p:cNvPr id="4" name="Rectángulo 4"/>
            <p:cNvSpPr/>
            <p:nvPr/>
          </p:nvSpPr>
          <p:spPr>
            <a:xfrm>
              <a:off x="720477" y="908720"/>
              <a:ext cx="9937104" cy="365375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5" name="Conector recto 8"/>
            <p:cNvCxnSpPr/>
            <p:nvPr/>
          </p:nvCxnSpPr>
          <p:spPr>
            <a:xfrm flipV="1">
              <a:off x="2554919" y="658167"/>
              <a:ext cx="0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cto 12"/>
            <p:cNvCxnSpPr/>
            <p:nvPr/>
          </p:nvCxnSpPr>
          <p:spPr>
            <a:xfrm flipV="1">
              <a:off x="4696129" y="658167"/>
              <a:ext cx="0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ector recto 13"/>
            <p:cNvCxnSpPr/>
            <p:nvPr/>
          </p:nvCxnSpPr>
          <p:spPr>
            <a:xfrm flipV="1">
              <a:off x="6837339" y="658167"/>
              <a:ext cx="0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cto 14"/>
            <p:cNvCxnSpPr/>
            <p:nvPr/>
          </p:nvCxnSpPr>
          <p:spPr>
            <a:xfrm flipV="1">
              <a:off x="8909478" y="658167"/>
              <a:ext cx="0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CuadroTexto 16"/>
            <p:cNvSpPr txBox="1"/>
            <p:nvPr/>
          </p:nvSpPr>
          <p:spPr>
            <a:xfrm>
              <a:off x="4705822" y="580033"/>
              <a:ext cx="914138" cy="350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pc="317" dirty="0">
                  <a:latin typeface="Impact" panose="020B0806030902050204" pitchFamily="34" charset="0"/>
                </a:rPr>
                <a:t>59.9</a:t>
              </a:r>
            </a:p>
          </p:txBody>
        </p:sp>
        <p:sp>
          <p:nvSpPr>
            <p:cNvPr id="10" name="CuadroTexto 18"/>
            <p:cNvSpPr txBox="1"/>
            <p:nvPr/>
          </p:nvSpPr>
          <p:spPr>
            <a:xfrm>
              <a:off x="711315" y="548470"/>
              <a:ext cx="648072" cy="350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latin typeface="Impact" panose="020B0806030902050204" pitchFamily="34" charset="0"/>
                </a:rPr>
                <a:t>00.0</a:t>
              </a:r>
              <a:endParaRPr lang="es-CO" dirty="0">
                <a:latin typeface="Impact" panose="020B0806030902050204" pitchFamily="34" charset="0"/>
              </a:endParaRPr>
            </a:p>
          </p:txBody>
        </p:sp>
        <p:sp>
          <p:nvSpPr>
            <p:cNvPr id="11" name="CuadroTexto 19"/>
            <p:cNvSpPr txBox="1"/>
            <p:nvPr/>
          </p:nvSpPr>
          <p:spPr>
            <a:xfrm>
              <a:off x="2564082" y="570095"/>
              <a:ext cx="1036070" cy="350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pc="317" dirty="0">
                  <a:latin typeface="Impact" panose="020B0806030902050204" pitchFamily="34" charset="0"/>
                </a:rPr>
                <a:t>44.4</a:t>
              </a:r>
            </a:p>
          </p:txBody>
        </p:sp>
        <p:sp>
          <p:nvSpPr>
            <p:cNvPr id="12" name="CuadroTexto 20"/>
            <p:cNvSpPr txBox="1"/>
            <p:nvPr/>
          </p:nvSpPr>
          <p:spPr>
            <a:xfrm>
              <a:off x="6832881" y="537628"/>
              <a:ext cx="915515" cy="350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pc="317" dirty="0">
                  <a:latin typeface="Impact" panose="020B0806030902050204" pitchFamily="34" charset="0"/>
                </a:rPr>
                <a:t>74.4</a:t>
              </a:r>
            </a:p>
          </p:txBody>
        </p:sp>
        <p:sp>
          <p:nvSpPr>
            <p:cNvPr id="13" name="CuadroTexto 21"/>
            <p:cNvSpPr txBox="1"/>
            <p:nvPr/>
          </p:nvSpPr>
          <p:spPr>
            <a:xfrm>
              <a:off x="8892211" y="562472"/>
              <a:ext cx="817343" cy="350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pc="317" dirty="0">
                  <a:latin typeface="Impact" panose="020B0806030902050204" pitchFamily="34" charset="0"/>
                </a:rPr>
                <a:t>89.4</a:t>
              </a:r>
            </a:p>
          </p:txBody>
        </p:sp>
        <p:sp>
          <p:nvSpPr>
            <p:cNvPr id="14" name="CuadroTexto 22"/>
            <p:cNvSpPr txBox="1"/>
            <p:nvPr/>
          </p:nvSpPr>
          <p:spPr>
            <a:xfrm>
              <a:off x="10615969" y="550715"/>
              <a:ext cx="648072" cy="350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latin typeface="Impact" panose="020B0806030902050204" pitchFamily="34" charset="0"/>
                </a:rPr>
                <a:t>100</a:t>
              </a:r>
              <a:endParaRPr lang="es-CO" dirty="0">
                <a:latin typeface="Impact" panose="020B0806030902050204" pitchFamily="34" charset="0"/>
              </a:endParaRPr>
            </a:p>
          </p:txBody>
        </p:sp>
        <p:cxnSp>
          <p:nvCxnSpPr>
            <p:cNvPr id="15" name="Conector recto 23"/>
            <p:cNvCxnSpPr/>
            <p:nvPr/>
          </p:nvCxnSpPr>
          <p:spPr>
            <a:xfrm flipV="1">
              <a:off x="10657580" y="658167"/>
              <a:ext cx="0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Conector recto 34"/>
          <p:cNvCxnSpPr/>
          <p:nvPr/>
        </p:nvCxnSpPr>
        <p:spPr>
          <a:xfrm>
            <a:off x="10572193" y="1806670"/>
            <a:ext cx="0" cy="2285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"/>
          <p:cNvGrpSpPr/>
          <p:nvPr/>
        </p:nvGrpSpPr>
        <p:grpSpPr>
          <a:xfrm>
            <a:off x="379615" y="1377446"/>
            <a:ext cx="11028700" cy="530833"/>
            <a:chOff x="717187" y="819290"/>
            <a:chExt cx="11017224" cy="530833"/>
          </a:xfrm>
        </p:grpSpPr>
        <p:cxnSp>
          <p:nvCxnSpPr>
            <p:cNvPr id="18" name="Conector recto 26"/>
            <p:cNvCxnSpPr/>
            <p:nvPr/>
          </p:nvCxnSpPr>
          <p:spPr>
            <a:xfrm>
              <a:off x="961019" y="1133536"/>
              <a:ext cx="10773392" cy="9622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28"/>
            <p:cNvCxnSpPr/>
            <p:nvPr/>
          </p:nvCxnSpPr>
          <p:spPr>
            <a:xfrm>
              <a:off x="1752900" y="1028866"/>
              <a:ext cx="0" cy="228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30"/>
            <p:cNvCxnSpPr/>
            <p:nvPr/>
          </p:nvCxnSpPr>
          <p:spPr>
            <a:xfrm>
              <a:off x="3973997" y="1028866"/>
              <a:ext cx="0" cy="228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31"/>
            <p:cNvCxnSpPr/>
            <p:nvPr/>
          </p:nvCxnSpPr>
          <p:spPr>
            <a:xfrm>
              <a:off x="6476974" y="1063152"/>
              <a:ext cx="0" cy="228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32"/>
            <p:cNvCxnSpPr/>
            <p:nvPr/>
          </p:nvCxnSpPr>
          <p:spPr>
            <a:xfrm>
              <a:off x="8686621" y="1063152"/>
              <a:ext cx="0" cy="228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9"/>
            <p:cNvCxnSpPr/>
            <p:nvPr/>
          </p:nvCxnSpPr>
          <p:spPr>
            <a:xfrm flipV="1">
              <a:off x="717187" y="819290"/>
              <a:ext cx="0" cy="53083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Proceso 49"/>
          <p:cNvSpPr/>
          <p:nvPr/>
        </p:nvSpPr>
        <p:spPr>
          <a:xfrm>
            <a:off x="288429" y="332656"/>
            <a:ext cx="8856984" cy="6990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527 w 10000"/>
              <a:gd name="connsiteY2" fmla="*/ 4406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469 w 10000"/>
              <a:gd name="connsiteY2" fmla="*/ 549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10000" y="1589"/>
                  <a:pt x="9469" y="3901"/>
                  <a:pt x="9469" y="5490"/>
                </a:cubicBezTo>
                <a:cubicBezTo>
                  <a:pt x="9627" y="7355"/>
                  <a:pt x="9842" y="8135"/>
                  <a:pt x="10000" y="10000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386" b="1" dirty="0">
                <a:solidFill>
                  <a:srgbClr val="FCDE0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  </a:t>
            </a:r>
            <a:r>
              <a:rPr lang="es-CO" sz="3386" b="1" dirty="0">
                <a:solidFill>
                  <a:srgbClr val="FCDE04"/>
                </a:solidFill>
                <a:latin typeface="Berlin Sans FB Demi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MAPA DE </a:t>
            </a:r>
            <a:r>
              <a:rPr lang="es-CO" sz="3386" b="1" dirty="0" smtClean="0">
                <a:solidFill>
                  <a:srgbClr val="FCDE04"/>
                </a:solidFill>
                <a:latin typeface="Berlin Sans FB Demi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RIESGO Entidades Nacionales</a:t>
            </a:r>
            <a:endParaRPr lang="es-CO" sz="3386" b="1" dirty="0">
              <a:solidFill>
                <a:srgbClr val="FCDE04"/>
              </a:solidFill>
              <a:latin typeface="Berlin Sans FB Demi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" y="5877272"/>
            <a:ext cx="122047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" name="Grupo 46"/>
          <p:cNvGrpSpPr/>
          <p:nvPr/>
        </p:nvGrpSpPr>
        <p:grpSpPr>
          <a:xfrm>
            <a:off x="0" y="476672"/>
            <a:ext cx="11522075" cy="866601"/>
            <a:chOff x="711315" y="428299"/>
            <a:chExt cx="10114103" cy="845796"/>
          </a:xfrm>
        </p:grpSpPr>
        <p:sp>
          <p:nvSpPr>
            <p:cNvPr id="8" name="Rectángulo 47"/>
            <p:cNvSpPr/>
            <p:nvPr/>
          </p:nvSpPr>
          <p:spPr>
            <a:xfrm>
              <a:off x="720477" y="908720"/>
              <a:ext cx="9937104" cy="365375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cxnSp>
          <p:nvCxnSpPr>
            <p:cNvPr id="9" name="Conector recto 48"/>
            <p:cNvCxnSpPr/>
            <p:nvPr/>
          </p:nvCxnSpPr>
          <p:spPr>
            <a:xfrm flipV="1">
              <a:off x="2554919" y="658167"/>
              <a:ext cx="0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cto 49"/>
            <p:cNvCxnSpPr/>
            <p:nvPr/>
          </p:nvCxnSpPr>
          <p:spPr>
            <a:xfrm flipV="1">
              <a:off x="5268224" y="636302"/>
              <a:ext cx="0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50"/>
            <p:cNvCxnSpPr/>
            <p:nvPr/>
          </p:nvCxnSpPr>
          <p:spPr>
            <a:xfrm flipV="1">
              <a:off x="7359849" y="636302"/>
              <a:ext cx="0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cto 51"/>
            <p:cNvCxnSpPr/>
            <p:nvPr/>
          </p:nvCxnSpPr>
          <p:spPr>
            <a:xfrm flipV="1">
              <a:off x="8964395" y="636302"/>
              <a:ext cx="0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uadroTexto 52"/>
            <p:cNvSpPr txBox="1"/>
            <p:nvPr/>
          </p:nvSpPr>
          <p:spPr>
            <a:xfrm>
              <a:off x="5326358" y="562472"/>
              <a:ext cx="914138" cy="300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spc="317" dirty="0">
                  <a:latin typeface="Impact" panose="020B0806030902050204" pitchFamily="34" charset="0"/>
                </a:rPr>
                <a:t>59.9</a:t>
              </a:r>
            </a:p>
          </p:txBody>
        </p:sp>
        <p:sp>
          <p:nvSpPr>
            <p:cNvPr id="14" name="CuadroTexto 53"/>
            <p:cNvSpPr txBox="1"/>
            <p:nvPr/>
          </p:nvSpPr>
          <p:spPr>
            <a:xfrm>
              <a:off x="711315" y="548470"/>
              <a:ext cx="648072" cy="300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>
                  <a:latin typeface="Impact" panose="020B0806030902050204" pitchFamily="34" charset="0"/>
                </a:rPr>
                <a:t>00.0</a:t>
              </a:r>
              <a:endParaRPr lang="es-CO" sz="1400" dirty="0">
                <a:latin typeface="Impact" panose="020B0806030902050204" pitchFamily="34" charset="0"/>
              </a:endParaRPr>
            </a:p>
          </p:txBody>
        </p:sp>
        <p:sp>
          <p:nvSpPr>
            <p:cNvPr id="15" name="CuadroTexto 54"/>
            <p:cNvSpPr txBox="1"/>
            <p:nvPr/>
          </p:nvSpPr>
          <p:spPr>
            <a:xfrm>
              <a:off x="2564083" y="570095"/>
              <a:ext cx="1036070" cy="300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spc="317" dirty="0">
                  <a:latin typeface="Impact" panose="020B0806030902050204" pitchFamily="34" charset="0"/>
                </a:rPr>
                <a:t>44.4</a:t>
              </a:r>
            </a:p>
          </p:txBody>
        </p:sp>
        <p:sp>
          <p:nvSpPr>
            <p:cNvPr id="16" name="CuadroTexto 55"/>
            <p:cNvSpPr txBox="1"/>
            <p:nvPr/>
          </p:nvSpPr>
          <p:spPr>
            <a:xfrm>
              <a:off x="7467179" y="555461"/>
              <a:ext cx="915515" cy="300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spc="317" dirty="0">
                  <a:latin typeface="Impact" panose="020B0806030902050204" pitchFamily="34" charset="0"/>
                </a:rPr>
                <a:t>74.4</a:t>
              </a:r>
            </a:p>
          </p:txBody>
        </p:sp>
        <p:sp>
          <p:nvSpPr>
            <p:cNvPr id="17" name="CuadroTexto 56"/>
            <p:cNvSpPr txBox="1"/>
            <p:nvPr/>
          </p:nvSpPr>
          <p:spPr>
            <a:xfrm>
              <a:off x="9130605" y="562472"/>
              <a:ext cx="817343" cy="300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spc="317" dirty="0">
                  <a:latin typeface="Impact" panose="020B0806030902050204" pitchFamily="34" charset="0"/>
                </a:rPr>
                <a:t>89.4</a:t>
              </a:r>
            </a:p>
          </p:txBody>
        </p:sp>
        <p:sp>
          <p:nvSpPr>
            <p:cNvPr id="18" name="CuadroTexto 57"/>
            <p:cNvSpPr txBox="1"/>
            <p:nvPr/>
          </p:nvSpPr>
          <p:spPr>
            <a:xfrm>
              <a:off x="10177346" y="428299"/>
              <a:ext cx="648072" cy="300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>
                  <a:latin typeface="Impact" panose="020B0806030902050204" pitchFamily="34" charset="0"/>
                </a:rPr>
                <a:t>100</a:t>
              </a:r>
              <a:endParaRPr lang="es-CO" sz="1400" dirty="0">
                <a:latin typeface="Impact" panose="020B0806030902050204" pitchFamily="34" charset="0"/>
              </a:endParaRPr>
            </a:p>
          </p:txBody>
        </p:sp>
        <p:cxnSp>
          <p:nvCxnSpPr>
            <p:cNvPr id="19" name="Conector recto 58"/>
            <p:cNvCxnSpPr/>
            <p:nvPr/>
          </p:nvCxnSpPr>
          <p:spPr>
            <a:xfrm flipV="1">
              <a:off x="10657580" y="658167"/>
              <a:ext cx="0" cy="504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0" name="Tab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9041901"/>
              </p:ext>
            </p:extLst>
          </p:nvPr>
        </p:nvGraphicFramePr>
        <p:xfrm>
          <a:off x="1" y="1507841"/>
          <a:ext cx="11522072" cy="5374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4922">
                  <a:extLst>
                    <a:ext uri="{9D8B030D-6E8A-4147-A177-3AD203B41FA5}">
                      <a16:colId xmlns="" xmlns:a16="http://schemas.microsoft.com/office/drawing/2014/main" val="2353093009"/>
                    </a:ext>
                  </a:extLst>
                </a:gridCol>
                <a:gridCol w="3141389">
                  <a:extLst>
                    <a:ext uri="{9D8B030D-6E8A-4147-A177-3AD203B41FA5}">
                      <a16:colId xmlns="" xmlns:a16="http://schemas.microsoft.com/office/drawing/2014/main" val="2721312911"/>
                    </a:ext>
                  </a:extLst>
                </a:gridCol>
                <a:gridCol w="2461156">
                  <a:extLst>
                    <a:ext uri="{9D8B030D-6E8A-4147-A177-3AD203B41FA5}">
                      <a16:colId xmlns="" xmlns:a16="http://schemas.microsoft.com/office/drawing/2014/main" val="1813913572"/>
                    </a:ext>
                  </a:extLst>
                </a:gridCol>
                <a:gridCol w="1810257">
                  <a:extLst>
                    <a:ext uri="{9D8B030D-6E8A-4147-A177-3AD203B41FA5}">
                      <a16:colId xmlns="" xmlns:a16="http://schemas.microsoft.com/office/drawing/2014/main" val="1468388232"/>
                    </a:ext>
                  </a:extLst>
                </a:gridCol>
                <a:gridCol w="2014348">
                  <a:extLst>
                    <a:ext uri="{9D8B030D-6E8A-4147-A177-3AD203B41FA5}">
                      <a16:colId xmlns="" xmlns:a16="http://schemas.microsoft.com/office/drawing/2014/main" val="160198026"/>
                    </a:ext>
                  </a:extLst>
                </a:gridCol>
              </a:tblGrid>
              <a:tr h="742861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Divulgación de programas sociales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Rendición de Cuentas</a:t>
                      </a: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a la ciudadanía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1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Gestión de la contratación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--</a:t>
                      </a:r>
                      <a:endParaRPr lang="es-CO" sz="10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0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--</a:t>
                      </a:r>
                      <a:endParaRPr lang="es-CO" sz="10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998303"/>
                  </a:ext>
                </a:extLst>
              </a:tr>
              <a:tr h="742861"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Gestión de programas sociales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1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Talento humano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Participación y control social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451150"/>
                  </a:ext>
                </a:extLst>
              </a:tr>
              <a:tr h="742861">
                <a:tc>
                  <a:txBody>
                    <a:bodyPr/>
                    <a:lstStyle/>
                    <a:p>
                      <a:pPr algn="l" fontAlgn="t"/>
                      <a:endParaRPr lang="es-CO" sz="12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Sistema</a:t>
                      </a:r>
                      <a:r>
                        <a:rPr lang="es-CO" sz="16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de atención </a:t>
                      </a:r>
                    </a:p>
                    <a:p>
                      <a:pPr algn="l" fontAlgn="t"/>
                      <a:r>
                        <a:rPr lang="es-CO" sz="16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al ciudadano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Divulgación de información (sitio</a:t>
                      </a:r>
                      <a:r>
                        <a:rPr lang="es-CO" sz="1600" b="1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web)</a:t>
                      </a:r>
                      <a:endParaRPr lang="es-CO" sz="1600" b="1" i="0" u="none" strike="noStrike" spc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5638864"/>
                  </a:ext>
                </a:extLst>
              </a:tr>
              <a:tr h="558777">
                <a:tc>
                  <a:txBody>
                    <a:bodyPr/>
                    <a:lstStyle/>
                    <a:p>
                      <a:pPr algn="l" fontAlgn="t"/>
                      <a:endParaRPr lang="es-CO" sz="12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Control</a:t>
                      </a:r>
                      <a:r>
                        <a:rPr lang="es-CO" sz="16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Institucional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1" u="none" strike="noStrike" spc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Gestión de la </a:t>
                      </a:r>
                      <a:r>
                        <a:rPr lang="es-CO" sz="1600" b="1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planeación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6018729"/>
                  </a:ext>
                </a:extLst>
              </a:tr>
              <a:tr h="742861">
                <a:tc>
                  <a:txBody>
                    <a:bodyPr/>
                    <a:lstStyle/>
                    <a:p>
                      <a:pPr algn="l" fontAlgn="t"/>
                      <a:endParaRPr lang="es-CO" sz="12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Políticas,</a:t>
                      </a:r>
                      <a:r>
                        <a:rPr lang="es-CO" sz="16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medidas y estrategias anticorrupción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Control Interno de Gestión y Disciplinario</a:t>
                      </a: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6112579"/>
                  </a:ext>
                </a:extLst>
              </a:tr>
              <a:tr h="1218292">
                <a:tc>
                  <a:txBody>
                    <a:bodyPr/>
                    <a:lstStyle/>
                    <a:p>
                      <a:pPr algn="l" fontAlgn="t"/>
                      <a:endParaRPr lang="es-CO" sz="12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Divulgación de  información pública (condiciones institucionales y formatos</a:t>
                      </a:r>
                      <a:r>
                        <a:rPr lang="es-CO" sz="16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reutilizables)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kern="1200" spc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Gestión del control fiscal</a:t>
                      </a: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latin typeface="+mj-lt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145">
                <a:tc>
                  <a:txBody>
                    <a:bodyPr/>
                    <a:lstStyle/>
                    <a:p>
                      <a:pPr algn="l" fontAlgn="t"/>
                      <a:endParaRPr lang="es-CO" sz="12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Comportamiento ético</a:t>
                      </a:r>
                      <a:endParaRPr lang="es-CO" sz="16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2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1" name="Tab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7368231"/>
              </p:ext>
            </p:extLst>
          </p:nvPr>
        </p:nvGraphicFramePr>
        <p:xfrm>
          <a:off x="-48388" y="1124744"/>
          <a:ext cx="11570462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3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2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6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48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28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6145">
                <a:tc>
                  <a:txBody>
                    <a:bodyPr/>
                    <a:lstStyle/>
                    <a:p>
                      <a:pPr algn="ctr" fontAlgn="t"/>
                      <a:r>
                        <a:rPr lang="es-CO" sz="13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Nivel</a:t>
                      </a:r>
                      <a:r>
                        <a:rPr lang="es-CO" sz="13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de riesgo muy alto</a:t>
                      </a:r>
                      <a:endParaRPr lang="es-CO" sz="13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3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Nivel</a:t>
                      </a:r>
                      <a:r>
                        <a:rPr lang="es-CO" sz="13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de riesgo alto</a:t>
                      </a:r>
                      <a:endParaRPr lang="es-CO" sz="1300" b="1" i="0" u="none" strike="noStrik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Nivel</a:t>
                      </a:r>
                      <a:r>
                        <a:rPr lang="es-CO" sz="13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de riesgo medio</a:t>
                      </a:r>
                      <a:endParaRPr lang="es-CO" sz="1300" b="1" i="0" u="none" strike="noStrike" spc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Nivel</a:t>
                      </a:r>
                      <a:r>
                        <a:rPr lang="es-CO" sz="13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de riesgo moderado</a:t>
                      </a:r>
                      <a:endParaRPr lang="es-CO" sz="1300" b="1" i="0" u="none" strike="noStrike" spc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spc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Nivel</a:t>
                      </a:r>
                      <a:r>
                        <a:rPr lang="es-CO" sz="1300" b="1" i="0" u="none" strike="noStrike" spc="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Segoe UI Black" panose="020B0A02040204020203" pitchFamily="34" charset="0"/>
                          <a:cs typeface="Segoe UI Black" panose="020B0A02040204020203" pitchFamily="34" charset="0"/>
                        </a:rPr>
                        <a:t> de riesgo bajo</a:t>
                      </a:r>
                      <a:endParaRPr lang="es-CO" sz="1300" b="1" i="0" u="none" strike="noStrike" spc="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Segoe UI Black" panose="020B0A02040204020203" pitchFamily="34" charset="0"/>
                        <a:cs typeface="Segoe UI Black" panose="020B0A02040204020203" pitchFamily="34" charset="0"/>
                      </a:endParaRPr>
                    </a:p>
                  </a:txBody>
                  <a:tcPr marL="108963" marR="108963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3 Título"/>
          <p:cNvSpPr txBox="1">
            <a:spLocks/>
          </p:cNvSpPr>
          <p:nvPr/>
        </p:nvSpPr>
        <p:spPr bwMode="auto">
          <a:xfrm>
            <a:off x="1" y="44624"/>
            <a:ext cx="8752370" cy="576064"/>
          </a:xfrm>
          <a:custGeom>
            <a:avLst/>
            <a:gdLst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7236296 w 7236296"/>
              <a:gd name="connsiteY2" fmla="*/ 719361 h 719361"/>
              <a:gd name="connsiteX3" fmla="*/ 0 w 7236296"/>
              <a:gd name="connsiteY3" fmla="*/ 719361 h 719361"/>
              <a:gd name="connsiteX4" fmla="*/ 0 w 7236296"/>
              <a:gd name="connsiteY4" fmla="*/ 0 h 719361"/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7219950 w 7236296"/>
              <a:gd name="connsiteY2" fmla="*/ 314325 h 719361"/>
              <a:gd name="connsiteX3" fmla="*/ 7236296 w 7236296"/>
              <a:gd name="connsiteY3" fmla="*/ 719361 h 719361"/>
              <a:gd name="connsiteX4" fmla="*/ 0 w 7236296"/>
              <a:gd name="connsiteY4" fmla="*/ 719361 h 719361"/>
              <a:gd name="connsiteX5" fmla="*/ 0 w 7236296"/>
              <a:gd name="connsiteY5" fmla="*/ 0 h 719361"/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6948264 w 7236296"/>
              <a:gd name="connsiteY2" fmla="*/ 287313 h 719361"/>
              <a:gd name="connsiteX3" fmla="*/ 7236296 w 7236296"/>
              <a:gd name="connsiteY3" fmla="*/ 719361 h 719361"/>
              <a:gd name="connsiteX4" fmla="*/ 0 w 7236296"/>
              <a:gd name="connsiteY4" fmla="*/ 719361 h 719361"/>
              <a:gd name="connsiteX5" fmla="*/ 0 w 7236296"/>
              <a:gd name="connsiteY5" fmla="*/ 0 h 719361"/>
              <a:gd name="connsiteX0" fmla="*/ 0 w 7524328"/>
              <a:gd name="connsiteY0" fmla="*/ 0 h 719361"/>
              <a:gd name="connsiteX1" fmla="*/ 7236296 w 7524328"/>
              <a:gd name="connsiteY1" fmla="*/ 0 h 719361"/>
              <a:gd name="connsiteX2" fmla="*/ 7524328 w 7524328"/>
              <a:gd name="connsiteY2" fmla="*/ 359321 h 719361"/>
              <a:gd name="connsiteX3" fmla="*/ 7236296 w 7524328"/>
              <a:gd name="connsiteY3" fmla="*/ 719361 h 719361"/>
              <a:gd name="connsiteX4" fmla="*/ 0 w 7524328"/>
              <a:gd name="connsiteY4" fmla="*/ 719361 h 719361"/>
              <a:gd name="connsiteX5" fmla="*/ 0 w 7524328"/>
              <a:gd name="connsiteY5" fmla="*/ 0 h 719361"/>
              <a:gd name="connsiteX0" fmla="*/ 0 w 7812360"/>
              <a:gd name="connsiteY0" fmla="*/ 0 h 719361"/>
              <a:gd name="connsiteX1" fmla="*/ 7236296 w 7812360"/>
              <a:gd name="connsiteY1" fmla="*/ 0 h 719361"/>
              <a:gd name="connsiteX2" fmla="*/ 7812360 w 7812360"/>
              <a:gd name="connsiteY2" fmla="*/ 359321 h 719361"/>
              <a:gd name="connsiteX3" fmla="*/ 7236296 w 7812360"/>
              <a:gd name="connsiteY3" fmla="*/ 719361 h 719361"/>
              <a:gd name="connsiteX4" fmla="*/ 0 w 7812360"/>
              <a:gd name="connsiteY4" fmla="*/ 719361 h 719361"/>
              <a:gd name="connsiteX5" fmla="*/ 0 w 7812360"/>
              <a:gd name="connsiteY5" fmla="*/ 0 h 719361"/>
              <a:gd name="connsiteX0" fmla="*/ 0 w 7625222"/>
              <a:gd name="connsiteY0" fmla="*/ 0 h 719361"/>
              <a:gd name="connsiteX1" fmla="*/ 7236296 w 7625222"/>
              <a:gd name="connsiteY1" fmla="*/ 0 h 719361"/>
              <a:gd name="connsiteX2" fmla="*/ 7625222 w 7625222"/>
              <a:gd name="connsiteY2" fmla="*/ 359321 h 719361"/>
              <a:gd name="connsiteX3" fmla="*/ 7236296 w 7625222"/>
              <a:gd name="connsiteY3" fmla="*/ 719361 h 719361"/>
              <a:gd name="connsiteX4" fmla="*/ 0 w 7625222"/>
              <a:gd name="connsiteY4" fmla="*/ 719361 h 719361"/>
              <a:gd name="connsiteX5" fmla="*/ 0 w 7625222"/>
              <a:gd name="connsiteY5" fmla="*/ 0 h 71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5222" h="719361">
                <a:moveTo>
                  <a:pt x="0" y="0"/>
                </a:moveTo>
                <a:lnTo>
                  <a:pt x="7236296" y="0"/>
                </a:lnTo>
                <a:lnTo>
                  <a:pt x="7625222" y="359321"/>
                </a:lnTo>
                <a:lnTo>
                  <a:pt x="7236296" y="719361"/>
                </a:lnTo>
                <a:lnTo>
                  <a:pt x="0" y="719361"/>
                </a:lnTo>
                <a:lnTo>
                  <a:pt x="0" y="0"/>
                </a:lnTo>
                <a:close/>
              </a:path>
            </a:pathLst>
          </a:custGeom>
          <a:solidFill>
            <a:srgbClr val="019CE1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180975"/>
            <a:r>
              <a:rPr lang="es-CO" sz="2400" dirty="0" smtClean="0">
                <a:solidFill>
                  <a:schemeClr val="bg1"/>
                </a:solidFill>
                <a:latin typeface="Impact" pitchFamily="34" charset="0"/>
                <a:cs typeface="Tahoma" pitchFamily="34" charset="0"/>
              </a:rPr>
              <a:t>Mapa de riesgo entidades territoriales</a:t>
            </a:r>
            <a:endParaRPr lang="es-CO" sz="2400" dirty="0">
              <a:solidFill>
                <a:schemeClr val="bg1"/>
              </a:solidFill>
              <a:latin typeface="Impact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TD COLOR 3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3444" y="2777936"/>
            <a:ext cx="2016224" cy="2019216"/>
          </a:xfrm>
          <a:prstGeom prst="rect">
            <a:avLst/>
          </a:prstGeom>
        </p:spPr>
      </p:pic>
      <p:pic>
        <p:nvPicPr>
          <p:cNvPr id="6" name="5 Imagen" descr="ITM COLOR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3843" y="2779324"/>
            <a:ext cx="2016224" cy="2016224"/>
          </a:xfrm>
          <a:prstGeom prst="rect">
            <a:avLst/>
          </a:prstGeom>
        </p:spPr>
      </p:pic>
      <p:pic>
        <p:nvPicPr>
          <p:cNvPr id="7" name="6 Imagen" descr="ITN COLOR 300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3045" y="2779324"/>
            <a:ext cx="2016224" cy="2016224"/>
          </a:xfrm>
          <a:prstGeom prst="rect">
            <a:avLst/>
          </a:prstGeom>
        </p:spPr>
      </p:pic>
      <p:pic>
        <p:nvPicPr>
          <p:cNvPr id="34817" name="6 Imagen" descr="ITEP COLOR 300dp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84704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Título"/>
          <p:cNvSpPr txBox="1">
            <a:spLocks/>
          </p:cNvSpPr>
          <p:nvPr/>
        </p:nvSpPr>
        <p:spPr bwMode="auto">
          <a:xfrm>
            <a:off x="2882900" y="4797202"/>
            <a:ext cx="8639175" cy="1008062"/>
          </a:xfrm>
          <a:custGeom>
            <a:avLst/>
            <a:gdLst>
              <a:gd name="connsiteX0" fmla="*/ 0 w 8210550"/>
              <a:gd name="connsiteY0" fmla="*/ 0 h 1008062"/>
              <a:gd name="connsiteX1" fmla="*/ 8210550 w 8210550"/>
              <a:gd name="connsiteY1" fmla="*/ 0 h 1008062"/>
              <a:gd name="connsiteX2" fmla="*/ 8210550 w 8210550"/>
              <a:gd name="connsiteY2" fmla="*/ 1008062 h 1008062"/>
              <a:gd name="connsiteX3" fmla="*/ 0 w 8210550"/>
              <a:gd name="connsiteY3" fmla="*/ 1008062 h 1008062"/>
              <a:gd name="connsiteX4" fmla="*/ 0 w 8210550"/>
              <a:gd name="connsiteY4" fmla="*/ 0 h 1008062"/>
              <a:gd name="connsiteX0" fmla="*/ 428625 w 8639175"/>
              <a:gd name="connsiteY0" fmla="*/ 0 h 1008062"/>
              <a:gd name="connsiteX1" fmla="*/ 8639175 w 8639175"/>
              <a:gd name="connsiteY1" fmla="*/ 0 h 1008062"/>
              <a:gd name="connsiteX2" fmla="*/ 8639175 w 8639175"/>
              <a:gd name="connsiteY2" fmla="*/ 1008062 h 1008062"/>
              <a:gd name="connsiteX3" fmla="*/ 428625 w 8639175"/>
              <a:gd name="connsiteY3" fmla="*/ 1008062 h 1008062"/>
              <a:gd name="connsiteX4" fmla="*/ 0 w 8639175"/>
              <a:gd name="connsiteY4" fmla="*/ 516632 h 1008062"/>
              <a:gd name="connsiteX5" fmla="*/ 428625 w 8639175"/>
              <a:gd name="connsiteY5" fmla="*/ 0 h 10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9175" h="1008062">
                <a:moveTo>
                  <a:pt x="428625" y="0"/>
                </a:moveTo>
                <a:lnTo>
                  <a:pt x="8639175" y="0"/>
                </a:lnTo>
                <a:lnTo>
                  <a:pt x="8639175" y="1008062"/>
                </a:lnTo>
                <a:lnTo>
                  <a:pt x="428625" y="1008062"/>
                </a:lnTo>
                <a:lnTo>
                  <a:pt x="0" y="516632"/>
                </a:lnTo>
                <a:lnTo>
                  <a:pt x="428625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074" tIns="56536" rIns="360000" bIns="56536" anchor="ctr"/>
          <a:lstStyle/>
          <a:p>
            <a:pPr algn="r"/>
            <a:r>
              <a:rPr lang="es-CO" sz="6600" dirty="0" smtClean="0">
                <a:solidFill>
                  <a:schemeClr val="bg1"/>
                </a:solidFill>
                <a:latin typeface="Gill Sans MT Condensed" pitchFamily="34" charset="0"/>
              </a:rPr>
              <a:t>Talento humano</a:t>
            </a:r>
            <a:endParaRPr lang="es-CO" sz="8800" dirty="0">
              <a:solidFill>
                <a:srgbClr val="019CE1"/>
              </a:solidFill>
              <a:latin typeface="GillSans Condens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0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 bwMode="auto">
          <a:xfrm>
            <a:off x="-1" y="332656"/>
            <a:ext cx="9073405" cy="792088"/>
          </a:xfrm>
          <a:custGeom>
            <a:avLst/>
            <a:gdLst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7236296 w 7236296"/>
              <a:gd name="connsiteY2" fmla="*/ 719361 h 719361"/>
              <a:gd name="connsiteX3" fmla="*/ 0 w 7236296"/>
              <a:gd name="connsiteY3" fmla="*/ 719361 h 719361"/>
              <a:gd name="connsiteX4" fmla="*/ 0 w 7236296"/>
              <a:gd name="connsiteY4" fmla="*/ 0 h 719361"/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7219950 w 7236296"/>
              <a:gd name="connsiteY2" fmla="*/ 314325 h 719361"/>
              <a:gd name="connsiteX3" fmla="*/ 7236296 w 7236296"/>
              <a:gd name="connsiteY3" fmla="*/ 719361 h 719361"/>
              <a:gd name="connsiteX4" fmla="*/ 0 w 7236296"/>
              <a:gd name="connsiteY4" fmla="*/ 719361 h 719361"/>
              <a:gd name="connsiteX5" fmla="*/ 0 w 7236296"/>
              <a:gd name="connsiteY5" fmla="*/ 0 h 719361"/>
              <a:gd name="connsiteX0" fmla="*/ 0 w 7236296"/>
              <a:gd name="connsiteY0" fmla="*/ 0 h 719361"/>
              <a:gd name="connsiteX1" fmla="*/ 7236296 w 7236296"/>
              <a:gd name="connsiteY1" fmla="*/ 0 h 719361"/>
              <a:gd name="connsiteX2" fmla="*/ 6948264 w 7236296"/>
              <a:gd name="connsiteY2" fmla="*/ 287313 h 719361"/>
              <a:gd name="connsiteX3" fmla="*/ 7236296 w 7236296"/>
              <a:gd name="connsiteY3" fmla="*/ 719361 h 719361"/>
              <a:gd name="connsiteX4" fmla="*/ 0 w 7236296"/>
              <a:gd name="connsiteY4" fmla="*/ 719361 h 719361"/>
              <a:gd name="connsiteX5" fmla="*/ 0 w 7236296"/>
              <a:gd name="connsiteY5" fmla="*/ 0 h 719361"/>
              <a:gd name="connsiteX0" fmla="*/ 0 w 7524328"/>
              <a:gd name="connsiteY0" fmla="*/ 0 h 719361"/>
              <a:gd name="connsiteX1" fmla="*/ 7236296 w 7524328"/>
              <a:gd name="connsiteY1" fmla="*/ 0 h 719361"/>
              <a:gd name="connsiteX2" fmla="*/ 7524328 w 7524328"/>
              <a:gd name="connsiteY2" fmla="*/ 359321 h 719361"/>
              <a:gd name="connsiteX3" fmla="*/ 7236296 w 7524328"/>
              <a:gd name="connsiteY3" fmla="*/ 719361 h 719361"/>
              <a:gd name="connsiteX4" fmla="*/ 0 w 7524328"/>
              <a:gd name="connsiteY4" fmla="*/ 719361 h 719361"/>
              <a:gd name="connsiteX5" fmla="*/ 0 w 7524328"/>
              <a:gd name="connsiteY5" fmla="*/ 0 h 719361"/>
              <a:gd name="connsiteX0" fmla="*/ 0 w 7812360"/>
              <a:gd name="connsiteY0" fmla="*/ 0 h 719361"/>
              <a:gd name="connsiteX1" fmla="*/ 7236296 w 7812360"/>
              <a:gd name="connsiteY1" fmla="*/ 0 h 719361"/>
              <a:gd name="connsiteX2" fmla="*/ 7812360 w 7812360"/>
              <a:gd name="connsiteY2" fmla="*/ 359321 h 719361"/>
              <a:gd name="connsiteX3" fmla="*/ 7236296 w 7812360"/>
              <a:gd name="connsiteY3" fmla="*/ 719361 h 719361"/>
              <a:gd name="connsiteX4" fmla="*/ 0 w 7812360"/>
              <a:gd name="connsiteY4" fmla="*/ 719361 h 719361"/>
              <a:gd name="connsiteX5" fmla="*/ 0 w 7812360"/>
              <a:gd name="connsiteY5" fmla="*/ 0 h 719361"/>
              <a:gd name="connsiteX0" fmla="*/ 0 w 7625222"/>
              <a:gd name="connsiteY0" fmla="*/ 0 h 719361"/>
              <a:gd name="connsiteX1" fmla="*/ 7236296 w 7625222"/>
              <a:gd name="connsiteY1" fmla="*/ 0 h 719361"/>
              <a:gd name="connsiteX2" fmla="*/ 7625222 w 7625222"/>
              <a:gd name="connsiteY2" fmla="*/ 359321 h 719361"/>
              <a:gd name="connsiteX3" fmla="*/ 7236296 w 7625222"/>
              <a:gd name="connsiteY3" fmla="*/ 719361 h 719361"/>
              <a:gd name="connsiteX4" fmla="*/ 0 w 7625222"/>
              <a:gd name="connsiteY4" fmla="*/ 719361 h 719361"/>
              <a:gd name="connsiteX5" fmla="*/ 0 w 7625222"/>
              <a:gd name="connsiteY5" fmla="*/ 0 h 71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5222" h="719361">
                <a:moveTo>
                  <a:pt x="0" y="0"/>
                </a:moveTo>
                <a:lnTo>
                  <a:pt x="7236296" y="0"/>
                </a:lnTo>
                <a:lnTo>
                  <a:pt x="7625222" y="359321"/>
                </a:lnTo>
                <a:lnTo>
                  <a:pt x="7236296" y="719361"/>
                </a:lnTo>
                <a:lnTo>
                  <a:pt x="0" y="719361"/>
                </a:lnTo>
                <a:lnTo>
                  <a:pt x="0" y="0"/>
                </a:lnTo>
                <a:close/>
              </a:path>
            </a:pathLst>
          </a:custGeom>
          <a:solidFill>
            <a:srgbClr val="F79646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180975"/>
            <a:r>
              <a:rPr lang="es-CO" sz="3200" dirty="0" smtClean="0">
                <a:solidFill>
                  <a:schemeClr val="bg1"/>
                </a:solidFill>
                <a:latin typeface="Impact" pitchFamily="34" charset="0"/>
                <a:cs typeface="Tahoma" pitchFamily="34" charset="0"/>
              </a:rPr>
              <a:t>Indicador: Gestión del talento humano</a:t>
            </a:r>
            <a:endParaRPr lang="es-CO" sz="3200" dirty="0">
              <a:solidFill>
                <a:schemeClr val="bg1"/>
              </a:solidFill>
              <a:latin typeface="Impact" pitchFamily="34" charset="0"/>
              <a:cs typeface="Tahoma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0" y="1268760"/>
          <a:ext cx="1152207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3 Conector recto"/>
          <p:cNvCxnSpPr/>
          <p:nvPr/>
        </p:nvCxnSpPr>
        <p:spPr>
          <a:xfrm flipV="1">
            <a:off x="2448669" y="1916832"/>
            <a:ext cx="0" cy="3024338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12" t="92898" r="34208"/>
          <a:stretch/>
        </p:blipFill>
        <p:spPr>
          <a:xfrm>
            <a:off x="8425333" y="151064"/>
            <a:ext cx="2920622" cy="3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3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Título"/>
          <p:cNvSpPr txBox="1">
            <a:spLocks/>
          </p:cNvSpPr>
          <p:nvPr/>
        </p:nvSpPr>
        <p:spPr>
          <a:xfrm>
            <a:off x="4" y="1714496"/>
            <a:ext cx="10369868" cy="978796"/>
          </a:xfrm>
          <a:prstGeom prst="rect">
            <a:avLst/>
          </a:prstGeom>
        </p:spPr>
        <p:txBody>
          <a:bodyPr vert="horz" lIns="81513" tIns="40757" rIns="81513" bIns="40757" anchor="t">
            <a:normAutofit/>
          </a:bodyPr>
          <a:lstStyle/>
          <a:p>
            <a:pPr marL="432022" algn="ctr">
              <a:defRPr/>
            </a:pPr>
            <a:r>
              <a:rPr lang="es-CO" sz="4800" b="1" dirty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Talento </a:t>
            </a:r>
            <a:r>
              <a:rPr lang="es-CO" sz="48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Humano*</a:t>
            </a:r>
            <a:endParaRPr lang="es-ES" sz="54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 r="2051"/>
          <a:stretch>
            <a:fillRect/>
          </a:stretch>
        </p:blipFill>
        <p:spPr bwMode="auto">
          <a:xfrm>
            <a:off x="8" y="6305556"/>
            <a:ext cx="11522075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-791691" y="3000376"/>
            <a:ext cx="6912768" cy="2714644"/>
          </a:xfrm>
          <a:prstGeom prst="rect">
            <a:avLst/>
          </a:prstGeom>
        </p:spPr>
        <p:txBody>
          <a:bodyPr vert="horz" lIns="81513" tIns="40757" rIns="81513" bIns="40757" anchor="t">
            <a:noAutofit/>
          </a:bodyPr>
          <a:lstStyle/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500" b="1" dirty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Condiciones institucionales</a:t>
            </a:r>
          </a:p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5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Ingreso</a:t>
            </a:r>
            <a:endParaRPr lang="es-CO" sz="2500" b="1" dirty="0">
              <a:solidFill>
                <a:srgbClr val="00B0F0"/>
              </a:solidFill>
              <a:latin typeface="Agency FB" pitchFamily="34" charset="0"/>
              <a:ea typeface="+mj-ea"/>
              <a:cs typeface="+mj-cs"/>
            </a:endParaRPr>
          </a:p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5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Conformación**</a:t>
            </a:r>
            <a:endParaRPr lang="es-CO" sz="2500" b="1" dirty="0">
              <a:solidFill>
                <a:srgbClr val="00B0F0"/>
              </a:solidFill>
              <a:latin typeface="Agency FB" pitchFamily="34" charset="0"/>
              <a:ea typeface="+mj-ea"/>
              <a:cs typeface="+mj-cs"/>
            </a:endParaRPr>
          </a:p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5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Capacitaciones</a:t>
            </a:r>
          </a:p>
          <a:p>
            <a:pPr marL="3417624" lvl="7" indent="-212275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O" sz="2500" b="1" dirty="0" smtClean="0">
                <a:solidFill>
                  <a:srgbClr val="00B0F0"/>
                </a:solidFill>
                <a:latin typeface="Agency FB" pitchFamily="34" charset="0"/>
                <a:ea typeface="+mj-ea"/>
                <a:cs typeface="+mj-cs"/>
              </a:rPr>
              <a:t>Seguimiento y evaluación</a:t>
            </a:r>
            <a:endParaRPr lang="es-CO" sz="2500" b="1" dirty="0">
              <a:solidFill>
                <a:srgbClr val="00B0F0"/>
              </a:solidFill>
              <a:latin typeface="Agency FB" pitchFamily="34" charset="0"/>
              <a:ea typeface="+mj-ea"/>
              <a:cs typeface="+mj-cs"/>
            </a:endParaRPr>
          </a:p>
          <a:p>
            <a:pPr marL="1247157" indent="-815135">
              <a:defRPr/>
            </a:pPr>
            <a:endParaRPr lang="es-ES" sz="2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F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6 Imagen" descr="LOGO ITEP.jpg"/>
          <p:cNvPicPr>
            <a:picLocks noChangeAspect="1"/>
          </p:cNvPicPr>
          <p:nvPr/>
        </p:nvPicPr>
        <p:blipFill>
          <a:blip r:embed="rId4" cstate="print"/>
          <a:srcRect t="24800" b="31100"/>
          <a:stretch>
            <a:fillRect/>
          </a:stretch>
        </p:blipFill>
        <p:spPr bwMode="auto">
          <a:xfrm>
            <a:off x="9027501" y="116632"/>
            <a:ext cx="1996172" cy="67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sp>
        <p:nvSpPr>
          <p:cNvPr id="6" name="10 CuadroTexto"/>
          <p:cNvSpPr txBox="1"/>
          <p:nvPr/>
        </p:nvSpPr>
        <p:spPr>
          <a:xfrm>
            <a:off x="5328989" y="5373216"/>
            <a:ext cx="5688632" cy="954087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es-ES" sz="1400" dirty="0" smtClean="0">
                <a:latin typeface="Agency FB" pitchFamily="34" charset="0"/>
              </a:rPr>
              <a:t>* Para la explotación de datos de talento humano se tuvieron en cuenta solamente 66 entidades del orden nacional, que corresponden a la Rama Ejecutiva.</a:t>
            </a:r>
            <a:br>
              <a:rPr lang="es-ES" sz="1400" dirty="0" smtClean="0">
                <a:latin typeface="Agency FB" pitchFamily="34" charset="0"/>
              </a:rPr>
            </a:br>
            <a:r>
              <a:rPr lang="es-ES" sz="1400" dirty="0" smtClean="0">
                <a:latin typeface="Agency FB" pitchFamily="34" charset="0"/>
              </a:rPr>
              <a:t>** Los datos de este punto correspondientes a las entidades nacionales excluyen a las Fuerzas Armadas</a:t>
            </a:r>
            <a:endParaRPr lang="es-AR" sz="14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3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1004</Words>
  <Application>Microsoft Office PowerPoint</Application>
  <PresentationFormat>Personalizado</PresentationFormat>
  <Paragraphs>336</Paragraphs>
  <Slides>20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GRACIAS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 Maria Avella</dc:creator>
  <cp:lastModifiedBy>Marcela</cp:lastModifiedBy>
  <cp:revision>11</cp:revision>
  <dcterms:created xsi:type="dcterms:W3CDTF">2017-08-03T16:45:18Z</dcterms:created>
  <dcterms:modified xsi:type="dcterms:W3CDTF">2017-09-04T13:08:30Z</dcterms:modified>
</cp:coreProperties>
</file>