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37" r:id="rId48"/>
    <p:sldId id="33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snapToObjects="1">
      <p:cViewPr>
        <p:scale>
          <a:sx n="100" d="100"/>
          <a:sy n="100" d="100"/>
        </p:scale>
        <p:origin x="298" y="-6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AB5E5-34F7-4AC1-8E4F-E6C776069E94}" type="datetimeFigureOut">
              <a:rPr lang="es-CO" smtClean="0"/>
              <a:t>4/09/2017</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2A41-230A-4DFB-9F3E-6193F32DFB33}" type="slidenum">
              <a:rPr lang="es-CO" smtClean="0"/>
              <a:t>‹Nº›</a:t>
            </a:fld>
            <a:endParaRPr lang="es-CO" dirty="0"/>
          </a:p>
        </p:txBody>
      </p:sp>
    </p:spTree>
    <p:extLst>
      <p:ext uri="{BB962C8B-B14F-4D97-AF65-F5344CB8AC3E}">
        <p14:creationId xmlns:p14="http://schemas.microsoft.com/office/powerpoint/2010/main" val="384435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6B22A41-230A-4DFB-9F3E-6193F32DFB33}" type="slidenum">
              <a:rPr lang="es-CO" smtClean="0"/>
              <a:t>1</a:t>
            </a:fld>
            <a:endParaRPr lang="es-CO" dirty="0"/>
          </a:p>
        </p:txBody>
      </p:sp>
    </p:spTree>
    <p:extLst>
      <p:ext uri="{BB962C8B-B14F-4D97-AF65-F5344CB8AC3E}">
        <p14:creationId xmlns:p14="http://schemas.microsoft.com/office/powerpoint/2010/main" val="284004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6B22A41-230A-4DFB-9F3E-6193F32DFB33}" type="slidenum">
              <a:rPr lang="es-CO" smtClean="0"/>
              <a:t>49</a:t>
            </a:fld>
            <a:endParaRPr lang="es-CO" dirty="0"/>
          </a:p>
        </p:txBody>
      </p:sp>
    </p:spTree>
    <p:extLst>
      <p:ext uri="{BB962C8B-B14F-4D97-AF65-F5344CB8AC3E}">
        <p14:creationId xmlns:p14="http://schemas.microsoft.com/office/powerpoint/2010/main" val="9312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8296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19508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9674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66881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16270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05919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392435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41577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286275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298591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ACF9125-D5FC-554A-8EA3-0BA0E1F75E1A}" type="datetimeFigureOut">
              <a:rPr lang="es-ES" smtClean="0"/>
              <a:t>04/09/2017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5F791B-0EE9-8046-8298-4D1A7FE81BE6}" type="slidenum">
              <a:rPr lang="es-ES" smtClean="0"/>
              <a:t>‹Nº›</a:t>
            </a:fld>
            <a:endParaRPr lang="es-ES" dirty="0"/>
          </a:p>
        </p:txBody>
      </p:sp>
    </p:spTree>
    <p:extLst>
      <p:ext uri="{BB962C8B-B14F-4D97-AF65-F5344CB8AC3E}">
        <p14:creationId xmlns:p14="http://schemas.microsoft.com/office/powerpoint/2010/main" val="106908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F9125-D5FC-554A-8EA3-0BA0E1F75E1A}" type="datetimeFigureOut">
              <a:rPr lang="es-ES" smtClean="0"/>
              <a:t>04/09/2017</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791B-0EE9-8046-8298-4D1A7FE81BE6}" type="slidenum">
              <a:rPr lang="es-ES" smtClean="0"/>
              <a:t>‹Nº›</a:t>
            </a:fld>
            <a:endParaRPr lang="es-ES" dirty="0"/>
          </a:p>
        </p:txBody>
      </p:sp>
      <p:pic>
        <p:nvPicPr>
          <p:cNvPr id="7" name="Imagen 6" descr="Palntilla Presentacion ESAP propuesta para PowerPoint -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80" y="0"/>
            <a:ext cx="9141320" cy="6858000"/>
          </a:xfrm>
          <a:prstGeom prst="rect">
            <a:avLst/>
          </a:prstGeom>
        </p:spPr>
      </p:pic>
    </p:spTree>
    <p:extLst>
      <p:ext uri="{BB962C8B-B14F-4D97-AF65-F5344CB8AC3E}">
        <p14:creationId xmlns:p14="http://schemas.microsoft.com/office/powerpoint/2010/main" val="156520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mailto:hespinod@yahoo.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alntilla-Presentacion-ESAP-propuesta-para-PowerPoin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320" cy="6858000"/>
          </a:xfrm>
          <a:prstGeom prst="rect">
            <a:avLst/>
          </a:prstGeom>
        </p:spPr>
      </p:pic>
      <p:sp>
        <p:nvSpPr>
          <p:cNvPr id="2" name="Título 1"/>
          <p:cNvSpPr>
            <a:spLocks noGrp="1"/>
          </p:cNvSpPr>
          <p:nvPr>
            <p:ph type="ctrTitle"/>
          </p:nvPr>
        </p:nvSpPr>
        <p:spPr>
          <a:xfrm>
            <a:off x="1567793" y="1953420"/>
            <a:ext cx="5435185" cy="968809"/>
          </a:xfrm>
        </p:spPr>
        <p:txBody>
          <a:bodyPr>
            <a:normAutofit fontScale="90000"/>
          </a:bodyPr>
          <a:lstStyle/>
          <a:p>
            <a:r>
              <a:rPr lang="es-CO" sz="3600" dirty="0">
                <a:solidFill>
                  <a:schemeClr val="bg1"/>
                </a:solidFill>
              </a:rPr>
              <a:t>LA GESTIÓN DEL TALENTO HUMANO Y LA EFICIENCIA DEL ESTADO.</a:t>
            </a:r>
            <a:endParaRPr lang="es-ES" sz="3600" b="1" dirty="0">
              <a:solidFill>
                <a:schemeClr val="bg1"/>
              </a:solidFill>
              <a:latin typeface="Helvetica"/>
              <a:cs typeface="Helvetica"/>
            </a:endParaRPr>
          </a:p>
        </p:txBody>
      </p:sp>
      <p:pic>
        <p:nvPicPr>
          <p:cNvPr id="3" name="Imagen 2"/>
          <p:cNvPicPr>
            <a:picLocks noChangeAspect="1"/>
          </p:cNvPicPr>
          <p:nvPr/>
        </p:nvPicPr>
        <p:blipFill>
          <a:blip r:embed="rId4"/>
          <a:stretch>
            <a:fillRect/>
          </a:stretch>
        </p:blipFill>
        <p:spPr>
          <a:xfrm>
            <a:off x="2784328" y="5385819"/>
            <a:ext cx="893795" cy="893795"/>
          </a:xfrm>
          <a:prstGeom prst="rect">
            <a:avLst/>
          </a:prstGeom>
        </p:spPr>
      </p:pic>
      <p:pic>
        <p:nvPicPr>
          <p:cNvPr id="1026" name="Picture 2" descr="Logo Bogotá para tod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895" y="5708113"/>
            <a:ext cx="1600200"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4440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512" y="-1561855"/>
            <a:ext cx="8712968" cy="7109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3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CO" sz="3000" b="1" dirty="0">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3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CO" sz="3000" b="1" dirty="0">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3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CO" sz="3000" b="1" dirty="0">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3000" b="1" i="0" u="none" strike="noStrike" cap="none" normalizeH="0" baseline="0" dirty="0" smtClean="0">
                <a:ln>
                  <a:noFill/>
                </a:ln>
                <a:solidFill>
                  <a:schemeClr val="tx1"/>
                </a:solidFill>
                <a:effectLst/>
                <a:latin typeface="+mj-lt"/>
                <a:ea typeface="Calibri" pitchFamily="34" charset="0"/>
                <a:cs typeface="Times New Roman" pitchFamily="18" charset="0"/>
              </a:rPr>
              <a:t>QUÉ ES CARRERA ADMINISTRATIVA</a:t>
            </a:r>
            <a:endParaRPr kumimoji="0" lang="es-CO" sz="3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Es un sistema técnico de Gestión del Talento Humano</a:t>
            </a:r>
            <a:endParaRPr kumimoji="0" lang="es-CO" sz="1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400" b="1" i="0" u="none" strike="noStrike" cap="none" normalizeH="0" baseline="0" dirty="0" smtClean="0">
              <a:ln>
                <a:noFill/>
              </a:ln>
              <a:solidFill>
                <a:srgbClr val="FF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400" b="1" i="0" u="none" strike="noStrike" cap="none" normalizeH="0" baseline="0" dirty="0" smtClean="0">
                <a:ln>
                  <a:noFill/>
                </a:ln>
                <a:solidFill>
                  <a:srgbClr val="FF0000"/>
                </a:solidFill>
                <a:effectLst/>
                <a:latin typeface="+mj-lt"/>
                <a:ea typeface="Calibri" pitchFamily="34" charset="0"/>
                <a:cs typeface="Times New Roman" pitchFamily="18" charset="0"/>
              </a:rPr>
              <a:t>Qué es un sistema?</a:t>
            </a:r>
          </a:p>
          <a:p>
            <a:pPr marL="0" marR="0" lvl="0" indent="0" algn="l" defTabSz="914400" rtl="0" eaLnBrk="0" fontAlgn="base" latinLnBrk="0" hangingPunct="0">
              <a:lnSpc>
                <a:spcPct val="100000"/>
              </a:lnSpc>
              <a:spcBef>
                <a:spcPct val="0"/>
              </a:spcBef>
              <a:spcAft>
                <a:spcPct val="0"/>
              </a:spcAft>
              <a:buClrTx/>
              <a:buSzTx/>
              <a:buFontTx/>
              <a:buNone/>
              <a:tabLst/>
            </a:pPr>
            <a:endParaRPr lang="es-CO" sz="2400" b="1" dirty="0">
              <a:solidFill>
                <a:srgbClr val="FF0000"/>
              </a:solidFill>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400" b="1" i="0" u="none" strike="noStrike" cap="none" normalizeH="0" baseline="0" dirty="0" smtClean="0">
              <a:ln>
                <a:noFill/>
              </a:ln>
              <a:solidFill>
                <a:srgbClr val="FF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Un sistema es un modelo ordenado de </a:t>
            </a:r>
            <a:r>
              <a:rPr kumimoji="0" lang="es-CO" sz="2400" b="0" i="0" u="none" strike="noStrike" cap="none" normalizeH="0" baseline="0" dirty="0" smtClean="0">
                <a:ln>
                  <a:noFill/>
                </a:ln>
                <a:solidFill>
                  <a:srgbClr val="FF0000"/>
                </a:solidFill>
                <a:effectLst/>
                <a:latin typeface="+mj-lt"/>
                <a:ea typeface="Calibri" pitchFamily="34" charset="0"/>
                <a:cs typeface="Times New Roman" pitchFamily="18" charset="0"/>
              </a:rPr>
              <a:t>elementos</a:t>
            </a: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 que se encuentran </a:t>
            </a:r>
            <a:r>
              <a:rPr kumimoji="0" lang="es-CO" sz="2400" b="0" i="0" u="none" strike="noStrike" cap="none" normalizeH="0" baseline="0" dirty="0" smtClean="0">
                <a:ln>
                  <a:noFill/>
                </a:ln>
                <a:solidFill>
                  <a:srgbClr val="FF0000"/>
                </a:solidFill>
                <a:effectLst/>
                <a:latin typeface="+mj-lt"/>
                <a:ea typeface="Calibri" pitchFamily="34" charset="0"/>
                <a:cs typeface="Times New Roman" pitchFamily="18" charset="0"/>
              </a:rPr>
              <a:t>interrelacionados</a:t>
            </a: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 y que </a:t>
            </a:r>
            <a:r>
              <a:rPr kumimoji="0" lang="es-CO" sz="2400" b="0" i="0" u="none" strike="noStrike" cap="none" normalizeH="0" baseline="0" dirty="0" smtClean="0">
                <a:ln>
                  <a:noFill/>
                </a:ln>
                <a:solidFill>
                  <a:srgbClr val="FF0000"/>
                </a:solidFill>
                <a:effectLst/>
                <a:latin typeface="+mj-lt"/>
                <a:ea typeface="Calibri" pitchFamily="34" charset="0"/>
                <a:cs typeface="Times New Roman" pitchFamily="18" charset="0"/>
              </a:rPr>
              <a:t>interactúan  coordinadamente entre sí</a:t>
            </a: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 para </a:t>
            </a:r>
            <a:r>
              <a:rPr kumimoji="0" lang="es-CO" sz="2400" b="0" i="0" u="none" strike="noStrike" cap="none" normalizeH="0" baseline="0" dirty="0" smtClean="0">
                <a:ln>
                  <a:noFill/>
                </a:ln>
                <a:solidFill>
                  <a:srgbClr val="FF0000"/>
                </a:solidFill>
                <a:effectLst/>
                <a:latin typeface="+mj-lt"/>
                <a:ea typeface="Calibri" pitchFamily="34" charset="0"/>
                <a:cs typeface="Times New Roman" pitchFamily="18" charset="0"/>
              </a:rPr>
              <a:t>lograr un objetivo</a:t>
            </a:r>
            <a:r>
              <a:rPr kumimoji="0" lang="es-CO" sz="24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kumimoji="0" lang="es-CO"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635199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71400"/>
            <a:ext cx="9036496" cy="6264696"/>
          </a:xfrm>
          <a:prstGeom prst="rect">
            <a:avLst/>
          </a:prstGeom>
        </p:spPr>
      </p:pic>
    </p:spTree>
    <p:extLst>
      <p:ext uri="{BB962C8B-B14F-4D97-AF65-F5344CB8AC3E}">
        <p14:creationId xmlns:p14="http://schemas.microsoft.com/office/powerpoint/2010/main" val="2741257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348880"/>
            <a:ext cx="7992888" cy="1569660"/>
          </a:xfrm>
          <a:prstGeom prst="rect">
            <a:avLst/>
          </a:prstGeom>
        </p:spPr>
        <p:txBody>
          <a:bodyPr wrap="square">
            <a:spAutoFit/>
          </a:bodyPr>
          <a:lstStyle/>
          <a:p>
            <a:pPr algn="ctr"/>
            <a:r>
              <a:rPr lang="es-CO" sz="3200" b="1" dirty="0">
                <a:solidFill>
                  <a:srgbClr val="C00000"/>
                </a:solidFill>
              </a:rPr>
              <a:t>ANALISIS </a:t>
            </a:r>
            <a:r>
              <a:rPr lang="es-CO" sz="3200" b="1" dirty="0" smtClean="0">
                <a:solidFill>
                  <a:srgbClr val="C00000"/>
                </a:solidFill>
              </a:rPr>
              <a:t>MACRO O GENERAL </a:t>
            </a:r>
            <a:r>
              <a:rPr lang="es-CO" sz="3200" b="1" dirty="0">
                <a:solidFill>
                  <a:srgbClr val="C00000"/>
                </a:solidFill>
              </a:rPr>
              <a:t>A LA GESTION DEL TALENTO HUMANO EN LA ADMINISTRACIÓN PÚBLICA</a:t>
            </a:r>
            <a:endParaRPr lang="es-CO" sz="3200" dirty="0">
              <a:solidFill>
                <a:srgbClr val="C00000"/>
              </a:solidFill>
            </a:endParaRPr>
          </a:p>
        </p:txBody>
      </p:sp>
    </p:spTree>
    <p:extLst>
      <p:ext uri="{BB962C8B-B14F-4D97-AF65-F5344CB8AC3E}">
        <p14:creationId xmlns:p14="http://schemas.microsoft.com/office/powerpoint/2010/main" val="4193420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6246" y="1700808"/>
            <a:ext cx="7992888" cy="2893100"/>
          </a:xfrm>
          <a:prstGeom prst="rect">
            <a:avLst/>
          </a:prstGeom>
        </p:spPr>
        <p:txBody>
          <a:bodyPr wrap="square">
            <a:spAutoFit/>
          </a:bodyPr>
          <a:lstStyle/>
          <a:p>
            <a:r>
              <a:rPr lang="es-CO" b="1" dirty="0">
                <a:solidFill>
                  <a:schemeClr val="accent1"/>
                </a:solidFill>
              </a:rPr>
              <a:t> </a:t>
            </a:r>
            <a:endParaRPr lang="es-CO" dirty="0">
              <a:solidFill>
                <a:schemeClr val="accent1"/>
              </a:solidFill>
            </a:endParaRPr>
          </a:p>
          <a:p>
            <a:pPr algn="ctr"/>
            <a:r>
              <a:rPr lang="es-CO" sz="3200" b="1" dirty="0">
                <a:solidFill>
                  <a:srgbClr val="00B050"/>
                </a:solidFill>
              </a:rPr>
              <a:t>LAS ENTIDADES NO CUENTAN CON LAS PLANTAS DE PERSONAL SUFICIENTEMENTE DIMENSIONADAS PARA LLEVAR A CABO SU MISIÓN</a:t>
            </a:r>
            <a:endParaRPr lang="es-CO" sz="3200" dirty="0">
              <a:solidFill>
                <a:srgbClr val="00B050"/>
              </a:solidFill>
            </a:endParaRPr>
          </a:p>
          <a:p>
            <a:r>
              <a:rPr lang="es-CO" b="1" dirty="0">
                <a:solidFill>
                  <a:schemeClr val="accent1"/>
                </a:solidFill>
              </a:rPr>
              <a:t/>
            </a:r>
            <a:br>
              <a:rPr lang="es-CO" b="1" dirty="0">
                <a:solidFill>
                  <a:schemeClr val="accent1"/>
                </a:solidFill>
              </a:rPr>
            </a:br>
            <a:r>
              <a:rPr lang="es-CO" b="1" dirty="0">
                <a:solidFill>
                  <a:schemeClr val="accent1"/>
                </a:solidFill>
              </a:rPr>
              <a:t> </a:t>
            </a:r>
            <a:endParaRPr lang="es-CO" dirty="0">
              <a:solidFill>
                <a:schemeClr val="accent1"/>
              </a:solidFill>
            </a:endParaRPr>
          </a:p>
        </p:txBody>
      </p:sp>
    </p:spTree>
    <p:extLst>
      <p:ext uri="{BB962C8B-B14F-4D97-AF65-F5344CB8AC3E}">
        <p14:creationId xmlns:p14="http://schemas.microsoft.com/office/powerpoint/2010/main" val="1787630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1835696" y="1196752"/>
            <a:ext cx="5454352" cy="4401205"/>
          </a:xfrm>
          <a:prstGeom prst="rect">
            <a:avLst/>
          </a:prstGeom>
        </p:spPr>
        <p:txBody>
          <a:bodyPr wrap="square">
            <a:spAutoFit/>
          </a:bodyPr>
          <a:lstStyle/>
          <a:p>
            <a:pPr algn="ctr"/>
            <a:r>
              <a:rPr lang="es-CO" sz="2800" dirty="0"/>
              <a:t>EL TIEMPO</a:t>
            </a:r>
          </a:p>
          <a:p>
            <a:pPr algn="ctr"/>
            <a:r>
              <a:rPr lang="es-CO" sz="2800" dirty="0"/>
              <a:t>13 de Noviembre de 2016</a:t>
            </a:r>
          </a:p>
          <a:p>
            <a:endParaRPr lang="es-CO" sz="2800" dirty="0"/>
          </a:p>
          <a:p>
            <a:pPr algn="just"/>
            <a:r>
              <a:rPr lang="es-CO" sz="2800" dirty="0"/>
              <a:t>'El Estado también tiene que formalizar a sus empleados': </a:t>
            </a:r>
            <a:r>
              <a:rPr lang="es-CO" sz="2800" dirty="0" err="1" smtClean="0"/>
              <a:t>Mintrabajo</a:t>
            </a:r>
            <a:r>
              <a:rPr lang="es-CO" sz="2800" dirty="0" smtClean="0"/>
              <a:t>.</a:t>
            </a:r>
          </a:p>
          <a:p>
            <a:pPr algn="just"/>
            <a:endParaRPr lang="es-CO" sz="2800" dirty="0"/>
          </a:p>
          <a:p>
            <a:pPr algn="just"/>
            <a:r>
              <a:rPr lang="es-CO" sz="2800" dirty="0"/>
              <a:t>La ministra Clara López llama a las empresas a no hacer </a:t>
            </a:r>
            <a:r>
              <a:rPr lang="es-CO" sz="2800" dirty="0">
                <a:solidFill>
                  <a:srgbClr val="FF0000"/>
                </a:solidFill>
              </a:rPr>
              <a:t>'esguinces jurídicos'</a:t>
            </a:r>
            <a:r>
              <a:rPr lang="es-CO" sz="2800" dirty="0"/>
              <a:t> en material laboral.</a:t>
            </a:r>
          </a:p>
        </p:txBody>
      </p:sp>
    </p:spTree>
    <p:extLst>
      <p:ext uri="{BB962C8B-B14F-4D97-AF65-F5344CB8AC3E}">
        <p14:creationId xmlns:p14="http://schemas.microsoft.com/office/powerpoint/2010/main" val="2561957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611560" y="469573"/>
            <a:ext cx="7920880" cy="5632311"/>
          </a:xfrm>
          <a:prstGeom prst="rect">
            <a:avLst/>
          </a:prstGeom>
        </p:spPr>
        <p:txBody>
          <a:bodyPr wrap="square">
            <a:spAutoFit/>
          </a:bodyPr>
          <a:lstStyle/>
          <a:p>
            <a:pPr algn="just"/>
            <a:r>
              <a:rPr lang="es-CO" sz="2400" b="1" dirty="0">
                <a:solidFill>
                  <a:srgbClr val="00B0F0"/>
                </a:solidFill>
              </a:rPr>
              <a:t>Muchos trabajadores nos envían quejas de que el Estado contrata mucha gente por prestación de servicios. ¿Qué hacer?</a:t>
            </a:r>
          </a:p>
          <a:p>
            <a:pPr algn="just"/>
            <a:endParaRPr lang="es-CO" sz="2400" b="1" dirty="0"/>
          </a:p>
          <a:p>
            <a:pPr algn="just"/>
            <a:r>
              <a:rPr lang="es-CO" sz="2400" b="1" dirty="0"/>
              <a:t>Mire, la Corte Constitucional lo ha dicho una y otra vez: el Estado también tiene que formalizar a sus trabajadores.</a:t>
            </a:r>
          </a:p>
          <a:p>
            <a:pPr algn="just"/>
            <a:endParaRPr lang="es-CO" sz="2400" b="1" dirty="0"/>
          </a:p>
          <a:p>
            <a:pPr algn="just"/>
            <a:r>
              <a:rPr lang="es-CO" sz="2400" b="1" dirty="0"/>
              <a:t>¿Qué es lo que está pasando? Tanto el sector público como el privado, en lugar de firmar los contratos reglamentarios, están haciendo unos contratos cortos de prestación de servicios, con el ánimo de ahorrar. Pero lo que están ahorrando en derechos de los trabajadores está redundando en </a:t>
            </a:r>
            <a:r>
              <a:rPr lang="es-CO" sz="2400" b="1" u="sng" dirty="0">
                <a:solidFill>
                  <a:srgbClr val="FF0000"/>
                </a:solidFill>
              </a:rPr>
              <a:t>ineficiencia y en falta de productividad</a:t>
            </a:r>
            <a:r>
              <a:rPr lang="es-CO" sz="2400" b="1" dirty="0"/>
              <a:t>. Este cortoplacismo lo tenemos que vencer. El Estado también tiene que formalizarse.</a:t>
            </a:r>
          </a:p>
        </p:txBody>
      </p:sp>
    </p:spTree>
    <p:extLst>
      <p:ext uri="{BB962C8B-B14F-4D97-AF65-F5344CB8AC3E}">
        <p14:creationId xmlns:p14="http://schemas.microsoft.com/office/powerpoint/2010/main" val="2983202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779400"/>
            <a:ext cx="9144001" cy="5299200"/>
          </a:xfrm>
          <a:prstGeom prst="rect">
            <a:avLst/>
          </a:prstGeom>
        </p:spPr>
      </p:pic>
    </p:spTree>
    <p:extLst>
      <p:ext uri="{BB962C8B-B14F-4D97-AF65-F5344CB8AC3E}">
        <p14:creationId xmlns:p14="http://schemas.microsoft.com/office/powerpoint/2010/main" val="71629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4422" y="146682"/>
            <a:ext cx="7299951" cy="6492169"/>
          </a:xfrm>
          <a:prstGeom prst="rect">
            <a:avLst/>
          </a:prstGeom>
        </p:spPr>
      </p:pic>
    </p:spTree>
    <p:extLst>
      <p:ext uri="{BB962C8B-B14F-4D97-AF65-F5344CB8AC3E}">
        <p14:creationId xmlns:p14="http://schemas.microsoft.com/office/powerpoint/2010/main" val="2105999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367415"/>
            <a:ext cx="7772400" cy="590465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dirty="0" smtClean="0"/>
              <a:t/>
            </a:r>
            <a:br>
              <a:rPr lang="es-CO" sz="3200" dirty="0" smtClean="0"/>
            </a:br>
            <a:r>
              <a:rPr lang="es-CO" sz="3200" dirty="0" smtClean="0"/>
              <a:t/>
            </a:r>
            <a:br>
              <a:rPr lang="es-CO" sz="3200" dirty="0" smtClean="0"/>
            </a:br>
            <a:r>
              <a:rPr lang="es-CO" sz="3600" b="1" dirty="0" smtClean="0">
                <a:solidFill>
                  <a:srgbClr val="FF0000"/>
                </a:solidFill>
              </a:rPr>
              <a:t>EL TRABAJO DECENTE</a:t>
            </a:r>
            <a:br>
              <a:rPr lang="es-CO" sz="3600" b="1" dirty="0" smtClean="0">
                <a:solidFill>
                  <a:srgbClr val="FF0000"/>
                </a:solidFill>
              </a:rPr>
            </a:br>
            <a:r>
              <a:rPr lang="es-CO" sz="3200" dirty="0" smtClean="0"/>
              <a:t/>
            </a:r>
            <a:br>
              <a:rPr lang="es-CO" sz="3200" dirty="0" smtClean="0"/>
            </a:br>
            <a:r>
              <a:rPr lang="es-CO" sz="3200" b="1" dirty="0" smtClean="0"/>
              <a:t>El concepto de trabajo decente promovido desde la Organización Internacional del Trabajo "OIT" establece cuatro componentes que lo estructuran:</a:t>
            </a:r>
            <a:br>
              <a:rPr lang="es-CO" sz="3200" b="1" dirty="0" smtClean="0"/>
            </a:br>
            <a:r>
              <a:rPr lang="es-CO" sz="3200" b="1" dirty="0" smtClean="0"/>
              <a:t>Oportunidades de empleo e ingresos</a:t>
            </a:r>
            <a:br>
              <a:rPr lang="es-CO" sz="3200" b="1" dirty="0" smtClean="0"/>
            </a:br>
            <a:r>
              <a:rPr lang="es-CO" sz="3200" b="1" dirty="0" smtClean="0"/>
              <a:t>Derechos de los trabajadores</a:t>
            </a:r>
            <a:br>
              <a:rPr lang="es-CO" sz="3200" b="1" dirty="0" smtClean="0"/>
            </a:br>
            <a:r>
              <a:rPr lang="es-CO" sz="3200" b="1" dirty="0" smtClean="0"/>
              <a:t>Protección Social</a:t>
            </a:r>
            <a:br>
              <a:rPr lang="es-CO" sz="3200" b="1" dirty="0" smtClean="0"/>
            </a:br>
            <a:r>
              <a:rPr lang="es-CO" sz="3200" b="1" dirty="0" smtClean="0"/>
              <a:t>Diálogo Social</a:t>
            </a:r>
            <a:br>
              <a:rPr lang="es-CO" sz="3200" b="1" dirty="0" smtClean="0"/>
            </a:br>
            <a:endParaRPr lang="es-CO" sz="3200" b="1" dirty="0"/>
          </a:p>
        </p:txBody>
      </p:sp>
    </p:spTree>
    <p:extLst>
      <p:ext uri="{BB962C8B-B14F-4D97-AF65-F5344CB8AC3E}">
        <p14:creationId xmlns:p14="http://schemas.microsoft.com/office/powerpoint/2010/main" val="3150354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u="sng" smtClean="0">
                <a:solidFill>
                  <a:srgbClr val="FF0000"/>
                </a:solidFill>
              </a:rPr>
              <a:t>AVANCES PARA SUPERAR LA INFORMALIDAD EN EL SECTOR PÚBLICO Y PRIVADO Y PROMOCIÓN DEL TRABAJO DECENTE</a:t>
            </a:r>
            <a:endParaRPr lang="es-CO" u="sng" dirty="0">
              <a:solidFill>
                <a:srgbClr val="FF0000"/>
              </a:solidFill>
            </a:endParaRPr>
          </a:p>
        </p:txBody>
      </p:sp>
    </p:spTree>
    <p:extLst>
      <p:ext uri="{BB962C8B-B14F-4D97-AF65-F5344CB8AC3E}">
        <p14:creationId xmlns:p14="http://schemas.microsoft.com/office/powerpoint/2010/main" val="259224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402700" y="802894"/>
            <a:ext cx="8332792" cy="4213205"/>
          </a:xfrm>
          <a:prstGeom prst="rect">
            <a:avLst/>
          </a:prstGeom>
        </p:spPr>
        <p:txBody>
          <a:bodyPr wrap="square">
            <a:spAutoFit/>
          </a:bodyPr>
          <a:lstStyle/>
          <a:p>
            <a:pPr algn="ctr">
              <a:lnSpc>
                <a:spcPct val="107000"/>
              </a:lnSpc>
              <a:spcAft>
                <a:spcPts val="800"/>
              </a:spcAft>
            </a:pPr>
            <a:endParaRPr lang="es-CO" sz="2000" b="1" dirty="0">
              <a:solidFill>
                <a:srgbClr val="FF0000"/>
              </a:solidFill>
              <a:ea typeface="Calibri"/>
              <a:cs typeface="Times New Roman"/>
            </a:endParaRPr>
          </a:p>
          <a:p>
            <a:pPr algn="ctr">
              <a:lnSpc>
                <a:spcPct val="107000"/>
              </a:lnSpc>
              <a:spcAft>
                <a:spcPts val="800"/>
              </a:spcAft>
            </a:pPr>
            <a:r>
              <a:rPr lang="es-CO" sz="2000" b="1" dirty="0">
                <a:solidFill>
                  <a:srgbClr val="FF0000"/>
                </a:solidFill>
                <a:ea typeface="Calibri"/>
                <a:cs typeface="Times New Roman"/>
              </a:rPr>
              <a:t>FUENTES</a:t>
            </a:r>
            <a:endParaRPr lang="es-CO" sz="2000" dirty="0">
              <a:solidFill>
                <a:srgbClr val="FF0000"/>
              </a:solidFill>
              <a:ea typeface="Calibri"/>
              <a:cs typeface="Times New Roman"/>
            </a:endParaRPr>
          </a:p>
          <a:p>
            <a:pPr marL="342900" indent="-342900" algn="just">
              <a:lnSpc>
                <a:spcPct val="107000"/>
              </a:lnSpc>
              <a:buFont typeface="Symbol"/>
              <a:buChar char=""/>
            </a:pPr>
            <a:r>
              <a:rPr lang="es-CO" b="1" dirty="0">
                <a:solidFill>
                  <a:srgbClr val="FF0000"/>
                </a:solidFill>
                <a:ea typeface="Calibri"/>
                <a:cs typeface="Times New Roman"/>
              </a:rPr>
              <a:t>Gestión estratégica del talento humano en el sector público</a:t>
            </a:r>
            <a:r>
              <a:rPr lang="es-CO" b="1" dirty="0">
                <a:solidFill>
                  <a:prstClr val="black"/>
                </a:solidFill>
                <a:ea typeface="Calibri"/>
                <a:cs typeface="Times New Roman"/>
              </a:rPr>
              <a:t>. Pedro Pablo Sanabria Pulido (compilador). </a:t>
            </a:r>
            <a:r>
              <a:rPr lang="es-CO" b="1" dirty="0">
                <a:solidFill>
                  <a:srgbClr val="FF0000"/>
                </a:solidFill>
                <a:ea typeface="Calibri"/>
                <a:cs typeface="Times New Roman"/>
              </a:rPr>
              <a:t>Investigación Escuela EGOB. ESAP-  Universidad de los Andes. Bogotá. 2015</a:t>
            </a:r>
          </a:p>
          <a:p>
            <a:pPr marL="342900" indent="-342900" algn="just">
              <a:lnSpc>
                <a:spcPct val="107000"/>
              </a:lnSpc>
              <a:buFont typeface="Symbol"/>
              <a:buChar char=""/>
            </a:pPr>
            <a:endParaRPr lang="es-CO" b="1" dirty="0">
              <a:solidFill>
                <a:prstClr val="black"/>
              </a:solidFill>
              <a:ea typeface="Calibri"/>
              <a:cs typeface="Times New Roman"/>
            </a:endParaRPr>
          </a:p>
          <a:p>
            <a:pPr marL="342900" indent="-342900" algn="just">
              <a:lnSpc>
                <a:spcPct val="107000"/>
              </a:lnSpc>
              <a:buFont typeface="Symbol"/>
              <a:buChar char=""/>
            </a:pPr>
            <a:r>
              <a:rPr lang="es-CO" b="1" dirty="0">
                <a:solidFill>
                  <a:prstClr val="black"/>
                </a:solidFill>
                <a:ea typeface="Calibri"/>
                <a:cs typeface="Times New Roman"/>
              </a:rPr>
              <a:t>Cortázar, J.; Lafuente, M. y Sanginés, M. (2014). </a:t>
            </a:r>
            <a:r>
              <a:rPr lang="es-CO" b="1" dirty="0">
                <a:solidFill>
                  <a:srgbClr val="FF0000"/>
                </a:solidFill>
                <a:ea typeface="Calibri"/>
                <a:cs typeface="Times New Roman"/>
              </a:rPr>
              <a:t>Al servicio del ciudadano: Una década de reformas del servicio civil en América Latina (2004-13</a:t>
            </a:r>
            <a:r>
              <a:rPr lang="es-CO" b="1" dirty="0">
                <a:solidFill>
                  <a:prstClr val="black"/>
                </a:solidFill>
                <a:ea typeface="Calibri"/>
                <a:cs typeface="Times New Roman"/>
              </a:rPr>
              <a:t>). Washington, D. C.: </a:t>
            </a:r>
            <a:r>
              <a:rPr lang="es-CO" b="1" dirty="0">
                <a:solidFill>
                  <a:srgbClr val="FF0000"/>
                </a:solidFill>
                <a:ea typeface="Calibri"/>
                <a:cs typeface="Times New Roman"/>
              </a:rPr>
              <a:t>Banco Interamericano de Desarrollo</a:t>
            </a:r>
            <a:r>
              <a:rPr lang="es-CO" b="1" dirty="0">
                <a:solidFill>
                  <a:prstClr val="black"/>
                </a:solidFill>
                <a:ea typeface="Calibri"/>
                <a:cs typeface="Times New Roman"/>
              </a:rPr>
              <a:t>. Banco Interamericano de Desarrollo.</a:t>
            </a:r>
          </a:p>
          <a:p>
            <a:pPr marL="342900" indent="-342900" algn="just">
              <a:lnSpc>
                <a:spcPct val="107000"/>
              </a:lnSpc>
              <a:buFont typeface="Symbol"/>
              <a:buChar char=""/>
            </a:pPr>
            <a:endParaRPr lang="es-CO" b="1" dirty="0">
              <a:solidFill>
                <a:prstClr val="black"/>
              </a:solidFill>
              <a:ea typeface="Calibri"/>
              <a:cs typeface="Times New Roman"/>
            </a:endParaRPr>
          </a:p>
          <a:p>
            <a:pPr marL="342900" indent="-342900" algn="just">
              <a:lnSpc>
                <a:spcPct val="107000"/>
              </a:lnSpc>
              <a:buFont typeface="Symbol"/>
              <a:buChar char=""/>
            </a:pPr>
            <a:r>
              <a:rPr lang="es-CO" b="1" dirty="0">
                <a:solidFill>
                  <a:srgbClr val="FF0000"/>
                </a:solidFill>
                <a:ea typeface="Calibri"/>
                <a:cs typeface="Times New Roman"/>
              </a:rPr>
              <a:t>Estudios de la OCDE sobre Gobernanza Pública COLOMBIA LA IMPLEMENTACIÓN DEL BUEN GOBIERNO.  </a:t>
            </a:r>
            <a:r>
              <a:rPr lang="es-CO" b="1" dirty="0">
                <a:solidFill>
                  <a:prstClr val="black"/>
                </a:solidFill>
                <a:ea typeface="Calibri"/>
                <a:cs typeface="Times New Roman"/>
              </a:rPr>
              <a:t>Documento de la Organización para la Cooperación y el Desarrollo Económicos (OCDE) sobre Colombia 2013. </a:t>
            </a:r>
          </a:p>
        </p:txBody>
      </p:sp>
    </p:spTree>
    <p:extLst>
      <p:ext uri="{BB962C8B-B14F-4D97-AF65-F5344CB8AC3E}">
        <p14:creationId xmlns:p14="http://schemas.microsoft.com/office/powerpoint/2010/main" val="1123211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908720"/>
            <a:ext cx="7772400" cy="446449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smtClean="0"/>
              <a:t/>
            </a:r>
            <a:br>
              <a:rPr lang="es-CO" dirty="0" smtClean="0"/>
            </a:br>
            <a:r>
              <a:rPr lang="es-CO" dirty="0" smtClean="0"/>
              <a:t>Creación de las </a:t>
            </a:r>
            <a:r>
              <a:rPr lang="es-CO" b="1" u="sng" dirty="0" smtClean="0">
                <a:solidFill>
                  <a:srgbClr val="FF0000"/>
                </a:solidFill>
              </a:rPr>
              <a:t>plantas temporales</a:t>
            </a:r>
            <a:r>
              <a:rPr lang="es-CO" dirty="0" smtClean="0"/>
              <a:t> contempladas en el articulo 21 de la ley 909 de 2004.</a:t>
            </a:r>
            <a:br>
              <a:rPr lang="es-CO" dirty="0" smtClean="0"/>
            </a:br>
            <a:r>
              <a:rPr lang="es-CO" dirty="0" smtClean="0"/>
              <a:t>Reforzadas con el articulo 6° del decreto 894 de 2017</a:t>
            </a:r>
            <a:endParaRPr lang="es-CO" dirty="0"/>
          </a:p>
        </p:txBody>
      </p:sp>
    </p:spTree>
    <p:extLst>
      <p:ext uri="{BB962C8B-B14F-4D97-AF65-F5344CB8AC3E}">
        <p14:creationId xmlns:p14="http://schemas.microsoft.com/office/powerpoint/2010/main" val="2339395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1789655"/>
            <a:ext cx="7772400" cy="33868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400" dirty="0" smtClean="0"/>
              <a:t>Artículo 75° del Plan Nacional de Desarrollo 2014- 2018, </a:t>
            </a:r>
            <a:r>
              <a:rPr lang="es-CO" sz="2800" b="1" dirty="0" smtClean="0">
                <a:solidFill>
                  <a:srgbClr val="FF0000"/>
                </a:solidFill>
              </a:rPr>
              <a:t>sobre Política Nacional de Trabajo Decente</a:t>
            </a:r>
            <a:r>
              <a:rPr lang="es-CO" sz="2400" dirty="0" smtClean="0"/>
              <a:t>: "el Gobierno Nacional, bajo la coordinación del Ministerio del Trabajo, adoptará la Política Nacional de Trabajo Decente, para promover la generación de empleo, la formalización laboral y la protección de los trabajadores de los sectores público y privado</a:t>
            </a:r>
            <a:endParaRPr lang="es-CO" sz="2400" dirty="0"/>
          </a:p>
        </p:txBody>
      </p:sp>
    </p:spTree>
    <p:extLst>
      <p:ext uri="{BB962C8B-B14F-4D97-AF65-F5344CB8AC3E}">
        <p14:creationId xmlns:p14="http://schemas.microsoft.com/office/powerpoint/2010/main" val="3842182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2"/>
          <p:cNvSpPr txBox="1">
            <a:spLocks/>
          </p:cNvSpPr>
          <p:nvPr/>
        </p:nvSpPr>
        <p:spPr>
          <a:xfrm>
            <a:off x="685800" y="1169553"/>
            <a:ext cx="7772400" cy="4824536"/>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3600" smtClean="0"/>
              <a:t>Según la nueva ministra del Trabajo, la doctora Griselda Restrepo en entrevista hecho por el tiempo el 11 de junio de 2017 para el Tiempo:</a:t>
            </a:r>
            <a:br>
              <a:rPr lang="es-CO" sz="3600" smtClean="0"/>
            </a:br>
            <a:r>
              <a:rPr lang="es-CO" sz="3600" smtClean="0"/>
              <a:t>En el sector público, en estos seis años y medio del presidente Santos se han creado 25.000 cargos, de los cuales 21.000 han sido por formalización de entidades públicas.</a:t>
            </a:r>
            <a:br>
              <a:rPr lang="es-CO" sz="3600" smtClean="0"/>
            </a:br>
            <a:r>
              <a:rPr lang="es-CO" sz="2800" smtClean="0"/>
              <a:t> </a:t>
            </a:r>
            <a:br>
              <a:rPr lang="es-CO" sz="2800" smtClean="0"/>
            </a:br>
            <a:endParaRPr lang="es-CO" sz="2800" dirty="0"/>
          </a:p>
        </p:txBody>
      </p:sp>
    </p:spTree>
    <p:extLst>
      <p:ext uri="{BB962C8B-B14F-4D97-AF65-F5344CB8AC3E}">
        <p14:creationId xmlns:p14="http://schemas.microsoft.com/office/powerpoint/2010/main" val="4173652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1960040"/>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000" dirty="0" smtClean="0">
                <a:solidFill>
                  <a:srgbClr val="FF0000"/>
                </a:solidFill>
              </a:rPr>
              <a:t>DIA DEL TRABAJO DECENTE</a:t>
            </a:r>
            <a:br>
              <a:rPr lang="es-CO" sz="3000" dirty="0" smtClean="0">
                <a:solidFill>
                  <a:srgbClr val="FF0000"/>
                </a:solidFill>
              </a:rPr>
            </a:br>
            <a:r>
              <a:rPr lang="es-CO" sz="3000" dirty="0" smtClean="0"/>
              <a:t/>
            </a:r>
            <a:br>
              <a:rPr lang="es-CO" sz="3000" dirty="0" smtClean="0"/>
            </a:br>
            <a:r>
              <a:rPr lang="es-CO" sz="3000" dirty="0" smtClean="0"/>
              <a:t>Decreto 2362 de 2015, establece el 7 de octubre de cada año como fecha para la celebración del Día del Trabajo Decente en Colombia</a:t>
            </a:r>
            <a:endParaRPr lang="es-CO" sz="3000" dirty="0"/>
          </a:p>
        </p:txBody>
      </p:sp>
    </p:spTree>
    <p:extLst>
      <p:ext uri="{BB962C8B-B14F-4D97-AF65-F5344CB8AC3E}">
        <p14:creationId xmlns:p14="http://schemas.microsoft.com/office/powerpoint/2010/main" val="390585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719165" y="1530054"/>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smtClean="0"/>
              <a:t>En la celebración del "Día del Trabajo decente en Colombia", deben adelantarse programas y actividades de promoción, divulgación, capacitación y prestación de servicios en relación con el trabajo decente a nivel nacional, regional, departamental, municipal y distrital </a:t>
            </a:r>
            <a:br>
              <a:rPr lang="es-CO" sz="3200" smtClean="0"/>
            </a:br>
            <a:r>
              <a:rPr lang="es-CO" sz="2800" smtClean="0"/>
              <a:t/>
            </a:r>
            <a:br>
              <a:rPr lang="es-CO" sz="2800" smtClean="0"/>
            </a:br>
            <a:endParaRPr lang="es-CO" sz="2800" dirty="0"/>
          </a:p>
        </p:txBody>
      </p:sp>
    </p:spTree>
    <p:extLst>
      <p:ext uri="{BB962C8B-B14F-4D97-AF65-F5344CB8AC3E}">
        <p14:creationId xmlns:p14="http://schemas.microsoft.com/office/powerpoint/2010/main" val="3405959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1464374"/>
            <a:ext cx="7772400" cy="3674839"/>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solidFill>
                  <a:srgbClr val="FF0000"/>
                </a:solidFill>
              </a:rPr>
              <a:t>PROXIMA EXPEDICIÓN DE DECRETO SOBRE TRABAJO DECENTE</a:t>
            </a:r>
            <a:br>
              <a:rPr lang="es-CO" smtClean="0">
                <a:solidFill>
                  <a:srgbClr val="FF0000"/>
                </a:solidFill>
              </a:rPr>
            </a:br>
            <a:r>
              <a:rPr lang="es-CO" smtClean="0"/>
              <a:t/>
            </a:r>
            <a:br>
              <a:rPr lang="es-CO" smtClean="0"/>
            </a:br>
            <a:r>
              <a:rPr lang="es-CO" smtClean="0"/>
              <a:t>Por: Yamid Amat  11 de junio 2017 , 09:21 p.m.</a:t>
            </a:r>
            <a:endParaRPr lang="es-CO" dirty="0"/>
          </a:p>
        </p:txBody>
      </p:sp>
    </p:spTree>
    <p:extLst>
      <p:ext uri="{BB962C8B-B14F-4D97-AF65-F5344CB8AC3E}">
        <p14:creationId xmlns:p14="http://schemas.microsoft.com/office/powerpoint/2010/main" val="71567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solidFill>
                  <a:srgbClr val="FF0000"/>
                </a:solidFill>
              </a:rPr>
              <a:t>DISMINUCÍON DEL TIEMPO PARA LLEVAR A CABO LOS PROCESOS DE SELECCIÓN</a:t>
            </a:r>
            <a:endParaRPr lang="es-CO" dirty="0">
              <a:solidFill>
                <a:srgbClr val="FF0000"/>
              </a:solidFill>
            </a:endParaRPr>
          </a:p>
        </p:txBody>
      </p:sp>
    </p:spTree>
    <p:extLst>
      <p:ext uri="{BB962C8B-B14F-4D97-AF65-F5344CB8AC3E}">
        <p14:creationId xmlns:p14="http://schemas.microsoft.com/office/powerpoint/2010/main" val="385191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07604" y="1613029"/>
            <a:ext cx="7128792"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CO" sz="1100" b="1"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000" b="1" i="0" u="none" strike="noStrike" cap="none" normalizeH="0" baseline="0" dirty="0" smtClean="0">
              <a:ln>
                <a:noFill/>
              </a:ln>
              <a:solidFill>
                <a:schemeClr val="accent6">
                  <a:lumMod val="75000"/>
                </a:schemeClr>
              </a:solidFill>
              <a:effectLst/>
              <a:latin typeface="+mj-l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smtClean="0">
                <a:ln>
                  <a:noFill/>
                </a:ln>
                <a:solidFill>
                  <a:srgbClr val="00B050"/>
                </a:solidFill>
                <a:effectLst/>
                <a:latin typeface="+mj-lt"/>
                <a:ea typeface="Calibri" pitchFamily="34" charset="0"/>
                <a:cs typeface="Times New Roman" pitchFamily="18" charset="0"/>
              </a:rPr>
              <a:t>INADECUADA LOCALIZACION  ESTRATÉGICA DE LAS DEPENDENCIAS DEL TALENTO HUMANO EN LA ESTRUCTURA DE LA ENTIDAD</a:t>
            </a:r>
            <a:endParaRPr kumimoji="0" lang="es-CO" sz="2000" b="1" i="0" u="none" strike="noStrike" cap="none" normalizeH="0" baseline="0" dirty="0" smtClean="0">
              <a:ln>
                <a:noFill/>
              </a:ln>
              <a:solidFill>
                <a:srgbClr val="00B05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rgbClr val="00B050"/>
              </a:solidFill>
              <a:effectLst/>
              <a:latin typeface="Arial" pitchFamily="34" charset="0"/>
              <a:cs typeface="Arial" pitchFamily="34" charset="0"/>
            </a:endParaRPr>
          </a:p>
        </p:txBody>
      </p:sp>
    </p:spTree>
    <p:extLst>
      <p:ext uri="{BB962C8B-B14F-4D97-AF65-F5344CB8AC3E}">
        <p14:creationId xmlns:p14="http://schemas.microsoft.com/office/powerpoint/2010/main" val="3302643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2305" y="523080"/>
            <a:ext cx="7919390" cy="5316173"/>
          </a:xfrm>
          <a:prstGeom prst="rect">
            <a:avLst/>
          </a:prstGeom>
        </p:spPr>
      </p:pic>
    </p:spTree>
    <p:extLst>
      <p:ext uri="{BB962C8B-B14F-4D97-AF65-F5344CB8AC3E}">
        <p14:creationId xmlns:p14="http://schemas.microsoft.com/office/powerpoint/2010/main" val="2954081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educativa.catedu.es/44700165/aula/archivos/repositorio/2750/2794/html/organigrama.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2805"/>
            <a:ext cx="8568952" cy="5688632"/>
          </a:xfrm>
          <a:prstGeom prst="rect">
            <a:avLst/>
          </a:prstGeom>
          <a:noFill/>
          <a:ln>
            <a:noFill/>
          </a:ln>
        </p:spPr>
      </p:pic>
    </p:spTree>
    <p:extLst>
      <p:ext uri="{BB962C8B-B14F-4D97-AF65-F5344CB8AC3E}">
        <p14:creationId xmlns:p14="http://schemas.microsoft.com/office/powerpoint/2010/main" val="244784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85800" y="2130425"/>
            <a:ext cx="7772400" cy="147002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smtClean="0"/>
              <a:t>EL RECURSO HUMANO ES</a:t>
            </a:r>
            <a:br>
              <a:rPr lang="es-CO" dirty="0" smtClean="0"/>
            </a:br>
            <a:r>
              <a:rPr lang="es-CO" dirty="0" smtClean="0"/>
              <a:t>EL PRINCIPAL ACTIVO DE LA ORGANIZACIÓN</a:t>
            </a:r>
            <a:endParaRPr lang="es-CO" dirty="0"/>
          </a:p>
        </p:txBody>
      </p:sp>
    </p:spTree>
    <p:extLst>
      <p:ext uri="{BB962C8B-B14F-4D97-AF65-F5344CB8AC3E}">
        <p14:creationId xmlns:p14="http://schemas.microsoft.com/office/powerpoint/2010/main" val="2485301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899592" y="305457"/>
            <a:ext cx="7416824" cy="6001643"/>
          </a:xfrm>
          <a:prstGeom prst="rect">
            <a:avLst/>
          </a:prstGeom>
        </p:spPr>
        <p:txBody>
          <a:bodyPr wrap="square">
            <a:spAutoFit/>
          </a:bodyPr>
          <a:lstStyle/>
          <a:p>
            <a:pPr algn="ctr"/>
            <a:r>
              <a:rPr lang="es-CO" sz="2400" dirty="0">
                <a:solidFill>
                  <a:srgbClr val="00B0F0"/>
                </a:solidFill>
              </a:rPr>
              <a:t>DECRETO 1826 DE 1994</a:t>
            </a:r>
          </a:p>
          <a:p>
            <a:r>
              <a:rPr lang="es-CO" sz="2400" dirty="0"/>
              <a:t>Artículo 1º. Crease la Oficina de Coordinación del Control Interno en la estructura de los Ministerios y Departamentos Administrativos en los cuales no exista tal Oficina, </a:t>
            </a:r>
            <a:r>
              <a:rPr lang="es-CO" sz="2400" dirty="0">
                <a:solidFill>
                  <a:srgbClr val="FF0000"/>
                </a:solidFill>
              </a:rPr>
              <a:t>la cual dependerá del Despacho del respectivo Ministro o Director de Departamento Administrativo y tendrá los objetivos y funciones establecidos en la Ley 87 de 1993.</a:t>
            </a:r>
          </a:p>
          <a:p>
            <a:endParaRPr lang="es-CO" sz="2400" dirty="0"/>
          </a:p>
          <a:p>
            <a:r>
              <a:rPr lang="es-CO" sz="2400" dirty="0"/>
              <a:t>En los Ministerios de Departamentos Administrativos que cuenten con una dependencia que haga las veces de la Oficina de Coordinación del Control Interno en relación con las funciones correspondientes al control interno </a:t>
            </a:r>
            <a:r>
              <a:rPr lang="es-CO" sz="2400" u="sng" dirty="0">
                <a:solidFill>
                  <a:srgbClr val="FF0000"/>
                </a:solidFill>
              </a:rPr>
              <a:t>confiérase a dicha dependencia la categoría de Oficina, ubicada en el Despacho del respectivo Ministro o Director de Departamento Administrativo.</a:t>
            </a:r>
          </a:p>
        </p:txBody>
      </p:sp>
    </p:spTree>
    <p:extLst>
      <p:ext uri="{BB962C8B-B14F-4D97-AF65-F5344CB8AC3E}">
        <p14:creationId xmlns:p14="http://schemas.microsoft.com/office/powerpoint/2010/main" val="3313557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807503" y="332656"/>
            <a:ext cx="7344816" cy="5539978"/>
          </a:xfrm>
          <a:prstGeom prst="rect">
            <a:avLst/>
          </a:prstGeom>
        </p:spPr>
        <p:txBody>
          <a:bodyPr wrap="square">
            <a:spAutoFit/>
          </a:bodyPr>
          <a:lstStyle/>
          <a:p>
            <a:r>
              <a:rPr lang="es-CO" sz="2800" b="1" dirty="0" smtClean="0">
                <a:solidFill>
                  <a:srgbClr val="FF0000"/>
                </a:solidFill>
              </a:rPr>
              <a:t>Ejemplo tics</a:t>
            </a:r>
            <a:endParaRPr lang="es-CO" sz="2800" b="1" dirty="0">
              <a:solidFill>
                <a:srgbClr val="FF0000"/>
              </a:solidFill>
            </a:endParaRPr>
          </a:p>
          <a:p>
            <a:r>
              <a:rPr lang="es-CO" dirty="0"/>
              <a:t> </a:t>
            </a:r>
          </a:p>
          <a:p>
            <a:pPr algn="just"/>
            <a:r>
              <a:rPr lang="es-CO" sz="2800" dirty="0"/>
              <a:t>DECRETO 415 DE 2016</a:t>
            </a:r>
          </a:p>
          <a:p>
            <a:pPr algn="just"/>
            <a:r>
              <a:rPr lang="es-CO" sz="2800" dirty="0"/>
              <a:t> </a:t>
            </a:r>
          </a:p>
          <a:p>
            <a:pPr algn="just"/>
            <a:r>
              <a:rPr lang="es-CO" sz="2800" dirty="0"/>
              <a:t>(Marzo 7)</a:t>
            </a:r>
          </a:p>
          <a:p>
            <a:pPr algn="just"/>
            <a:r>
              <a:rPr lang="es-CO" sz="2800" dirty="0"/>
              <a:t> </a:t>
            </a:r>
          </a:p>
          <a:p>
            <a:pPr algn="just"/>
            <a:r>
              <a:rPr lang="es-CO" sz="2800" dirty="0"/>
              <a:t>"Por el cual se adiciona el Decreto Único Reglamentario del sector de la Función Pública, Decreto Numero 1083 de 2015, en lo relacionado con </a:t>
            </a:r>
            <a:r>
              <a:rPr lang="es-CO" sz="2800" dirty="0">
                <a:solidFill>
                  <a:srgbClr val="FF0000"/>
                </a:solidFill>
              </a:rPr>
              <a:t>la definición de los lineamientos para el fortalecimiento institucional en materia de tecnologías de la información y las comunicaciones."</a:t>
            </a:r>
          </a:p>
        </p:txBody>
      </p:sp>
    </p:spTree>
    <p:extLst>
      <p:ext uri="{BB962C8B-B14F-4D97-AF65-F5344CB8AC3E}">
        <p14:creationId xmlns:p14="http://schemas.microsoft.com/office/powerpoint/2010/main" val="2878537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539552" y="303960"/>
            <a:ext cx="7992888" cy="6032421"/>
          </a:xfrm>
          <a:prstGeom prst="rect">
            <a:avLst/>
          </a:prstGeom>
        </p:spPr>
        <p:txBody>
          <a:bodyPr wrap="square">
            <a:spAutoFit/>
          </a:bodyPr>
          <a:lstStyle/>
          <a:p>
            <a:r>
              <a:rPr lang="es-CO" sz="3000" dirty="0">
                <a:solidFill>
                  <a:srgbClr val="FF0000"/>
                </a:solidFill>
              </a:rPr>
              <a:t>CONSIDERANDO</a:t>
            </a:r>
            <a:r>
              <a:rPr lang="es-CO" sz="3200" dirty="0">
                <a:solidFill>
                  <a:srgbClr val="FF0000"/>
                </a:solidFill>
              </a:rPr>
              <a:t>:</a:t>
            </a:r>
          </a:p>
          <a:p>
            <a:r>
              <a:rPr lang="es-CO" dirty="0"/>
              <a:t> </a:t>
            </a:r>
          </a:p>
          <a:p>
            <a:pPr algn="just"/>
            <a:r>
              <a:rPr lang="es-CO" sz="2400" dirty="0"/>
              <a:t>Que la Ley 1753 del 9 de junio de 2015, mediante la cual se expidió el Plan Nacional de Desarrollo 2014-2018 "Todos por un Nuevo País", dispuso en el parágrafo 2 literal b) del artículo 45, que: "las entidades estatales tendrán un Director de Tecnologías y Sistemas de Información responsable de ejecutar los planes, programas y proyectos de tecnologías y sistemas de información en la respectiva entidad. Para tales efectos, cada entidad pública efectuará los ajustes necesarios en sus estructuras organizacionales, de acuerdo con sus disponibilidades presupuestales, sin incrementar los gastos de personal. </a:t>
            </a:r>
            <a:r>
              <a:rPr lang="es-CO" sz="2400" u="sng" dirty="0">
                <a:solidFill>
                  <a:srgbClr val="FF0000"/>
                </a:solidFill>
              </a:rPr>
              <a:t>El Director de Tecnologías y Sistemas de Información reportará directamente al representante legal de la entidad a la que pertenezca y se acogerá a los lineamientos que en materia de TI defina el </a:t>
            </a:r>
            <a:r>
              <a:rPr lang="es-CO" sz="2400" u="sng" dirty="0" err="1">
                <a:solidFill>
                  <a:srgbClr val="FF0000"/>
                </a:solidFill>
              </a:rPr>
              <a:t>MinTlC</a:t>
            </a:r>
            <a:r>
              <a:rPr lang="es-CO" sz="2400" u="sng" dirty="0">
                <a:solidFill>
                  <a:srgbClr val="FF0000"/>
                </a:solidFill>
              </a:rPr>
              <a:t>".</a:t>
            </a:r>
          </a:p>
        </p:txBody>
      </p:sp>
    </p:spTree>
    <p:extLst>
      <p:ext uri="{BB962C8B-B14F-4D97-AF65-F5344CB8AC3E}">
        <p14:creationId xmlns:p14="http://schemas.microsoft.com/office/powerpoint/2010/main" val="919876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683568" y="692696"/>
            <a:ext cx="8064896" cy="5847755"/>
          </a:xfrm>
          <a:prstGeom prst="rect">
            <a:avLst/>
          </a:prstGeom>
        </p:spPr>
        <p:txBody>
          <a:bodyPr wrap="square">
            <a:spAutoFit/>
          </a:bodyPr>
          <a:lstStyle/>
          <a:p>
            <a:r>
              <a:rPr lang="es-CO" sz="3200" b="1" dirty="0">
                <a:solidFill>
                  <a:srgbClr val="FF0000"/>
                </a:solidFill>
              </a:rPr>
              <a:t>DECRETA</a:t>
            </a:r>
          </a:p>
          <a:p>
            <a:r>
              <a:rPr lang="es-CO" dirty="0"/>
              <a:t> </a:t>
            </a:r>
          </a:p>
          <a:p>
            <a:pPr algn="just"/>
            <a:r>
              <a:rPr lang="es-CO" sz="3600" dirty="0"/>
              <a:t>ARTÍCULO 2.2.35.4. Nivel Organizacional. Cuando la entidad cuente en su estructura con una dependencia encargada del accionar estratégico de las Tecnologías y Sistemas de la Información y las Comunicaciones, </a:t>
            </a:r>
            <a:r>
              <a:rPr lang="es-CO" sz="3600" b="1" u="sng" dirty="0">
                <a:solidFill>
                  <a:srgbClr val="00B050"/>
                </a:solidFill>
              </a:rPr>
              <a:t>hará parte del comité directivo y dependerán del nominador o representante legal de la misma.</a:t>
            </a:r>
          </a:p>
          <a:p>
            <a:pPr algn="just"/>
            <a:r>
              <a:rPr lang="es-CO" sz="3600" dirty="0"/>
              <a:t> </a:t>
            </a:r>
          </a:p>
        </p:txBody>
      </p:sp>
    </p:spTree>
    <p:extLst>
      <p:ext uri="{BB962C8B-B14F-4D97-AF65-F5344CB8AC3E}">
        <p14:creationId xmlns:p14="http://schemas.microsoft.com/office/powerpoint/2010/main" val="3359057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40158"/>
            <a:ext cx="8064896" cy="2277547"/>
          </a:xfrm>
          <a:prstGeom prst="rect">
            <a:avLst/>
          </a:prstGeom>
        </p:spPr>
        <p:txBody>
          <a:bodyPr wrap="square">
            <a:spAutoFit/>
          </a:bodyPr>
          <a:lstStyle/>
          <a:p>
            <a:pPr algn="ctr"/>
            <a:r>
              <a:rPr lang="es-CO" sz="3200" b="1" dirty="0" smtClean="0">
                <a:solidFill>
                  <a:srgbClr val="00B050"/>
                </a:solidFill>
              </a:rPr>
              <a:t>GESTIÓN </a:t>
            </a:r>
            <a:r>
              <a:rPr lang="es-CO" sz="3200" b="1" dirty="0">
                <a:solidFill>
                  <a:srgbClr val="00B050"/>
                </a:solidFill>
              </a:rPr>
              <a:t>DEL TALENTO HUMANO SIN PRESENCIA EN EL DIRECCIONAMIENTO ESTRATEGICO</a:t>
            </a:r>
            <a:endParaRPr lang="es-CO" sz="3200" dirty="0">
              <a:solidFill>
                <a:srgbClr val="00B050"/>
              </a:solidFill>
            </a:endParaRPr>
          </a:p>
          <a:p>
            <a:pPr algn="just"/>
            <a:r>
              <a:rPr lang="es-CO" sz="2800" dirty="0">
                <a:solidFill>
                  <a:srgbClr val="C00000"/>
                </a:solidFill>
              </a:rPr>
              <a:t/>
            </a:r>
            <a:br>
              <a:rPr lang="es-CO" sz="2800" dirty="0">
                <a:solidFill>
                  <a:srgbClr val="C00000"/>
                </a:solidFill>
              </a:rPr>
            </a:br>
            <a:r>
              <a:rPr lang="es-CO" dirty="0">
                <a:solidFill>
                  <a:srgbClr val="00B050"/>
                </a:solidFill>
              </a:rPr>
              <a:t> </a:t>
            </a:r>
          </a:p>
        </p:txBody>
      </p:sp>
    </p:spTree>
    <p:extLst>
      <p:ext uri="{BB962C8B-B14F-4D97-AF65-F5344CB8AC3E}">
        <p14:creationId xmlns:p14="http://schemas.microsoft.com/office/powerpoint/2010/main" val="2831396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836713"/>
            <a:ext cx="7772400" cy="5400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O" sz="2800" b="1" smtClean="0">
                <a:solidFill>
                  <a:srgbClr val="7030A0"/>
                </a:solidFill>
              </a:rPr>
              <a:t>Misión </a:t>
            </a:r>
            <a:br>
              <a:rPr lang="es-CO" sz="2800" b="1" smtClean="0">
                <a:solidFill>
                  <a:srgbClr val="7030A0"/>
                </a:solidFill>
              </a:rPr>
            </a:br>
            <a:r>
              <a:rPr lang="es-CO" sz="1800" smtClean="0">
                <a:solidFill>
                  <a:srgbClr val="00B050"/>
                </a:solidFill>
              </a:rPr>
              <a:t/>
            </a:r>
            <a:br>
              <a:rPr lang="es-CO" sz="1800" smtClean="0">
                <a:solidFill>
                  <a:srgbClr val="00B050"/>
                </a:solidFill>
              </a:rPr>
            </a:br>
            <a:r>
              <a:rPr lang="es-CO" sz="2800" smtClean="0">
                <a:solidFill>
                  <a:schemeClr val="tx2"/>
                </a:solidFill>
              </a:rPr>
              <a:t>Somos un Grupo Empresarial con capital  mayoritariamente público, que genera valor económico, social y ambiental a sus accionistas, a Bogotá D.C y demás grupos de interés, a través de la participación relevante en el sector energético nacional e internacional, con responsabilidad global, prácticas de clase mundial y </a:t>
            </a:r>
            <a:r>
              <a:rPr lang="es-CO" sz="2800" u="sng" smtClean="0">
                <a:solidFill>
                  <a:schemeClr val="tx2"/>
                </a:solidFill>
              </a:rPr>
              <a:t>con </a:t>
            </a:r>
            <a:r>
              <a:rPr lang="es-CO" sz="2800" b="1" u="sng" smtClean="0">
                <a:solidFill>
                  <a:schemeClr val="tx2"/>
                </a:solidFill>
              </a:rPr>
              <a:t>un equipo humano comprometido, innovador y eficiente.</a:t>
            </a:r>
            <a:br>
              <a:rPr lang="es-CO" sz="2800" b="1" u="sng" smtClean="0">
                <a:solidFill>
                  <a:schemeClr val="tx2"/>
                </a:solidFill>
              </a:rPr>
            </a:br>
            <a:endParaRPr lang="es-CO" u="sng" dirty="0">
              <a:solidFill>
                <a:schemeClr val="tx2"/>
              </a:solidFill>
            </a:endParaRPr>
          </a:p>
        </p:txBody>
      </p:sp>
    </p:spTree>
    <p:extLst>
      <p:ext uri="{BB962C8B-B14F-4D97-AF65-F5344CB8AC3E}">
        <p14:creationId xmlns:p14="http://schemas.microsoft.com/office/powerpoint/2010/main" val="1203412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348880"/>
            <a:ext cx="8424935" cy="2492990"/>
          </a:xfrm>
          <a:prstGeom prst="rect">
            <a:avLst/>
          </a:prstGeom>
        </p:spPr>
        <p:txBody>
          <a:bodyPr wrap="square">
            <a:spAutoFit/>
          </a:bodyPr>
          <a:lstStyle/>
          <a:p>
            <a:pPr algn="ctr"/>
            <a:r>
              <a:rPr lang="es-CO" sz="2800" b="1" dirty="0">
                <a:solidFill>
                  <a:srgbClr val="0070C0"/>
                </a:solidFill>
              </a:rPr>
              <a:t> </a:t>
            </a:r>
            <a:endParaRPr lang="es-CO" sz="2500" dirty="0">
              <a:solidFill>
                <a:srgbClr val="0070C0"/>
              </a:solidFill>
            </a:endParaRPr>
          </a:p>
          <a:p>
            <a:pPr algn="ctr"/>
            <a:r>
              <a:rPr lang="es-CO" sz="3200" b="1" dirty="0" smtClean="0">
                <a:solidFill>
                  <a:srgbClr val="00B050"/>
                </a:solidFill>
              </a:rPr>
              <a:t>Deficiencias cualitativas y cuantitativas de recursos humanos  en el área de gestión del talento humano</a:t>
            </a:r>
          </a:p>
          <a:p>
            <a:pPr algn="just"/>
            <a:endParaRPr lang="es-CO" sz="2200" dirty="0"/>
          </a:p>
          <a:p>
            <a:pPr algn="just"/>
            <a:endParaRPr lang="es-CO" sz="1000" b="1" dirty="0" smtClean="0"/>
          </a:p>
        </p:txBody>
      </p:sp>
    </p:spTree>
    <p:extLst>
      <p:ext uri="{BB962C8B-B14F-4D97-AF65-F5344CB8AC3E}">
        <p14:creationId xmlns:p14="http://schemas.microsoft.com/office/powerpoint/2010/main" val="2802750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3819" y="108427"/>
            <a:ext cx="7607752" cy="6193352"/>
          </a:xfrm>
          <a:prstGeom prst="rect">
            <a:avLst/>
          </a:prstGeom>
        </p:spPr>
      </p:pic>
    </p:spTree>
    <p:extLst>
      <p:ext uri="{BB962C8B-B14F-4D97-AF65-F5344CB8AC3E}">
        <p14:creationId xmlns:p14="http://schemas.microsoft.com/office/powerpoint/2010/main" val="2560320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251520" y="-177414"/>
            <a:ext cx="8424935" cy="6601807"/>
          </a:xfrm>
          <a:prstGeom prst="rect">
            <a:avLst/>
          </a:prstGeom>
        </p:spPr>
        <p:txBody>
          <a:bodyPr wrap="square">
            <a:spAutoFit/>
          </a:bodyPr>
          <a:lstStyle/>
          <a:p>
            <a:pPr algn="ctr"/>
            <a:r>
              <a:rPr lang="es-CO" sz="2800" b="1" dirty="0">
                <a:solidFill>
                  <a:srgbClr val="0070C0"/>
                </a:solidFill>
              </a:rPr>
              <a:t> </a:t>
            </a:r>
            <a:endParaRPr lang="es-CO" sz="1000" b="1" dirty="0" smtClean="0">
              <a:solidFill>
                <a:prstClr val="black"/>
              </a:solidFill>
            </a:endParaRPr>
          </a:p>
          <a:p>
            <a:pPr algn="just"/>
            <a:r>
              <a:rPr lang="es-CO" sz="2200" b="1" dirty="0" smtClean="0">
                <a:solidFill>
                  <a:srgbClr val="7030A0"/>
                </a:solidFill>
              </a:rPr>
              <a:t>Recomendación</a:t>
            </a:r>
            <a:r>
              <a:rPr lang="es-CO" sz="2200" b="1" dirty="0" smtClean="0">
                <a:solidFill>
                  <a:prstClr val="black"/>
                </a:solidFill>
              </a:rPr>
              <a:t>:</a:t>
            </a:r>
          </a:p>
          <a:p>
            <a:pPr algn="just"/>
            <a:endParaRPr lang="es-CO" sz="2200" dirty="0">
              <a:solidFill>
                <a:prstClr val="black"/>
              </a:solidFill>
            </a:endParaRPr>
          </a:p>
          <a:p>
            <a:pPr marL="342900" indent="-342900" algn="just">
              <a:buFont typeface="Wingdings" pitchFamily="2" charset="2"/>
              <a:buChar char="Ø"/>
            </a:pPr>
            <a:r>
              <a:rPr lang="es-CO" sz="2800" dirty="0">
                <a:solidFill>
                  <a:prstClr val="black"/>
                </a:solidFill>
              </a:rPr>
              <a:t>Desarrollar un estudio que permita hacer </a:t>
            </a:r>
            <a:r>
              <a:rPr lang="es-CO" sz="2800" u="sng" dirty="0">
                <a:solidFill>
                  <a:srgbClr val="FF0000"/>
                </a:solidFill>
              </a:rPr>
              <a:t>reingeniería</a:t>
            </a:r>
            <a:r>
              <a:rPr lang="es-CO" sz="2800" dirty="0">
                <a:solidFill>
                  <a:prstClr val="black"/>
                </a:solidFill>
              </a:rPr>
              <a:t> a las unidades de personal; que la Unidad de Personal se concentre en actividades relacionadas con la gestión estratégica del talento humano</a:t>
            </a:r>
            <a:r>
              <a:rPr lang="es-CO" sz="2800" dirty="0" smtClean="0">
                <a:solidFill>
                  <a:prstClr val="black"/>
                </a:solidFill>
              </a:rPr>
              <a:t>.</a:t>
            </a:r>
          </a:p>
          <a:p>
            <a:pPr marL="342900" indent="-342900" algn="just">
              <a:buFont typeface="Wingdings" pitchFamily="2" charset="2"/>
              <a:buChar char="Ø"/>
            </a:pPr>
            <a:endParaRPr lang="es-CO" sz="1100" dirty="0">
              <a:solidFill>
                <a:prstClr val="black"/>
              </a:solidFill>
            </a:endParaRPr>
          </a:p>
          <a:p>
            <a:pPr marL="342900" indent="-342900" algn="just">
              <a:buFont typeface="Wingdings" pitchFamily="2" charset="2"/>
              <a:buChar char="Ø"/>
            </a:pPr>
            <a:r>
              <a:rPr lang="es-CO" sz="2800" u="sng" dirty="0">
                <a:solidFill>
                  <a:srgbClr val="FF0000"/>
                </a:solidFill>
              </a:rPr>
              <a:t>Fortalecer el rol del jefe de la Unidad de Personal </a:t>
            </a:r>
            <a:r>
              <a:rPr lang="es-CO" sz="2800" dirty="0">
                <a:solidFill>
                  <a:prstClr val="black"/>
                </a:solidFill>
              </a:rPr>
              <a:t>hacia un rol que propicie su liderazgo como agente de cambio organizacional</a:t>
            </a:r>
            <a:r>
              <a:rPr lang="es-CO" sz="2800" dirty="0" smtClean="0">
                <a:solidFill>
                  <a:prstClr val="black"/>
                </a:solidFill>
              </a:rPr>
              <a:t>.</a:t>
            </a:r>
          </a:p>
          <a:p>
            <a:pPr marL="342900" indent="-342900" algn="just">
              <a:buFont typeface="Wingdings" pitchFamily="2" charset="2"/>
              <a:buChar char="Ø"/>
            </a:pPr>
            <a:endParaRPr lang="es-CO" sz="3200" dirty="0" smtClean="0">
              <a:solidFill>
                <a:prstClr val="black"/>
              </a:solidFill>
            </a:endParaRPr>
          </a:p>
          <a:p>
            <a:pPr marL="342900" indent="-342900" algn="just">
              <a:buFont typeface="Wingdings" pitchFamily="2" charset="2"/>
              <a:buChar char="Ø"/>
            </a:pPr>
            <a:r>
              <a:rPr lang="es-CO" sz="2800" dirty="0" smtClean="0">
                <a:solidFill>
                  <a:prstClr val="black"/>
                </a:solidFill>
              </a:rPr>
              <a:t>Diseñar </a:t>
            </a:r>
            <a:r>
              <a:rPr lang="es-CO" sz="2800" dirty="0">
                <a:solidFill>
                  <a:prstClr val="black"/>
                </a:solidFill>
              </a:rPr>
              <a:t>un sistema de </a:t>
            </a:r>
            <a:r>
              <a:rPr lang="es-CO" sz="2800" u="sng" dirty="0">
                <a:solidFill>
                  <a:srgbClr val="FF0000"/>
                </a:solidFill>
              </a:rPr>
              <a:t>acreditación de unidades de personal y </a:t>
            </a:r>
            <a:r>
              <a:rPr lang="es-CO" sz="2800" dirty="0">
                <a:solidFill>
                  <a:prstClr val="black"/>
                </a:solidFill>
              </a:rPr>
              <a:t>organizaciones del sector público que asegure la calidad en los procesos de la Gestión del Talento Humano.</a:t>
            </a:r>
          </a:p>
        </p:txBody>
      </p:sp>
    </p:spTree>
    <p:extLst>
      <p:ext uri="{BB962C8B-B14F-4D97-AF65-F5344CB8AC3E}">
        <p14:creationId xmlns:p14="http://schemas.microsoft.com/office/powerpoint/2010/main" val="693014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954632"/>
            <a:ext cx="7200800" cy="1200329"/>
          </a:xfrm>
          <a:prstGeom prst="rect">
            <a:avLst/>
          </a:prstGeom>
        </p:spPr>
        <p:txBody>
          <a:bodyPr wrap="square">
            <a:spAutoFit/>
          </a:bodyPr>
          <a:lstStyle/>
          <a:p>
            <a:pPr algn="ctr"/>
            <a:r>
              <a:rPr lang="es-CO" sz="3600" b="1" dirty="0">
                <a:solidFill>
                  <a:schemeClr val="bg2">
                    <a:lumMod val="25000"/>
                  </a:schemeClr>
                </a:solidFill>
              </a:rPr>
              <a:t>DIAGNOSTICO MICRO O  A NIVEL DE SUBSISTEMAS </a:t>
            </a:r>
            <a:endParaRPr lang="es-CO" sz="3600" dirty="0">
              <a:solidFill>
                <a:schemeClr val="bg2">
                  <a:lumMod val="25000"/>
                </a:schemeClr>
              </a:solidFill>
            </a:endParaRPr>
          </a:p>
        </p:txBody>
      </p:sp>
    </p:spTree>
    <p:extLst>
      <p:ext uri="{BB962C8B-B14F-4D97-AF65-F5344CB8AC3E}">
        <p14:creationId xmlns:p14="http://schemas.microsoft.com/office/powerpoint/2010/main" val="1374408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600" dirty="0" smtClean="0"/>
              <a:t> El capital humano, es  la ventaja competitiva</a:t>
            </a:r>
            <a:br>
              <a:rPr lang="es-CO" sz="3600" dirty="0" smtClean="0"/>
            </a:br>
            <a:r>
              <a:rPr lang="es-CO" sz="3600" dirty="0" smtClean="0"/>
              <a:t>que le garantiza a las organizaciones capacidad de adaptarse y aprender.</a:t>
            </a:r>
            <a:br>
              <a:rPr lang="es-CO" sz="3600" dirty="0" smtClean="0"/>
            </a:br>
            <a:endParaRPr lang="es-CO" sz="3600" dirty="0"/>
          </a:p>
        </p:txBody>
      </p:sp>
    </p:spTree>
    <p:extLst>
      <p:ext uri="{BB962C8B-B14F-4D97-AF65-F5344CB8AC3E}">
        <p14:creationId xmlns:p14="http://schemas.microsoft.com/office/powerpoint/2010/main" val="515164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64704"/>
            <a:ext cx="7992888" cy="584775"/>
          </a:xfrm>
          <a:prstGeom prst="rect">
            <a:avLst/>
          </a:prstGeom>
        </p:spPr>
        <p:txBody>
          <a:bodyPr wrap="square">
            <a:spAutoFit/>
          </a:bodyPr>
          <a:lstStyle/>
          <a:p>
            <a:pPr algn="ctr"/>
            <a:r>
              <a:rPr lang="es-CO" sz="3200" b="1" dirty="0">
                <a:solidFill>
                  <a:schemeClr val="accent2"/>
                </a:solidFill>
              </a:rPr>
              <a:t>PLANEACIÓN DE RECURSOS HUMANOS</a:t>
            </a:r>
            <a:endParaRPr lang="es-CO" sz="3200" dirty="0">
              <a:solidFill>
                <a:schemeClr val="accent2"/>
              </a:solidFill>
            </a:endParaRPr>
          </a:p>
        </p:txBody>
      </p:sp>
      <p:sp>
        <p:nvSpPr>
          <p:cNvPr id="3" name="2 Rectángulo"/>
          <p:cNvSpPr/>
          <p:nvPr/>
        </p:nvSpPr>
        <p:spPr>
          <a:xfrm>
            <a:off x="683568" y="1484784"/>
            <a:ext cx="7632848" cy="4431983"/>
          </a:xfrm>
          <a:prstGeom prst="rect">
            <a:avLst/>
          </a:prstGeom>
        </p:spPr>
        <p:txBody>
          <a:bodyPr wrap="square">
            <a:spAutoFit/>
          </a:bodyPr>
          <a:lstStyle/>
          <a:p>
            <a:r>
              <a:rPr lang="es-CO" sz="2400" b="1" dirty="0">
                <a:solidFill>
                  <a:srgbClr val="7030A0"/>
                </a:solidFill>
              </a:rPr>
              <a:t>Problema o brecha</a:t>
            </a:r>
            <a:endParaRPr lang="es-CO" sz="2400" dirty="0">
              <a:solidFill>
                <a:srgbClr val="7030A0"/>
              </a:solidFill>
            </a:endParaRPr>
          </a:p>
          <a:p>
            <a:pPr lvl="0" algn="just"/>
            <a:r>
              <a:rPr lang="es-CO" sz="2400" dirty="0"/>
              <a:t>Las deficiencias en la planeación limitan la alineación entre los manuales de funciones y las necesidades de personal de las entidades</a:t>
            </a:r>
            <a:r>
              <a:rPr lang="es-CO" sz="2400" dirty="0" smtClean="0"/>
              <a:t>.</a:t>
            </a:r>
          </a:p>
          <a:p>
            <a:pPr lvl="0" algn="just"/>
            <a:endParaRPr lang="es-CO" sz="2400" dirty="0"/>
          </a:p>
          <a:p>
            <a:pPr lvl="0" algn="just"/>
            <a:r>
              <a:rPr lang="es-CO" sz="2400" dirty="0"/>
              <a:t>Las deficiencias en la planeación afectan un diseño racional de la planta.</a:t>
            </a:r>
          </a:p>
          <a:p>
            <a:r>
              <a:rPr lang="es-CO" b="1" dirty="0"/>
              <a:t> </a:t>
            </a:r>
            <a:endParaRPr lang="es-CO" dirty="0"/>
          </a:p>
          <a:p>
            <a:pPr algn="just"/>
            <a:r>
              <a:rPr lang="es-CO" sz="2400" b="1" dirty="0">
                <a:solidFill>
                  <a:srgbClr val="7030A0"/>
                </a:solidFill>
              </a:rPr>
              <a:t>Recomendación:</a:t>
            </a:r>
            <a:endParaRPr lang="es-CO" sz="2400" dirty="0">
              <a:solidFill>
                <a:srgbClr val="7030A0"/>
              </a:solidFill>
            </a:endParaRPr>
          </a:p>
          <a:p>
            <a:pPr algn="just"/>
            <a:r>
              <a:rPr lang="es-CO" sz="2400" dirty="0"/>
              <a:t>Capacitación a través del Departamento Administrativo y de la Escuela </a:t>
            </a:r>
            <a:r>
              <a:rPr lang="es-CO" sz="2400" dirty="0" smtClean="0"/>
              <a:t>Superior de Administración Pública, </a:t>
            </a:r>
            <a:r>
              <a:rPr lang="es-CO" sz="2400" dirty="0"/>
              <a:t>sobre Planeación de Recursos Humanos</a:t>
            </a:r>
          </a:p>
        </p:txBody>
      </p:sp>
    </p:spTree>
    <p:extLst>
      <p:ext uri="{BB962C8B-B14F-4D97-AF65-F5344CB8AC3E}">
        <p14:creationId xmlns:p14="http://schemas.microsoft.com/office/powerpoint/2010/main" val="2258569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459" t="14259" r="27604" b="30000"/>
          <a:stretch/>
        </p:blipFill>
        <p:spPr>
          <a:xfrm>
            <a:off x="581190" y="523874"/>
            <a:ext cx="7890998" cy="5385919"/>
          </a:xfrm>
          <a:prstGeom prst="rect">
            <a:avLst/>
          </a:prstGeom>
        </p:spPr>
      </p:pic>
    </p:spTree>
    <p:extLst>
      <p:ext uri="{BB962C8B-B14F-4D97-AF65-F5344CB8AC3E}">
        <p14:creationId xmlns:p14="http://schemas.microsoft.com/office/powerpoint/2010/main" val="892196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88640"/>
            <a:ext cx="7232357" cy="584775"/>
          </a:xfrm>
          <a:prstGeom prst="rect">
            <a:avLst/>
          </a:prstGeom>
        </p:spPr>
        <p:txBody>
          <a:bodyPr wrap="square">
            <a:spAutoFit/>
          </a:bodyPr>
          <a:lstStyle/>
          <a:p>
            <a:pPr algn="ctr"/>
            <a:r>
              <a:rPr lang="es-CO" sz="3200" b="1" dirty="0">
                <a:solidFill>
                  <a:srgbClr val="00B0F0"/>
                </a:solidFill>
              </a:rPr>
              <a:t>MANUAL DE FUNCIONES</a:t>
            </a:r>
            <a:endParaRPr lang="es-CO" sz="3200" dirty="0">
              <a:solidFill>
                <a:srgbClr val="00B0F0"/>
              </a:solidFill>
            </a:endParaRPr>
          </a:p>
        </p:txBody>
      </p:sp>
      <p:sp>
        <p:nvSpPr>
          <p:cNvPr id="3" name="2 Rectángulo"/>
          <p:cNvSpPr/>
          <p:nvPr/>
        </p:nvSpPr>
        <p:spPr>
          <a:xfrm>
            <a:off x="571108" y="884139"/>
            <a:ext cx="8105347" cy="4801314"/>
          </a:xfrm>
          <a:prstGeom prst="rect">
            <a:avLst/>
          </a:prstGeom>
        </p:spPr>
        <p:txBody>
          <a:bodyPr wrap="square">
            <a:spAutoFit/>
          </a:bodyPr>
          <a:lstStyle/>
          <a:p>
            <a:r>
              <a:rPr lang="es-CO" sz="2400" b="1" dirty="0">
                <a:solidFill>
                  <a:srgbClr val="7030A0"/>
                </a:solidFill>
              </a:rPr>
              <a:t>Problema o brecha</a:t>
            </a:r>
          </a:p>
          <a:p>
            <a:pPr marL="342900" indent="-342900" algn="just">
              <a:buFont typeface="Wingdings" pitchFamily="2" charset="2"/>
              <a:buChar char="§"/>
            </a:pPr>
            <a:r>
              <a:rPr lang="es-CO" sz="2400" dirty="0" smtClean="0"/>
              <a:t>Las </a:t>
            </a:r>
            <a:r>
              <a:rPr lang="es-CO" sz="2400" dirty="0"/>
              <a:t>unidades de personal de cada entidad no seleccionan de forma crítica las competencias funcionales y comportamentales que conforman cada manual de funciones. El proceso no se realiza con una reflexión sobre las necesidades de los puestos, por lo cual los manuales no cumplen con su objetivo</a:t>
            </a:r>
            <a:r>
              <a:rPr lang="es-CO" sz="2400" dirty="0" smtClean="0"/>
              <a:t>.</a:t>
            </a:r>
          </a:p>
          <a:p>
            <a:pPr marL="342900" indent="-342900" algn="just">
              <a:buFont typeface="Wingdings" pitchFamily="2" charset="2"/>
              <a:buChar char="§"/>
            </a:pPr>
            <a:r>
              <a:rPr lang="es-CO" sz="2400" dirty="0" smtClean="0"/>
              <a:t>Los manuales de funciones y de competencias generalmente no se encuentran actualizados.</a:t>
            </a:r>
          </a:p>
          <a:p>
            <a:pPr algn="just"/>
            <a:r>
              <a:rPr lang="es-CO" sz="2400" dirty="0" smtClean="0"/>
              <a:t> </a:t>
            </a:r>
          </a:p>
          <a:p>
            <a:r>
              <a:rPr lang="es-CO" b="1" dirty="0"/>
              <a:t/>
            </a:r>
            <a:br>
              <a:rPr lang="es-CO" b="1" dirty="0"/>
            </a:br>
            <a:r>
              <a:rPr lang="es-CO" sz="2400" b="1" dirty="0" smtClean="0">
                <a:solidFill>
                  <a:srgbClr val="7030A0"/>
                </a:solidFill>
              </a:rPr>
              <a:t>Recomendación</a:t>
            </a:r>
            <a:endParaRPr lang="es-CO" sz="2400" b="1" dirty="0">
              <a:solidFill>
                <a:srgbClr val="7030A0"/>
              </a:solidFill>
            </a:endParaRPr>
          </a:p>
          <a:p>
            <a:r>
              <a:rPr lang="es-CO" sz="2400" dirty="0" smtClean="0"/>
              <a:t>Simplificar </a:t>
            </a:r>
            <a:r>
              <a:rPr lang="es-CO" sz="2400" dirty="0"/>
              <a:t>el manual de </a:t>
            </a:r>
            <a:r>
              <a:rPr lang="es-CO" sz="2400" dirty="0" smtClean="0"/>
              <a:t>funciones.</a:t>
            </a:r>
            <a:endParaRPr lang="es-CO" sz="2400" dirty="0"/>
          </a:p>
        </p:txBody>
      </p:sp>
    </p:spTree>
    <p:extLst>
      <p:ext uri="{BB962C8B-B14F-4D97-AF65-F5344CB8AC3E}">
        <p14:creationId xmlns:p14="http://schemas.microsoft.com/office/powerpoint/2010/main" val="2817306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0312" t="14074" r="32604" b="12037"/>
          <a:stretch/>
        </p:blipFill>
        <p:spPr>
          <a:xfrm>
            <a:off x="810340" y="444501"/>
            <a:ext cx="7587535" cy="5524500"/>
          </a:xfrm>
          <a:prstGeom prst="rect">
            <a:avLst/>
          </a:prstGeom>
        </p:spPr>
      </p:pic>
    </p:spTree>
    <p:extLst>
      <p:ext uri="{BB962C8B-B14F-4D97-AF65-F5344CB8AC3E}">
        <p14:creationId xmlns:p14="http://schemas.microsoft.com/office/powerpoint/2010/main" val="3417209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52135" y="256292"/>
            <a:ext cx="2039725" cy="584775"/>
          </a:xfrm>
          <a:prstGeom prst="rect">
            <a:avLst/>
          </a:prstGeom>
        </p:spPr>
        <p:txBody>
          <a:bodyPr wrap="none">
            <a:spAutoFit/>
          </a:bodyPr>
          <a:lstStyle/>
          <a:p>
            <a:pPr algn="ctr"/>
            <a:r>
              <a:rPr lang="es-CO" sz="3200" b="1" dirty="0" smtClean="0">
                <a:solidFill>
                  <a:schemeClr val="accent5">
                    <a:lumMod val="75000"/>
                  </a:schemeClr>
                </a:solidFill>
              </a:rPr>
              <a:t>SELECCIÓN</a:t>
            </a:r>
            <a:endParaRPr lang="es-CO" sz="3200" dirty="0">
              <a:solidFill>
                <a:schemeClr val="accent5">
                  <a:lumMod val="75000"/>
                </a:schemeClr>
              </a:solidFill>
            </a:endParaRPr>
          </a:p>
        </p:txBody>
      </p:sp>
      <p:sp>
        <p:nvSpPr>
          <p:cNvPr id="3" name="2 Rectángulo"/>
          <p:cNvSpPr/>
          <p:nvPr/>
        </p:nvSpPr>
        <p:spPr>
          <a:xfrm>
            <a:off x="1183566" y="976372"/>
            <a:ext cx="7060841" cy="5109091"/>
          </a:xfrm>
          <a:prstGeom prst="rect">
            <a:avLst/>
          </a:prstGeom>
        </p:spPr>
        <p:txBody>
          <a:bodyPr wrap="square">
            <a:spAutoFit/>
          </a:bodyPr>
          <a:lstStyle/>
          <a:p>
            <a:pPr algn="just"/>
            <a:r>
              <a:rPr lang="es-CO" sz="2800" b="1" dirty="0">
                <a:solidFill>
                  <a:srgbClr val="7030A0"/>
                </a:solidFill>
              </a:rPr>
              <a:t>Problema o brecha</a:t>
            </a:r>
            <a:endParaRPr lang="es-CO" sz="2800" dirty="0">
              <a:solidFill>
                <a:srgbClr val="7030A0"/>
              </a:solidFill>
            </a:endParaRPr>
          </a:p>
          <a:p>
            <a:pPr algn="just"/>
            <a:r>
              <a:rPr lang="es-CO" sz="2800" dirty="0"/>
              <a:t>Demoras en los procesos de atracción y selección de los servidores de carrera.</a:t>
            </a:r>
          </a:p>
          <a:p>
            <a:r>
              <a:rPr lang="es-CO" dirty="0"/>
              <a:t> </a:t>
            </a:r>
          </a:p>
          <a:p>
            <a:r>
              <a:rPr lang="es-CO" sz="2800" b="1" dirty="0">
                <a:solidFill>
                  <a:srgbClr val="7030A0"/>
                </a:solidFill>
              </a:rPr>
              <a:t>Recomendación:</a:t>
            </a:r>
            <a:endParaRPr lang="es-CO" sz="2800" dirty="0">
              <a:solidFill>
                <a:srgbClr val="7030A0"/>
              </a:solidFill>
            </a:endParaRPr>
          </a:p>
          <a:p>
            <a:pPr marL="457200" lvl="0" indent="-457200">
              <a:buFont typeface="Wingdings" pitchFamily="2" charset="2"/>
              <a:buChar char="v"/>
            </a:pPr>
            <a:r>
              <a:rPr lang="es-CO" sz="2800" dirty="0"/>
              <a:t>Fortalecimiento de la </a:t>
            </a:r>
            <a:r>
              <a:rPr lang="es-CO" sz="2800" dirty="0" smtClean="0"/>
              <a:t>CNSC</a:t>
            </a:r>
          </a:p>
          <a:p>
            <a:pPr marL="457200" lvl="0" indent="-457200">
              <a:buFont typeface="Wingdings" pitchFamily="2" charset="2"/>
              <a:buChar char="v"/>
            </a:pPr>
            <a:endParaRPr lang="es-CO" sz="2800" dirty="0"/>
          </a:p>
          <a:p>
            <a:pPr marL="457200" lvl="0" indent="-457200">
              <a:buFont typeface="Wingdings" pitchFamily="2" charset="2"/>
              <a:buChar char="v"/>
            </a:pPr>
            <a:r>
              <a:rPr lang="es-CO" sz="2800" dirty="0"/>
              <a:t>Usos de herramientas tecnológicas y virtuales en los </a:t>
            </a:r>
            <a:r>
              <a:rPr lang="es-CO" sz="2800" dirty="0" smtClean="0"/>
              <a:t>procesos</a:t>
            </a:r>
            <a:r>
              <a:rPr lang="es-CO" sz="2800" dirty="0"/>
              <a:t> </a:t>
            </a:r>
            <a:r>
              <a:rPr lang="es-CO" sz="2800" dirty="0" smtClean="0"/>
              <a:t>y en selección</a:t>
            </a:r>
          </a:p>
          <a:p>
            <a:pPr marL="457200" lvl="0" indent="-457200">
              <a:buFont typeface="Wingdings" pitchFamily="2" charset="2"/>
              <a:buChar char="v"/>
            </a:pPr>
            <a:endParaRPr lang="es-CO" sz="2800" dirty="0"/>
          </a:p>
          <a:p>
            <a:pPr marL="457200" lvl="0" indent="-457200">
              <a:buFont typeface="Wingdings" pitchFamily="2" charset="2"/>
              <a:buChar char="v"/>
            </a:pPr>
            <a:r>
              <a:rPr lang="es-CO" sz="2800" dirty="0"/>
              <a:t>Estrategia para superar los costos y los tramites presupuestales.</a:t>
            </a:r>
          </a:p>
        </p:txBody>
      </p:sp>
    </p:spTree>
    <p:extLst>
      <p:ext uri="{BB962C8B-B14F-4D97-AF65-F5344CB8AC3E}">
        <p14:creationId xmlns:p14="http://schemas.microsoft.com/office/powerpoint/2010/main" val="247087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827584" y="1052736"/>
            <a:ext cx="7416824" cy="4031873"/>
          </a:xfrm>
          <a:prstGeom prst="rect">
            <a:avLst/>
          </a:prstGeom>
        </p:spPr>
        <p:txBody>
          <a:bodyPr wrap="square">
            <a:spAutoFit/>
          </a:bodyPr>
          <a:lstStyle/>
          <a:p>
            <a:r>
              <a:rPr lang="es-CO" sz="3200" b="1" dirty="0" smtClean="0">
                <a:solidFill>
                  <a:srgbClr val="7030A0"/>
                </a:solidFill>
              </a:rPr>
              <a:t>Problema </a:t>
            </a:r>
            <a:r>
              <a:rPr lang="es-CO" sz="3200" b="1" dirty="0">
                <a:solidFill>
                  <a:srgbClr val="7030A0"/>
                </a:solidFill>
              </a:rPr>
              <a:t>o brecha</a:t>
            </a:r>
            <a:r>
              <a:rPr lang="es-CO" sz="3200" b="1" dirty="0"/>
              <a:t>:</a:t>
            </a:r>
            <a:endParaRPr lang="es-CO" sz="3200" dirty="0"/>
          </a:p>
          <a:p>
            <a:pPr algn="just"/>
            <a:r>
              <a:rPr lang="es-CO" sz="3200" dirty="0"/>
              <a:t>Problemas de alineación entre el diseño de los concursos, el perfil del seleccionado y las necesidades de la entidad.</a:t>
            </a:r>
          </a:p>
          <a:p>
            <a:endParaRPr lang="es-CO" sz="3200" b="1" dirty="0" smtClean="0"/>
          </a:p>
          <a:p>
            <a:pPr algn="just"/>
            <a:r>
              <a:rPr lang="es-CO" sz="3200" b="1" dirty="0" smtClean="0">
                <a:solidFill>
                  <a:srgbClr val="7030A0"/>
                </a:solidFill>
              </a:rPr>
              <a:t>Recomendación</a:t>
            </a:r>
            <a:r>
              <a:rPr lang="es-CO" sz="3200" b="1" dirty="0">
                <a:solidFill>
                  <a:srgbClr val="7030A0"/>
                </a:solidFill>
              </a:rPr>
              <a:t>:</a:t>
            </a:r>
            <a:endParaRPr lang="es-CO" sz="3200" dirty="0">
              <a:solidFill>
                <a:srgbClr val="7030A0"/>
              </a:solidFill>
            </a:endParaRPr>
          </a:p>
          <a:p>
            <a:pPr algn="just"/>
            <a:r>
              <a:rPr lang="es-CO" sz="3200" dirty="0"/>
              <a:t>Crear un modelo de assessment center en convenio con universidades acreditadas.</a:t>
            </a:r>
          </a:p>
        </p:txBody>
      </p:sp>
      <p:sp>
        <p:nvSpPr>
          <p:cNvPr id="3" name="2 Rectángulo"/>
          <p:cNvSpPr/>
          <p:nvPr/>
        </p:nvSpPr>
        <p:spPr>
          <a:xfrm>
            <a:off x="827584" y="487705"/>
            <a:ext cx="996363" cy="307777"/>
          </a:xfrm>
          <a:prstGeom prst="rect">
            <a:avLst/>
          </a:prstGeom>
        </p:spPr>
        <p:txBody>
          <a:bodyPr wrap="none">
            <a:spAutoFit/>
          </a:bodyPr>
          <a:lstStyle/>
          <a:p>
            <a:r>
              <a:rPr lang="es-CO" sz="1400" b="1" dirty="0" smtClean="0">
                <a:solidFill>
                  <a:schemeClr val="accent5">
                    <a:lumMod val="75000"/>
                  </a:schemeClr>
                </a:solidFill>
              </a:rPr>
              <a:t>SELECCIÓN</a:t>
            </a:r>
            <a:endParaRPr lang="es-CO" sz="1400" b="1" dirty="0">
              <a:solidFill>
                <a:schemeClr val="accent5">
                  <a:lumMod val="75000"/>
                </a:schemeClr>
              </a:solidFill>
            </a:endParaRPr>
          </a:p>
        </p:txBody>
      </p:sp>
    </p:spTree>
    <p:extLst>
      <p:ext uri="{BB962C8B-B14F-4D97-AF65-F5344CB8AC3E}">
        <p14:creationId xmlns:p14="http://schemas.microsoft.com/office/powerpoint/2010/main" val="2300286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58511"/>
            <a:ext cx="7992888" cy="6370975"/>
          </a:xfrm>
          <a:prstGeom prst="rect">
            <a:avLst/>
          </a:prstGeom>
        </p:spPr>
        <p:txBody>
          <a:bodyPr wrap="square">
            <a:spAutoFit/>
          </a:bodyPr>
          <a:lstStyle/>
          <a:p>
            <a:pPr algn="ctr"/>
            <a:r>
              <a:rPr lang="es-CO" sz="2400" b="1" dirty="0" smtClean="0">
                <a:solidFill>
                  <a:srgbClr val="0070C0"/>
                </a:solidFill>
              </a:rPr>
              <a:t>CAPACITACIÓN</a:t>
            </a:r>
            <a:endParaRPr lang="es-CO" sz="2400" dirty="0">
              <a:solidFill>
                <a:srgbClr val="0070C0"/>
              </a:solidFill>
            </a:endParaRPr>
          </a:p>
          <a:p>
            <a:pPr lvl="0" algn="just" fontAlgn="base">
              <a:spcBef>
                <a:spcPct val="0"/>
              </a:spcBef>
              <a:spcAft>
                <a:spcPct val="0"/>
              </a:spcAft>
            </a:pPr>
            <a:endParaRPr lang="es-CO" sz="2000" b="1" dirty="0" smtClean="0">
              <a:solidFill>
                <a:srgbClr val="7030A0"/>
              </a:solidFill>
              <a:latin typeface="Calibri" pitchFamily="34" charset="0"/>
              <a:ea typeface="Calibri" pitchFamily="34" charset="0"/>
              <a:cs typeface="Times New Roman" pitchFamily="18" charset="0"/>
            </a:endParaRPr>
          </a:p>
          <a:p>
            <a:pPr lvl="0" algn="just" fontAlgn="base">
              <a:spcBef>
                <a:spcPct val="0"/>
              </a:spcBef>
              <a:spcAft>
                <a:spcPct val="0"/>
              </a:spcAft>
            </a:pPr>
            <a:endParaRPr lang="es-CO" sz="2000" b="1" dirty="0">
              <a:solidFill>
                <a:srgbClr val="7030A0"/>
              </a:solidFill>
              <a:latin typeface="Calibri" pitchFamily="34" charset="0"/>
              <a:ea typeface="Calibri" pitchFamily="34" charset="0"/>
              <a:cs typeface="Times New Roman" pitchFamily="18" charset="0"/>
            </a:endParaRPr>
          </a:p>
          <a:p>
            <a:pPr lvl="0" algn="just" fontAlgn="base">
              <a:spcBef>
                <a:spcPct val="0"/>
              </a:spcBef>
              <a:spcAft>
                <a:spcPct val="0"/>
              </a:spcAft>
            </a:pPr>
            <a:r>
              <a:rPr lang="es-CO" sz="2400" b="1" dirty="0" smtClean="0">
                <a:solidFill>
                  <a:srgbClr val="7030A0"/>
                </a:solidFill>
                <a:latin typeface="Calibri" pitchFamily="34" charset="0"/>
                <a:ea typeface="Calibri" pitchFamily="34" charset="0"/>
                <a:cs typeface="Times New Roman" pitchFamily="18" charset="0"/>
              </a:rPr>
              <a:t>Problema </a:t>
            </a:r>
            <a:r>
              <a:rPr lang="es-CO" sz="2400" b="1" dirty="0">
                <a:solidFill>
                  <a:srgbClr val="7030A0"/>
                </a:solidFill>
                <a:latin typeface="Calibri" pitchFamily="34" charset="0"/>
                <a:ea typeface="Calibri" pitchFamily="34" charset="0"/>
                <a:cs typeface="Times New Roman" pitchFamily="18" charset="0"/>
              </a:rPr>
              <a:t>o </a:t>
            </a:r>
            <a:r>
              <a:rPr lang="es-CO" sz="2400" b="1" dirty="0" smtClean="0">
                <a:solidFill>
                  <a:srgbClr val="7030A0"/>
                </a:solidFill>
                <a:latin typeface="Calibri" pitchFamily="34" charset="0"/>
                <a:ea typeface="Calibri" pitchFamily="34" charset="0"/>
                <a:cs typeface="Times New Roman" pitchFamily="18" charset="0"/>
              </a:rPr>
              <a:t>Brecha:</a:t>
            </a:r>
          </a:p>
          <a:p>
            <a:pPr lvl="0" algn="just" fontAlgn="base">
              <a:spcBef>
                <a:spcPct val="0"/>
              </a:spcBef>
              <a:spcAft>
                <a:spcPct val="0"/>
              </a:spcAft>
            </a:pPr>
            <a:endParaRPr lang="es-CO" sz="2400" dirty="0" smtClean="0">
              <a:latin typeface="Calibri" pitchFamily="34" charset="0"/>
              <a:ea typeface="Calibri" pitchFamily="34" charset="0"/>
              <a:cs typeface="Times New Roman" pitchFamily="18" charset="0"/>
            </a:endParaRPr>
          </a:p>
          <a:p>
            <a:pPr marL="342900" lvl="0" indent="-342900" algn="just" fontAlgn="base">
              <a:spcBef>
                <a:spcPct val="0"/>
              </a:spcBef>
              <a:spcAft>
                <a:spcPct val="0"/>
              </a:spcAft>
              <a:buFont typeface="Wingdings" panose="05000000000000000000" pitchFamily="2" charset="2"/>
              <a:buChar char="ü"/>
            </a:pPr>
            <a:r>
              <a:rPr lang="es-CO" sz="2400" dirty="0" smtClean="0">
                <a:latin typeface="Calibri" pitchFamily="34" charset="0"/>
                <a:ea typeface="Calibri" pitchFamily="34" charset="0"/>
                <a:cs typeface="Times New Roman" pitchFamily="18" charset="0"/>
              </a:rPr>
              <a:t>El </a:t>
            </a:r>
            <a:r>
              <a:rPr lang="es-CO" sz="2400" dirty="0">
                <a:latin typeface="Calibri" pitchFamily="34" charset="0"/>
                <a:ea typeface="Calibri" pitchFamily="34" charset="0"/>
                <a:cs typeface="Times New Roman" pitchFamily="18" charset="0"/>
              </a:rPr>
              <a:t>diseño de planes de capacitación individual y organizacional no es estratégico ni basado en evidencia (demanda y requerimientos de las entidades) y esto dificulta la alineación entre los objetivos individuales y organizacionales</a:t>
            </a:r>
            <a:endParaRPr lang="es-CO" sz="2400" dirty="0" smtClean="0">
              <a:latin typeface="Calibri"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itchFamily="2" charset="2"/>
              <a:buChar char="ü"/>
            </a:pPr>
            <a:endParaRPr lang="es-CO" sz="2400" dirty="0">
              <a:latin typeface="Calibri"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itchFamily="2" charset="2"/>
              <a:buChar char="ü"/>
            </a:pPr>
            <a:r>
              <a:rPr lang="es-CO" sz="2400" dirty="0" smtClean="0">
                <a:latin typeface="Calibri" pitchFamily="34" charset="0"/>
                <a:ea typeface="Calibri" pitchFamily="34" charset="0"/>
                <a:cs typeface="Times New Roman" pitchFamily="18" charset="0"/>
              </a:rPr>
              <a:t>Falta </a:t>
            </a:r>
            <a:r>
              <a:rPr lang="es-CO" sz="2400" dirty="0">
                <a:latin typeface="Calibri" pitchFamily="34" charset="0"/>
                <a:ea typeface="Calibri" pitchFamily="34" charset="0"/>
                <a:cs typeface="Times New Roman" pitchFamily="18" charset="0"/>
              </a:rPr>
              <a:t>evidencia que indique la efectividad de los programas de capacitación</a:t>
            </a:r>
            <a:r>
              <a:rPr lang="es-CO" sz="2400" dirty="0" smtClean="0">
                <a:latin typeface="Calibri" pitchFamily="34" charset="0"/>
                <a:ea typeface="Calibri" pitchFamily="34" charset="0"/>
                <a:cs typeface="Times New Roman" pitchFamily="18" charset="0"/>
              </a:rPr>
              <a:t>.</a:t>
            </a:r>
          </a:p>
          <a:p>
            <a:pPr marL="342900" lvl="0" indent="-342900" algn="just" eaLnBrk="0" fontAlgn="base" hangingPunct="0">
              <a:spcBef>
                <a:spcPct val="0"/>
              </a:spcBef>
              <a:spcAft>
                <a:spcPct val="0"/>
              </a:spcAft>
              <a:buFont typeface="Wingdings" pitchFamily="2" charset="2"/>
              <a:buChar char="ü"/>
            </a:pPr>
            <a:endParaRPr lang="es-CO" sz="2400" dirty="0">
              <a:latin typeface="Calibri" pitchFamily="34" charset="0"/>
              <a:ea typeface="Calibri" pitchFamily="34" charset="0"/>
              <a:cs typeface="Times New Roman" pitchFamily="18" charset="0"/>
            </a:endParaRPr>
          </a:p>
          <a:p>
            <a:pPr marL="342900" lvl="0" indent="-342900" algn="just" eaLnBrk="0" fontAlgn="base" hangingPunct="0">
              <a:spcBef>
                <a:spcPct val="0"/>
              </a:spcBef>
              <a:spcAft>
                <a:spcPct val="0"/>
              </a:spcAft>
              <a:buFont typeface="Wingdings" pitchFamily="2" charset="2"/>
              <a:buChar char="ü"/>
            </a:pPr>
            <a:r>
              <a:rPr lang="es-CO" sz="2400" dirty="0" smtClean="0">
                <a:latin typeface="Calibri" pitchFamily="34" charset="0"/>
                <a:ea typeface="Calibri" pitchFamily="34" charset="0"/>
                <a:cs typeface="Times New Roman" pitchFamily="18" charset="0"/>
              </a:rPr>
              <a:t>Ausencia de directrices del gobierno Nacional</a:t>
            </a:r>
            <a:endParaRPr lang="es-CO" sz="2400" dirty="0">
              <a:latin typeface="Calibri" pitchFamily="34" charset="0"/>
              <a:ea typeface="Calibri" pitchFamily="34" charset="0"/>
              <a:cs typeface="Times New Roman" pitchFamily="18" charset="0"/>
            </a:endParaRPr>
          </a:p>
          <a:p>
            <a:pPr lvl="0" algn="just" eaLnBrk="0" fontAlgn="base" hangingPunct="0">
              <a:spcBef>
                <a:spcPct val="0"/>
              </a:spcBef>
              <a:spcAft>
                <a:spcPct val="0"/>
              </a:spcAft>
            </a:pPr>
            <a:endParaRPr lang="es-CO" sz="2000" dirty="0">
              <a:latin typeface="Arial" pitchFamily="34" charset="0"/>
              <a:cs typeface="Arial" pitchFamily="34" charset="0"/>
            </a:endParaRPr>
          </a:p>
          <a:p>
            <a:endParaRPr lang="es-CO" dirty="0" smtClean="0"/>
          </a:p>
          <a:p>
            <a:endParaRPr lang="es-CO" dirty="0"/>
          </a:p>
        </p:txBody>
      </p:sp>
    </p:spTree>
    <p:extLst>
      <p:ext uri="{BB962C8B-B14F-4D97-AF65-F5344CB8AC3E}">
        <p14:creationId xmlns:p14="http://schemas.microsoft.com/office/powerpoint/2010/main" val="1005628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76222135"/>
              </p:ext>
            </p:extLst>
          </p:nvPr>
        </p:nvGraphicFramePr>
        <p:xfrm>
          <a:off x="899592" y="1655629"/>
          <a:ext cx="7560840" cy="2736305"/>
        </p:xfrm>
        <a:graphic>
          <a:graphicData uri="http://schemas.openxmlformats.org/drawingml/2006/table">
            <a:tbl>
              <a:tblPr firstRow="1" firstCol="1" bandRow="1">
                <a:tableStyleId>{5C22544A-7EE6-4342-B048-85BDC9FD1C3A}</a:tableStyleId>
              </a:tblPr>
              <a:tblGrid>
                <a:gridCol w="1890210"/>
                <a:gridCol w="1890210"/>
                <a:gridCol w="1890210"/>
                <a:gridCol w="1890210"/>
              </a:tblGrid>
              <a:tr h="852152">
                <a:tc gridSpan="4">
                  <a:txBody>
                    <a:bodyPr/>
                    <a:lstStyle/>
                    <a:p>
                      <a:pPr algn="ctr">
                        <a:lnSpc>
                          <a:spcPct val="107000"/>
                        </a:lnSpc>
                        <a:spcAft>
                          <a:spcPts val="0"/>
                        </a:spcAft>
                      </a:pPr>
                      <a:r>
                        <a:rPr lang="es-CO" sz="1600" b="1" dirty="0">
                          <a:solidFill>
                            <a:schemeClr val="tx1"/>
                          </a:solidFill>
                          <a:effectLst/>
                        </a:rPr>
                        <a:t>PLAN INSTITUCIONAL DE CAPACITACIÓN</a:t>
                      </a:r>
                      <a:endParaRPr lang="es-CO" sz="1600" b="1" dirty="0">
                        <a:solidFill>
                          <a:schemeClr val="tx1"/>
                        </a:solidFill>
                        <a:effectLst/>
                        <a:latin typeface="Calibri"/>
                        <a:ea typeface="Calibri"/>
                        <a:cs typeface="Times New Roman"/>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r>
              <a:tr h="1884153">
                <a:tc>
                  <a:txBody>
                    <a:bodyPr/>
                    <a:lstStyle/>
                    <a:p>
                      <a:pPr algn="ctr">
                        <a:lnSpc>
                          <a:spcPct val="107000"/>
                        </a:lnSpc>
                        <a:spcAft>
                          <a:spcPts val="0"/>
                        </a:spcAft>
                      </a:pPr>
                      <a:endParaRPr lang="es-CO" sz="1400" b="1" dirty="0" smtClean="0">
                        <a:solidFill>
                          <a:schemeClr val="tx1"/>
                        </a:solidFill>
                        <a:effectLst/>
                      </a:endParaRPr>
                    </a:p>
                    <a:p>
                      <a:pPr algn="ctr">
                        <a:lnSpc>
                          <a:spcPct val="107000"/>
                        </a:lnSpc>
                        <a:spcAft>
                          <a:spcPts val="0"/>
                        </a:spcAft>
                      </a:pPr>
                      <a:r>
                        <a:rPr lang="es-CO" sz="2000" b="1" dirty="0" smtClean="0">
                          <a:solidFill>
                            <a:schemeClr val="tx1"/>
                          </a:solidFill>
                          <a:effectLst/>
                        </a:rPr>
                        <a:t>Identificación </a:t>
                      </a:r>
                      <a:r>
                        <a:rPr lang="es-CO" sz="2000" b="1" dirty="0">
                          <a:solidFill>
                            <a:schemeClr val="tx1"/>
                          </a:solidFill>
                          <a:effectLst/>
                        </a:rPr>
                        <a:t>de necesidades</a:t>
                      </a:r>
                      <a:endParaRPr lang="es-CO" sz="1600" b="1" dirty="0">
                        <a:solidFill>
                          <a:schemeClr val="tx1"/>
                        </a:solidFill>
                        <a:effectLst/>
                        <a:latin typeface="Calibri"/>
                        <a:ea typeface="Calibri"/>
                        <a:cs typeface="Times New Roman"/>
                      </a:endParaRPr>
                    </a:p>
                  </a:txBody>
                  <a:tcPr marL="68580" marR="68580" marT="0" marB="0"/>
                </a:tc>
                <a:tc>
                  <a:txBody>
                    <a:bodyPr/>
                    <a:lstStyle/>
                    <a:p>
                      <a:pPr algn="ctr">
                        <a:lnSpc>
                          <a:spcPct val="107000"/>
                        </a:lnSpc>
                        <a:spcAft>
                          <a:spcPts val="0"/>
                        </a:spcAft>
                      </a:pPr>
                      <a:endParaRPr lang="es-CO" sz="1400" b="1" dirty="0" smtClean="0">
                        <a:effectLst/>
                      </a:endParaRPr>
                    </a:p>
                    <a:p>
                      <a:pPr algn="ctr">
                        <a:lnSpc>
                          <a:spcPct val="107000"/>
                        </a:lnSpc>
                        <a:spcAft>
                          <a:spcPts val="0"/>
                        </a:spcAft>
                      </a:pPr>
                      <a:r>
                        <a:rPr lang="es-CO" sz="2000" b="1" dirty="0" smtClean="0">
                          <a:effectLst/>
                        </a:rPr>
                        <a:t>Programa</a:t>
                      </a:r>
                      <a:endParaRPr lang="es-CO" sz="1600" b="1" dirty="0">
                        <a:effectLst/>
                        <a:latin typeface="Calibri"/>
                        <a:ea typeface="Calibri"/>
                        <a:cs typeface="Times New Roman"/>
                      </a:endParaRPr>
                    </a:p>
                  </a:txBody>
                  <a:tcPr marL="68580" marR="68580" marT="0" marB="0"/>
                </a:tc>
                <a:tc>
                  <a:txBody>
                    <a:bodyPr/>
                    <a:lstStyle/>
                    <a:p>
                      <a:pPr algn="ctr">
                        <a:lnSpc>
                          <a:spcPct val="107000"/>
                        </a:lnSpc>
                        <a:spcAft>
                          <a:spcPts val="0"/>
                        </a:spcAft>
                      </a:pPr>
                      <a:endParaRPr lang="es-CO" sz="1400" b="1" dirty="0" smtClean="0">
                        <a:effectLst/>
                      </a:endParaRPr>
                    </a:p>
                    <a:p>
                      <a:pPr algn="ctr">
                        <a:lnSpc>
                          <a:spcPct val="107000"/>
                        </a:lnSpc>
                        <a:spcAft>
                          <a:spcPts val="0"/>
                        </a:spcAft>
                      </a:pPr>
                      <a:r>
                        <a:rPr lang="es-CO" sz="2000" b="1" dirty="0" smtClean="0">
                          <a:effectLst/>
                        </a:rPr>
                        <a:t>Ejecución</a:t>
                      </a:r>
                      <a:endParaRPr lang="es-CO" sz="1600" b="1" dirty="0">
                        <a:effectLst/>
                        <a:latin typeface="Calibri"/>
                        <a:ea typeface="Calibri"/>
                        <a:cs typeface="Times New Roman"/>
                      </a:endParaRPr>
                    </a:p>
                  </a:txBody>
                  <a:tcPr marL="68580" marR="68580" marT="0" marB="0"/>
                </a:tc>
                <a:tc>
                  <a:txBody>
                    <a:bodyPr/>
                    <a:lstStyle/>
                    <a:p>
                      <a:pPr algn="ctr">
                        <a:lnSpc>
                          <a:spcPct val="107000"/>
                        </a:lnSpc>
                        <a:spcAft>
                          <a:spcPts val="0"/>
                        </a:spcAft>
                      </a:pPr>
                      <a:endParaRPr lang="es-CO" sz="1400" b="1" dirty="0" smtClean="0">
                        <a:effectLst/>
                      </a:endParaRPr>
                    </a:p>
                    <a:p>
                      <a:pPr algn="ctr">
                        <a:lnSpc>
                          <a:spcPct val="107000"/>
                        </a:lnSpc>
                        <a:spcAft>
                          <a:spcPts val="0"/>
                        </a:spcAft>
                      </a:pPr>
                      <a:r>
                        <a:rPr lang="es-CO" sz="2000" b="1" dirty="0" smtClean="0">
                          <a:effectLst/>
                        </a:rPr>
                        <a:t>Seguimiento</a:t>
                      </a:r>
                      <a:endParaRPr lang="es-CO" sz="16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26891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95536" y="1195129"/>
            <a:ext cx="7992888" cy="5847755"/>
          </a:xfrm>
          <a:prstGeom prst="rect">
            <a:avLst/>
          </a:prstGeom>
        </p:spPr>
        <p:txBody>
          <a:bodyPr wrap="square">
            <a:spAutoFit/>
          </a:bodyPr>
          <a:lstStyle/>
          <a:p>
            <a:pPr algn="ctr"/>
            <a:r>
              <a:rPr lang="es-CO" sz="2400" b="1" dirty="0" smtClean="0">
                <a:solidFill>
                  <a:srgbClr val="0070C0"/>
                </a:solidFill>
              </a:rPr>
              <a:t>CAPACITACIÓN</a:t>
            </a:r>
            <a:endParaRPr lang="es-CO" sz="2400" dirty="0">
              <a:solidFill>
                <a:srgbClr val="0070C0"/>
              </a:solidFill>
            </a:endParaRPr>
          </a:p>
          <a:p>
            <a:pPr algn="just" eaLnBrk="0" fontAlgn="base" hangingPunct="0">
              <a:spcBef>
                <a:spcPct val="0"/>
              </a:spcBef>
              <a:spcAft>
                <a:spcPct val="0"/>
              </a:spcAft>
            </a:pPr>
            <a:endParaRPr lang="es-CO" sz="2000" dirty="0">
              <a:solidFill>
                <a:prstClr val="black"/>
              </a:solidFill>
              <a:latin typeface="Arial" pitchFamily="34" charset="0"/>
              <a:cs typeface="Arial" pitchFamily="34" charset="0"/>
            </a:endParaRPr>
          </a:p>
          <a:p>
            <a:pPr algn="just" eaLnBrk="0" fontAlgn="base" hangingPunct="0">
              <a:spcBef>
                <a:spcPct val="0"/>
              </a:spcBef>
              <a:spcAft>
                <a:spcPct val="0"/>
              </a:spcAft>
            </a:pPr>
            <a:r>
              <a:rPr lang="es-CO" sz="2400" b="1" dirty="0">
                <a:solidFill>
                  <a:srgbClr val="7030A0"/>
                </a:solidFill>
                <a:ea typeface="Calibri" pitchFamily="34" charset="0"/>
                <a:cs typeface="Times New Roman" pitchFamily="18" charset="0"/>
              </a:rPr>
              <a:t>Recomendación</a:t>
            </a:r>
            <a:r>
              <a:rPr lang="es-CO" sz="2400" b="1" dirty="0" smtClean="0">
                <a:solidFill>
                  <a:srgbClr val="7030A0"/>
                </a:solidFill>
                <a:ea typeface="Calibri" pitchFamily="34" charset="0"/>
                <a:cs typeface="Times New Roman" pitchFamily="18" charset="0"/>
              </a:rPr>
              <a:t>:</a:t>
            </a:r>
          </a:p>
          <a:p>
            <a:pPr algn="just" eaLnBrk="0" fontAlgn="base" hangingPunct="0">
              <a:spcBef>
                <a:spcPct val="0"/>
              </a:spcBef>
              <a:spcAft>
                <a:spcPct val="0"/>
              </a:spcAft>
            </a:pPr>
            <a:endParaRPr lang="es-CO" sz="2400" b="1" dirty="0">
              <a:solidFill>
                <a:srgbClr val="7030A0"/>
              </a:solidFill>
              <a:latin typeface="Arial" pitchFamily="34" charset="0"/>
              <a:cs typeface="Times New Roman" pitchFamily="18" charset="0"/>
            </a:endParaRPr>
          </a:p>
          <a:p>
            <a:pPr algn="just" eaLnBrk="0" fontAlgn="base" hangingPunct="0">
              <a:spcBef>
                <a:spcPct val="0"/>
              </a:spcBef>
              <a:spcAft>
                <a:spcPct val="0"/>
              </a:spcAft>
            </a:pPr>
            <a:endParaRPr lang="es-CO" sz="2400" dirty="0">
              <a:solidFill>
                <a:srgbClr val="7030A0"/>
              </a:solidFill>
              <a:latin typeface="Arial" pitchFamily="34" charset="0"/>
              <a:cs typeface="Arial" pitchFamily="34" charset="0"/>
            </a:endParaRPr>
          </a:p>
          <a:p>
            <a:pPr algn="just" eaLnBrk="0" fontAlgn="base" hangingPunct="0">
              <a:spcBef>
                <a:spcPct val="0"/>
              </a:spcBef>
              <a:spcAft>
                <a:spcPct val="0"/>
              </a:spcAft>
            </a:pPr>
            <a:r>
              <a:rPr lang="es-CO" sz="2400" dirty="0">
                <a:solidFill>
                  <a:prstClr val="black"/>
                </a:solidFill>
                <a:ea typeface="Calibri" pitchFamily="34" charset="0"/>
                <a:cs typeface="Times New Roman" pitchFamily="18" charset="0"/>
              </a:rPr>
              <a:t>Iniciar un proceso de identificación de prácticas exitosas en el diseño de los planes de capacitación para propiciar aprendizajes colectivos que pueden ser incluidas en una cartilla del DAFP</a:t>
            </a:r>
            <a:r>
              <a:rPr lang="es-CO" sz="2400" dirty="0" smtClean="0">
                <a:solidFill>
                  <a:prstClr val="black"/>
                </a:solidFill>
                <a:ea typeface="Calibri" pitchFamily="34" charset="0"/>
                <a:cs typeface="Times New Roman" pitchFamily="18" charset="0"/>
              </a:rPr>
              <a:t>.</a:t>
            </a:r>
          </a:p>
          <a:p>
            <a:pPr algn="just" eaLnBrk="0" fontAlgn="base" hangingPunct="0">
              <a:spcBef>
                <a:spcPct val="0"/>
              </a:spcBef>
              <a:spcAft>
                <a:spcPct val="0"/>
              </a:spcAft>
            </a:pPr>
            <a:endParaRPr lang="es-CO" sz="2400" dirty="0">
              <a:solidFill>
                <a:prstClr val="black"/>
              </a:solidFill>
              <a:ea typeface="Calibri" pitchFamily="34" charset="0"/>
              <a:cs typeface="Times New Roman" pitchFamily="18" charset="0"/>
            </a:endParaRPr>
          </a:p>
          <a:p>
            <a:pPr algn="just" eaLnBrk="0" fontAlgn="base" hangingPunct="0">
              <a:spcBef>
                <a:spcPct val="0"/>
              </a:spcBef>
              <a:spcAft>
                <a:spcPct val="0"/>
              </a:spcAft>
            </a:pPr>
            <a:r>
              <a:rPr lang="es-CO" sz="2400" dirty="0" smtClean="0">
                <a:solidFill>
                  <a:prstClr val="black"/>
                </a:solidFill>
                <a:ea typeface="Calibri" pitchFamily="34" charset="0"/>
                <a:cs typeface="Times New Roman" pitchFamily="18" charset="0"/>
              </a:rPr>
              <a:t>Actualizar Directrices por parte del gobierno Nacional </a:t>
            </a:r>
            <a:endParaRPr lang="es-CO" sz="2400" dirty="0">
              <a:solidFill>
                <a:prstClr val="black"/>
              </a:solidFill>
              <a:ea typeface="Calibri" pitchFamily="34" charset="0"/>
              <a:cs typeface="Times New Roman" pitchFamily="18" charset="0"/>
            </a:endParaRPr>
          </a:p>
          <a:p>
            <a:endParaRPr lang="es-CO" sz="2400" dirty="0">
              <a:solidFill>
                <a:prstClr val="black"/>
              </a:solidFill>
            </a:endParaRPr>
          </a:p>
          <a:p>
            <a:r>
              <a:rPr lang="es-CO" dirty="0">
                <a:solidFill>
                  <a:prstClr val="black"/>
                </a:solidFill>
              </a:rPr>
              <a:t> </a:t>
            </a:r>
            <a:endParaRPr lang="es-CO" dirty="0" smtClean="0">
              <a:solidFill>
                <a:prstClr val="black"/>
              </a:solidFill>
            </a:endParaRPr>
          </a:p>
          <a:p>
            <a:endParaRPr lang="es-CO" dirty="0" smtClean="0">
              <a:solidFill>
                <a:prstClr val="black"/>
              </a:solidFill>
            </a:endParaRPr>
          </a:p>
          <a:p>
            <a:endParaRPr lang="es-CO" dirty="0">
              <a:solidFill>
                <a:prstClr val="black"/>
              </a:solidFill>
            </a:endParaRPr>
          </a:p>
          <a:p>
            <a:endParaRPr lang="es-CO" dirty="0" smtClean="0">
              <a:solidFill>
                <a:prstClr val="black"/>
              </a:solidFill>
            </a:endParaRPr>
          </a:p>
          <a:p>
            <a:endParaRPr lang="es-CO" dirty="0">
              <a:solidFill>
                <a:prstClr val="black"/>
              </a:solidFill>
            </a:endParaRPr>
          </a:p>
        </p:txBody>
      </p:sp>
    </p:spTree>
    <p:extLst>
      <p:ext uri="{BB962C8B-B14F-4D97-AF65-F5344CB8AC3E}">
        <p14:creationId xmlns:p14="http://schemas.microsoft.com/office/powerpoint/2010/main" val="401332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7083" t="13976" r="36771" b="4813"/>
          <a:stretch/>
        </p:blipFill>
        <p:spPr>
          <a:xfrm>
            <a:off x="1555750" y="174625"/>
            <a:ext cx="6175375" cy="6113122"/>
          </a:xfrm>
          <a:prstGeom prst="rect">
            <a:avLst/>
          </a:prstGeom>
        </p:spPr>
      </p:pic>
    </p:spTree>
    <p:extLst>
      <p:ext uri="{BB962C8B-B14F-4D97-AF65-F5344CB8AC3E}">
        <p14:creationId xmlns:p14="http://schemas.microsoft.com/office/powerpoint/2010/main" val="38815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122564"/>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600" dirty="0" smtClean="0"/>
              <a:t/>
            </a:r>
            <a:br>
              <a:rPr lang="es-CO" sz="3600" dirty="0" smtClean="0"/>
            </a:br>
            <a:r>
              <a:rPr lang="es-CO" sz="3600" dirty="0" smtClean="0"/>
              <a:t/>
            </a:r>
            <a:br>
              <a:rPr lang="es-CO" sz="3600" dirty="0" smtClean="0"/>
            </a:br>
            <a:r>
              <a:rPr lang="es-CO" sz="3600" dirty="0" smtClean="0"/>
              <a:t/>
            </a:r>
            <a:br>
              <a:rPr lang="es-CO" sz="3600" dirty="0" smtClean="0"/>
            </a:br>
            <a:r>
              <a:rPr lang="es-CO" sz="3600" dirty="0" smtClean="0"/>
              <a:t>El capital humano, es el  </a:t>
            </a:r>
            <a:br>
              <a:rPr lang="es-CO" sz="3600" dirty="0" smtClean="0"/>
            </a:br>
            <a:r>
              <a:rPr lang="es-CO" sz="3600" dirty="0" smtClean="0"/>
              <a:t>medio para potenciar el logro de los objetivos estratégicos, para lo cual es</a:t>
            </a:r>
            <a:br>
              <a:rPr lang="es-CO" sz="3600" dirty="0" smtClean="0"/>
            </a:br>
            <a:r>
              <a:rPr lang="es-CO" sz="3600" dirty="0" smtClean="0"/>
              <a:t>fundamental asegurar el aporte de los conocimientos y de las habilidades de las personas.</a:t>
            </a:r>
            <a:br>
              <a:rPr lang="es-CO" sz="3600" dirty="0" smtClean="0"/>
            </a:br>
            <a:r>
              <a:rPr lang="es-CO" sz="3600" dirty="0" smtClean="0"/>
              <a:t> </a:t>
            </a:r>
            <a:br>
              <a:rPr lang="es-CO" sz="3600" dirty="0" smtClean="0"/>
            </a:br>
            <a:endParaRPr lang="es-CO" sz="3600" dirty="0"/>
          </a:p>
        </p:txBody>
      </p:sp>
    </p:spTree>
    <p:extLst>
      <p:ext uri="{BB962C8B-B14F-4D97-AF65-F5344CB8AC3E}">
        <p14:creationId xmlns:p14="http://schemas.microsoft.com/office/powerpoint/2010/main" val="1525136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526961" y="256292"/>
            <a:ext cx="2032672" cy="584775"/>
          </a:xfrm>
          <a:prstGeom prst="rect">
            <a:avLst/>
          </a:prstGeom>
        </p:spPr>
        <p:txBody>
          <a:bodyPr wrap="none">
            <a:spAutoFit/>
          </a:bodyPr>
          <a:lstStyle/>
          <a:p>
            <a:pPr algn="ctr"/>
            <a:r>
              <a:rPr lang="es-CO" sz="3200" b="1" dirty="0" smtClean="0">
                <a:solidFill>
                  <a:srgbClr val="FFC000"/>
                </a:solidFill>
              </a:rPr>
              <a:t>BIENESTAR</a:t>
            </a:r>
            <a:endParaRPr lang="es-CO" sz="3200" dirty="0">
              <a:solidFill>
                <a:srgbClr val="FFC000"/>
              </a:solidFill>
            </a:endParaRPr>
          </a:p>
        </p:txBody>
      </p:sp>
      <p:sp>
        <p:nvSpPr>
          <p:cNvPr id="3" name="2 Rectángulo"/>
          <p:cNvSpPr/>
          <p:nvPr/>
        </p:nvSpPr>
        <p:spPr>
          <a:xfrm>
            <a:off x="467544" y="815078"/>
            <a:ext cx="8170048" cy="5047536"/>
          </a:xfrm>
          <a:prstGeom prst="rect">
            <a:avLst/>
          </a:prstGeom>
        </p:spPr>
        <p:txBody>
          <a:bodyPr wrap="square">
            <a:spAutoFit/>
          </a:bodyPr>
          <a:lstStyle/>
          <a:p>
            <a:pPr algn="just"/>
            <a:endParaRPr lang="es-CO" sz="2400" b="1" dirty="0" smtClean="0">
              <a:solidFill>
                <a:srgbClr val="7030A0"/>
              </a:solidFill>
            </a:endParaRPr>
          </a:p>
          <a:p>
            <a:pPr algn="just"/>
            <a:endParaRPr lang="es-CO" sz="2400" b="1" dirty="0">
              <a:solidFill>
                <a:srgbClr val="7030A0"/>
              </a:solidFill>
            </a:endParaRPr>
          </a:p>
          <a:p>
            <a:pPr algn="just"/>
            <a:r>
              <a:rPr lang="es-CO" sz="2400" b="1" dirty="0" smtClean="0">
                <a:solidFill>
                  <a:srgbClr val="7030A0"/>
                </a:solidFill>
              </a:rPr>
              <a:t>Problema </a:t>
            </a:r>
            <a:r>
              <a:rPr lang="es-CO" sz="2400" b="1" dirty="0">
                <a:solidFill>
                  <a:srgbClr val="7030A0"/>
                </a:solidFill>
              </a:rPr>
              <a:t>o </a:t>
            </a:r>
            <a:r>
              <a:rPr lang="es-CO" sz="2400" b="1" dirty="0" smtClean="0">
                <a:solidFill>
                  <a:srgbClr val="7030A0"/>
                </a:solidFill>
              </a:rPr>
              <a:t>brecha</a:t>
            </a:r>
          </a:p>
          <a:p>
            <a:pPr algn="just"/>
            <a:endParaRPr lang="es-CO" sz="2400" dirty="0">
              <a:solidFill>
                <a:srgbClr val="7030A0"/>
              </a:solidFill>
            </a:endParaRPr>
          </a:p>
          <a:p>
            <a:pPr lvl="0" algn="just"/>
            <a:endParaRPr lang="es-CO" sz="2400" dirty="0"/>
          </a:p>
          <a:p>
            <a:pPr marL="342900" lvl="0" indent="-342900" algn="just">
              <a:buFont typeface="Wingdings" pitchFamily="2" charset="2"/>
              <a:buChar char="Ø"/>
            </a:pPr>
            <a:r>
              <a:rPr lang="es-CO" sz="2400" dirty="0"/>
              <a:t>No está comprobada la efectividad de los estímulos que se utilizan en las organizaciones</a:t>
            </a:r>
            <a:r>
              <a:rPr lang="es-CO" sz="2400" dirty="0" smtClean="0"/>
              <a:t>.</a:t>
            </a:r>
          </a:p>
          <a:p>
            <a:pPr lvl="0" algn="just"/>
            <a:endParaRPr lang="es-CO" sz="2400" dirty="0"/>
          </a:p>
          <a:p>
            <a:pPr marL="342900" lvl="0" indent="-342900" algn="just">
              <a:buFont typeface="Wingdings" pitchFamily="2" charset="2"/>
              <a:buChar char="Ø"/>
            </a:pPr>
            <a:r>
              <a:rPr lang="es-CO" sz="2400" dirty="0"/>
              <a:t>Percepciones de inequidad entre los </a:t>
            </a:r>
            <a:r>
              <a:rPr lang="es-CO" sz="2400" dirty="0" smtClean="0"/>
              <a:t>individuos.</a:t>
            </a:r>
          </a:p>
          <a:p>
            <a:pPr marL="342900" lvl="0" indent="-342900" algn="just">
              <a:buFont typeface="Wingdings" pitchFamily="2" charset="2"/>
              <a:buChar char="Ø"/>
            </a:pPr>
            <a:endParaRPr lang="es-CO" sz="2400" dirty="0"/>
          </a:p>
          <a:p>
            <a:pPr marL="342900" lvl="0" indent="-342900" algn="just">
              <a:buFont typeface="Wingdings" pitchFamily="2" charset="2"/>
              <a:buChar char="Ø"/>
            </a:pPr>
            <a:r>
              <a:rPr lang="es-CO" sz="2400" dirty="0">
                <a:solidFill>
                  <a:prstClr val="black"/>
                </a:solidFill>
              </a:rPr>
              <a:t>No existe evidencia sobre la diversidad del sector público colombiano.</a:t>
            </a:r>
          </a:p>
          <a:p>
            <a:pPr marL="342900" lvl="0" indent="-342900" algn="just">
              <a:buFont typeface="Wingdings" pitchFamily="2" charset="2"/>
              <a:buChar char="Ø"/>
            </a:pPr>
            <a:endParaRPr lang="es-CO" sz="1000" dirty="0"/>
          </a:p>
          <a:p>
            <a:pPr algn="just"/>
            <a:endParaRPr lang="es-CO" sz="2400" b="1" dirty="0" smtClean="0">
              <a:solidFill>
                <a:srgbClr val="7030A0"/>
              </a:solidFill>
            </a:endParaRPr>
          </a:p>
        </p:txBody>
      </p:sp>
    </p:spTree>
    <p:extLst>
      <p:ext uri="{BB962C8B-B14F-4D97-AF65-F5344CB8AC3E}">
        <p14:creationId xmlns:p14="http://schemas.microsoft.com/office/powerpoint/2010/main" val="3022193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526961" y="256292"/>
            <a:ext cx="2032672" cy="584775"/>
          </a:xfrm>
          <a:prstGeom prst="rect">
            <a:avLst/>
          </a:prstGeom>
        </p:spPr>
        <p:txBody>
          <a:bodyPr wrap="none">
            <a:spAutoFit/>
          </a:bodyPr>
          <a:lstStyle/>
          <a:p>
            <a:pPr algn="ctr"/>
            <a:r>
              <a:rPr lang="es-CO" sz="3200" b="1" dirty="0" smtClean="0">
                <a:solidFill>
                  <a:srgbClr val="FFC000"/>
                </a:solidFill>
              </a:rPr>
              <a:t>BIENESTAR</a:t>
            </a:r>
            <a:endParaRPr lang="es-CO" sz="3200" dirty="0">
              <a:solidFill>
                <a:srgbClr val="FFC000"/>
              </a:solidFill>
            </a:endParaRPr>
          </a:p>
        </p:txBody>
      </p:sp>
      <p:sp>
        <p:nvSpPr>
          <p:cNvPr id="3" name="2 Rectángulo"/>
          <p:cNvSpPr/>
          <p:nvPr/>
        </p:nvSpPr>
        <p:spPr>
          <a:xfrm>
            <a:off x="467544" y="815078"/>
            <a:ext cx="8170048" cy="4154984"/>
          </a:xfrm>
          <a:prstGeom prst="rect">
            <a:avLst/>
          </a:prstGeom>
        </p:spPr>
        <p:txBody>
          <a:bodyPr wrap="square">
            <a:spAutoFit/>
          </a:bodyPr>
          <a:lstStyle/>
          <a:p>
            <a:pPr algn="just"/>
            <a:endParaRPr lang="es-CO" sz="2400" b="1" dirty="0" smtClean="0">
              <a:solidFill>
                <a:srgbClr val="7030A0"/>
              </a:solidFill>
            </a:endParaRPr>
          </a:p>
          <a:p>
            <a:pPr algn="just"/>
            <a:r>
              <a:rPr lang="es-CO" sz="2400" b="1" dirty="0" smtClean="0">
                <a:solidFill>
                  <a:srgbClr val="7030A0"/>
                </a:solidFill>
              </a:rPr>
              <a:t>Recomendación:</a:t>
            </a:r>
          </a:p>
          <a:p>
            <a:pPr algn="just"/>
            <a:endParaRPr lang="es-CO" sz="2400" dirty="0">
              <a:solidFill>
                <a:srgbClr val="7030A0"/>
              </a:solidFill>
            </a:endParaRPr>
          </a:p>
          <a:p>
            <a:pPr marL="342900" indent="-342900" algn="just">
              <a:buFont typeface="Wingdings" pitchFamily="2" charset="2"/>
              <a:buChar char="v"/>
            </a:pPr>
            <a:r>
              <a:rPr lang="es-CO" sz="2400" dirty="0">
                <a:solidFill>
                  <a:prstClr val="black"/>
                </a:solidFill>
              </a:rPr>
              <a:t>Definir un modelo nuevo de hoja de vida que permita identificar previamente aspectos clave del servidor, relacionado con otras características sociodemográficas (identificación de grupos minoritarios, aspectos individuales clave</a:t>
            </a:r>
            <a:r>
              <a:rPr lang="es-CO" sz="2400" dirty="0" smtClean="0">
                <a:solidFill>
                  <a:prstClr val="black"/>
                </a:solidFill>
              </a:rPr>
              <a:t>)</a:t>
            </a:r>
          </a:p>
          <a:p>
            <a:pPr algn="just"/>
            <a:endParaRPr lang="es-CO" sz="2400" dirty="0">
              <a:solidFill>
                <a:prstClr val="black"/>
              </a:solidFill>
            </a:endParaRPr>
          </a:p>
          <a:p>
            <a:pPr marL="342900" indent="-342900" algn="just">
              <a:buFont typeface="Wingdings" pitchFamily="2" charset="2"/>
              <a:buChar char="v"/>
            </a:pPr>
            <a:r>
              <a:rPr lang="es-CO" sz="2400" dirty="0">
                <a:solidFill>
                  <a:prstClr val="black"/>
                </a:solidFill>
              </a:rPr>
              <a:t> </a:t>
            </a:r>
            <a:r>
              <a:rPr lang="es-CO" sz="2400" dirty="0" smtClean="0">
                <a:solidFill>
                  <a:prstClr val="black"/>
                </a:solidFill>
              </a:rPr>
              <a:t>Hacer </a:t>
            </a:r>
            <a:r>
              <a:rPr lang="es-CO" sz="2400" dirty="0">
                <a:solidFill>
                  <a:prstClr val="black"/>
                </a:solidFill>
              </a:rPr>
              <a:t>una medición anual del clima y la cultura </a:t>
            </a:r>
            <a:r>
              <a:rPr lang="es-CO" sz="2400" dirty="0" smtClean="0">
                <a:solidFill>
                  <a:prstClr val="black"/>
                </a:solidFill>
              </a:rPr>
              <a:t>organizacional.</a:t>
            </a:r>
            <a:endParaRPr lang="es-CO" sz="2400" dirty="0">
              <a:solidFill>
                <a:prstClr val="black"/>
              </a:solidFill>
            </a:endParaRPr>
          </a:p>
        </p:txBody>
      </p:sp>
    </p:spTree>
    <p:extLst>
      <p:ext uri="{BB962C8B-B14F-4D97-AF65-F5344CB8AC3E}">
        <p14:creationId xmlns:p14="http://schemas.microsoft.com/office/powerpoint/2010/main" val="2766464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5981" y="2060848"/>
            <a:ext cx="7776864" cy="1200329"/>
          </a:xfrm>
          <a:prstGeom prst="rect">
            <a:avLst/>
          </a:prstGeom>
        </p:spPr>
        <p:txBody>
          <a:bodyPr wrap="square">
            <a:spAutoFit/>
          </a:bodyPr>
          <a:lstStyle/>
          <a:p>
            <a:pPr algn="ctr"/>
            <a:r>
              <a:rPr lang="es-CO" sz="3600" b="1" dirty="0" smtClean="0">
                <a:solidFill>
                  <a:srgbClr val="002060"/>
                </a:solidFill>
              </a:rPr>
              <a:t>PROCESO </a:t>
            </a:r>
            <a:r>
              <a:rPr lang="es-CO" sz="3600" b="1" dirty="0">
                <a:solidFill>
                  <a:srgbClr val="002060"/>
                </a:solidFill>
              </a:rPr>
              <a:t>DE EVALUACIÓN DEL DESEMPEÑO</a:t>
            </a:r>
            <a:endParaRPr lang="es-CO" sz="3600" dirty="0">
              <a:solidFill>
                <a:srgbClr val="002060"/>
              </a:solidFill>
            </a:endParaRPr>
          </a:p>
        </p:txBody>
      </p:sp>
    </p:spTree>
    <p:extLst>
      <p:ext uri="{BB962C8B-B14F-4D97-AF65-F5344CB8AC3E}">
        <p14:creationId xmlns:p14="http://schemas.microsoft.com/office/powerpoint/2010/main" val="3237942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5981" y="2060848"/>
            <a:ext cx="7776864" cy="2862322"/>
          </a:xfrm>
          <a:prstGeom prst="rect">
            <a:avLst/>
          </a:prstGeom>
        </p:spPr>
        <p:txBody>
          <a:bodyPr wrap="square">
            <a:spAutoFit/>
          </a:bodyPr>
          <a:lstStyle/>
          <a:p>
            <a:r>
              <a:rPr lang="es-CO" sz="3600" b="1" dirty="0" smtClean="0">
                <a:solidFill>
                  <a:srgbClr val="7030A0"/>
                </a:solidFill>
              </a:rPr>
              <a:t>Problema o brecha</a:t>
            </a:r>
            <a:r>
              <a:rPr lang="es-CO" sz="3600" dirty="0" smtClean="0">
                <a:solidFill>
                  <a:srgbClr val="002060"/>
                </a:solidFill>
              </a:rPr>
              <a:t>:</a:t>
            </a:r>
          </a:p>
          <a:p>
            <a:pPr algn="just"/>
            <a:r>
              <a:rPr lang="es-CO" sz="3600" dirty="0" smtClean="0">
                <a:solidFill>
                  <a:srgbClr val="002060"/>
                </a:solidFill>
              </a:rPr>
              <a:t>Los procesos de evaluación del desempeño laboral no se alinean fácilmente con la gestión estratégica de las organizaciones</a:t>
            </a:r>
            <a:endParaRPr lang="es-CO" sz="3600" dirty="0">
              <a:solidFill>
                <a:srgbClr val="002060"/>
              </a:solidFill>
            </a:endParaRPr>
          </a:p>
        </p:txBody>
      </p:sp>
    </p:spTree>
    <p:extLst>
      <p:ext uri="{BB962C8B-B14F-4D97-AF65-F5344CB8AC3E}">
        <p14:creationId xmlns:p14="http://schemas.microsoft.com/office/powerpoint/2010/main" val="394588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105" t="11296" r="6250" b="10000"/>
          <a:stretch/>
        </p:blipFill>
        <p:spPr>
          <a:xfrm>
            <a:off x="84602" y="714375"/>
            <a:ext cx="9059398" cy="4524376"/>
          </a:xfrm>
          <a:prstGeom prst="rect">
            <a:avLst/>
          </a:prstGeom>
        </p:spPr>
      </p:pic>
    </p:spTree>
    <p:extLst>
      <p:ext uri="{BB962C8B-B14F-4D97-AF65-F5344CB8AC3E}">
        <p14:creationId xmlns:p14="http://schemas.microsoft.com/office/powerpoint/2010/main" val="2516582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75981" y="1208923"/>
            <a:ext cx="7776864" cy="3970318"/>
          </a:xfrm>
          <a:prstGeom prst="rect">
            <a:avLst/>
          </a:prstGeom>
        </p:spPr>
        <p:txBody>
          <a:bodyPr wrap="square">
            <a:spAutoFit/>
          </a:bodyPr>
          <a:lstStyle/>
          <a:p>
            <a:r>
              <a:rPr lang="es-CO" sz="3600" b="1" dirty="0" smtClean="0">
                <a:solidFill>
                  <a:srgbClr val="7030A0"/>
                </a:solidFill>
              </a:rPr>
              <a:t>Recomendación:</a:t>
            </a:r>
            <a:endParaRPr lang="es-CO" sz="3600" dirty="0" smtClean="0">
              <a:solidFill>
                <a:srgbClr val="002060"/>
              </a:solidFill>
            </a:endParaRPr>
          </a:p>
          <a:p>
            <a:pPr algn="just"/>
            <a:r>
              <a:rPr lang="es-CO" sz="3600" dirty="0" smtClean="0">
                <a:solidFill>
                  <a:srgbClr val="002060"/>
                </a:solidFill>
              </a:rPr>
              <a:t>Definir una política para el estado colombiano, sobre incentivos monetarios y no monetarios para servidores y organizaciones que incluyan estímulos a nivel grupal y organizacional atados a resultados. </a:t>
            </a:r>
            <a:endParaRPr lang="es-CO" sz="3600" dirty="0">
              <a:solidFill>
                <a:srgbClr val="002060"/>
              </a:solidFill>
            </a:endParaRPr>
          </a:p>
        </p:txBody>
      </p:sp>
    </p:spTree>
    <p:extLst>
      <p:ext uri="{BB962C8B-B14F-4D97-AF65-F5344CB8AC3E}">
        <p14:creationId xmlns:p14="http://schemas.microsoft.com/office/powerpoint/2010/main" val="3893291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611560" y="450303"/>
            <a:ext cx="7686600" cy="5755422"/>
          </a:xfrm>
          <a:prstGeom prst="rect">
            <a:avLst/>
          </a:prstGeom>
        </p:spPr>
        <p:txBody>
          <a:bodyPr wrap="square">
            <a:spAutoFit/>
          </a:bodyPr>
          <a:lstStyle/>
          <a:p>
            <a:pPr algn="ctr"/>
            <a:r>
              <a:rPr lang="es-CO" sz="3200" b="1" dirty="0"/>
              <a:t>GERENCIA PÚBLICA</a:t>
            </a:r>
            <a:endParaRPr lang="es-CO" sz="3200" dirty="0"/>
          </a:p>
          <a:p>
            <a:endParaRPr lang="es-CO" sz="2800" b="1" dirty="0" smtClean="0">
              <a:solidFill>
                <a:srgbClr val="7030A0"/>
              </a:solidFill>
            </a:endParaRPr>
          </a:p>
          <a:p>
            <a:endParaRPr lang="es-CO" sz="2800" b="1" dirty="0" smtClean="0">
              <a:solidFill>
                <a:srgbClr val="7030A0"/>
              </a:solidFill>
            </a:endParaRPr>
          </a:p>
          <a:p>
            <a:r>
              <a:rPr lang="es-CO" sz="2800" b="1" dirty="0" smtClean="0">
                <a:solidFill>
                  <a:srgbClr val="7030A0"/>
                </a:solidFill>
              </a:rPr>
              <a:t>Recomendación:</a:t>
            </a:r>
            <a:endParaRPr lang="es-CO" sz="2800" dirty="0" smtClean="0">
              <a:solidFill>
                <a:srgbClr val="7030A0"/>
              </a:solidFill>
            </a:endParaRPr>
          </a:p>
          <a:p>
            <a:pPr algn="just"/>
            <a:endParaRPr lang="es-CO" sz="2800" dirty="0">
              <a:solidFill>
                <a:srgbClr val="7030A0"/>
              </a:solidFill>
            </a:endParaRPr>
          </a:p>
          <a:p>
            <a:pPr algn="just"/>
            <a:r>
              <a:rPr lang="es-CO" sz="2800" dirty="0" smtClean="0"/>
              <a:t>Crear </a:t>
            </a:r>
            <a:r>
              <a:rPr lang="es-CO" sz="2800" dirty="0"/>
              <a:t>el Sistema de Gerentes Públicos Colombianos. Este sistema debe atraer un grupo de profesionales con altos niveles de formación que roten a través de las diferentes entidades del sector público y se mantengan a pesar de los cambios de gobierno</a:t>
            </a:r>
            <a:r>
              <a:rPr lang="es-CO" sz="2800" dirty="0" smtClean="0"/>
              <a:t>.</a:t>
            </a:r>
          </a:p>
          <a:p>
            <a:pPr algn="just"/>
            <a:endParaRPr lang="es-CO" sz="2800" dirty="0"/>
          </a:p>
          <a:p>
            <a:pPr algn="just"/>
            <a:r>
              <a:rPr lang="es-CO" sz="2800" dirty="0" smtClean="0"/>
              <a:t>Capacitar en Gerencia </a:t>
            </a:r>
            <a:endParaRPr lang="es-CO" sz="2800" dirty="0"/>
          </a:p>
          <a:p>
            <a:r>
              <a:rPr lang="es-CO" sz="2800" dirty="0"/>
              <a:t> </a:t>
            </a:r>
          </a:p>
        </p:txBody>
      </p:sp>
    </p:spTree>
    <p:extLst>
      <p:ext uri="{BB962C8B-B14F-4D97-AF65-F5344CB8AC3E}">
        <p14:creationId xmlns:p14="http://schemas.microsoft.com/office/powerpoint/2010/main" val="347935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395536" y="578963"/>
            <a:ext cx="8280920" cy="5632311"/>
          </a:xfrm>
          <a:prstGeom prst="rect">
            <a:avLst/>
          </a:prstGeom>
        </p:spPr>
        <p:txBody>
          <a:bodyPr wrap="square">
            <a:spAutoFit/>
          </a:bodyPr>
          <a:lstStyle/>
          <a:p>
            <a:pPr algn="ctr"/>
            <a:r>
              <a:rPr lang="es-CO" sz="3600" b="1" dirty="0">
                <a:solidFill>
                  <a:srgbClr val="00B050"/>
                </a:solidFill>
              </a:rPr>
              <a:t>RETOS</a:t>
            </a:r>
            <a:endParaRPr lang="es-CO" sz="3600" dirty="0">
              <a:solidFill>
                <a:srgbClr val="00B050"/>
              </a:solidFill>
            </a:endParaRPr>
          </a:p>
          <a:p>
            <a:r>
              <a:rPr lang="es-CO" dirty="0"/>
              <a:t> </a:t>
            </a:r>
          </a:p>
          <a:p>
            <a:r>
              <a:rPr lang="es-CO" dirty="0"/>
              <a:t> </a:t>
            </a:r>
            <a:endParaRPr lang="es-CO" dirty="0">
              <a:solidFill>
                <a:schemeClr val="tx2"/>
              </a:solidFill>
            </a:endParaRPr>
          </a:p>
          <a:p>
            <a:pPr marL="571500" lvl="0" indent="-571500">
              <a:buFont typeface="Wingdings" pitchFamily="2" charset="2"/>
              <a:buChar char="ü"/>
            </a:pPr>
            <a:r>
              <a:rPr lang="es-CO" sz="3600" dirty="0" smtClean="0">
                <a:solidFill>
                  <a:schemeClr val="tx2"/>
                </a:solidFill>
              </a:rPr>
              <a:t>Globalización = </a:t>
            </a:r>
            <a:r>
              <a:rPr lang="es-CO" sz="3600" dirty="0">
                <a:solidFill>
                  <a:schemeClr val="tx2"/>
                </a:solidFill>
              </a:rPr>
              <a:t>competencia</a:t>
            </a:r>
          </a:p>
          <a:p>
            <a:pPr marL="571500" lvl="0" indent="-571500">
              <a:buFont typeface="Wingdings" pitchFamily="2" charset="2"/>
              <a:buChar char="ü"/>
            </a:pPr>
            <a:r>
              <a:rPr lang="es-CO" sz="3600" dirty="0">
                <a:solidFill>
                  <a:schemeClr val="tx2"/>
                </a:solidFill>
              </a:rPr>
              <a:t>Desarrollo de las tecnologías de la información.</a:t>
            </a:r>
          </a:p>
          <a:p>
            <a:pPr marL="571500" lvl="0" indent="-571500">
              <a:buFont typeface="Wingdings" pitchFamily="2" charset="2"/>
              <a:buChar char="ü"/>
            </a:pPr>
            <a:r>
              <a:rPr lang="es-CO" sz="3600" dirty="0">
                <a:solidFill>
                  <a:schemeClr val="tx2"/>
                </a:solidFill>
              </a:rPr>
              <a:t>Desarrollo del conocimiento</a:t>
            </a:r>
          </a:p>
          <a:p>
            <a:pPr marL="571500" lvl="0" indent="-571500">
              <a:buFont typeface="Wingdings" pitchFamily="2" charset="2"/>
              <a:buChar char="ü"/>
            </a:pPr>
            <a:r>
              <a:rPr lang="es-CO" sz="3600" dirty="0">
                <a:solidFill>
                  <a:schemeClr val="tx2"/>
                </a:solidFill>
              </a:rPr>
              <a:t>Estado regulador </a:t>
            </a:r>
          </a:p>
          <a:p>
            <a:pPr marL="571500" lvl="0" indent="-571500">
              <a:buFont typeface="Wingdings" pitchFamily="2" charset="2"/>
              <a:buChar char="ü"/>
            </a:pPr>
            <a:r>
              <a:rPr lang="es-CO" sz="3600" dirty="0">
                <a:solidFill>
                  <a:schemeClr val="tx2"/>
                </a:solidFill>
              </a:rPr>
              <a:t>Las nuevas </a:t>
            </a:r>
            <a:r>
              <a:rPr lang="es-CO" sz="3600" dirty="0" smtClean="0">
                <a:solidFill>
                  <a:schemeClr val="tx2"/>
                </a:solidFill>
              </a:rPr>
              <a:t>generaciones</a:t>
            </a:r>
          </a:p>
          <a:p>
            <a:pPr marL="571500" lvl="0" indent="-571500">
              <a:buFont typeface="Wingdings" pitchFamily="2" charset="2"/>
              <a:buChar char="ü"/>
            </a:pPr>
            <a:r>
              <a:rPr lang="es-CO" sz="3600" dirty="0" smtClean="0">
                <a:solidFill>
                  <a:schemeClr val="tx2"/>
                </a:solidFill>
              </a:rPr>
              <a:t>corrupción</a:t>
            </a:r>
            <a:endParaRPr lang="es-CO" sz="3600" dirty="0">
              <a:solidFill>
                <a:schemeClr val="tx2"/>
              </a:solidFill>
            </a:endParaRPr>
          </a:p>
          <a:p>
            <a:r>
              <a:rPr lang="es-CO" dirty="0"/>
              <a:t/>
            </a:r>
            <a:br>
              <a:rPr lang="es-CO" dirty="0"/>
            </a:br>
            <a:r>
              <a:rPr lang="es-CO" dirty="0"/>
              <a:t> </a:t>
            </a:r>
          </a:p>
        </p:txBody>
      </p:sp>
    </p:spTree>
    <p:extLst>
      <p:ext uri="{BB962C8B-B14F-4D97-AF65-F5344CB8AC3E}">
        <p14:creationId xmlns:p14="http://schemas.microsoft.com/office/powerpoint/2010/main" val="55146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2636912"/>
            <a:ext cx="5400167" cy="646331"/>
          </a:xfrm>
          <a:prstGeom prst="rect">
            <a:avLst/>
          </a:prstGeom>
        </p:spPr>
        <p:txBody>
          <a:bodyPr wrap="square">
            <a:spAutoFit/>
          </a:bodyPr>
          <a:lstStyle/>
          <a:p>
            <a:pPr algn="ctr"/>
            <a:r>
              <a:rPr lang="es-CO" sz="3600" b="1" dirty="0">
                <a:solidFill>
                  <a:schemeClr val="accent6"/>
                </a:solidFill>
              </a:rPr>
              <a:t>CONCLUSIONES</a:t>
            </a:r>
          </a:p>
        </p:txBody>
      </p:sp>
    </p:spTree>
    <p:extLst>
      <p:ext uri="{BB962C8B-B14F-4D97-AF65-F5344CB8AC3E}">
        <p14:creationId xmlns:p14="http://schemas.microsoft.com/office/powerpoint/2010/main" val="3791149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000" dirty="0" smtClean="0"/>
              <a:t>1. El gobierno y el Departamento Administrativo de la Función Pública deben seguir generando </a:t>
            </a:r>
            <a:r>
              <a:rPr lang="es-CO" sz="3000" dirty="0" err="1" smtClean="0"/>
              <a:t>estratégias</a:t>
            </a:r>
            <a:r>
              <a:rPr lang="es-CO" sz="3000" dirty="0" smtClean="0"/>
              <a:t> dentro de la política de Trabajo decente  </a:t>
            </a:r>
            <a:endParaRPr lang="es-CO" sz="3000" dirty="0"/>
          </a:p>
        </p:txBody>
      </p:sp>
    </p:spTree>
    <p:extLst>
      <p:ext uri="{BB962C8B-B14F-4D97-AF65-F5344CB8AC3E}">
        <p14:creationId xmlns:p14="http://schemas.microsoft.com/office/powerpoint/2010/main" val="374040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t>Las entidades públicas serán transparentes, eficaces, eficientes, competitivas sí sus servidores lo son.</a:t>
            </a:r>
            <a:endParaRPr lang="es-CO" dirty="0"/>
          </a:p>
        </p:txBody>
      </p:sp>
    </p:spTree>
    <p:extLst>
      <p:ext uri="{BB962C8B-B14F-4D97-AF65-F5344CB8AC3E}">
        <p14:creationId xmlns:p14="http://schemas.microsoft.com/office/powerpoint/2010/main" val="2508269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130425"/>
            <a:ext cx="7772400" cy="1470025"/>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smtClean="0"/>
              <a:t>2. La carrera Administrativa es la política que tiene el </a:t>
            </a:r>
            <a:r>
              <a:rPr lang="es-CO" dirty="0" smtClean="0"/>
              <a:t>Estado Colombiano </a:t>
            </a:r>
            <a:r>
              <a:rPr lang="es-CO" dirty="0" smtClean="0"/>
              <a:t>para administrar adecuadamente la Gestión del Talento Humano</a:t>
            </a:r>
            <a:endParaRPr lang="es-CO" dirty="0"/>
          </a:p>
        </p:txBody>
      </p:sp>
    </p:spTree>
    <p:extLst>
      <p:ext uri="{BB962C8B-B14F-4D97-AF65-F5344CB8AC3E}">
        <p14:creationId xmlns:p14="http://schemas.microsoft.com/office/powerpoint/2010/main" val="4030312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685800" y="2130425"/>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000" dirty="0" smtClean="0"/>
              <a:t>3. La Carrera Administrativa no es solo selección. Es planeación, es descripción de cargos, es capacitación, es evaluación del desempeño, es bienestar </a:t>
            </a:r>
            <a:endParaRPr lang="es-CO" sz="3000" dirty="0"/>
          </a:p>
        </p:txBody>
      </p:sp>
    </p:spTree>
    <p:extLst>
      <p:ext uri="{BB962C8B-B14F-4D97-AF65-F5344CB8AC3E}">
        <p14:creationId xmlns:p14="http://schemas.microsoft.com/office/powerpoint/2010/main" val="1845375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685800" y="2130425"/>
            <a:ext cx="7772400" cy="1470025"/>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dirty="0" smtClean="0"/>
              <a:t>4. La responsabilidad sobre la Carrera Administrativa no es solo de la Comisión Nacional del Servicio Civil.</a:t>
            </a:r>
            <a:endParaRPr lang="es-CO" dirty="0"/>
          </a:p>
        </p:txBody>
      </p:sp>
    </p:spTree>
    <p:extLst>
      <p:ext uri="{BB962C8B-B14F-4D97-AF65-F5344CB8AC3E}">
        <p14:creationId xmlns:p14="http://schemas.microsoft.com/office/powerpoint/2010/main" val="32801623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7521"/>
          <a:stretch/>
        </p:blipFill>
        <p:spPr>
          <a:xfrm>
            <a:off x="748696" y="433707"/>
            <a:ext cx="7704671" cy="5343897"/>
          </a:xfrm>
          <a:prstGeom prst="rect">
            <a:avLst/>
          </a:prstGeom>
        </p:spPr>
      </p:pic>
    </p:spTree>
    <p:extLst>
      <p:ext uri="{BB962C8B-B14F-4D97-AF65-F5344CB8AC3E}">
        <p14:creationId xmlns:p14="http://schemas.microsoft.com/office/powerpoint/2010/main" val="2326941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685800" y="1882592"/>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000" dirty="0" smtClean="0"/>
              <a:t>5. El </a:t>
            </a:r>
            <a:r>
              <a:rPr lang="es-CO" sz="3000" dirty="0" smtClean="0"/>
              <a:t>gobierno y el Departamento Administrativo de la Función Pública deben seguir generando estratégicas para fortalecer cada uno de los elementos que conformar la Gestión del Talento Humano </a:t>
            </a:r>
            <a:endParaRPr lang="es-CO" sz="3000" dirty="0"/>
          </a:p>
        </p:txBody>
      </p:sp>
    </p:spTree>
    <p:extLst>
      <p:ext uri="{BB962C8B-B14F-4D97-AF65-F5344CB8AC3E}">
        <p14:creationId xmlns:p14="http://schemas.microsoft.com/office/powerpoint/2010/main" val="1423693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685800" y="2130425"/>
            <a:ext cx="7772400" cy="1470025"/>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t>5. La eficiencia, la eficacia, la transparencia, la honestidad, de las entidades públicas descanso en los hombros de sus servidores públicos</a:t>
            </a:r>
            <a:endParaRPr lang="es-CO" dirty="0"/>
          </a:p>
        </p:txBody>
      </p:sp>
    </p:spTree>
    <p:extLst>
      <p:ext uri="{BB962C8B-B14F-4D97-AF65-F5344CB8AC3E}">
        <p14:creationId xmlns:p14="http://schemas.microsoft.com/office/powerpoint/2010/main" val="2485220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794219" y="1650249"/>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t>HUMBERTO ESPINOSA DELGADILLO</a:t>
            </a:r>
            <a:endParaRPr lang="es-CO" dirty="0"/>
          </a:p>
        </p:txBody>
      </p:sp>
      <p:sp>
        <p:nvSpPr>
          <p:cNvPr id="3" name="Subtítulo 2"/>
          <p:cNvSpPr txBox="1">
            <a:spLocks/>
          </p:cNvSpPr>
          <p:nvPr/>
        </p:nvSpPr>
        <p:spPr>
          <a:xfrm>
            <a:off x="1480019" y="3406024"/>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O" smtClean="0"/>
              <a:t>EMAIL: </a:t>
            </a:r>
            <a:r>
              <a:rPr lang="es-CO" smtClean="0">
                <a:hlinkClick r:id="rId2"/>
              </a:rPr>
              <a:t>hespinod@yahoo.es</a:t>
            </a:r>
            <a:endParaRPr lang="es-CO" smtClean="0"/>
          </a:p>
          <a:p>
            <a:r>
              <a:rPr lang="es-CO" smtClean="0"/>
              <a:t>Celular: </a:t>
            </a:r>
            <a:r>
              <a:rPr lang="es-CO" sz="3600" b="1" smtClean="0">
                <a:solidFill>
                  <a:srgbClr val="0070C0"/>
                </a:solidFill>
              </a:rPr>
              <a:t>3102493260</a:t>
            </a:r>
          </a:p>
          <a:p>
            <a:endParaRPr lang="es-CO" dirty="0"/>
          </a:p>
        </p:txBody>
      </p:sp>
    </p:spTree>
    <p:extLst>
      <p:ext uri="{BB962C8B-B14F-4D97-AF65-F5344CB8AC3E}">
        <p14:creationId xmlns:p14="http://schemas.microsoft.com/office/powerpoint/2010/main" val="1396773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9552" y="1010878"/>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b="1" smtClean="0"/>
              <a:t>CONSTITUCIÓN POLÍTICA DE COLOMBIA</a:t>
            </a:r>
            <a:endParaRPr lang="es-CO" b="1" dirty="0"/>
          </a:p>
        </p:txBody>
      </p:sp>
      <p:sp>
        <p:nvSpPr>
          <p:cNvPr id="3" name="Subtítulo 2"/>
          <p:cNvSpPr txBox="1">
            <a:spLocks/>
          </p:cNvSpPr>
          <p:nvPr/>
        </p:nvSpPr>
        <p:spPr>
          <a:xfrm>
            <a:off x="1371600" y="2883086"/>
            <a:ext cx="6400800" cy="256984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O" smtClean="0">
                <a:solidFill>
                  <a:schemeClr val="accent1">
                    <a:lumMod val="50000"/>
                  </a:schemeClr>
                </a:solidFill>
              </a:rPr>
              <a:t>ARTICULO 125. </a:t>
            </a:r>
            <a:r>
              <a:rPr lang="es-CO" smtClean="0">
                <a:solidFill>
                  <a:srgbClr val="FF0000"/>
                </a:solidFill>
              </a:rPr>
              <a:t>Los empleos en los órganos y entidades del Estado son de carrera</a:t>
            </a:r>
            <a:r>
              <a:rPr lang="es-CO" smtClean="0">
                <a:solidFill>
                  <a:schemeClr val="accent1">
                    <a:lumMod val="50000"/>
                  </a:schemeClr>
                </a:solidFill>
              </a:rPr>
              <a:t>. Se exceptúan los de elección popular, los de libre nombramiento y remoción, los de trabajadores oficiales y los demás que determine la ley</a:t>
            </a:r>
            <a:r>
              <a:rPr lang="es-CO" smtClean="0"/>
              <a:t>.</a:t>
            </a:r>
            <a:endParaRPr lang="es-CO" dirty="0"/>
          </a:p>
        </p:txBody>
      </p:sp>
    </p:spTree>
    <p:extLst>
      <p:ext uri="{BB962C8B-B14F-4D97-AF65-F5344CB8AC3E}">
        <p14:creationId xmlns:p14="http://schemas.microsoft.com/office/powerpoint/2010/main" val="1251111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mtClean="0"/>
              <a:t>LEY 909 DE 2004</a:t>
            </a:r>
            <a:endParaRPr lang="es-CO" dirty="0"/>
          </a:p>
        </p:txBody>
      </p:sp>
      <p:sp>
        <p:nvSpPr>
          <p:cNvPr id="3" name="Marcador de contenido 2"/>
          <p:cNvSpPr txBox="1">
            <a:spLocks/>
          </p:cNvSpPr>
          <p:nvPr/>
        </p:nvSpPr>
        <p:spPr>
          <a:xfrm>
            <a:off x="395536" y="2564904"/>
            <a:ext cx="8229600" cy="51020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CO" b="1" smtClean="0">
                <a:solidFill>
                  <a:schemeClr val="accent1">
                    <a:lumMod val="50000"/>
                  </a:schemeClr>
                </a:solidFill>
              </a:rPr>
              <a:t>por la cual se expiden normas que regulan el </a:t>
            </a:r>
            <a:r>
              <a:rPr lang="es-CO" b="1" smtClean="0">
                <a:solidFill>
                  <a:srgbClr val="FF0000"/>
                </a:solidFill>
              </a:rPr>
              <a:t>empleo público, la carrera administrativa, gerencia pública</a:t>
            </a:r>
            <a:r>
              <a:rPr lang="es-CO" b="1" smtClean="0">
                <a:solidFill>
                  <a:schemeClr val="accent1">
                    <a:lumMod val="50000"/>
                  </a:schemeClr>
                </a:solidFill>
              </a:rPr>
              <a:t> y se dictan otras disposiciones</a:t>
            </a:r>
            <a:r>
              <a:rPr lang="es-CO" smtClean="0">
                <a:solidFill>
                  <a:schemeClr val="accent1">
                    <a:lumMod val="50000"/>
                  </a:schemeClr>
                </a:solidFill>
              </a:rPr>
              <a:t>.</a:t>
            </a:r>
            <a:endParaRPr lang="es-CO" dirty="0">
              <a:solidFill>
                <a:schemeClr val="accent1">
                  <a:lumMod val="50000"/>
                </a:schemeClr>
              </a:solidFill>
            </a:endParaRPr>
          </a:p>
        </p:txBody>
      </p:sp>
    </p:spTree>
    <p:extLst>
      <p:ext uri="{BB962C8B-B14F-4D97-AF65-F5344CB8AC3E}">
        <p14:creationId xmlns:p14="http://schemas.microsoft.com/office/powerpoint/2010/main" val="2466560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txBox="1">
            <a:spLocks/>
          </p:cNvSpPr>
          <p:nvPr/>
        </p:nvSpPr>
        <p:spPr>
          <a:xfrm>
            <a:off x="685800" y="872302"/>
            <a:ext cx="7772400" cy="5112568"/>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600" smtClean="0">
                <a:solidFill>
                  <a:srgbClr val="FF0000"/>
                </a:solidFill>
              </a:rPr>
              <a:t>LEY 909 DE 2004</a:t>
            </a:r>
            <a:br>
              <a:rPr lang="es-CO" sz="3600" smtClean="0">
                <a:solidFill>
                  <a:srgbClr val="FF0000"/>
                </a:solidFill>
              </a:rPr>
            </a:br>
            <a:r>
              <a:rPr lang="es-CO" sz="3600" smtClean="0"/>
              <a:t>Artículo 2º. Principios de la función pública.</a:t>
            </a:r>
            <a:br>
              <a:rPr lang="es-CO" sz="3600" smtClean="0"/>
            </a:br>
            <a:r>
              <a:rPr lang="es-CO" sz="3600" smtClean="0"/>
              <a:t>3. </a:t>
            </a:r>
            <a:r>
              <a:rPr lang="es-CO" sz="3600" smtClean="0">
                <a:solidFill>
                  <a:srgbClr val="FF0000"/>
                </a:solidFill>
              </a:rPr>
              <a:t>Esta ley se orienta al logro de la </a:t>
            </a:r>
            <a:r>
              <a:rPr lang="es-CO" sz="3600" u="sng" smtClean="0">
                <a:solidFill>
                  <a:srgbClr val="FF0000"/>
                </a:solidFill>
              </a:rPr>
              <a:t>satisfacción de los intereses generales y de la efectiva prestación del servicio</a:t>
            </a:r>
            <a:r>
              <a:rPr lang="es-CO" sz="3600" smtClean="0">
                <a:solidFill>
                  <a:srgbClr val="FF0000"/>
                </a:solidFill>
              </a:rPr>
              <a:t>,</a:t>
            </a:r>
            <a:r>
              <a:rPr lang="es-CO" sz="3600" smtClean="0"/>
              <a:t> de lo que derivan tres criterios básicos:</a:t>
            </a:r>
            <a:br>
              <a:rPr lang="es-CO" sz="3600" smtClean="0"/>
            </a:br>
            <a:r>
              <a:rPr lang="es-CO" sz="3600" smtClean="0"/>
              <a:t/>
            </a:r>
            <a:br>
              <a:rPr lang="es-CO" sz="3600" smtClean="0"/>
            </a:br>
            <a:r>
              <a:rPr lang="es-CO" sz="3600" smtClean="0"/>
              <a:t>a) La profesionalización de los recursos humanos al servicio de la Administración Pública busca la consolidación del principio de mérito </a:t>
            </a:r>
            <a:r>
              <a:rPr lang="es-CO" sz="3600" smtClean="0">
                <a:solidFill>
                  <a:srgbClr val="FF0000"/>
                </a:solidFill>
              </a:rPr>
              <a:t>y </a:t>
            </a:r>
            <a:r>
              <a:rPr lang="es-CO" sz="3600" u="sng" smtClean="0">
                <a:solidFill>
                  <a:srgbClr val="FF0000"/>
                </a:solidFill>
              </a:rPr>
              <a:t>la calidad en la prestación del servicio público a los ciudadanos;</a:t>
            </a:r>
            <a:r>
              <a:rPr lang="es-CO" u="sng" smtClean="0">
                <a:solidFill>
                  <a:srgbClr val="FF0000"/>
                </a:solidFill>
              </a:rPr>
              <a:t/>
            </a:r>
            <a:br>
              <a:rPr lang="es-CO" u="sng" smtClean="0">
                <a:solidFill>
                  <a:srgbClr val="FF0000"/>
                </a:solidFill>
              </a:rPr>
            </a:br>
            <a:endParaRPr lang="es-CO" u="sng" dirty="0">
              <a:solidFill>
                <a:srgbClr val="FF0000"/>
              </a:solidFill>
            </a:endParaRPr>
          </a:p>
        </p:txBody>
      </p:sp>
    </p:spTree>
    <p:extLst>
      <p:ext uri="{BB962C8B-B14F-4D97-AF65-F5344CB8AC3E}">
        <p14:creationId xmlns:p14="http://schemas.microsoft.com/office/powerpoint/2010/main" val="1679262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5135</TotalTime>
  <Words>1524</Words>
  <Application>Microsoft Office PowerPoint</Application>
  <PresentationFormat>Presentación en pantalla (4:3)</PresentationFormat>
  <Paragraphs>210</Paragraphs>
  <Slides>66</Slides>
  <Notes>2</Notes>
  <HiddenSlides>28</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66</vt:i4>
      </vt:variant>
    </vt:vector>
  </HeadingPairs>
  <TitlesOfParts>
    <vt:vector size="73" baseType="lpstr">
      <vt:lpstr>Arial</vt:lpstr>
      <vt:lpstr>Calibri</vt:lpstr>
      <vt:lpstr>Helvetica</vt:lpstr>
      <vt:lpstr>Symbol</vt:lpstr>
      <vt:lpstr>Times New Roman</vt:lpstr>
      <vt:lpstr>Wingdings</vt:lpstr>
      <vt:lpstr>Tema de Office</vt:lpstr>
      <vt:lpstr>LA GESTIÓN DEL TALENTO HUMANO Y LA EFICIENCIA DEL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PRUEBA</dc:title>
  <dc:creator>OSIESAP</dc:creator>
  <cp:lastModifiedBy>Humberto Espinosa</cp:lastModifiedBy>
  <cp:revision>62</cp:revision>
  <dcterms:created xsi:type="dcterms:W3CDTF">2015-05-08T18:47:22Z</dcterms:created>
  <dcterms:modified xsi:type="dcterms:W3CDTF">2017-09-04T17:02:53Z</dcterms:modified>
</cp:coreProperties>
</file>