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89" r:id="rId2"/>
    <p:sldId id="392" r:id="rId3"/>
    <p:sldId id="445" r:id="rId4"/>
    <p:sldId id="444" r:id="rId5"/>
    <p:sldId id="433" r:id="rId6"/>
    <p:sldId id="437" r:id="rId7"/>
    <p:sldId id="408" r:id="rId8"/>
    <p:sldId id="446" r:id="rId9"/>
    <p:sldId id="432" r:id="rId10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n David Castaño Alzate" initials="JDCA" lastIdx="13" clrIdx="0">
    <p:extLst/>
  </p:cmAuthor>
  <p:cmAuthor id="2" name="Monica Bibiana Paez Moreno" initials="MBPM" lastIdx="1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9B"/>
    <a:srgbClr val="BDB82E"/>
    <a:srgbClr val="7F7F7F"/>
    <a:srgbClr val="C39A87"/>
    <a:srgbClr val="FFCCCC"/>
    <a:srgbClr val="CC3300"/>
    <a:srgbClr val="CC0000"/>
    <a:srgbClr val="FFFFCC"/>
    <a:srgbClr val="E7D3CB"/>
    <a:srgbClr val="F1E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astaneda\AppData\Local\Microsoft\Windows\Temporary%20Internet%20Files\Content.Outlook\0NPKR313\Gr&#225;ficos%20Introducci&#243;n%20INC2015-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596685964391342E-2"/>
          <c:y val="0.15522756476699262"/>
          <c:w val="0.88704049280576525"/>
          <c:h val="0.7297968960945197"/>
        </c:manualLayout>
      </c:layout>
      <c:lineChart>
        <c:grouping val="standard"/>
        <c:varyColors val="0"/>
        <c:ser>
          <c:idx val="0"/>
          <c:order val="0"/>
          <c:tx>
            <c:strRef>
              <c:f>'Gr3.Inversion v TFP'!$D$1</c:f>
              <c:strCache>
                <c:ptCount val="1"/>
                <c:pt idx="0">
                  <c:v>Índice PTF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'Gr3.Inversion v TFP'!$A$2:$A$16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2013*</c:v>
                </c:pt>
                <c:pt idx="14">
                  <c:v>2014*</c:v>
                </c:pt>
              </c:strCache>
            </c:strRef>
          </c:cat>
          <c:val>
            <c:numRef>
              <c:f>'Gr3.Inversion v TFP'!$D$2:$D$16</c:f>
              <c:numCache>
                <c:formatCode>_(* #,##0.00_);_(* \(#,##0.00\);_(* "-"??_);_(@_)</c:formatCode>
                <c:ptCount val="15"/>
                <c:pt idx="0" formatCode="General">
                  <c:v>100</c:v>
                </c:pt>
                <c:pt idx="1">
                  <c:v>99.36614116725795</c:v>
                </c:pt>
                <c:pt idx="2">
                  <c:v>100.574000569994</c:v>
                </c:pt>
                <c:pt idx="3">
                  <c:v>100.6554008078062</c:v>
                </c:pt>
                <c:pt idx="4">
                  <c:v>104.5987335302362</c:v>
                </c:pt>
                <c:pt idx="5">
                  <c:v>106.2268834410803</c:v>
                </c:pt>
                <c:pt idx="6">
                  <c:v>111.4149677108918</c:v>
                </c:pt>
                <c:pt idx="7">
                  <c:v>115.8188698893032</c:v>
                </c:pt>
                <c:pt idx="8">
                  <c:v>115.3122213296587</c:v>
                </c:pt>
                <c:pt idx="9">
                  <c:v>110.69303612683311</c:v>
                </c:pt>
                <c:pt idx="10">
                  <c:v>110.45578214972539</c:v>
                </c:pt>
                <c:pt idx="11">
                  <c:v>111.560339971224</c:v>
                </c:pt>
                <c:pt idx="12">
                  <c:v>112.34126235102261</c:v>
                </c:pt>
                <c:pt idx="13">
                  <c:v>113.23999244983079</c:v>
                </c:pt>
                <c:pt idx="14">
                  <c:v>114.1459123894286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50A-4EA2-BF5A-D6353A046481}"/>
            </c:ext>
          </c:extLst>
        </c:ser>
        <c:ser>
          <c:idx val="1"/>
          <c:order val="1"/>
          <c:tx>
            <c:strRef>
              <c:f>'Gr3.Inversion v TFP'!$C$1</c:f>
              <c:strCache>
                <c:ptCount val="1"/>
                <c:pt idx="0">
                  <c:v>Formación Bruta de Capital</c:v>
                </c:pt>
              </c:strCache>
            </c:strRef>
          </c:tx>
          <c:spPr>
            <a:ln w="38100">
              <a:solidFill>
                <a:schemeClr val="accent1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strRef>
              <c:f>'Gr3.Inversion v TFP'!$A$2:$A$16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2013*</c:v>
                </c:pt>
                <c:pt idx="14">
                  <c:v>2014*</c:v>
                </c:pt>
              </c:strCache>
            </c:strRef>
          </c:cat>
          <c:val>
            <c:numRef>
              <c:f>'Gr3.Inversion v TFP'!$F$2:$F$16</c:f>
              <c:numCache>
                <c:formatCode>_(* #,##0.00_);_(* \(#,##0.00\);_(* "-"??_);_(@_)</c:formatCode>
                <c:ptCount val="15"/>
                <c:pt idx="0" formatCode="General">
                  <c:v>100</c:v>
                </c:pt>
                <c:pt idx="1">
                  <c:v>108.42395911546009</c:v>
                </c:pt>
                <c:pt idx="2" formatCode="General">
                  <c:v>119.3426502288856</c:v>
                </c:pt>
                <c:pt idx="3" formatCode="General">
                  <c:v>132.8941313246313</c:v>
                </c:pt>
                <c:pt idx="4" formatCode="General">
                  <c:v>147.75595223677959</c:v>
                </c:pt>
                <c:pt idx="5" formatCode="General">
                  <c:v>166.59723399617309</c:v>
                </c:pt>
                <c:pt idx="6" formatCode="General">
                  <c:v>198.56371254874409</c:v>
                </c:pt>
                <c:pt idx="7" formatCode="General">
                  <c:v>224.41930874125021</c:v>
                </c:pt>
                <c:pt idx="8" formatCode="General">
                  <c:v>244.99721461961551</c:v>
                </c:pt>
                <c:pt idx="9" formatCode="General">
                  <c:v>234.90687141230899</c:v>
                </c:pt>
                <c:pt idx="10" formatCode="General">
                  <c:v>252.2852229515353</c:v>
                </c:pt>
                <c:pt idx="11" formatCode="General">
                  <c:v>299.89100685445783</c:v>
                </c:pt>
                <c:pt idx="12" formatCode="General">
                  <c:v>312.84908082447799</c:v>
                </c:pt>
                <c:pt idx="13" formatCode="General">
                  <c:v>330.51081454210669</c:v>
                </c:pt>
                <c:pt idx="14" formatCode="General">
                  <c:v>369.11860876304888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50A-4EA2-BF5A-D6353A0464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49587072"/>
        <c:axId val="-1249588160"/>
      </c:lineChart>
      <c:catAx>
        <c:axId val="-12495870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 rot="-5400000" vert="horz"/>
          <a:lstStyle/>
          <a:p>
            <a:pPr>
              <a:defRPr lang="es-CO" sz="1100"/>
            </a:pPr>
            <a:endParaRPr lang="es-CO"/>
          </a:p>
        </c:txPr>
        <c:crossAx val="-1249588160"/>
        <c:crosses val="autoZero"/>
        <c:auto val="1"/>
        <c:lblAlgn val="ctr"/>
        <c:lblOffset val="100"/>
        <c:noMultiLvlLbl val="0"/>
      </c:catAx>
      <c:valAx>
        <c:axId val="-124958816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lang="es-CO"/>
                </a:pPr>
                <a:r>
                  <a:rPr lang="es-CO"/>
                  <a:t>Índice  (2000 = 100)</a:t>
                </a:r>
              </a:p>
            </c:rich>
          </c:tx>
          <c:layout>
            <c:manualLayout>
              <c:xMode val="edge"/>
              <c:yMode val="edge"/>
              <c:x val="1.0061752284256504E-2"/>
              <c:y val="0.50765870103914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s-CO" sz="1200"/>
            </a:pPr>
            <a:endParaRPr lang="es-CO"/>
          </a:p>
        </c:txPr>
        <c:crossAx val="-12495870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4063609456175664"/>
          <c:y val="0.30669707748967251"/>
          <c:w val="0.37188065585746261"/>
          <c:h val="5.5948874588685867E-2"/>
        </c:manualLayout>
      </c:layout>
      <c:overlay val="0"/>
      <c:txPr>
        <a:bodyPr/>
        <a:lstStyle/>
        <a:p>
          <a:pPr>
            <a:defRPr lang="es-CO" sz="1100"/>
          </a:pPr>
          <a:endParaRPr lang="es-CO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+mj-lt"/>
          <a:cs typeface="Arial" panose="020B0604020202020204" pitchFamily="34" charset="0"/>
        </a:defRPr>
      </a:pPr>
      <a:endParaRPr lang="es-CO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CBBA3B-DBEC-4070-A8DF-315A2BE77D4C}" type="doc">
      <dgm:prSet loTypeId="urn:microsoft.com/office/officeart/2005/8/layout/cycle6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FCB82AE-A418-4870-9CEF-672B65200837}">
      <dgm:prSet phldrT="[Texto]" custT="1"/>
      <dgm:spPr>
        <a:solidFill>
          <a:srgbClr val="00949B"/>
        </a:solidFill>
      </dgm:spPr>
      <dgm:t>
        <a:bodyPr/>
        <a:lstStyle/>
        <a:p>
          <a:r>
            <a:rPr lang="x-none" sz="1400" b="1" dirty="0"/>
            <a:t>Logística</a:t>
          </a:r>
          <a:endParaRPr lang="es-ES" sz="1400" dirty="0"/>
        </a:p>
      </dgm:t>
    </dgm:pt>
    <dgm:pt modelId="{65E211D0-1418-4314-A67E-1ECEBC0D56B3}" type="parTrans" cxnId="{CBA87747-4915-46A7-8EC0-6A673FEE05A0}">
      <dgm:prSet/>
      <dgm:spPr/>
      <dgm:t>
        <a:bodyPr/>
        <a:lstStyle/>
        <a:p>
          <a:endParaRPr lang="es-ES"/>
        </a:p>
      </dgm:t>
    </dgm:pt>
    <dgm:pt modelId="{0D51974E-CC3E-49C2-AB8A-202ED069ACB3}" type="sibTrans" cxnId="{CBA87747-4915-46A7-8EC0-6A673FEE05A0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1F903EF3-479A-45BE-9C71-787FBF20F316}">
      <dgm:prSet phldrT="[Texto]" custT="1"/>
      <dgm:spPr>
        <a:solidFill>
          <a:srgbClr val="BDB82E"/>
        </a:solidFill>
      </dgm:spPr>
      <dgm:t>
        <a:bodyPr/>
        <a:lstStyle/>
        <a:p>
          <a:r>
            <a:rPr lang="x-none" sz="1400" b="1" dirty="0" err="1"/>
            <a:t>CTeI</a:t>
          </a:r>
          <a:endParaRPr lang="es-ES" sz="1400" dirty="0"/>
        </a:p>
      </dgm:t>
    </dgm:pt>
    <dgm:pt modelId="{B6CFBE15-759B-40BC-BAF8-4FB9B83B278F}" type="parTrans" cxnId="{131AA6CF-8DE8-4E7F-A35B-95DB3924425F}">
      <dgm:prSet/>
      <dgm:spPr/>
      <dgm:t>
        <a:bodyPr/>
        <a:lstStyle/>
        <a:p>
          <a:endParaRPr lang="es-ES"/>
        </a:p>
      </dgm:t>
    </dgm:pt>
    <dgm:pt modelId="{BBD1D566-1F34-4382-B3AC-223EA932AC3C}" type="sibTrans" cxnId="{131AA6CF-8DE8-4E7F-A35B-95DB3924425F}">
      <dgm:prSet/>
      <dgm:spPr/>
      <dgm:t>
        <a:bodyPr/>
        <a:lstStyle/>
        <a:p>
          <a:endParaRPr lang="es-ES"/>
        </a:p>
      </dgm:t>
    </dgm:pt>
    <dgm:pt modelId="{71B09773-E7BE-47CD-B540-BF1A4D478428}">
      <dgm:prSet phldrT="[Texto]" custT="1"/>
      <dgm:spPr>
        <a:solidFill>
          <a:schemeClr val="bg1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x-none" sz="1400" b="1" dirty="0"/>
            <a:t>Normatividad</a:t>
          </a:r>
          <a:endParaRPr lang="es-ES" sz="1400" dirty="0"/>
        </a:p>
      </dgm:t>
    </dgm:pt>
    <dgm:pt modelId="{66F8A43D-E457-4F51-B670-1D9652795182}" type="parTrans" cxnId="{9AB6F0D7-AA72-4D37-8A96-2118835756BA}">
      <dgm:prSet/>
      <dgm:spPr/>
      <dgm:t>
        <a:bodyPr/>
        <a:lstStyle/>
        <a:p>
          <a:endParaRPr lang="es-ES"/>
        </a:p>
      </dgm:t>
    </dgm:pt>
    <dgm:pt modelId="{4630688A-492A-4931-8CCF-4BEAD03FBB13}" type="sibTrans" cxnId="{9AB6F0D7-AA72-4D37-8A96-2118835756BA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7889B751-3336-4191-A94A-074BCA454871}">
      <dgm:prSet phldrT="[Texto]" custT="1"/>
      <dgm:spPr>
        <a:solidFill>
          <a:srgbClr val="00949B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x-none" sz="1400" b="1" dirty="0"/>
            <a:t>Atracción de IED</a:t>
          </a:r>
          <a:endParaRPr lang="es-ES" sz="1400" dirty="0"/>
        </a:p>
      </dgm:t>
    </dgm:pt>
    <dgm:pt modelId="{DA51C21E-E2CB-488F-9490-7FBF4C569021}" type="parTrans" cxnId="{91D69539-B547-4D8D-987D-B059A3126C48}">
      <dgm:prSet/>
      <dgm:spPr/>
      <dgm:t>
        <a:bodyPr/>
        <a:lstStyle/>
        <a:p>
          <a:endParaRPr lang="es-ES"/>
        </a:p>
      </dgm:t>
    </dgm:pt>
    <dgm:pt modelId="{90782241-B454-4E0A-B826-081967760421}" type="sibTrans" cxnId="{91D69539-B547-4D8D-987D-B059A3126C48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03F28472-A716-4990-89F2-B4B80B3A294A}">
      <dgm:prSet phldrT="[Texto]" custT="1"/>
      <dgm:spPr>
        <a:solidFill>
          <a:srgbClr val="BDB82E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x-none" sz="1400" b="1" dirty="0"/>
            <a:t>Fortalecimiento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x-none" sz="1400" b="1" dirty="0"/>
            <a:t>Empresarial</a:t>
          </a:r>
          <a:endParaRPr lang="es-ES" sz="1400" dirty="0"/>
        </a:p>
      </dgm:t>
    </dgm:pt>
    <dgm:pt modelId="{87054495-5C04-43F2-A760-705577F93E15}" type="parTrans" cxnId="{E558FB15-AFDD-47BA-BFDB-037E573ED3E0}">
      <dgm:prSet/>
      <dgm:spPr/>
      <dgm:t>
        <a:bodyPr/>
        <a:lstStyle/>
        <a:p>
          <a:endParaRPr lang="es-ES"/>
        </a:p>
      </dgm:t>
    </dgm:pt>
    <dgm:pt modelId="{58153B66-FE83-4699-8F64-3ECEB1C34924}" type="sibTrans" cxnId="{E558FB15-AFDD-47BA-BFDB-037E573ED3E0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C14F355B-3CAF-441A-91B0-421AA7B013A4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x-none" sz="1400" b="1" dirty="0"/>
            <a:t>Talento </a:t>
          </a:r>
        </a:p>
        <a:p>
          <a:r>
            <a:rPr lang="x-none" sz="1400" b="1" dirty="0"/>
            <a:t>Human</a:t>
          </a:r>
          <a:r>
            <a:rPr lang="es-CO" sz="1400" b="1" dirty="0"/>
            <a:t>o</a:t>
          </a:r>
          <a:endParaRPr lang="x-none" sz="1400" b="1" dirty="0"/>
        </a:p>
      </dgm:t>
    </dgm:pt>
    <dgm:pt modelId="{07A1B6E9-2CA9-4886-A684-CD9D410CBE21}" type="parTrans" cxnId="{143148CA-6BB5-4027-8012-E75FEE21C63E}">
      <dgm:prSet/>
      <dgm:spPr/>
      <dgm:t>
        <a:bodyPr/>
        <a:lstStyle/>
        <a:p>
          <a:endParaRPr lang="es-ES"/>
        </a:p>
      </dgm:t>
    </dgm:pt>
    <dgm:pt modelId="{2AC5ADAF-B307-4772-BC42-BEFED1FA958F}" type="sibTrans" cxnId="{143148CA-6BB5-4027-8012-E75FEE21C63E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AC331E55-CACA-4D53-A21B-39075FA9F7B2}">
      <dgm:prSet phldrT="[Texto]" custT="1"/>
      <dgm:spPr>
        <a:solidFill>
          <a:srgbClr val="00949B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x-none" sz="1400" b="1" dirty="0"/>
            <a:t>Plataformas </a:t>
          </a:r>
          <a:r>
            <a:rPr lang="es-CO" sz="1400" b="1" dirty="0"/>
            <a:t>de Negocio</a:t>
          </a:r>
          <a:endParaRPr lang="es-ES" sz="1400" dirty="0"/>
        </a:p>
      </dgm:t>
    </dgm:pt>
    <dgm:pt modelId="{8B52DB7D-5B5D-43A5-B94D-CF54FFDC7C30}" type="parTrans" cxnId="{4F931A67-FE65-431E-8851-314175279907}">
      <dgm:prSet/>
      <dgm:spPr/>
      <dgm:t>
        <a:bodyPr/>
        <a:lstStyle/>
        <a:p>
          <a:endParaRPr lang="es-CO"/>
        </a:p>
      </dgm:t>
    </dgm:pt>
    <dgm:pt modelId="{6EE890F4-4387-4869-917B-320C8D0D073F}" type="sibTrans" cxnId="{4F931A67-FE65-431E-8851-314175279907}">
      <dgm:prSet/>
      <dgm:spPr/>
      <dgm:t>
        <a:bodyPr/>
        <a:lstStyle/>
        <a:p>
          <a:endParaRPr lang="es-CO"/>
        </a:p>
      </dgm:t>
    </dgm:pt>
    <dgm:pt modelId="{68F183E3-A1E7-4517-9B9E-7B0801A012E5}" type="pres">
      <dgm:prSet presAssocID="{99CBBA3B-DBEC-4070-A8DF-315A2BE77D4C}" presName="cycle" presStyleCnt="0">
        <dgm:presLayoutVars>
          <dgm:dir/>
          <dgm:resizeHandles val="exact"/>
        </dgm:presLayoutVars>
      </dgm:prSet>
      <dgm:spPr/>
    </dgm:pt>
    <dgm:pt modelId="{9F344B97-1C3A-45B5-A678-782A22CCD1C0}" type="pres">
      <dgm:prSet presAssocID="{5FCB82AE-A418-4870-9CEF-672B65200837}" presName="node" presStyleLbl="node1" presStyleIdx="0" presStyleCnt="7" custScaleY="34799">
        <dgm:presLayoutVars>
          <dgm:bulletEnabled val="1"/>
        </dgm:presLayoutVars>
      </dgm:prSet>
      <dgm:spPr/>
    </dgm:pt>
    <dgm:pt modelId="{5DC42401-E5A0-4997-82FD-E1E3E3EA6F93}" type="pres">
      <dgm:prSet presAssocID="{5FCB82AE-A418-4870-9CEF-672B65200837}" presName="spNode" presStyleCnt="0"/>
      <dgm:spPr/>
    </dgm:pt>
    <dgm:pt modelId="{7AE00988-3243-4662-A771-7E6AF6F204DB}" type="pres">
      <dgm:prSet presAssocID="{0D51974E-CC3E-49C2-AB8A-202ED069ACB3}" presName="sibTrans" presStyleLbl="sibTrans1D1" presStyleIdx="0" presStyleCnt="7"/>
      <dgm:spPr/>
    </dgm:pt>
    <dgm:pt modelId="{0282BCEA-034E-454E-A20F-714D165FEBB1}" type="pres">
      <dgm:prSet presAssocID="{1F903EF3-479A-45BE-9C71-787FBF20F316}" presName="node" presStyleLbl="node1" presStyleIdx="1" presStyleCnt="7" custScaleY="36377" custRadScaleRad="100362" custRadScaleInc="-5907">
        <dgm:presLayoutVars>
          <dgm:bulletEnabled val="1"/>
        </dgm:presLayoutVars>
      </dgm:prSet>
      <dgm:spPr/>
    </dgm:pt>
    <dgm:pt modelId="{602FB4D2-9530-479F-91B0-29285189B3BE}" type="pres">
      <dgm:prSet presAssocID="{1F903EF3-479A-45BE-9C71-787FBF20F316}" presName="spNode" presStyleCnt="0"/>
      <dgm:spPr/>
    </dgm:pt>
    <dgm:pt modelId="{6AE45F13-A6A4-432D-B0D3-39CF3FA8671C}" type="pres">
      <dgm:prSet presAssocID="{BBD1D566-1F34-4382-B3AC-223EA932AC3C}" presName="sibTrans" presStyleLbl="sibTrans1D1" presStyleIdx="1" presStyleCnt="7"/>
      <dgm:spPr/>
    </dgm:pt>
    <dgm:pt modelId="{3BDA84C5-7470-4B38-9553-00C303B77F0A}" type="pres">
      <dgm:prSet presAssocID="{71B09773-E7BE-47CD-B540-BF1A4D478428}" presName="node" presStyleLbl="node1" presStyleIdx="2" presStyleCnt="7" custScaleY="64960" custRadScaleRad="102023" custRadScaleInc="13452">
        <dgm:presLayoutVars>
          <dgm:bulletEnabled val="1"/>
        </dgm:presLayoutVars>
      </dgm:prSet>
      <dgm:spPr/>
    </dgm:pt>
    <dgm:pt modelId="{F6C06678-1307-4A3C-AE60-1ACF9E28F71D}" type="pres">
      <dgm:prSet presAssocID="{71B09773-E7BE-47CD-B540-BF1A4D478428}" presName="spNode" presStyleCnt="0"/>
      <dgm:spPr/>
    </dgm:pt>
    <dgm:pt modelId="{BC27021D-1739-47BC-ABFA-1A394FC68EDB}" type="pres">
      <dgm:prSet presAssocID="{4630688A-492A-4931-8CCF-4BEAD03FBB13}" presName="sibTrans" presStyleLbl="sibTrans1D1" presStyleIdx="2" presStyleCnt="7"/>
      <dgm:spPr/>
    </dgm:pt>
    <dgm:pt modelId="{56C2F7F5-B7FA-4586-A14B-ABF45A3C1F97}" type="pres">
      <dgm:prSet presAssocID="{7889B751-3336-4191-A94A-074BCA454871}" presName="node" presStyleLbl="node1" presStyleIdx="3" presStyleCnt="7" custScaleY="67265">
        <dgm:presLayoutVars>
          <dgm:bulletEnabled val="1"/>
        </dgm:presLayoutVars>
      </dgm:prSet>
      <dgm:spPr/>
    </dgm:pt>
    <dgm:pt modelId="{787346E6-B40D-40F7-B8AD-27A9F125CAB3}" type="pres">
      <dgm:prSet presAssocID="{7889B751-3336-4191-A94A-074BCA454871}" presName="spNode" presStyleCnt="0"/>
      <dgm:spPr/>
    </dgm:pt>
    <dgm:pt modelId="{A2982B51-8562-47E7-BD17-E316AC3070B9}" type="pres">
      <dgm:prSet presAssocID="{90782241-B454-4E0A-B826-081967760421}" presName="sibTrans" presStyleLbl="sibTrans1D1" presStyleIdx="3" presStyleCnt="7"/>
      <dgm:spPr/>
    </dgm:pt>
    <dgm:pt modelId="{429FF204-766B-417D-B139-B9DBD339DDDD}" type="pres">
      <dgm:prSet presAssocID="{AC331E55-CACA-4D53-A21B-39075FA9F7B2}" presName="node" presStyleLbl="node1" presStyleIdx="4" presStyleCnt="7">
        <dgm:presLayoutVars>
          <dgm:bulletEnabled val="1"/>
        </dgm:presLayoutVars>
      </dgm:prSet>
      <dgm:spPr/>
    </dgm:pt>
    <dgm:pt modelId="{C006B73F-728F-4A93-957B-28A25CB3668C}" type="pres">
      <dgm:prSet presAssocID="{AC331E55-CACA-4D53-A21B-39075FA9F7B2}" presName="spNode" presStyleCnt="0"/>
      <dgm:spPr/>
    </dgm:pt>
    <dgm:pt modelId="{5F4B6E2D-8C36-4311-80C0-4D3F20686AB2}" type="pres">
      <dgm:prSet presAssocID="{6EE890F4-4387-4869-917B-320C8D0D073F}" presName="sibTrans" presStyleLbl="sibTrans1D1" presStyleIdx="4" presStyleCnt="7"/>
      <dgm:spPr/>
    </dgm:pt>
    <dgm:pt modelId="{302071DE-8CC7-4D75-95DC-95A2F56572D2}" type="pres">
      <dgm:prSet presAssocID="{C14F355B-3CAF-441A-91B0-421AA7B013A4}" presName="node" presStyleLbl="node1" presStyleIdx="5" presStyleCnt="7" custScaleX="91928" custScaleY="57230" custRadScaleRad="102129" custRadScaleInc="-9356">
        <dgm:presLayoutVars>
          <dgm:bulletEnabled val="1"/>
        </dgm:presLayoutVars>
      </dgm:prSet>
      <dgm:spPr/>
    </dgm:pt>
    <dgm:pt modelId="{1089B33E-B5E0-4487-8644-C861E18B0E9A}" type="pres">
      <dgm:prSet presAssocID="{C14F355B-3CAF-441A-91B0-421AA7B013A4}" presName="spNode" presStyleCnt="0"/>
      <dgm:spPr/>
    </dgm:pt>
    <dgm:pt modelId="{B2966437-5C99-4D0C-A19C-5901CB5D686A}" type="pres">
      <dgm:prSet presAssocID="{2AC5ADAF-B307-4772-BC42-BEFED1FA958F}" presName="sibTrans" presStyleLbl="sibTrans1D1" presStyleIdx="5" presStyleCnt="7"/>
      <dgm:spPr/>
    </dgm:pt>
    <dgm:pt modelId="{BB484E19-B95E-49CF-9110-B5F2EC7D456C}" type="pres">
      <dgm:prSet presAssocID="{03F28472-A716-4990-89F2-B4B80B3A294A}" presName="node" presStyleLbl="node1" presStyleIdx="6" presStyleCnt="7" custScaleY="64472" custRadScaleRad="101210" custRadScaleInc="5753">
        <dgm:presLayoutVars>
          <dgm:bulletEnabled val="1"/>
        </dgm:presLayoutVars>
      </dgm:prSet>
      <dgm:spPr/>
    </dgm:pt>
    <dgm:pt modelId="{A51013E5-BCBC-48FC-A751-F530D9164316}" type="pres">
      <dgm:prSet presAssocID="{03F28472-A716-4990-89F2-B4B80B3A294A}" presName="spNode" presStyleCnt="0"/>
      <dgm:spPr/>
    </dgm:pt>
    <dgm:pt modelId="{718F8766-2254-48B6-AF23-5B777BC09A05}" type="pres">
      <dgm:prSet presAssocID="{58153B66-FE83-4699-8F64-3ECEB1C34924}" presName="sibTrans" presStyleLbl="sibTrans1D1" presStyleIdx="6" presStyleCnt="7"/>
      <dgm:spPr/>
    </dgm:pt>
  </dgm:ptLst>
  <dgm:cxnLst>
    <dgm:cxn modelId="{712A7978-6570-4C13-9BA7-1D2556E676BA}" type="presOf" srcId="{AC331E55-CACA-4D53-A21B-39075FA9F7B2}" destId="{429FF204-766B-417D-B139-B9DBD339DDDD}" srcOrd="0" destOrd="0" presId="urn:microsoft.com/office/officeart/2005/8/layout/cycle6"/>
    <dgm:cxn modelId="{973A05D6-1B5C-447B-9D77-230470F2B662}" type="presOf" srcId="{6EE890F4-4387-4869-917B-320C8D0D073F}" destId="{5F4B6E2D-8C36-4311-80C0-4D3F20686AB2}" srcOrd="0" destOrd="0" presId="urn:microsoft.com/office/officeart/2005/8/layout/cycle6"/>
    <dgm:cxn modelId="{F8D2D340-C180-664B-A6A1-F35100EA83E5}" type="presOf" srcId="{7889B751-3336-4191-A94A-074BCA454871}" destId="{56C2F7F5-B7FA-4586-A14B-ABF45A3C1F97}" srcOrd="0" destOrd="0" presId="urn:microsoft.com/office/officeart/2005/8/layout/cycle6"/>
    <dgm:cxn modelId="{42EFFE7F-6793-1B42-9BDA-6972990E3D5F}" type="presOf" srcId="{4630688A-492A-4931-8CCF-4BEAD03FBB13}" destId="{BC27021D-1739-47BC-ABFA-1A394FC68EDB}" srcOrd="0" destOrd="0" presId="urn:microsoft.com/office/officeart/2005/8/layout/cycle6"/>
    <dgm:cxn modelId="{9AB6F0D7-AA72-4D37-8A96-2118835756BA}" srcId="{99CBBA3B-DBEC-4070-A8DF-315A2BE77D4C}" destId="{71B09773-E7BE-47CD-B540-BF1A4D478428}" srcOrd="2" destOrd="0" parTransId="{66F8A43D-E457-4F51-B670-1D9652795182}" sibTransId="{4630688A-492A-4931-8CCF-4BEAD03FBB13}"/>
    <dgm:cxn modelId="{4F931A67-FE65-431E-8851-314175279907}" srcId="{99CBBA3B-DBEC-4070-A8DF-315A2BE77D4C}" destId="{AC331E55-CACA-4D53-A21B-39075FA9F7B2}" srcOrd="4" destOrd="0" parTransId="{8B52DB7D-5B5D-43A5-B94D-CF54FFDC7C30}" sibTransId="{6EE890F4-4387-4869-917B-320C8D0D073F}"/>
    <dgm:cxn modelId="{143148CA-6BB5-4027-8012-E75FEE21C63E}" srcId="{99CBBA3B-DBEC-4070-A8DF-315A2BE77D4C}" destId="{C14F355B-3CAF-441A-91B0-421AA7B013A4}" srcOrd="5" destOrd="0" parTransId="{07A1B6E9-2CA9-4886-A684-CD9D410CBE21}" sibTransId="{2AC5ADAF-B307-4772-BC42-BEFED1FA958F}"/>
    <dgm:cxn modelId="{55615A33-3DDD-7D4B-80CC-AAD9E052DB57}" type="presOf" srcId="{BBD1D566-1F34-4382-B3AC-223EA932AC3C}" destId="{6AE45F13-A6A4-432D-B0D3-39CF3FA8671C}" srcOrd="0" destOrd="0" presId="urn:microsoft.com/office/officeart/2005/8/layout/cycle6"/>
    <dgm:cxn modelId="{36334D5B-E443-1447-B576-C0483F678673}" type="presOf" srcId="{03F28472-A716-4990-89F2-B4B80B3A294A}" destId="{BB484E19-B95E-49CF-9110-B5F2EC7D456C}" srcOrd="0" destOrd="0" presId="urn:microsoft.com/office/officeart/2005/8/layout/cycle6"/>
    <dgm:cxn modelId="{6B37641D-C936-E846-9DA1-29D5D0B067FA}" type="presOf" srcId="{71B09773-E7BE-47CD-B540-BF1A4D478428}" destId="{3BDA84C5-7470-4B38-9553-00C303B77F0A}" srcOrd="0" destOrd="0" presId="urn:microsoft.com/office/officeart/2005/8/layout/cycle6"/>
    <dgm:cxn modelId="{2CA3E279-ACBB-EA49-A20E-7AB705B73D76}" type="presOf" srcId="{0D51974E-CC3E-49C2-AB8A-202ED069ACB3}" destId="{7AE00988-3243-4662-A771-7E6AF6F204DB}" srcOrd="0" destOrd="0" presId="urn:microsoft.com/office/officeart/2005/8/layout/cycle6"/>
    <dgm:cxn modelId="{71BB3BF4-B606-3545-957B-131B20E109B0}" type="presOf" srcId="{C14F355B-3CAF-441A-91B0-421AA7B013A4}" destId="{302071DE-8CC7-4D75-95DC-95A2F56572D2}" srcOrd="0" destOrd="0" presId="urn:microsoft.com/office/officeart/2005/8/layout/cycle6"/>
    <dgm:cxn modelId="{91D69539-B547-4D8D-987D-B059A3126C48}" srcId="{99CBBA3B-DBEC-4070-A8DF-315A2BE77D4C}" destId="{7889B751-3336-4191-A94A-074BCA454871}" srcOrd="3" destOrd="0" parTransId="{DA51C21E-E2CB-488F-9490-7FBF4C569021}" sibTransId="{90782241-B454-4E0A-B826-081967760421}"/>
    <dgm:cxn modelId="{58498EC3-ACD3-9443-8B91-633D49B23C8A}" type="presOf" srcId="{90782241-B454-4E0A-B826-081967760421}" destId="{A2982B51-8562-47E7-BD17-E316AC3070B9}" srcOrd="0" destOrd="0" presId="urn:microsoft.com/office/officeart/2005/8/layout/cycle6"/>
    <dgm:cxn modelId="{E558FB15-AFDD-47BA-BFDB-037E573ED3E0}" srcId="{99CBBA3B-DBEC-4070-A8DF-315A2BE77D4C}" destId="{03F28472-A716-4990-89F2-B4B80B3A294A}" srcOrd="6" destOrd="0" parTransId="{87054495-5C04-43F2-A760-705577F93E15}" sibTransId="{58153B66-FE83-4699-8F64-3ECEB1C34924}"/>
    <dgm:cxn modelId="{A02B125A-73F3-5345-BBD3-86A34D09A3F3}" type="presOf" srcId="{1F903EF3-479A-45BE-9C71-787FBF20F316}" destId="{0282BCEA-034E-454E-A20F-714D165FEBB1}" srcOrd="0" destOrd="0" presId="urn:microsoft.com/office/officeart/2005/8/layout/cycle6"/>
    <dgm:cxn modelId="{CA9C4578-2A5B-5F4B-BC8E-DE949990A14F}" type="presOf" srcId="{99CBBA3B-DBEC-4070-A8DF-315A2BE77D4C}" destId="{68F183E3-A1E7-4517-9B9E-7B0801A012E5}" srcOrd="0" destOrd="0" presId="urn:microsoft.com/office/officeart/2005/8/layout/cycle6"/>
    <dgm:cxn modelId="{7B070DC8-7ABA-AD46-9482-1E7BC89D0115}" type="presOf" srcId="{5FCB82AE-A418-4870-9CEF-672B65200837}" destId="{9F344B97-1C3A-45B5-A678-782A22CCD1C0}" srcOrd="0" destOrd="0" presId="urn:microsoft.com/office/officeart/2005/8/layout/cycle6"/>
    <dgm:cxn modelId="{7FA40E7E-FDC9-C147-84A3-6C1A88C7A8A7}" type="presOf" srcId="{58153B66-FE83-4699-8F64-3ECEB1C34924}" destId="{718F8766-2254-48B6-AF23-5B777BC09A05}" srcOrd="0" destOrd="0" presId="urn:microsoft.com/office/officeart/2005/8/layout/cycle6"/>
    <dgm:cxn modelId="{D748907F-9C5C-D745-897C-9D8AC49B4B6A}" type="presOf" srcId="{2AC5ADAF-B307-4772-BC42-BEFED1FA958F}" destId="{B2966437-5C99-4D0C-A19C-5901CB5D686A}" srcOrd="0" destOrd="0" presId="urn:microsoft.com/office/officeart/2005/8/layout/cycle6"/>
    <dgm:cxn modelId="{CBA87747-4915-46A7-8EC0-6A673FEE05A0}" srcId="{99CBBA3B-DBEC-4070-A8DF-315A2BE77D4C}" destId="{5FCB82AE-A418-4870-9CEF-672B65200837}" srcOrd="0" destOrd="0" parTransId="{65E211D0-1418-4314-A67E-1ECEBC0D56B3}" sibTransId="{0D51974E-CC3E-49C2-AB8A-202ED069ACB3}"/>
    <dgm:cxn modelId="{131AA6CF-8DE8-4E7F-A35B-95DB3924425F}" srcId="{99CBBA3B-DBEC-4070-A8DF-315A2BE77D4C}" destId="{1F903EF3-479A-45BE-9C71-787FBF20F316}" srcOrd="1" destOrd="0" parTransId="{B6CFBE15-759B-40BC-BAF8-4FB9B83B278F}" sibTransId="{BBD1D566-1F34-4382-B3AC-223EA932AC3C}"/>
    <dgm:cxn modelId="{E41E37E5-7B7C-2442-A36F-9E78501CF13D}" type="presParOf" srcId="{68F183E3-A1E7-4517-9B9E-7B0801A012E5}" destId="{9F344B97-1C3A-45B5-A678-782A22CCD1C0}" srcOrd="0" destOrd="0" presId="urn:microsoft.com/office/officeart/2005/8/layout/cycle6"/>
    <dgm:cxn modelId="{DBE0F155-2205-8F4B-ADEC-74CCC6049C26}" type="presParOf" srcId="{68F183E3-A1E7-4517-9B9E-7B0801A012E5}" destId="{5DC42401-E5A0-4997-82FD-E1E3E3EA6F93}" srcOrd="1" destOrd="0" presId="urn:microsoft.com/office/officeart/2005/8/layout/cycle6"/>
    <dgm:cxn modelId="{872751C2-8F7D-D94D-B550-5BDCDCAF0A04}" type="presParOf" srcId="{68F183E3-A1E7-4517-9B9E-7B0801A012E5}" destId="{7AE00988-3243-4662-A771-7E6AF6F204DB}" srcOrd="2" destOrd="0" presId="urn:microsoft.com/office/officeart/2005/8/layout/cycle6"/>
    <dgm:cxn modelId="{51BAE738-FA4E-6244-BA96-A92403F2015C}" type="presParOf" srcId="{68F183E3-A1E7-4517-9B9E-7B0801A012E5}" destId="{0282BCEA-034E-454E-A20F-714D165FEBB1}" srcOrd="3" destOrd="0" presId="urn:microsoft.com/office/officeart/2005/8/layout/cycle6"/>
    <dgm:cxn modelId="{FE4DC077-7AEB-5641-9F1D-3DBC3B0E97AE}" type="presParOf" srcId="{68F183E3-A1E7-4517-9B9E-7B0801A012E5}" destId="{602FB4D2-9530-479F-91B0-29285189B3BE}" srcOrd="4" destOrd="0" presId="urn:microsoft.com/office/officeart/2005/8/layout/cycle6"/>
    <dgm:cxn modelId="{22834946-F611-C241-A63B-7B03FB857D8E}" type="presParOf" srcId="{68F183E3-A1E7-4517-9B9E-7B0801A012E5}" destId="{6AE45F13-A6A4-432D-B0D3-39CF3FA8671C}" srcOrd="5" destOrd="0" presId="urn:microsoft.com/office/officeart/2005/8/layout/cycle6"/>
    <dgm:cxn modelId="{83C8C788-8D90-2943-860F-D7630A4FB686}" type="presParOf" srcId="{68F183E3-A1E7-4517-9B9E-7B0801A012E5}" destId="{3BDA84C5-7470-4B38-9553-00C303B77F0A}" srcOrd="6" destOrd="0" presId="urn:microsoft.com/office/officeart/2005/8/layout/cycle6"/>
    <dgm:cxn modelId="{FEA8224C-D8F9-8A4E-BD3C-25136259D078}" type="presParOf" srcId="{68F183E3-A1E7-4517-9B9E-7B0801A012E5}" destId="{F6C06678-1307-4A3C-AE60-1ACF9E28F71D}" srcOrd="7" destOrd="0" presId="urn:microsoft.com/office/officeart/2005/8/layout/cycle6"/>
    <dgm:cxn modelId="{244C9550-C761-2F4A-9B4F-5A5E495C619E}" type="presParOf" srcId="{68F183E3-A1E7-4517-9B9E-7B0801A012E5}" destId="{BC27021D-1739-47BC-ABFA-1A394FC68EDB}" srcOrd="8" destOrd="0" presId="urn:microsoft.com/office/officeart/2005/8/layout/cycle6"/>
    <dgm:cxn modelId="{6AEDB0B5-D383-FB42-8A79-E68C895984A4}" type="presParOf" srcId="{68F183E3-A1E7-4517-9B9E-7B0801A012E5}" destId="{56C2F7F5-B7FA-4586-A14B-ABF45A3C1F97}" srcOrd="9" destOrd="0" presId="urn:microsoft.com/office/officeart/2005/8/layout/cycle6"/>
    <dgm:cxn modelId="{68F95599-F287-CE4A-BB65-0CF52A20202C}" type="presParOf" srcId="{68F183E3-A1E7-4517-9B9E-7B0801A012E5}" destId="{787346E6-B40D-40F7-B8AD-27A9F125CAB3}" srcOrd="10" destOrd="0" presId="urn:microsoft.com/office/officeart/2005/8/layout/cycle6"/>
    <dgm:cxn modelId="{9790AF1D-7FD7-344F-85D2-BF9E45ECF6C7}" type="presParOf" srcId="{68F183E3-A1E7-4517-9B9E-7B0801A012E5}" destId="{A2982B51-8562-47E7-BD17-E316AC3070B9}" srcOrd="11" destOrd="0" presId="urn:microsoft.com/office/officeart/2005/8/layout/cycle6"/>
    <dgm:cxn modelId="{6F9363B4-EA73-4F84-87BD-71B2289059EC}" type="presParOf" srcId="{68F183E3-A1E7-4517-9B9E-7B0801A012E5}" destId="{429FF204-766B-417D-B139-B9DBD339DDDD}" srcOrd="12" destOrd="0" presId="urn:microsoft.com/office/officeart/2005/8/layout/cycle6"/>
    <dgm:cxn modelId="{CC8C3D85-68E0-4F89-9A38-9BFBC4D2F0B7}" type="presParOf" srcId="{68F183E3-A1E7-4517-9B9E-7B0801A012E5}" destId="{C006B73F-728F-4A93-957B-28A25CB3668C}" srcOrd="13" destOrd="0" presId="urn:microsoft.com/office/officeart/2005/8/layout/cycle6"/>
    <dgm:cxn modelId="{905EE2A8-57EF-48D2-84AF-B3735B8A2C85}" type="presParOf" srcId="{68F183E3-A1E7-4517-9B9E-7B0801A012E5}" destId="{5F4B6E2D-8C36-4311-80C0-4D3F20686AB2}" srcOrd="14" destOrd="0" presId="urn:microsoft.com/office/officeart/2005/8/layout/cycle6"/>
    <dgm:cxn modelId="{A0B9D2C4-6B95-3C47-8B0F-105A1BFB2CC4}" type="presParOf" srcId="{68F183E3-A1E7-4517-9B9E-7B0801A012E5}" destId="{302071DE-8CC7-4D75-95DC-95A2F56572D2}" srcOrd="15" destOrd="0" presId="urn:microsoft.com/office/officeart/2005/8/layout/cycle6"/>
    <dgm:cxn modelId="{6C841743-99BE-504E-ACE0-61BE1F8C214D}" type="presParOf" srcId="{68F183E3-A1E7-4517-9B9E-7B0801A012E5}" destId="{1089B33E-B5E0-4487-8644-C861E18B0E9A}" srcOrd="16" destOrd="0" presId="urn:microsoft.com/office/officeart/2005/8/layout/cycle6"/>
    <dgm:cxn modelId="{B0904B2F-AF38-D146-930C-DC568EA34BFC}" type="presParOf" srcId="{68F183E3-A1E7-4517-9B9E-7B0801A012E5}" destId="{B2966437-5C99-4D0C-A19C-5901CB5D686A}" srcOrd="17" destOrd="0" presId="urn:microsoft.com/office/officeart/2005/8/layout/cycle6"/>
    <dgm:cxn modelId="{92AE5CE5-CD9A-7F42-A4C5-69CD2EDB1147}" type="presParOf" srcId="{68F183E3-A1E7-4517-9B9E-7B0801A012E5}" destId="{BB484E19-B95E-49CF-9110-B5F2EC7D456C}" srcOrd="18" destOrd="0" presId="urn:microsoft.com/office/officeart/2005/8/layout/cycle6"/>
    <dgm:cxn modelId="{E9A9A111-F4F9-854F-8010-72429E521F4C}" type="presParOf" srcId="{68F183E3-A1E7-4517-9B9E-7B0801A012E5}" destId="{A51013E5-BCBC-48FC-A751-F530D9164316}" srcOrd="19" destOrd="0" presId="urn:microsoft.com/office/officeart/2005/8/layout/cycle6"/>
    <dgm:cxn modelId="{69CB5971-B20D-5F4D-B943-BA768AE058AE}" type="presParOf" srcId="{68F183E3-A1E7-4517-9B9E-7B0801A012E5}" destId="{718F8766-2254-48B6-AF23-5B777BC09A05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964BDC-5FB7-4313-9C2D-D8AFE5F0F27B}" type="doc">
      <dgm:prSet loTypeId="urn:microsoft.com/office/officeart/2005/8/layout/venn2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5AE4758-58A1-43D5-9ECC-21948DD52289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ES" sz="2000" b="1" dirty="0">
              <a:latin typeface="Corbel" panose="020B0503020204020204" pitchFamily="34" charset="0"/>
            </a:rPr>
            <a:t>Comisión Regional de Competitividad</a:t>
          </a:r>
        </a:p>
      </dgm:t>
    </dgm:pt>
    <dgm:pt modelId="{50F1DC96-517E-4AE2-965C-73085B24E015}" type="parTrans" cxnId="{6B9742CF-819C-4486-BC5D-89FAE2CB476D}">
      <dgm:prSet/>
      <dgm:spPr/>
      <dgm:t>
        <a:bodyPr/>
        <a:lstStyle/>
        <a:p>
          <a:endParaRPr lang="es-ES"/>
        </a:p>
      </dgm:t>
    </dgm:pt>
    <dgm:pt modelId="{010228F1-3EF5-4E0F-B3C0-1356554FA1E6}" type="sibTrans" cxnId="{6B9742CF-819C-4486-BC5D-89FAE2CB476D}">
      <dgm:prSet/>
      <dgm:spPr/>
      <dgm:t>
        <a:bodyPr/>
        <a:lstStyle/>
        <a:p>
          <a:endParaRPr lang="es-ES"/>
        </a:p>
      </dgm:t>
    </dgm:pt>
    <dgm:pt modelId="{D449331B-5DD4-4114-8CC5-D035DD9B4410}">
      <dgm:prSet phldrT="[Texto]" custT="1"/>
      <dgm:spPr>
        <a:solidFill>
          <a:srgbClr val="00949B"/>
        </a:solidFill>
      </dgm:spPr>
      <dgm:t>
        <a:bodyPr/>
        <a:lstStyle/>
        <a:p>
          <a:endParaRPr lang="es-ES" sz="2000" b="1" dirty="0">
            <a:latin typeface="Corbel" panose="020B0503020204020204" pitchFamily="34" charset="0"/>
          </a:endParaRPr>
        </a:p>
        <a:p>
          <a:r>
            <a:rPr lang="es-ES" sz="2000" b="1" dirty="0">
              <a:latin typeface="Corbel" panose="020B0503020204020204" pitchFamily="34" charset="0"/>
            </a:rPr>
            <a:t>Especialización Inteligente</a:t>
          </a:r>
        </a:p>
      </dgm:t>
    </dgm:pt>
    <dgm:pt modelId="{F970D10C-F715-4AF6-8B5F-7B87CA43BC9A}" type="parTrans" cxnId="{9ACAD34B-AD59-409E-8CC6-2068B6E269AC}">
      <dgm:prSet/>
      <dgm:spPr/>
      <dgm:t>
        <a:bodyPr/>
        <a:lstStyle/>
        <a:p>
          <a:endParaRPr lang="es-ES"/>
        </a:p>
      </dgm:t>
    </dgm:pt>
    <dgm:pt modelId="{E183EB5C-6D5F-4F86-8533-BF0BBFE5DA17}" type="sibTrans" cxnId="{9ACAD34B-AD59-409E-8CC6-2068B6E269AC}">
      <dgm:prSet/>
      <dgm:spPr/>
      <dgm:t>
        <a:bodyPr/>
        <a:lstStyle/>
        <a:p>
          <a:endParaRPr lang="es-ES"/>
        </a:p>
      </dgm:t>
    </dgm:pt>
    <dgm:pt modelId="{766E38E0-E6C1-4C6D-B35B-563C8F7E9879}">
      <dgm:prSet phldrT="[Texto]" custT="1"/>
      <dgm:spPr>
        <a:solidFill>
          <a:srgbClr val="BDB82E"/>
        </a:solidFill>
      </dgm:spPr>
      <dgm:t>
        <a:bodyPr/>
        <a:lstStyle/>
        <a:p>
          <a:pPr algn="ctr"/>
          <a:r>
            <a:rPr lang="es-ES" sz="3100" b="1" dirty="0" err="1">
              <a:latin typeface="Corbel" panose="020B0503020204020204" pitchFamily="34" charset="0"/>
            </a:rPr>
            <a:t>Clusters</a:t>
          </a:r>
          <a:endParaRPr lang="es-ES" sz="3100" b="1" dirty="0">
            <a:latin typeface="Corbel" panose="020B0503020204020204" pitchFamily="34" charset="0"/>
          </a:endParaRPr>
        </a:p>
      </dgm:t>
    </dgm:pt>
    <dgm:pt modelId="{F71E2AC0-91EA-44D8-9293-1096BA81C728}" type="parTrans" cxnId="{211BF0AA-854D-47A3-B656-89175C0F57F2}">
      <dgm:prSet/>
      <dgm:spPr/>
      <dgm:t>
        <a:bodyPr/>
        <a:lstStyle/>
        <a:p>
          <a:endParaRPr lang="es-ES"/>
        </a:p>
      </dgm:t>
    </dgm:pt>
    <dgm:pt modelId="{75400B67-E54E-4173-AA03-24FCA2A3C579}" type="sibTrans" cxnId="{211BF0AA-854D-47A3-B656-89175C0F57F2}">
      <dgm:prSet/>
      <dgm:spPr/>
      <dgm:t>
        <a:bodyPr/>
        <a:lstStyle/>
        <a:p>
          <a:endParaRPr lang="es-ES"/>
        </a:p>
      </dgm:t>
    </dgm:pt>
    <dgm:pt modelId="{5ECE6033-A498-4836-B9E0-9FF54705D767}" type="pres">
      <dgm:prSet presAssocID="{56964BDC-5FB7-4313-9C2D-D8AFE5F0F27B}" presName="Name0" presStyleCnt="0">
        <dgm:presLayoutVars>
          <dgm:chMax val="7"/>
          <dgm:resizeHandles val="exact"/>
        </dgm:presLayoutVars>
      </dgm:prSet>
      <dgm:spPr/>
    </dgm:pt>
    <dgm:pt modelId="{827DD922-5B51-4170-8DC1-5FC5472B23E9}" type="pres">
      <dgm:prSet presAssocID="{56964BDC-5FB7-4313-9C2D-D8AFE5F0F27B}" presName="comp1" presStyleCnt="0"/>
      <dgm:spPr/>
    </dgm:pt>
    <dgm:pt modelId="{C21544FA-6DAF-460F-ADB1-47CBABF7985A}" type="pres">
      <dgm:prSet presAssocID="{56964BDC-5FB7-4313-9C2D-D8AFE5F0F27B}" presName="circle1" presStyleLbl="node1" presStyleIdx="0" presStyleCnt="3" custScaleX="110666" custLinFactNeighborX="-422" custLinFactNeighborY="19930"/>
      <dgm:spPr/>
    </dgm:pt>
    <dgm:pt modelId="{1C069A39-134F-4116-A766-F48B15A555A9}" type="pres">
      <dgm:prSet presAssocID="{56964BDC-5FB7-4313-9C2D-D8AFE5F0F27B}" presName="c1text" presStyleLbl="node1" presStyleIdx="0" presStyleCnt="3">
        <dgm:presLayoutVars>
          <dgm:bulletEnabled val="1"/>
        </dgm:presLayoutVars>
      </dgm:prSet>
      <dgm:spPr/>
    </dgm:pt>
    <dgm:pt modelId="{6F1ADE29-06AB-4B4E-817B-ED610787AFCC}" type="pres">
      <dgm:prSet presAssocID="{56964BDC-5FB7-4313-9C2D-D8AFE5F0F27B}" presName="comp2" presStyleCnt="0"/>
      <dgm:spPr/>
    </dgm:pt>
    <dgm:pt modelId="{D34BA09B-F76F-4187-86D8-7AAD08F5C72C}" type="pres">
      <dgm:prSet presAssocID="{56964BDC-5FB7-4313-9C2D-D8AFE5F0F27B}" presName="circle2" presStyleLbl="node1" presStyleIdx="1" presStyleCnt="3" custScaleX="111433"/>
      <dgm:spPr/>
    </dgm:pt>
    <dgm:pt modelId="{B327FB46-9FCC-4BF9-A1C9-FD83EFD4AAF8}" type="pres">
      <dgm:prSet presAssocID="{56964BDC-5FB7-4313-9C2D-D8AFE5F0F27B}" presName="c2text" presStyleLbl="node1" presStyleIdx="1" presStyleCnt="3">
        <dgm:presLayoutVars>
          <dgm:bulletEnabled val="1"/>
        </dgm:presLayoutVars>
      </dgm:prSet>
      <dgm:spPr/>
    </dgm:pt>
    <dgm:pt modelId="{9BA95E3F-B051-4FD9-9355-06413A8DFF85}" type="pres">
      <dgm:prSet presAssocID="{56964BDC-5FB7-4313-9C2D-D8AFE5F0F27B}" presName="comp3" presStyleCnt="0"/>
      <dgm:spPr/>
    </dgm:pt>
    <dgm:pt modelId="{50EA2032-DF1F-4C1E-A1C5-2A5E2E30162A}" type="pres">
      <dgm:prSet presAssocID="{56964BDC-5FB7-4313-9C2D-D8AFE5F0F27B}" presName="circle3" presStyleLbl="node1" presStyleIdx="2" presStyleCnt="3"/>
      <dgm:spPr/>
    </dgm:pt>
    <dgm:pt modelId="{2E8B3C0F-3252-49B0-B040-31698F6F3B75}" type="pres">
      <dgm:prSet presAssocID="{56964BDC-5FB7-4313-9C2D-D8AFE5F0F27B}" presName="c3text" presStyleLbl="node1" presStyleIdx="2" presStyleCnt="3">
        <dgm:presLayoutVars>
          <dgm:bulletEnabled val="1"/>
        </dgm:presLayoutVars>
      </dgm:prSet>
      <dgm:spPr/>
    </dgm:pt>
  </dgm:ptLst>
  <dgm:cxnLst>
    <dgm:cxn modelId="{CC087241-BD56-4A00-82B8-CFCA82DA0C67}" type="presOf" srcId="{D449331B-5DD4-4114-8CC5-D035DD9B4410}" destId="{D34BA09B-F76F-4187-86D8-7AAD08F5C72C}" srcOrd="0" destOrd="0" presId="urn:microsoft.com/office/officeart/2005/8/layout/venn2"/>
    <dgm:cxn modelId="{9ACAD34B-AD59-409E-8CC6-2068B6E269AC}" srcId="{56964BDC-5FB7-4313-9C2D-D8AFE5F0F27B}" destId="{D449331B-5DD4-4114-8CC5-D035DD9B4410}" srcOrd="1" destOrd="0" parTransId="{F970D10C-F715-4AF6-8B5F-7B87CA43BC9A}" sibTransId="{E183EB5C-6D5F-4F86-8533-BF0BBFE5DA17}"/>
    <dgm:cxn modelId="{211BF0AA-854D-47A3-B656-89175C0F57F2}" srcId="{56964BDC-5FB7-4313-9C2D-D8AFE5F0F27B}" destId="{766E38E0-E6C1-4C6D-B35B-563C8F7E9879}" srcOrd="2" destOrd="0" parTransId="{F71E2AC0-91EA-44D8-9293-1096BA81C728}" sibTransId="{75400B67-E54E-4173-AA03-24FCA2A3C579}"/>
    <dgm:cxn modelId="{146722FE-2F54-4AF8-9CFB-803FDAF936FE}" type="presOf" srcId="{766E38E0-E6C1-4C6D-B35B-563C8F7E9879}" destId="{2E8B3C0F-3252-49B0-B040-31698F6F3B75}" srcOrd="1" destOrd="0" presId="urn:microsoft.com/office/officeart/2005/8/layout/venn2"/>
    <dgm:cxn modelId="{7C8543AD-D930-48BA-964A-DB701EADC1D0}" type="presOf" srcId="{56964BDC-5FB7-4313-9C2D-D8AFE5F0F27B}" destId="{5ECE6033-A498-4836-B9E0-9FF54705D767}" srcOrd="0" destOrd="0" presId="urn:microsoft.com/office/officeart/2005/8/layout/venn2"/>
    <dgm:cxn modelId="{EF038C65-3EF4-4FAC-80C5-9671B63D51D1}" type="presOf" srcId="{95AE4758-58A1-43D5-9ECC-21948DD52289}" destId="{1C069A39-134F-4116-A766-F48B15A555A9}" srcOrd="1" destOrd="0" presId="urn:microsoft.com/office/officeart/2005/8/layout/venn2"/>
    <dgm:cxn modelId="{9994461F-E1F5-4F66-BC4F-85F131F7BAC4}" type="presOf" srcId="{95AE4758-58A1-43D5-9ECC-21948DD52289}" destId="{C21544FA-6DAF-460F-ADB1-47CBABF7985A}" srcOrd="0" destOrd="0" presId="urn:microsoft.com/office/officeart/2005/8/layout/venn2"/>
    <dgm:cxn modelId="{204265B8-5F2B-47A1-934F-F3250C2344F4}" type="presOf" srcId="{D449331B-5DD4-4114-8CC5-D035DD9B4410}" destId="{B327FB46-9FCC-4BF9-A1C9-FD83EFD4AAF8}" srcOrd="1" destOrd="0" presId="urn:microsoft.com/office/officeart/2005/8/layout/venn2"/>
    <dgm:cxn modelId="{4EAE3BD2-9B40-4F66-847B-119777F13512}" type="presOf" srcId="{766E38E0-E6C1-4C6D-B35B-563C8F7E9879}" destId="{50EA2032-DF1F-4C1E-A1C5-2A5E2E30162A}" srcOrd="0" destOrd="0" presId="urn:microsoft.com/office/officeart/2005/8/layout/venn2"/>
    <dgm:cxn modelId="{6B9742CF-819C-4486-BC5D-89FAE2CB476D}" srcId="{56964BDC-5FB7-4313-9C2D-D8AFE5F0F27B}" destId="{95AE4758-58A1-43D5-9ECC-21948DD52289}" srcOrd="0" destOrd="0" parTransId="{50F1DC96-517E-4AE2-965C-73085B24E015}" sibTransId="{010228F1-3EF5-4E0F-B3C0-1356554FA1E6}"/>
    <dgm:cxn modelId="{D3DAA77B-8282-4C6A-9264-CB9ACE01E5D9}" type="presParOf" srcId="{5ECE6033-A498-4836-B9E0-9FF54705D767}" destId="{827DD922-5B51-4170-8DC1-5FC5472B23E9}" srcOrd="0" destOrd="0" presId="urn:microsoft.com/office/officeart/2005/8/layout/venn2"/>
    <dgm:cxn modelId="{8B54ABC4-A66C-4260-AE6C-F5F31AFC1D9A}" type="presParOf" srcId="{827DD922-5B51-4170-8DC1-5FC5472B23E9}" destId="{C21544FA-6DAF-460F-ADB1-47CBABF7985A}" srcOrd="0" destOrd="0" presId="urn:microsoft.com/office/officeart/2005/8/layout/venn2"/>
    <dgm:cxn modelId="{F137036C-3169-4A72-BBC6-8C53037264C8}" type="presParOf" srcId="{827DD922-5B51-4170-8DC1-5FC5472B23E9}" destId="{1C069A39-134F-4116-A766-F48B15A555A9}" srcOrd="1" destOrd="0" presId="urn:microsoft.com/office/officeart/2005/8/layout/venn2"/>
    <dgm:cxn modelId="{35AD2B4F-63C6-497B-942B-0785281DC860}" type="presParOf" srcId="{5ECE6033-A498-4836-B9E0-9FF54705D767}" destId="{6F1ADE29-06AB-4B4E-817B-ED610787AFCC}" srcOrd="1" destOrd="0" presId="urn:microsoft.com/office/officeart/2005/8/layout/venn2"/>
    <dgm:cxn modelId="{1BD83BC5-299C-4145-BC64-1B76766BAA50}" type="presParOf" srcId="{6F1ADE29-06AB-4B4E-817B-ED610787AFCC}" destId="{D34BA09B-F76F-4187-86D8-7AAD08F5C72C}" srcOrd="0" destOrd="0" presId="urn:microsoft.com/office/officeart/2005/8/layout/venn2"/>
    <dgm:cxn modelId="{81B61CB2-FD42-43D1-96B3-74BBE3E5A9E6}" type="presParOf" srcId="{6F1ADE29-06AB-4B4E-817B-ED610787AFCC}" destId="{B327FB46-9FCC-4BF9-A1C9-FD83EFD4AAF8}" srcOrd="1" destOrd="0" presId="urn:microsoft.com/office/officeart/2005/8/layout/venn2"/>
    <dgm:cxn modelId="{D71C33C2-0F94-4F24-A182-48BEEBFAF796}" type="presParOf" srcId="{5ECE6033-A498-4836-B9E0-9FF54705D767}" destId="{9BA95E3F-B051-4FD9-9355-06413A8DFF85}" srcOrd="2" destOrd="0" presId="urn:microsoft.com/office/officeart/2005/8/layout/venn2"/>
    <dgm:cxn modelId="{FE2B2E00-1906-4B1B-956B-9D60010A26A1}" type="presParOf" srcId="{9BA95E3F-B051-4FD9-9355-06413A8DFF85}" destId="{50EA2032-DF1F-4C1E-A1C5-2A5E2E30162A}" srcOrd="0" destOrd="0" presId="urn:microsoft.com/office/officeart/2005/8/layout/venn2"/>
    <dgm:cxn modelId="{97E8BCB5-5E42-4762-8120-9D0CE72635DE}" type="presParOf" srcId="{9BA95E3F-B051-4FD9-9355-06413A8DFF85}" destId="{2E8B3C0F-3252-49B0-B040-31698F6F3B7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44B97-1C3A-45B5-A678-782A22CCD1C0}">
      <dsp:nvSpPr>
        <dsp:cNvPr id="0" name=""/>
        <dsp:cNvSpPr/>
      </dsp:nvSpPr>
      <dsp:spPr>
        <a:xfrm>
          <a:off x="2456685" y="708224"/>
          <a:ext cx="1371428" cy="310208"/>
        </a:xfrm>
        <a:prstGeom prst="roundRect">
          <a:avLst/>
        </a:prstGeom>
        <a:solidFill>
          <a:srgbClr val="00949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400" b="1" kern="1200" dirty="0"/>
            <a:t>Logística</a:t>
          </a:r>
          <a:endParaRPr lang="es-ES" sz="1400" kern="1200" dirty="0"/>
        </a:p>
      </dsp:txBody>
      <dsp:txXfrm>
        <a:off x="2471828" y="723367"/>
        <a:ext cx="1341142" cy="279922"/>
      </dsp:txXfrm>
    </dsp:sp>
    <dsp:sp modelId="{7AE00988-3243-4662-A771-7E6AF6F204DB}">
      <dsp:nvSpPr>
        <dsp:cNvPr id="0" name=""/>
        <dsp:cNvSpPr/>
      </dsp:nvSpPr>
      <dsp:spPr>
        <a:xfrm>
          <a:off x="615056" y="868240"/>
          <a:ext cx="5090303" cy="5090303"/>
        </a:xfrm>
        <a:custGeom>
          <a:avLst/>
          <a:gdLst/>
          <a:ahLst/>
          <a:cxnLst/>
          <a:rect l="0" t="0" r="0" b="0"/>
          <a:pathLst>
            <a:path>
              <a:moveTo>
                <a:pt x="3225738" y="92683"/>
              </a:moveTo>
              <a:arcTo wR="2545151" hR="2545151" stAng="17130595" swAng="1761138"/>
            </a:path>
          </a:pathLst>
        </a:custGeom>
        <a:noFill/>
        <a:ln w="63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82BCEA-034E-454E-A20F-714D165FEBB1}">
      <dsp:nvSpPr>
        <dsp:cNvPr id="0" name=""/>
        <dsp:cNvSpPr/>
      </dsp:nvSpPr>
      <dsp:spPr>
        <a:xfrm>
          <a:off x="4425310" y="1618676"/>
          <a:ext cx="1371428" cy="324275"/>
        </a:xfrm>
        <a:prstGeom prst="roundRect">
          <a:avLst/>
        </a:prstGeom>
        <a:solidFill>
          <a:srgbClr val="BDB82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400" b="1" kern="1200" dirty="0" err="1"/>
            <a:t>CTeI</a:t>
          </a:r>
          <a:endParaRPr lang="es-ES" sz="1400" kern="1200" dirty="0"/>
        </a:p>
      </dsp:txBody>
      <dsp:txXfrm>
        <a:off x="4441140" y="1634506"/>
        <a:ext cx="1339768" cy="292615"/>
      </dsp:txXfrm>
    </dsp:sp>
    <dsp:sp modelId="{6AE45F13-A6A4-432D-B0D3-39CF3FA8671C}">
      <dsp:nvSpPr>
        <dsp:cNvPr id="0" name=""/>
        <dsp:cNvSpPr/>
      </dsp:nvSpPr>
      <dsp:spPr>
        <a:xfrm>
          <a:off x="642490" y="910430"/>
          <a:ext cx="5090303" cy="5090303"/>
        </a:xfrm>
        <a:custGeom>
          <a:avLst/>
          <a:gdLst/>
          <a:ahLst/>
          <a:cxnLst/>
          <a:rect l="0" t="0" r="0" b="0"/>
          <a:pathLst>
            <a:path>
              <a:moveTo>
                <a:pt x="4603362" y="1047965"/>
              </a:moveTo>
              <a:arcTo wR="2545151" hR="2545151" stAng="19438023" swAng="2600220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DA84C5-7470-4B38-9553-00C303B77F0A}">
      <dsp:nvSpPr>
        <dsp:cNvPr id="0" name=""/>
        <dsp:cNvSpPr/>
      </dsp:nvSpPr>
      <dsp:spPr>
        <a:xfrm>
          <a:off x="4962922" y="3798145"/>
          <a:ext cx="1371428" cy="579072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x-none" sz="1400" b="1" kern="1200" dirty="0"/>
            <a:t>Normatividad</a:t>
          </a:r>
          <a:endParaRPr lang="es-ES" sz="1400" kern="1200" dirty="0"/>
        </a:p>
      </dsp:txBody>
      <dsp:txXfrm>
        <a:off x="4991190" y="3826413"/>
        <a:ext cx="1314892" cy="522536"/>
      </dsp:txXfrm>
    </dsp:sp>
    <dsp:sp modelId="{BC27021D-1739-47BC-ABFA-1A394FC68EDB}">
      <dsp:nvSpPr>
        <dsp:cNvPr id="0" name=""/>
        <dsp:cNvSpPr/>
      </dsp:nvSpPr>
      <dsp:spPr>
        <a:xfrm>
          <a:off x="679640" y="800601"/>
          <a:ext cx="5090303" cy="5090303"/>
        </a:xfrm>
        <a:custGeom>
          <a:avLst/>
          <a:gdLst/>
          <a:ahLst/>
          <a:cxnLst/>
          <a:rect l="0" t="0" r="0" b="0"/>
          <a:pathLst>
            <a:path>
              <a:moveTo>
                <a:pt x="4866560" y="3588636"/>
              </a:moveTo>
              <a:arcTo wR="2545151" hR="2545151" stAng="1452250" swAng="1762967"/>
            </a:path>
          </a:pathLst>
        </a:custGeom>
        <a:noFill/>
        <a:ln w="63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C2F7F5-B7FA-4586-A14B-ABF45A3C1F97}">
      <dsp:nvSpPr>
        <dsp:cNvPr id="0" name=""/>
        <dsp:cNvSpPr/>
      </dsp:nvSpPr>
      <dsp:spPr>
        <a:xfrm>
          <a:off x="3560985" y="5401772"/>
          <a:ext cx="1371428" cy="599619"/>
        </a:xfrm>
        <a:prstGeom prst="roundRect">
          <a:avLst/>
        </a:prstGeom>
        <a:solidFill>
          <a:srgbClr val="00949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x-none" sz="1400" b="1" kern="1200" dirty="0"/>
            <a:t>Atracción de IED</a:t>
          </a:r>
          <a:endParaRPr lang="es-ES" sz="1400" kern="1200" dirty="0"/>
        </a:p>
      </dsp:txBody>
      <dsp:txXfrm>
        <a:off x="3590256" y="5431043"/>
        <a:ext cx="1312886" cy="541077"/>
      </dsp:txXfrm>
    </dsp:sp>
    <dsp:sp modelId="{A2982B51-8562-47E7-BD17-E316AC3070B9}">
      <dsp:nvSpPr>
        <dsp:cNvPr id="0" name=""/>
        <dsp:cNvSpPr/>
      </dsp:nvSpPr>
      <dsp:spPr>
        <a:xfrm>
          <a:off x="597247" y="863328"/>
          <a:ext cx="5090303" cy="5090303"/>
        </a:xfrm>
        <a:custGeom>
          <a:avLst/>
          <a:gdLst/>
          <a:ahLst/>
          <a:cxnLst/>
          <a:rect l="0" t="0" r="0" b="0"/>
          <a:pathLst>
            <a:path>
              <a:moveTo>
                <a:pt x="2955477" y="5057009"/>
              </a:moveTo>
              <a:arcTo wR="2545151" hR="2545151" stAng="4843342" swAng="1113316"/>
            </a:path>
          </a:pathLst>
        </a:custGeom>
        <a:noFill/>
        <a:ln w="63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FF204-766B-417D-B139-B9DBD339DDDD}">
      <dsp:nvSpPr>
        <dsp:cNvPr id="0" name=""/>
        <dsp:cNvSpPr/>
      </dsp:nvSpPr>
      <dsp:spPr>
        <a:xfrm>
          <a:off x="1352385" y="5255868"/>
          <a:ext cx="1371428" cy="891428"/>
        </a:xfrm>
        <a:prstGeom prst="roundRect">
          <a:avLst/>
        </a:prstGeom>
        <a:solidFill>
          <a:srgbClr val="00949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x-none" sz="1400" b="1" kern="1200" dirty="0"/>
            <a:t>Plataformas </a:t>
          </a:r>
          <a:r>
            <a:rPr lang="es-CO" sz="1400" b="1" kern="1200" dirty="0"/>
            <a:t>de Negocio</a:t>
          </a:r>
          <a:endParaRPr lang="es-ES" sz="1400" kern="1200" dirty="0"/>
        </a:p>
      </dsp:txBody>
      <dsp:txXfrm>
        <a:off x="1395901" y="5299384"/>
        <a:ext cx="1284396" cy="804396"/>
      </dsp:txXfrm>
    </dsp:sp>
    <dsp:sp modelId="{5F4B6E2D-8C36-4311-80C0-4D3F20686AB2}">
      <dsp:nvSpPr>
        <dsp:cNvPr id="0" name=""/>
        <dsp:cNvSpPr/>
      </dsp:nvSpPr>
      <dsp:spPr>
        <a:xfrm>
          <a:off x="514639" y="788409"/>
          <a:ext cx="5090303" cy="5090303"/>
        </a:xfrm>
        <a:custGeom>
          <a:avLst/>
          <a:gdLst/>
          <a:ahLst/>
          <a:cxnLst/>
          <a:rect l="0" t="0" r="0" b="0"/>
          <a:pathLst>
            <a:path>
              <a:moveTo>
                <a:pt x="868289" y="4459813"/>
              </a:moveTo>
              <a:arcTo wR="2545151" hR="2545151" stAng="7872714" swAng="1554076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2071DE-8CC7-4D75-95DC-95A2F56572D2}">
      <dsp:nvSpPr>
        <dsp:cNvPr id="0" name=""/>
        <dsp:cNvSpPr/>
      </dsp:nvSpPr>
      <dsp:spPr>
        <a:xfrm>
          <a:off x="0" y="3802508"/>
          <a:ext cx="1260727" cy="510164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400" b="1" kern="1200" dirty="0"/>
            <a:t>Talento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400" b="1" kern="1200" dirty="0"/>
            <a:t>Human</a:t>
          </a:r>
          <a:r>
            <a:rPr lang="es-CO" sz="1400" b="1" kern="1200" dirty="0"/>
            <a:t>o</a:t>
          </a:r>
          <a:endParaRPr lang="x-none" sz="1400" b="1" kern="1200" dirty="0"/>
        </a:p>
      </dsp:txBody>
      <dsp:txXfrm>
        <a:off x="24904" y="3827412"/>
        <a:ext cx="1210919" cy="460356"/>
      </dsp:txXfrm>
    </dsp:sp>
    <dsp:sp modelId="{B2966437-5C99-4D0C-A19C-5901CB5D686A}">
      <dsp:nvSpPr>
        <dsp:cNvPr id="0" name=""/>
        <dsp:cNvSpPr/>
      </dsp:nvSpPr>
      <dsp:spPr>
        <a:xfrm>
          <a:off x="549931" y="880758"/>
          <a:ext cx="5090303" cy="5090303"/>
        </a:xfrm>
        <a:custGeom>
          <a:avLst/>
          <a:gdLst/>
          <a:ahLst/>
          <a:cxnLst/>
          <a:rect l="0" t="0" r="0" b="0"/>
          <a:pathLst>
            <a:path>
              <a:moveTo>
                <a:pt x="25434" y="2904072"/>
              </a:moveTo>
              <a:arcTo wR="2545151" hR="2545151" stAng="10313583" swAng="2417197"/>
            </a:path>
          </a:pathLst>
        </a:custGeom>
        <a:noFill/>
        <a:ln w="63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484E19-B95E-49CF-9110-B5F2EC7D456C}">
      <dsp:nvSpPr>
        <dsp:cNvPr id="0" name=""/>
        <dsp:cNvSpPr/>
      </dsp:nvSpPr>
      <dsp:spPr>
        <a:xfrm>
          <a:off x="470670" y="1480615"/>
          <a:ext cx="1371428" cy="574721"/>
        </a:xfrm>
        <a:prstGeom prst="roundRect">
          <a:avLst/>
        </a:prstGeom>
        <a:solidFill>
          <a:srgbClr val="BDB82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x-none" sz="1400" b="1" kern="1200" dirty="0"/>
            <a:t>Fortalecimiento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x-none" sz="1400" b="1" kern="1200" dirty="0"/>
            <a:t>Empresarial</a:t>
          </a:r>
          <a:endParaRPr lang="es-ES" sz="1400" kern="1200" dirty="0"/>
        </a:p>
      </dsp:txBody>
      <dsp:txXfrm>
        <a:off x="498726" y="1508671"/>
        <a:ext cx="1315316" cy="518609"/>
      </dsp:txXfrm>
    </dsp:sp>
    <dsp:sp modelId="{718F8766-2254-48B6-AF23-5B777BC09A05}">
      <dsp:nvSpPr>
        <dsp:cNvPr id="0" name=""/>
        <dsp:cNvSpPr/>
      </dsp:nvSpPr>
      <dsp:spPr>
        <a:xfrm>
          <a:off x="529348" y="881317"/>
          <a:ext cx="5090303" cy="5090303"/>
        </a:xfrm>
        <a:custGeom>
          <a:avLst/>
          <a:gdLst/>
          <a:ahLst/>
          <a:cxnLst/>
          <a:rect l="0" t="0" r="0" b="0"/>
          <a:pathLst>
            <a:path>
              <a:moveTo>
                <a:pt x="913387" y="591912"/>
              </a:moveTo>
              <a:arcTo wR="2545151" hR="2545151" stAng="13807448" swAng="1534129"/>
            </a:path>
          </a:pathLst>
        </a:custGeom>
        <a:noFill/>
        <a:ln w="63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544FA-6DAF-460F-ADB1-47CBABF7985A}">
      <dsp:nvSpPr>
        <dsp:cNvPr id="0" name=""/>
        <dsp:cNvSpPr/>
      </dsp:nvSpPr>
      <dsp:spPr>
        <a:xfrm>
          <a:off x="918955" y="0"/>
          <a:ext cx="5748836" cy="5194763"/>
        </a:xfrm>
        <a:prstGeom prst="ellipse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latin typeface="Corbel" panose="020B0503020204020204" pitchFamily="34" charset="0"/>
            </a:rPr>
            <a:t>Comisión Regional de Competitividad</a:t>
          </a:r>
        </a:p>
      </dsp:txBody>
      <dsp:txXfrm>
        <a:off x="2788764" y="259738"/>
        <a:ext cx="2009218" cy="779214"/>
      </dsp:txXfrm>
    </dsp:sp>
    <dsp:sp modelId="{D34BA09B-F76F-4187-86D8-7AAD08F5C72C}">
      <dsp:nvSpPr>
        <dsp:cNvPr id="0" name=""/>
        <dsp:cNvSpPr/>
      </dsp:nvSpPr>
      <dsp:spPr>
        <a:xfrm>
          <a:off x="1644540" y="1298690"/>
          <a:ext cx="4341510" cy="3896072"/>
        </a:xfrm>
        <a:prstGeom prst="ellipse">
          <a:avLst/>
        </a:prstGeom>
        <a:solidFill>
          <a:srgbClr val="00949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>
            <a:latin typeface="Corbel" panose="020B0503020204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latin typeface="Corbel" panose="020B0503020204020204" pitchFamily="34" charset="0"/>
            </a:rPr>
            <a:t>Especialización Inteligente</a:t>
          </a:r>
        </a:p>
      </dsp:txBody>
      <dsp:txXfrm>
        <a:off x="2803724" y="1542195"/>
        <a:ext cx="2023143" cy="730513"/>
      </dsp:txXfrm>
    </dsp:sp>
    <dsp:sp modelId="{50EA2032-DF1F-4C1E-A1C5-2A5E2E30162A}">
      <dsp:nvSpPr>
        <dsp:cNvPr id="0" name=""/>
        <dsp:cNvSpPr/>
      </dsp:nvSpPr>
      <dsp:spPr>
        <a:xfrm>
          <a:off x="2516605" y="2597381"/>
          <a:ext cx="2597381" cy="2597381"/>
        </a:xfrm>
        <a:prstGeom prst="ellipse">
          <a:avLst/>
        </a:prstGeom>
        <a:solidFill>
          <a:srgbClr val="BDB82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b="1" kern="1200" dirty="0" err="1">
              <a:latin typeface="Corbel" panose="020B0503020204020204" pitchFamily="34" charset="0"/>
            </a:rPr>
            <a:t>Clusters</a:t>
          </a:r>
          <a:endParaRPr lang="es-ES" sz="3100" b="1" kern="1200" dirty="0">
            <a:latin typeface="Corbel" panose="020B0503020204020204" pitchFamily="34" charset="0"/>
          </a:endParaRPr>
        </a:p>
      </dsp:txBody>
      <dsp:txXfrm>
        <a:off x="2896982" y="3246726"/>
        <a:ext cx="1836626" cy="1298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A56A02-A5AC-48AD-95BE-8030F055AFBE}" type="datetimeFigureOut">
              <a:rPr lang="es-CO" smtClean="0"/>
              <a:t>04/09/2017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56E326E-754F-40F1-B054-694D655332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337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5B0874-3737-43F9-8BA3-8E864C60E8C3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179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613D-853F-4170-92B3-45655DEA524D}" type="datetimeFigureOut">
              <a:rPr lang="es-CO" smtClean="0"/>
              <a:t>04/09/2017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4F05-D5B5-4157-A0B7-1723804336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876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613D-853F-4170-92B3-45655DEA524D}" type="datetimeFigureOut">
              <a:rPr lang="es-CO" smtClean="0"/>
              <a:t>04/09/2017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4F05-D5B5-4157-A0B7-1723804336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5809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613D-853F-4170-92B3-45655DEA524D}" type="datetimeFigureOut">
              <a:rPr lang="es-CO" smtClean="0"/>
              <a:t>04/09/2017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4F05-D5B5-4157-A0B7-1723804336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8100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613D-853F-4170-92B3-45655DEA524D}" type="datetimeFigureOut">
              <a:rPr lang="es-CO" smtClean="0"/>
              <a:t>04/09/2017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4F05-D5B5-4157-A0B7-1723804336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0230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613D-853F-4170-92B3-45655DEA524D}" type="datetimeFigureOut">
              <a:rPr lang="es-CO" smtClean="0"/>
              <a:t>04/09/2017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4F05-D5B5-4157-A0B7-1723804336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2329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613D-853F-4170-92B3-45655DEA524D}" type="datetimeFigureOut">
              <a:rPr lang="es-CO" smtClean="0"/>
              <a:t>04/09/2017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4F05-D5B5-4157-A0B7-1723804336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6122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613D-853F-4170-92B3-45655DEA524D}" type="datetimeFigureOut">
              <a:rPr lang="es-CO" smtClean="0"/>
              <a:t>04/09/2017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4F05-D5B5-4157-A0B7-1723804336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638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613D-853F-4170-92B3-45655DEA524D}" type="datetimeFigureOut">
              <a:rPr lang="es-CO" smtClean="0"/>
              <a:t>04/09/2017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4F05-D5B5-4157-A0B7-1723804336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6538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613D-853F-4170-92B3-45655DEA524D}" type="datetimeFigureOut">
              <a:rPr lang="es-CO" smtClean="0"/>
              <a:t>04/09/2017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4F05-D5B5-4157-A0B7-1723804336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0870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613D-853F-4170-92B3-45655DEA524D}" type="datetimeFigureOut">
              <a:rPr lang="es-CO" smtClean="0"/>
              <a:t>04/09/2017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4F05-D5B5-4157-A0B7-1723804336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4956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613D-853F-4170-92B3-45655DEA524D}" type="datetimeFigureOut">
              <a:rPr lang="es-CO" smtClean="0"/>
              <a:t>04/09/2017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4F05-D5B5-4157-A0B7-1723804336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943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613D-853F-4170-92B3-45655DEA524D}" type="datetimeFigureOut">
              <a:rPr lang="es-CO" smtClean="0"/>
              <a:t>04/09/2017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74F05-D5B5-4157-A0B7-1723804336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997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microsoft.com/office/2007/relationships/hdphoto" Target="../media/hdphoto1.wdp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ccb.org.co/cluste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07820" y="2032705"/>
            <a:ext cx="5029200" cy="2123658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r>
              <a:rPr lang="es-419" sz="6600" dirty="0">
                <a:solidFill>
                  <a:schemeClr val="bg1"/>
                </a:solidFill>
                <a:latin typeface="Corbel" panose="020B0503020204020204" pitchFamily="34" charset="0"/>
              </a:rPr>
              <a:t>La apuesta productiva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07820" y="5288340"/>
            <a:ext cx="6181500" cy="1569660"/>
          </a:xfrm>
          <a:prstGeom prst="rect">
            <a:avLst/>
          </a:prstGeom>
          <a:noFill/>
        </p:spPr>
        <p:txBody>
          <a:bodyPr wrap="none" lIns="91417" tIns="45708" rIns="91417" bIns="45708" rtlCol="0">
            <a:spAutoFit/>
          </a:bodyPr>
          <a:lstStyle/>
          <a:p>
            <a:r>
              <a:rPr lang="es-419" sz="4800" b="1" dirty="0">
                <a:solidFill>
                  <a:schemeClr val="bg1"/>
                </a:solidFill>
                <a:latin typeface="Corbel" panose="020B0503020204020204" pitchFamily="34" charset="0"/>
              </a:rPr>
              <a:t>La apuesta productiva </a:t>
            </a:r>
          </a:p>
          <a:p>
            <a:r>
              <a:rPr lang="es-419" sz="4800" b="1" dirty="0">
                <a:solidFill>
                  <a:schemeClr val="bg1"/>
                </a:solidFill>
                <a:latin typeface="Corbel" panose="020B0503020204020204" pitchFamily="34" charset="0"/>
              </a:rPr>
              <a:t>de Bogotá – región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" y="1579421"/>
            <a:ext cx="5261377" cy="1323439"/>
          </a:xfrm>
          <a:prstGeom prst="rect">
            <a:avLst/>
          </a:prstGeom>
          <a:noFill/>
        </p:spPr>
        <p:txBody>
          <a:bodyPr wrap="none" lIns="91417" tIns="45708" rIns="91417" bIns="45708" rtlCol="0">
            <a:spAutoFit/>
          </a:bodyPr>
          <a:lstStyle/>
          <a:p>
            <a:r>
              <a:rPr lang="es-419" sz="4000" b="1" dirty="0">
                <a:solidFill>
                  <a:schemeClr val="bg1"/>
                </a:solidFill>
                <a:latin typeface="Corbel" panose="020B0503020204020204" pitchFamily="34" charset="0"/>
              </a:rPr>
              <a:t>Apuesta productiva de </a:t>
            </a:r>
          </a:p>
          <a:p>
            <a:r>
              <a:rPr lang="es-419" sz="4000" b="1" dirty="0">
                <a:solidFill>
                  <a:schemeClr val="bg1"/>
                </a:solidFill>
                <a:latin typeface="Corbel" panose="020B0503020204020204" pitchFamily="34" charset="0"/>
              </a:rPr>
              <a:t>Bogotá región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0991"/>
            <a:ext cx="12192000" cy="5297010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034143" y="260664"/>
            <a:ext cx="10091057" cy="1231082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algn="ctr"/>
            <a:r>
              <a:rPr lang="es-419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Eficiencia del Estado y Competitividad</a:t>
            </a:r>
          </a:p>
          <a:p>
            <a:pPr algn="ctr"/>
            <a:endParaRPr lang="es-419" sz="800" b="1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  <a:p>
            <a:pPr algn="ctr"/>
            <a:r>
              <a:rPr lang="es-419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4 de septiembre de 2017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1098530" y="6177521"/>
            <a:ext cx="1093470" cy="680481"/>
            <a:chOff x="10848025" y="6044199"/>
            <a:chExt cx="1343975" cy="813801"/>
          </a:xfrm>
        </p:grpSpPr>
        <p:sp>
          <p:nvSpPr>
            <p:cNvPr id="19" name="Rectángulo 18"/>
            <p:cNvSpPr/>
            <p:nvPr/>
          </p:nvSpPr>
          <p:spPr>
            <a:xfrm rot="20408598">
              <a:off x="10848025" y="6044199"/>
              <a:ext cx="647575" cy="725385"/>
            </a:xfrm>
            <a:custGeom>
              <a:avLst/>
              <a:gdLst>
                <a:gd name="connsiteX0" fmla="*/ 0 w 914400"/>
                <a:gd name="connsiteY0" fmla="*/ 0 h 1034716"/>
                <a:gd name="connsiteX1" fmla="*/ 914400 w 914400"/>
                <a:gd name="connsiteY1" fmla="*/ 0 h 1034716"/>
                <a:gd name="connsiteX2" fmla="*/ 914400 w 914400"/>
                <a:gd name="connsiteY2" fmla="*/ 1034716 h 1034716"/>
                <a:gd name="connsiteX3" fmla="*/ 0 w 914400"/>
                <a:gd name="connsiteY3" fmla="*/ 1034716 h 1034716"/>
                <a:gd name="connsiteX4" fmla="*/ 0 w 914400"/>
                <a:gd name="connsiteY4" fmla="*/ 0 h 1034716"/>
                <a:gd name="connsiteX0" fmla="*/ 0 w 914400"/>
                <a:gd name="connsiteY0" fmla="*/ 0 h 1034716"/>
                <a:gd name="connsiteX1" fmla="*/ 740579 w 914400"/>
                <a:gd name="connsiteY1" fmla="*/ 178347 h 1034716"/>
                <a:gd name="connsiteX2" fmla="*/ 914400 w 914400"/>
                <a:gd name="connsiteY2" fmla="*/ 1034716 h 1034716"/>
                <a:gd name="connsiteX3" fmla="*/ 0 w 914400"/>
                <a:gd name="connsiteY3" fmla="*/ 1034716 h 1034716"/>
                <a:gd name="connsiteX4" fmla="*/ 0 w 914400"/>
                <a:gd name="connsiteY4" fmla="*/ 0 h 1034716"/>
                <a:gd name="connsiteX0" fmla="*/ 0 w 914400"/>
                <a:gd name="connsiteY0" fmla="*/ 0 h 1034716"/>
                <a:gd name="connsiteX1" fmla="*/ 756296 w 914400"/>
                <a:gd name="connsiteY1" fmla="*/ 150377 h 1034716"/>
                <a:gd name="connsiteX2" fmla="*/ 914400 w 914400"/>
                <a:gd name="connsiteY2" fmla="*/ 1034716 h 1034716"/>
                <a:gd name="connsiteX3" fmla="*/ 0 w 914400"/>
                <a:gd name="connsiteY3" fmla="*/ 1034716 h 1034716"/>
                <a:gd name="connsiteX4" fmla="*/ 0 w 914400"/>
                <a:gd name="connsiteY4" fmla="*/ 0 h 1034716"/>
                <a:gd name="connsiteX0" fmla="*/ 0 w 914400"/>
                <a:gd name="connsiteY0" fmla="*/ 0 h 1034716"/>
                <a:gd name="connsiteX1" fmla="*/ 703017 w 914400"/>
                <a:gd name="connsiteY1" fmla="*/ 212445 h 1034716"/>
                <a:gd name="connsiteX2" fmla="*/ 914400 w 914400"/>
                <a:gd name="connsiteY2" fmla="*/ 1034716 h 1034716"/>
                <a:gd name="connsiteX3" fmla="*/ 0 w 914400"/>
                <a:gd name="connsiteY3" fmla="*/ 1034716 h 1034716"/>
                <a:gd name="connsiteX4" fmla="*/ 0 w 914400"/>
                <a:gd name="connsiteY4" fmla="*/ 0 h 1034716"/>
                <a:gd name="connsiteX0" fmla="*/ 0 w 914400"/>
                <a:gd name="connsiteY0" fmla="*/ 0 h 1034716"/>
                <a:gd name="connsiteX1" fmla="*/ 687299 w 914400"/>
                <a:gd name="connsiteY1" fmla="*/ 240415 h 1034716"/>
                <a:gd name="connsiteX2" fmla="*/ 914400 w 914400"/>
                <a:gd name="connsiteY2" fmla="*/ 1034716 h 1034716"/>
                <a:gd name="connsiteX3" fmla="*/ 0 w 914400"/>
                <a:gd name="connsiteY3" fmla="*/ 1034716 h 1034716"/>
                <a:gd name="connsiteX4" fmla="*/ 0 w 914400"/>
                <a:gd name="connsiteY4" fmla="*/ 0 h 103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1034716">
                  <a:moveTo>
                    <a:pt x="0" y="0"/>
                  </a:moveTo>
                  <a:lnTo>
                    <a:pt x="687299" y="240415"/>
                  </a:lnTo>
                  <a:lnTo>
                    <a:pt x="914400" y="1034716"/>
                  </a:lnTo>
                  <a:lnTo>
                    <a:pt x="0" y="10347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18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07090" y="6177690"/>
              <a:ext cx="1184910" cy="6803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3941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3 Gráfico"/>
          <p:cNvGraphicFramePr/>
          <p:nvPr>
            <p:extLst/>
          </p:nvPr>
        </p:nvGraphicFramePr>
        <p:xfrm>
          <a:off x="788566" y="1303512"/>
          <a:ext cx="10622603" cy="4056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ángulo 6"/>
          <p:cNvSpPr/>
          <p:nvPr/>
        </p:nvSpPr>
        <p:spPr>
          <a:xfrm>
            <a:off x="3344382" y="1246788"/>
            <a:ext cx="5510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2952" fontAlgn="base">
              <a:spcBef>
                <a:spcPct val="0"/>
              </a:spcBef>
              <a:spcAft>
                <a:spcPct val="0"/>
              </a:spcAft>
            </a:pPr>
            <a:r>
              <a:rPr lang="es-CO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Calibri" pitchFamily="34" charset="0"/>
                <a:cs typeface="Arial" panose="020B0604020202020204" pitchFamily="34" charset="0"/>
              </a:rPr>
              <a:t>Inversión y Productividad Total de Factores (PTF) </a:t>
            </a:r>
          </a:p>
          <a:p>
            <a:pPr algn="ctr" defTabSz="822952" fontAlgn="base">
              <a:spcBef>
                <a:spcPct val="0"/>
              </a:spcBef>
              <a:spcAft>
                <a:spcPct val="0"/>
              </a:spcAft>
            </a:pPr>
            <a:r>
              <a:rPr lang="es-CO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Calibri" pitchFamily="34" charset="0"/>
                <a:cs typeface="Arial" panose="020B0604020202020204" pitchFamily="34" charset="0"/>
              </a:rPr>
              <a:t>Colombia, 2000-2014</a:t>
            </a:r>
            <a:endParaRPr lang="es-CO" sz="2800" b="1" kern="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  <a:cs typeface="Arial" pitchFamily="34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6801918" y="5422629"/>
            <a:ext cx="286893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822952">
              <a:spcBef>
                <a:spcPct val="50000"/>
              </a:spcBef>
            </a:pPr>
            <a:r>
              <a:rPr lang="es-CO" sz="1200" kern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Fuente: DANE - DIAN. Cálculos OEE – MINCIT</a:t>
            </a:r>
          </a:p>
        </p:txBody>
      </p:sp>
      <p:sp>
        <p:nvSpPr>
          <p:cNvPr id="22" name="10 CuadroTexto"/>
          <p:cNvSpPr txBox="1"/>
          <p:nvPr/>
        </p:nvSpPr>
        <p:spPr>
          <a:xfrm>
            <a:off x="2429301" y="6211669"/>
            <a:ext cx="7240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" lvl="1" defTabSz="822952"/>
            <a:r>
              <a:rPr lang="es-CO" b="1" kern="0" dirty="0">
                <a:ea typeface="Malgun Gothic" pitchFamily="34" charset="-127"/>
                <a:cs typeface="Arial"/>
              </a:rPr>
              <a:t>«La productividad no lo es todo, pero a la larga es casi todo.» </a:t>
            </a:r>
          </a:p>
          <a:p>
            <a:pPr marL="5715" lvl="1" algn="r" defTabSz="822952"/>
            <a:r>
              <a:rPr lang="es-CO" b="1" kern="0" dirty="0">
                <a:ea typeface="Malgun Gothic" pitchFamily="34" charset="-127"/>
                <a:cs typeface="Arial"/>
              </a:rPr>
              <a:t>Paul </a:t>
            </a:r>
            <a:r>
              <a:rPr lang="es-CO" b="1" kern="0" dirty="0" err="1">
                <a:ea typeface="Malgun Gothic" pitchFamily="34" charset="-127"/>
                <a:cs typeface="Arial"/>
              </a:rPr>
              <a:t>Krugman</a:t>
            </a:r>
            <a:endParaRPr lang="es-CO" b="1" kern="0" dirty="0">
              <a:ea typeface="Malgun Gothic" pitchFamily="34" charset="-127"/>
              <a:cs typeface="Arial"/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2393539" y="6211669"/>
            <a:ext cx="0" cy="517358"/>
          </a:xfrm>
          <a:prstGeom prst="line">
            <a:avLst/>
          </a:prstGeom>
          <a:ln w="57150">
            <a:solidFill>
              <a:srgbClr val="009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396412" y="133584"/>
            <a:ext cx="94596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Malgun Gothic" pitchFamily="34" charset="-127"/>
              </a:rPr>
              <a:t>Colombia enfrenta un gran reto en materia de productividad</a:t>
            </a:r>
            <a:endParaRPr lang="es-419" sz="2800" b="1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cxnSp>
        <p:nvCxnSpPr>
          <p:cNvPr id="15" name="Conector recto 14"/>
          <p:cNvCxnSpPr/>
          <p:nvPr/>
        </p:nvCxnSpPr>
        <p:spPr>
          <a:xfrm flipH="1">
            <a:off x="363754" y="91380"/>
            <a:ext cx="6588" cy="692295"/>
          </a:xfrm>
          <a:prstGeom prst="line">
            <a:avLst/>
          </a:prstGeom>
          <a:ln w="76200">
            <a:solidFill>
              <a:srgbClr val="009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o 20"/>
          <p:cNvGrpSpPr/>
          <p:nvPr/>
        </p:nvGrpSpPr>
        <p:grpSpPr>
          <a:xfrm>
            <a:off x="11098530" y="6177519"/>
            <a:ext cx="1093470" cy="680481"/>
            <a:chOff x="10848025" y="6044199"/>
            <a:chExt cx="1343975" cy="813801"/>
          </a:xfrm>
        </p:grpSpPr>
        <p:sp>
          <p:nvSpPr>
            <p:cNvPr id="25" name="Rectángulo 18"/>
            <p:cNvSpPr/>
            <p:nvPr/>
          </p:nvSpPr>
          <p:spPr>
            <a:xfrm rot="20408598">
              <a:off x="10848025" y="6044199"/>
              <a:ext cx="647575" cy="725385"/>
            </a:xfrm>
            <a:custGeom>
              <a:avLst/>
              <a:gdLst>
                <a:gd name="connsiteX0" fmla="*/ 0 w 914400"/>
                <a:gd name="connsiteY0" fmla="*/ 0 h 1034716"/>
                <a:gd name="connsiteX1" fmla="*/ 914400 w 914400"/>
                <a:gd name="connsiteY1" fmla="*/ 0 h 1034716"/>
                <a:gd name="connsiteX2" fmla="*/ 914400 w 914400"/>
                <a:gd name="connsiteY2" fmla="*/ 1034716 h 1034716"/>
                <a:gd name="connsiteX3" fmla="*/ 0 w 914400"/>
                <a:gd name="connsiteY3" fmla="*/ 1034716 h 1034716"/>
                <a:gd name="connsiteX4" fmla="*/ 0 w 914400"/>
                <a:gd name="connsiteY4" fmla="*/ 0 h 1034716"/>
                <a:gd name="connsiteX0" fmla="*/ 0 w 914400"/>
                <a:gd name="connsiteY0" fmla="*/ 0 h 1034716"/>
                <a:gd name="connsiteX1" fmla="*/ 740579 w 914400"/>
                <a:gd name="connsiteY1" fmla="*/ 178347 h 1034716"/>
                <a:gd name="connsiteX2" fmla="*/ 914400 w 914400"/>
                <a:gd name="connsiteY2" fmla="*/ 1034716 h 1034716"/>
                <a:gd name="connsiteX3" fmla="*/ 0 w 914400"/>
                <a:gd name="connsiteY3" fmla="*/ 1034716 h 1034716"/>
                <a:gd name="connsiteX4" fmla="*/ 0 w 914400"/>
                <a:gd name="connsiteY4" fmla="*/ 0 h 1034716"/>
                <a:gd name="connsiteX0" fmla="*/ 0 w 914400"/>
                <a:gd name="connsiteY0" fmla="*/ 0 h 1034716"/>
                <a:gd name="connsiteX1" fmla="*/ 756296 w 914400"/>
                <a:gd name="connsiteY1" fmla="*/ 150377 h 1034716"/>
                <a:gd name="connsiteX2" fmla="*/ 914400 w 914400"/>
                <a:gd name="connsiteY2" fmla="*/ 1034716 h 1034716"/>
                <a:gd name="connsiteX3" fmla="*/ 0 w 914400"/>
                <a:gd name="connsiteY3" fmla="*/ 1034716 h 1034716"/>
                <a:gd name="connsiteX4" fmla="*/ 0 w 914400"/>
                <a:gd name="connsiteY4" fmla="*/ 0 h 1034716"/>
                <a:gd name="connsiteX0" fmla="*/ 0 w 914400"/>
                <a:gd name="connsiteY0" fmla="*/ 0 h 1034716"/>
                <a:gd name="connsiteX1" fmla="*/ 703017 w 914400"/>
                <a:gd name="connsiteY1" fmla="*/ 212445 h 1034716"/>
                <a:gd name="connsiteX2" fmla="*/ 914400 w 914400"/>
                <a:gd name="connsiteY2" fmla="*/ 1034716 h 1034716"/>
                <a:gd name="connsiteX3" fmla="*/ 0 w 914400"/>
                <a:gd name="connsiteY3" fmla="*/ 1034716 h 1034716"/>
                <a:gd name="connsiteX4" fmla="*/ 0 w 914400"/>
                <a:gd name="connsiteY4" fmla="*/ 0 h 1034716"/>
                <a:gd name="connsiteX0" fmla="*/ 0 w 914400"/>
                <a:gd name="connsiteY0" fmla="*/ 0 h 1034716"/>
                <a:gd name="connsiteX1" fmla="*/ 687299 w 914400"/>
                <a:gd name="connsiteY1" fmla="*/ 240415 h 1034716"/>
                <a:gd name="connsiteX2" fmla="*/ 914400 w 914400"/>
                <a:gd name="connsiteY2" fmla="*/ 1034716 h 1034716"/>
                <a:gd name="connsiteX3" fmla="*/ 0 w 914400"/>
                <a:gd name="connsiteY3" fmla="*/ 1034716 h 1034716"/>
                <a:gd name="connsiteX4" fmla="*/ 0 w 914400"/>
                <a:gd name="connsiteY4" fmla="*/ 0 h 103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1034716">
                  <a:moveTo>
                    <a:pt x="0" y="0"/>
                  </a:moveTo>
                  <a:lnTo>
                    <a:pt x="687299" y="240415"/>
                  </a:lnTo>
                  <a:lnTo>
                    <a:pt x="914400" y="1034716"/>
                  </a:lnTo>
                  <a:lnTo>
                    <a:pt x="0" y="10347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18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07090" y="6177690"/>
              <a:ext cx="1184910" cy="6803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3154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/>
          <p:cNvCxnSpPr/>
          <p:nvPr/>
        </p:nvCxnSpPr>
        <p:spPr>
          <a:xfrm flipH="1">
            <a:off x="1024859" y="421521"/>
            <a:ext cx="1" cy="995662"/>
          </a:xfrm>
          <a:prstGeom prst="line">
            <a:avLst/>
          </a:prstGeom>
          <a:ln w="76200">
            <a:solidFill>
              <a:srgbClr val="009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11"/>
          <p:cNvSpPr txBox="1"/>
          <p:nvPr/>
        </p:nvSpPr>
        <p:spPr>
          <a:xfrm>
            <a:off x="225286" y="6520935"/>
            <a:ext cx="156485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b="1" dirty="0">
                <a:solidFill>
                  <a:schemeClr val="accent5">
                    <a:lumMod val="25000"/>
                  </a:schemeClr>
                </a:solidFill>
                <a:latin typeface="Corbel" panose="020B0503020204020204" pitchFamily="34" charset="0"/>
              </a:rPr>
              <a:t>@</a:t>
            </a:r>
            <a:r>
              <a:rPr lang="es-ES" b="1" dirty="0" err="1">
                <a:solidFill>
                  <a:schemeClr val="accent5">
                    <a:lumMod val="25000"/>
                  </a:schemeClr>
                </a:solidFill>
                <a:latin typeface="Corbel" panose="020B0503020204020204" pitchFamily="34" charset="0"/>
              </a:rPr>
              <a:t>marcollinas</a:t>
            </a:r>
            <a:endParaRPr lang="es-CO" b="1" dirty="0">
              <a:solidFill>
                <a:schemeClr val="accent5">
                  <a:lumMod val="2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24" name="Picture 2" descr="http://logos-download.com/wp-content/uploads/2016/02/Twitter_logo_bird_transparent_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5" y="6570582"/>
            <a:ext cx="3413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Down Arrow 52"/>
          <p:cNvSpPr/>
          <p:nvPr/>
        </p:nvSpPr>
        <p:spPr>
          <a:xfrm>
            <a:off x="4940848" y="2212312"/>
            <a:ext cx="1103127" cy="3014844"/>
          </a:xfrm>
          <a:prstGeom prst="downArrow">
            <a:avLst>
              <a:gd name="adj1" fmla="val 50000"/>
              <a:gd name="adj2" fmla="val 48257"/>
            </a:avLst>
          </a:prstGeom>
          <a:solidFill>
            <a:srgbClr val="D9D9D9"/>
          </a:solidFill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967"/>
            <a:endParaRPr lang="es-CO" dirty="0">
              <a:solidFill>
                <a:srgbClr val="3C3C3B"/>
              </a:solidFill>
              <a:latin typeface="Corbel" panose="020B05030202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5 CuadroTexto"/>
          <p:cNvSpPr txBox="1"/>
          <p:nvPr/>
        </p:nvSpPr>
        <p:spPr>
          <a:xfrm>
            <a:off x="7002377" y="5021280"/>
            <a:ext cx="60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967"/>
            <a:endParaRPr lang="es-CO" dirty="0">
              <a:solidFill>
                <a:prstClr val="black"/>
              </a:solidFill>
              <a:latin typeface="Corbel" panose="020B05030202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7" name="5 Marcador de contenido"/>
          <p:cNvGraphicFramePr>
            <a:graphicFrameLocks/>
          </p:cNvGraphicFramePr>
          <p:nvPr>
            <p:extLst/>
          </p:nvPr>
        </p:nvGraphicFramePr>
        <p:xfrm>
          <a:off x="5866049" y="2449292"/>
          <a:ext cx="575759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2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3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5547">
                <a:tc>
                  <a:txBody>
                    <a:bodyPr/>
                    <a:lstStyle/>
                    <a:p>
                      <a:endParaRPr lang="en-US" sz="2000" dirty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121920" marR="12192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Malgun Gothic" pitchFamily="34" charset="-127"/>
                          <a:ea typeface="Malgun Gothic" pitchFamily="34" charset="-127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0094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Malgun Gothic" pitchFamily="34" charset="-127"/>
                          <a:ea typeface="Malgun Gothic" pitchFamily="34" charset="-127"/>
                        </a:rPr>
                        <a:t>+</a:t>
                      </a:r>
                    </a:p>
                  </a:txBody>
                  <a:tcPr marL="0" marR="0" marT="0" marB="0" anchor="ctr">
                    <a:solidFill>
                      <a:srgbClr val="0094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379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4000" b="1" kern="1200" dirty="0">
                          <a:solidFill>
                            <a:schemeClr val="bg1"/>
                          </a:solidFill>
                          <a:latin typeface="Malgun Gothic" pitchFamily="34" charset="-127"/>
                          <a:ea typeface="Malgun Gothic" pitchFamily="34" charset="-127"/>
                          <a:cs typeface="+mn-cs"/>
                        </a:rPr>
                        <a:t>-</a:t>
                      </a:r>
                    </a:p>
                  </a:txBody>
                  <a:tcPr marL="121920" marR="121920" anchor="ctr">
                    <a:solidFill>
                      <a:srgbClr val="0094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solidFill>
                            <a:schemeClr val="bg1"/>
                          </a:solidFill>
                          <a:latin typeface="Corbel" panose="020B0503020204020204" pitchFamily="34" charset="0"/>
                          <a:ea typeface="Malgun Gothic" pitchFamily="34" charset="-127"/>
                        </a:rPr>
                        <a:t>Sin crecimiento</a:t>
                      </a:r>
                      <a:endParaRPr lang="en-US" sz="2000" dirty="0">
                        <a:solidFill>
                          <a:schemeClr val="bg1"/>
                        </a:solidFill>
                        <a:latin typeface="Corbel" panose="020B0503020204020204" pitchFamily="34" charset="0"/>
                        <a:ea typeface="Malgun Gothic" pitchFamily="34" charset="-127"/>
                      </a:endParaRPr>
                    </a:p>
                  </a:txBody>
                  <a:tcPr marL="121920" marR="121920" anchor="ctr">
                    <a:solidFill>
                      <a:srgbClr val="BDB8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solidFill>
                            <a:schemeClr val="bg1"/>
                          </a:solidFill>
                          <a:latin typeface="Corbel" panose="020B0503020204020204" pitchFamily="34" charset="0"/>
                          <a:ea typeface="Malgun Gothic" pitchFamily="34" charset="-127"/>
                        </a:rPr>
                        <a:t>Crecimiento lento</a:t>
                      </a:r>
                      <a:endParaRPr lang="en-US" sz="2000" dirty="0">
                        <a:solidFill>
                          <a:schemeClr val="bg1"/>
                        </a:solidFill>
                        <a:latin typeface="Corbel" panose="020B0503020204020204" pitchFamily="34" charset="0"/>
                        <a:ea typeface="Malgun Gothic" pitchFamily="34" charset="-127"/>
                      </a:endParaRPr>
                    </a:p>
                  </a:txBody>
                  <a:tcPr marL="121920" marR="121920" anchor="ctr">
                    <a:solidFill>
                      <a:srgbClr val="BDB8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379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bg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+</a:t>
                      </a:r>
                    </a:p>
                  </a:txBody>
                  <a:tcPr marL="121920" marR="121920" anchor="ctr">
                    <a:solidFill>
                      <a:srgbClr val="0094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solidFill>
                            <a:schemeClr val="bg1"/>
                          </a:solidFill>
                          <a:latin typeface="Corbel" panose="020B0503020204020204" pitchFamily="34" charset="0"/>
                          <a:ea typeface="Malgun Gothic" pitchFamily="34" charset="-127"/>
                        </a:rPr>
                        <a:t>Crecimiento coyuntural</a:t>
                      </a:r>
                      <a:endParaRPr lang="en-US" sz="2000" dirty="0">
                        <a:solidFill>
                          <a:schemeClr val="bg1"/>
                        </a:solidFill>
                        <a:latin typeface="Corbel" panose="020B0503020204020204" pitchFamily="34" charset="0"/>
                        <a:ea typeface="Malgun Gothic" pitchFamily="34" charset="-127"/>
                      </a:endParaRPr>
                    </a:p>
                  </a:txBody>
                  <a:tcPr marL="121920" marR="121920" anchor="ctr">
                    <a:solidFill>
                      <a:srgbClr val="BDB8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121920" marR="12192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12 CuadroTexto"/>
          <p:cNvSpPr txBox="1"/>
          <p:nvPr/>
        </p:nvSpPr>
        <p:spPr>
          <a:xfrm>
            <a:off x="6719756" y="4671333"/>
            <a:ext cx="5012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2967"/>
            <a:r>
              <a:rPr lang="es-CO" sz="1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Fuente: </a:t>
            </a:r>
            <a:r>
              <a:rPr lang="es-CO" sz="12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Rodrik</a:t>
            </a:r>
            <a:r>
              <a:rPr lang="es-CO" sz="1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(2013). «</a:t>
            </a:r>
            <a:r>
              <a:rPr lang="es-CO" sz="12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CO" sz="1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Past, Present, and Future of </a:t>
            </a:r>
            <a:r>
              <a:rPr lang="es-CO" sz="12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Economic</a:t>
            </a:r>
            <a:r>
              <a:rPr lang="es-CO" sz="1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O" sz="12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Growth</a:t>
            </a:r>
            <a:r>
              <a:rPr lang="es-CO" sz="1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endParaRPr lang="en-US" sz="1200" dirty="0">
              <a:latin typeface="Corbel" panose="020B05030202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13 Rectángulo"/>
          <p:cNvSpPr/>
          <p:nvPr/>
        </p:nvSpPr>
        <p:spPr>
          <a:xfrm>
            <a:off x="8903303" y="3768367"/>
            <a:ext cx="2697479" cy="679964"/>
          </a:xfrm>
          <a:prstGeom prst="rect">
            <a:avLst/>
          </a:prstGeom>
          <a:solidFill>
            <a:schemeClr val="bg1">
              <a:lumMod val="75000"/>
              <a:alpha val="64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967"/>
            <a:r>
              <a:rPr lang="es-CO" sz="2000" dirty="0">
                <a:solidFill>
                  <a:prstClr val="white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Crecimiento rápido y sostenido</a:t>
            </a:r>
          </a:p>
        </p:txBody>
      </p:sp>
      <p:sp>
        <p:nvSpPr>
          <p:cNvPr id="40" name="Down Arrow 22"/>
          <p:cNvSpPr/>
          <p:nvPr/>
        </p:nvSpPr>
        <p:spPr>
          <a:xfrm rot="16200000">
            <a:off x="8229561" y="-1330195"/>
            <a:ext cx="977787" cy="6999095"/>
          </a:xfrm>
          <a:prstGeom prst="downArrow">
            <a:avLst/>
          </a:prstGeom>
          <a:solidFill>
            <a:srgbClr val="D9D9D9"/>
          </a:solidFill>
          <a:ln>
            <a:noFill/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 defTabSz="912967"/>
            <a:endParaRPr lang="es-CO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Rectangle 56"/>
          <p:cNvSpPr/>
          <p:nvPr/>
        </p:nvSpPr>
        <p:spPr>
          <a:xfrm rot="16200000">
            <a:off x="3665229" y="3099960"/>
            <a:ext cx="27426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2967">
              <a:defRPr/>
            </a:pPr>
            <a:r>
              <a:rPr lang="es-MX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AGENDA VERTICAL</a:t>
            </a:r>
            <a:endParaRPr lang="es-CO" sz="2000" b="1" kern="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Rectangle 24"/>
          <p:cNvSpPr/>
          <p:nvPr/>
        </p:nvSpPr>
        <p:spPr>
          <a:xfrm>
            <a:off x="5832374" y="1528588"/>
            <a:ext cx="5877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2967"/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AGENDA HORIZONTAL</a:t>
            </a:r>
            <a:endParaRPr lang="es-CO" sz="2000" b="1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19 CuadroTexto"/>
          <p:cNvSpPr txBox="1"/>
          <p:nvPr/>
        </p:nvSpPr>
        <p:spPr>
          <a:xfrm>
            <a:off x="5823369" y="1968160"/>
            <a:ext cx="5777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967"/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Mejoramiento de los Fundamentales</a:t>
            </a:r>
          </a:p>
        </p:txBody>
      </p:sp>
      <p:sp>
        <p:nvSpPr>
          <p:cNvPr id="44" name="20 CuadroTexto"/>
          <p:cNvSpPr txBox="1"/>
          <p:nvPr/>
        </p:nvSpPr>
        <p:spPr>
          <a:xfrm rot="16200000">
            <a:off x="4128885" y="2976849"/>
            <a:ext cx="274263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2967"/>
            <a:r>
              <a:rPr lang="es-CO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Política Industrial </a:t>
            </a:r>
          </a:p>
          <a:p>
            <a:pPr algn="ctr" defTabSz="912967"/>
            <a:r>
              <a:rPr lang="es-CO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Moderna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0" y="0"/>
            <a:ext cx="4646662" cy="687704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2967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s-ES" altLang="es-MX" sz="2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1" name="3 Título"/>
          <p:cNvSpPr>
            <a:spLocks noGrp="1"/>
          </p:cNvSpPr>
          <p:nvPr>
            <p:ph type="title"/>
          </p:nvPr>
        </p:nvSpPr>
        <p:spPr>
          <a:xfrm>
            <a:off x="225286" y="1783073"/>
            <a:ext cx="4326613" cy="2888260"/>
          </a:xfrm>
          <a:ln>
            <a:noFill/>
          </a:ln>
        </p:spPr>
        <p:txBody>
          <a:bodyPr>
            <a:noAutofit/>
          </a:bodyPr>
          <a:lstStyle/>
          <a:p>
            <a:r>
              <a:rPr lang="es-CO" sz="3200" b="0" dirty="0">
                <a:solidFill>
                  <a:schemeClr val="bg1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avanzar en </a:t>
            </a:r>
            <a:r>
              <a:rPr lang="es-CO" sz="3600" b="1" dirty="0">
                <a:solidFill>
                  <a:schemeClr val="bg1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productividad y competitividad</a:t>
            </a:r>
            <a:r>
              <a:rPr lang="es-CO" sz="3200" b="0" dirty="0">
                <a:solidFill>
                  <a:schemeClr val="bg1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O" sz="3200" dirty="0">
                <a:solidFill>
                  <a:schemeClr val="bg1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necesitamos conjugar  profundas </a:t>
            </a:r>
            <a:r>
              <a:rPr lang="es-CO" sz="3200" b="0" dirty="0">
                <a:solidFill>
                  <a:schemeClr val="bg1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agendas </a:t>
            </a:r>
            <a:r>
              <a:rPr lang="es-CO" sz="3200" b="0" u="sng" dirty="0">
                <a:solidFill>
                  <a:schemeClr val="bg1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horizontales</a:t>
            </a:r>
            <a:r>
              <a:rPr lang="es-CO" sz="3200" b="0" dirty="0">
                <a:solidFill>
                  <a:schemeClr val="bg1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</a:t>
            </a:r>
            <a:r>
              <a:rPr lang="es-CO" sz="3200" b="0" u="sng" dirty="0">
                <a:solidFill>
                  <a:schemeClr val="bg1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verticales</a:t>
            </a:r>
            <a:endParaRPr lang="es-CO" sz="3200" b="0" dirty="0">
              <a:solidFill>
                <a:schemeClr val="bg1"/>
              </a:solidFill>
              <a:latin typeface="Corbel" panose="020B05030202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0" name="Grupo 20"/>
          <p:cNvGrpSpPr/>
          <p:nvPr/>
        </p:nvGrpSpPr>
        <p:grpSpPr>
          <a:xfrm>
            <a:off x="11098530" y="6177519"/>
            <a:ext cx="1093470" cy="680481"/>
            <a:chOff x="10848025" y="6044199"/>
            <a:chExt cx="1343975" cy="813801"/>
          </a:xfrm>
        </p:grpSpPr>
        <p:sp>
          <p:nvSpPr>
            <p:cNvPr id="22" name="Rectángulo 18"/>
            <p:cNvSpPr/>
            <p:nvPr/>
          </p:nvSpPr>
          <p:spPr>
            <a:xfrm rot="20408598">
              <a:off x="10848025" y="6044199"/>
              <a:ext cx="647575" cy="725385"/>
            </a:xfrm>
            <a:custGeom>
              <a:avLst/>
              <a:gdLst>
                <a:gd name="connsiteX0" fmla="*/ 0 w 914400"/>
                <a:gd name="connsiteY0" fmla="*/ 0 h 1034716"/>
                <a:gd name="connsiteX1" fmla="*/ 914400 w 914400"/>
                <a:gd name="connsiteY1" fmla="*/ 0 h 1034716"/>
                <a:gd name="connsiteX2" fmla="*/ 914400 w 914400"/>
                <a:gd name="connsiteY2" fmla="*/ 1034716 h 1034716"/>
                <a:gd name="connsiteX3" fmla="*/ 0 w 914400"/>
                <a:gd name="connsiteY3" fmla="*/ 1034716 h 1034716"/>
                <a:gd name="connsiteX4" fmla="*/ 0 w 914400"/>
                <a:gd name="connsiteY4" fmla="*/ 0 h 1034716"/>
                <a:gd name="connsiteX0" fmla="*/ 0 w 914400"/>
                <a:gd name="connsiteY0" fmla="*/ 0 h 1034716"/>
                <a:gd name="connsiteX1" fmla="*/ 740579 w 914400"/>
                <a:gd name="connsiteY1" fmla="*/ 178347 h 1034716"/>
                <a:gd name="connsiteX2" fmla="*/ 914400 w 914400"/>
                <a:gd name="connsiteY2" fmla="*/ 1034716 h 1034716"/>
                <a:gd name="connsiteX3" fmla="*/ 0 w 914400"/>
                <a:gd name="connsiteY3" fmla="*/ 1034716 h 1034716"/>
                <a:gd name="connsiteX4" fmla="*/ 0 w 914400"/>
                <a:gd name="connsiteY4" fmla="*/ 0 h 1034716"/>
                <a:gd name="connsiteX0" fmla="*/ 0 w 914400"/>
                <a:gd name="connsiteY0" fmla="*/ 0 h 1034716"/>
                <a:gd name="connsiteX1" fmla="*/ 756296 w 914400"/>
                <a:gd name="connsiteY1" fmla="*/ 150377 h 1034716"/>
                <a:gd name="connsiteX2" fmla="*/ 914400 w 914400"/>
                <a:gd name="connsiteY2" fmla="*/ 1034716 h 1034716"/>
                <a:gd name="connsiteX3" fmla="*/ 0 w 914400"/>
                <a:gd name="connsiteY3" fmla="*/ 1034716 h 1034716"/>
                <a:gd name="connsiteX4" fmla="*/ 0 w 914400"/>
                <a:gd name="connsiteY4" fmla="*/ 0 h 1034716"/>
                <a:gd name="connsiteX0" fmla="*/ 0 w 914400"/>
                <a:gd name="connsiteY0" fmla="*/ 0 h 1034716"/>
                <a:gd name="connsiteX1" fmla="*/ 703017 w 914400"/>
                <a:gd name="connsiteY1" fmla="*/ 212445 h 1034716"/>
                <a:gd name="connsiteX2" fmla="*/ 914400 w 914400"/>
                <a:gd name="connsiteY2" fmla="*/ 1034716 h 1034716"/>
                <a:gd name="connsiteX3" fmla="*/ 0 w 914400"/>
                <a:gd name="connsiteY3" fmla="*/ 1034716 h 1034716"/>
                <a:gd name="connsiteX4" fmla="*/ 0 w 914400"/>
                <a:gd name="connsiteY4" fmla="*/ 0 h 1034716"/>
                <a:gd name="connsiteX0" fmla="*/ 0 w 914400"/>
                <a:gd name="connsiteY0" fmla="*/ 0 h 1034716"/>
                <a:gd name="connsiteX1" fmla="*/ 687299 w 914400"/>
                <a:gd name="connsiteY1" fmla="*/ 240415 h 1034716"/>
                <a:gd name="connsiteX2" fmla="*/ 914400 w 914400"/>
                <a:gd name="connsiteY2" fmla="*/ 1034716 h 1034716"/>
                <a:gd name="connsiteX3" fmla="*/ 0 w 914400"/>
                <a:gd name="connsiteY3" fmla="*/ 1034716 h 1034716"/>
                <a:gd name="connsiteX4" fmla="*/ 0 w 914400"/>
                <a:gd name="connsiteY4" fmla="*/ 0 h 103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1034716">
                  <a:moveTo>
                    <a:pt x="0" y="0"/>
                  </a:moveTo>
                  <a:lnTo>
                    <a:pt x="687299" y="240415"/>
                  </a:lnTo>
                  <a:lnTo>
                    <a:pt x="914400" y="1034716"/>
                  </a:lnTo>
                  <a:lnTo>
                    <a:pt x="0" y="10347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18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pic>
          <p:nvPicPr>
            <p:cNvPr id="25" name="Imagen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07090" y="6177690"/>
              <a:ext cx="1184910" cy="6803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595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4895850" cy="6877048"/>
          </a:xfrm>
          <a:prstGeom prst="rect">
            <a:avLst/>
          </a:prstGeom>
          <a:solidFill>
            <a:srgbClr val="0094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2967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s-ES" altLang="es-MX" sz="2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00050" y="1176366"/>
            <a:ext cx="4095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es-MX" sz="3200" b="1" dirty="0">
                <a:solidFill>
                  <a:schemeClr val="bg1"/>
                </a:solidFill>
                <a:latin typeface="Corbel" panose="020B0503020204020204" pitchFamily="34" charset="0"/>
              </a:rPr>
              <a:t>Bogotá-región viene trabajando en </a:t>
            </a:r>
            <a:r>
              <a:rPr lang="es-CO" altLang="es-MX" sz="3200" b="1" u="sng" dirty="0">
                <a:solidFill>
                  <a:srgbClr val="BDB82E"/>
                </a:solidFill>
                <a:latin typeface="Corbel" panose="020B0503020204020204" pitchFamily="34" charset="0"/>
              </a:rPr>
              <a:t>dos</a:t>
            </a:r>
            <a:r>
              <a:rPr lang="es-CO" altLang="es-MX" sz="3200" b="1" dirty="0">
                <a:solidFill>
                  <a:srgbClr val="BDB82E"/>
                </a:solidFill>
                <a:latin typeface="Corbel" panose="020B0503020204020204" pitchFamily="34" charset="0"/>
              </a:rPr>
              <a:t> </a:t>
            </a:r>
            <a:r>
              <a:rPr lang="es-CO" altLang="es-MX" sz="3200" b="1" dirty="0">
                <a:solidFill>
                  <a:schemeClr val="bg1"/>
                </a:solidFill>
                <a:latin typeface="Corbel" panose="020B0503020204020204" pitchFamily="34" charset="0"/>
              </a:rPr>
              <a:t>esfuerzos complementarios que conforman su </a:t>
            </a:r>
            <a:r>
              <a:rPr lang="es-CO" altLang="es-MX" sz="3200" b="1" u="sng" dirty="0">
                <a:solidFill>
                  <a:schemeClr val="bg1"/>
                </a:solidFill>
                <a:latin typeface="Corbel" panose="020B0503020204020204" pitchFamily="34" charset="0"/>
              </a:rPr>
              <a:t>agenda de desarrollo productivo</a:t>
            </a:r>
            <a:endParaRPr lang="es-419" sz="3200" dirty="0"/>
          </a:p>
          <a:p>
            <a:pPr algn="ctr"/>
            <a:r>
              <a:rPr lang="es-CO" altLang="es-MX" sz="3200" b="1" dirty="0">
                <a:solidFill>
                  <a:schemeClr val="bg1"/>
                </a:solidFill>
                <a:latin typeface="Corbel" panose="020B0503020204020204" pitchFamily="34" charset="0"/>
              </a:rPr>
              <a:t>y que la ponen en ventaja sobre otras regiones del país.</a:t>
            </a:r>
            <a:endParaRPr lang="es-419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124572" y="367662"/>
            <a:ext cx="694712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es-MX" sz="2800" b="1" dirty="0">
                <a:latin typeface="Corbel" panose="020B0503020204020204" pitchFamily="34" charset="0"/>
              </a:rPr>
              <a:t>Estrategia de Especialización Inteligente</a:t>
            </a:r>
            <a:endParaRPr lang="es-ES" altLang="es-MX" sz="2800" b="1" dirty="0">
              <a:latin typeface="Corbel" panose="020B0503020204020204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1121389" y="6240780"/>
            <a:ext cx="1097155" cy="626764"/>
            <a:chOff x="10649985" y="5928268"/>
            <a:chExt cx="1568560" cy="939276"/>
          </a:xfrm>
        </p:grpSpPr>
        <p:sp>
          <p:nvSpPr>
            <p:cNvPr id="13" name="Rectángulo 18"/>
            <p:cNvSpPr/>
            <p:nvPr/>
          </p:nvSpPr>
          <p:spPr>
            <a:xfrm rot="20058761">
              <a:off x="10649985" y="5928268"/>
              <a:ext cx="564565" cy="859381"/>
            </a:xfrm>
            <a:custGeom>
              <a:avLst/>
              <a:gdLst>
                <a:gd name="connsiteX0" fmla="*/ 0 w 914400"/>
                <a:gd name="connsiteY0" fmla="*/ 0 h 1034716"/>
                <a:gd name="connsiteX1" fmla="*/ 914400 w 914400"/>
                <a:gd name="connsiteY1" fmla="*/ 0 h 1034716"/>
                <a:gd name="connsiteX2" fmla="*/ 914400 w 914400"/>
                <a:gd name="connsiteY2" fmla="*/ 1034716 h 1034716"/>
                <a:gd name="connsiteX3" fmla="*/ 0 w 914400"/>
                <a:gd name="connsiteY3" fmla="*/ 1034716 h 1034716"/>
                <a:gd name="connsiteX4" fmla="*/ 0 w 914400"/>
                <a:gd name="connsiteY4" fmla="*/ 0 h 1034716"/>
                <a:gd name="connsiteX0" fmla="*/ 0 w 914400"/>
                <a:gd name="connsiteY0" fmla="*/ 0 h 1034716"/>
                <a:gd name="connsiteX1" fmla="*/ 740579 w 914400"/>
                <a:gd name="connsiteY1" fmla="*/ 178347 h 1034716"/>
                <a:gd name="connsiteX2" fmla="*/ 914400 w 914400"/>
                <a:gd name="connsiteY2" fmla="*/ 1034716 h 1034716"/>
                <a:gd name="connsiteX3" fmla="*/ 0 w 914400"/>
                <a:gd name="connsiteY3" fmla="*/ 1034716 h 1034716"/>
                <a:gd name="connsiteX4" fmla="*/ 0 w 914400"/>
                <a:gd name="connsiteY4" fmla="*/ 0 h 1034716"/>
                <a:gd name="connsiteX0" fmla="*/ 0 w 914400"/>
                <a:gd name="connsiteY0" fmla="*/ 0 h 1034716"/>
                <a:gd name="connsiteX1" fmla="*/ 756296 w 914400"/>
                <a:gd name="connsiteY1" fmla="*/ 150377 h 1034716"/>
                <a:gd name="connsiteX2" fmla="*/ 914400 w 914400"/>
                <a:gd name="connsiteY2" fmla="*/ 1034716 h 1034716"/>
                <a:gd name="connsiteX3" fmla="*/ 0 w 914400"/>
                <a:gd name="connsiteY3" fmla="*/ 1034716 h 1034716"/>
                <a:gd name="connsiteX4" fmla="*/ 0 w 914400"/>
                <a:gd name="connsiteY4" fmla="*/ 0 h 1034716"/>
                <a:gd name="connsiteX0" fmla="*/ 0 w 914400"/>
                <a:gd name="connsiteY0" fmla="*/ 0 h 1034716"/>
                <a:gd name="connsiteX1" fmla="*/ 703017 w 914400"/>
                <a:gd name="connsiteY1" fmla="*/ 212445 h 1034716"/>
                <a:gd name="connsiteX2" fmla="*/ 914400 w 914400"/>
                <a:gd name="connsiteY2" fmla="*/ 1034716 h 1034716"/>
                <a:gd name="connsiteX3" fmla="*/ 0 w 914400"/>
                <a:gd name="connsiteY3" fmla="*/ 1034716 h 1034716"/>
                <a:gd name="connsiteX4" fmla="*/ 0 w 914400"/>
                <a:gd name="connsiteY4" fmla="*/ 0 h 1034716"/>
                <a:gd name="connsiteX0" fmla="*/ 0 w 914400"/>
                <a:gd name="connsiteY0" fmla="*/ 0 h 1034716"/>
                <a:gd name="connsiteX1" fmla="*/ 687299 w 914400"/>
                <a:gd name="connsiteY1" fmla="*/ 240415 h 1034716"/>
                <a:gd name="connsiteX2" fmla="*/ 914400 w 914400"/>
                <a:gd name="connsiteY2" fmla="*/ 1034716 h 1034716"/>
                <a:gd name="connsiteX3" fmla="*/ 0 w 914400"/>
                <a:gd name="connsiteY3" fmla="*/ 1034716 h 1034716"/>
                <a:gd name="connsiteX4" fmla="*/ 0 w 914400"/>
                <a:gd name="connsiteY4" fmla="*/ 0 h 103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1034716">
                  <a:moveTo>
                    <a:pt x="0" y="0"/>
                  </a:moveTo>
                  <a:lnTo>
                    <a:pt x="687299" y="240415"/>
                  </a:lnTo>
                  <a:lnTo>
                    <a:pt x="914400" y="1034716"/>
                  </a:lnTo>
                  <a:lnTo>
                    <a:pt x="0" y="10347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18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>
                <a:latin typeface="Corbel" panose="020B0503020204020204" pitchFamily="34" charset="0"/>
              </a:endParaRPr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66129" y="6091062"/>
              <a:ext cx="1352416" cy="776482"/>
            </a:xfrm>
            <a:prstGeom prst="rect">
              <a:avLst/>
            </a:prstGeom>
          </p:spPr>
        </p:pic>
      </p:grpSp>
      <p:pic>
        <p:nvPicPr>
          <p:cNvPr id="15" name="Imagen 1" descr="arbol_con_nombres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7"/>
          <a:stretch/>
        </p:blipFill>
        <p:spPr>
          <a:xfrm>
            <a:off x="5812532" y="1156082"/>
            <a:ext cx="5571209" cy="519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66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 descr="21_ciudad_iconos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2282" y="2848495"/>
            <a:ext cx="1848504" cy="892859"/>
          </a:xfrm>
          <a:prstGeom prst="rect">
            <a:avLst/>
          </a:prstGeom>
        </p:spPr>
      </p:pic>
      <p:sp>
        <p:nvSpPr>
          <p:cNvPr id="30" name="Rectángulo 29"/>
          <p:cNvSpPr/>
          <p:nvPr/>
        </p:nvSpPr>
        <p:spPr>
          <a:xfrm>
            <a:off x="239620" y="2965491"/>
            <a:ext cx="1539739" cy="461663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defTabSz="914210"/>
            <a:r>
              <a:rPr lang="es-ES_tradnl" sz="2400" b="1" dirty="0" err="1">
                <a:solidFill>
                  <a:srgbClr val="70BA36"/>
                </a:solidFill>
                <a:cs typeface="Trebuchet MS"/>
              </a:rPr>
              <a:t>Bio</a:t>
            </a:r>
            <a:r>
              <a:rPr lang="es-ES_tradnl" sz="2400" b="1" dirty="0">
                <a:solidFill>
                  <a:srgbClr val="525252"/>
                </a:solidFill>
                <a:cs typeface="Trebuchet MS"/>
              </a:rPr>
              <a:t>-Polo</a:t>
            </a:r>
            <a:endParaRPr lang="x-none" sz="2400" b="1" dirty="0">
              <a:solidFill>
                <a:srgbClr val="525252"/>
              </a:solidFill>
              <a:cs typeface="Trebuchet MS"/>
            </a:endParaRPr>
          </a:p>
        </p:txBody>
      </p:sp>
      <p:grpSp>
        <p:nvGrpSpPr>
          <p:cNvPr id="44" name="Grupo 43"/>
          <p:cNvGrpSpPr/>
          <p:nvPr/>
        </p:nvGrpSpPr>
        <p:grpSpPr>
          <a:xfrm>
            <a:off x="3001166" y="1606105"/>
            <a:ext cx="1410736" cy="822641"/>
            <a:chOff x="4888434" y="3203848"/>
            <a:chExt cx="5882640" cy="4608576"/>
          </a:xfrm>
        </p:grpSpPr>
        <p:pic>
          <p:nvPicPr>
            <p:cNvPr id="45" name="Imagen 44" descr="29_01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88434" y="3203848"/>
              <a:ext cx="5882640" cy="4608576"/>
            </a:xfrm>
            <a:prstGeom prst="rect">
              <a:avLst/>
            </a:prstGeom>
          </p:spPr>
        </p:pic>
        <p:pic>
          <p:nvPicPr>
            <p:cNvPr id="46" name="Imagen 45" descr="27_02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96546" y="6012160"/>
              <a:ext cx="408432" cy="408432"/>
            </a:xfrm>
            <a:prstGeom prst="rect">
              <a:avLst/>
            </a:prstGeom>
          </p:spPr>
        </p:pic>
        <p:pic>
          <p:nvPicPr>
            <p:cNvPr id="47" name="Imagen 46" descr="27_03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2610" y="4932040"/>
              <a:ext cx="408432" cy="408432"/>
            </a:xfrm>
            <a:prstGeom prst="rect">
              <a:avLst/>
            </a:prstGeom>
          </p:spPr>
        </p:pic>
        <p:pic>
          <p:nvPicPr>
            <p:cNvPr id="48" name="Imagen 47" descr="27_05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32530" y="5364088"/>
              <a:ext cx="408432" cy="408432"/>
            </a:xfrm>
            <a:prstGeom prst="rect">
              <a:avLst/>
            </a:prstGeom>
          </p:spPr>
        </p:pic>
        <p:pic>
          <p:nvPicPr>
            <p:cNvPr id="49" name="Imagen 48" descr="27_04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73010" y="6156176"/>
              <a:ext cx="408432" cy="408432"/>
            </a:xfrm>
            <a:prstGeom prst="rect">
              <a:avLst/>
            </a:prstGeom>
          </p:spPr>
        </p:pic>
      </p:grpSp>
      <p:sp>
        <p:nvSpPr>
          <p:cNvPr id="50" name="Rectángulo 49"/>
          <p:cNvSpPr/>
          <p:nvPr/>
        </p:nvSpPr>
        <p:spPr>
          <a:xfrm>
            <a:off x="193109" y="1648116"/>
            <a:ext cx="2664036" cy="683262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defTabSz="914210">
              <a:lnSpc>
                <a:spcPct val="80000"/>
              </a:lnSpc>
            </a:pPr>
            <a:r>
              <a:rPr lang="es-ES_tradnl" sz="2400" b="1" dirty="0">
                <a:solidFill>
                  <a:srgbClr val="EF8033"/>
                </a:solidFill>
                <a:cs typeface="Trebuchet MS"/>
              </a:rPr>
              <a:t>Bogotá</a:t>
            </a:r>
          </a:p>
          <a:p>
            <a:pPr defTabSz="914210">
              <a:lnSpc>
                <a:spcPct val="80000"/>
              </a:lnSpc>
            </a:pPr>
            <a:r>
              <a:rPr lang="es-ES_tradnl" sz="2400" b="1" dirty="0">
                <a:solidFill>
                  <a:srgbClr val="525252"/>
                </a:solidFill>
                <a:cs typeface="Trebuchet MS"/>
              </a:rPr>
              <a:t>Región creativa</a:t>
            </a:r>
            <a:endParaRPr lang="x-none" sz="2400" b="1" dirty="0">
              <a:solidFill>
                <a:srgbClr val="525252"/>
              </a:solidFill>
              <a:cs typeface="Trebuchet MS"/>
            </a:endParaRPr>
          </a:p>
        </p:txBody>
      </p:sp>
      <p:sp>
        <p:nvSpPr>
          <p:cNvPr id="51" name="Rectángulo 50"/>
          <p:cNvSpPr/>
          <p:nvPr/>
        </p:nvSpPr>
        <p:spPr>
          <a:xfrm>
            <a:off x="190096" y="4002042"/>
            <a:ext cx="2843203" cy="683262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defTabSz="914210">
              <a:lnSpc>
                <a:spcPct val="80000"/>
              </a:lnSpc>
            </a:pPr>
            <a:r>
              <a:rPr lang="es-ES_tradnl" sz="2400" b="1" dirty="0">
                <a:solidFill>
                  <a:srgbClr val="5B9BD5">
                    <a:lumMod val="75000"/>
                  </a:srgbClr>
                </a:solidFill>
                <a:cs typeface="Trebuchet MS"/>
              </a:rPr>
              <a:t>Servicios</a:t>
            </a:r>
          </a:p>
          <a:p>
            <a:pPr defTabSz="914210">
              <a:lnSpc>
                <a:spcPct val="80000"/>
              </a:lnSpc>
            </a:pPr>
            <a:r>
              <a:rPr lang="es-ES_tradnl" sz="2400" b="1" dirty="0">
                <a:solidFill>
                  <a:srgbClr val="525252"/>
                </a:solidFill>
                <a:cs typeface="Trebuchet MS"/>
              </a:rPr>
              <a:t>Empresariales</a:t>
            </a:r>
            <a:endParaRPr lang="x-none" sz="2400" b="1" dirty="0">
              <a:solidFill>
                <a:srgbClr val="525252"/>
              </a:solidFill>
              <a:cs typeface="Trebuchet MS"/>
            </a:endParaRPr>
          </a:p>
        </p:txBody>
      </p:sp>
      <p:pic>
        <p:nvPicPr>
          <p:cNvPr id="52" name="Imagen 51" descr="31_01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757" y="4020365"/>
            <a:ext cx="1269555" cy="666587"/>
          </a:xfrm>
          <a:prstGeom prst="rect">
            <a:avLst/>
          </a:prstGeom>
        </p:spPr>
      </p:pic>
      <p:sp>
        <p:nvSpPr>
          <p:cNvPr id="53" name="Rectángulo 52"/>
          <p:cNvSpPr/>
          <p:nvPr/>
        </p:nvSpPr>
        <p:spPr>
          <a:xfrm>
            <a:off x="199379" y="5081726"/>
            <a:ext cx="3481731" cy="683262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defTabSz="914210">
              <a:lnSpc>
                <a:spcPct val="80000"/>
              </a:lnSpc>
            </a:pPr>
            <a:r>
              <a:rPr lang="es-ES_tradnl" sz="2400" b="1" dirty="0" err="1">
                <a:solidFill>
                  <a:srgbClr val="C55E5B"/>
                </a:solidFill>
                <a:cs typeface="Trebuchet MS"/>
              </a:rPr>
              <a:t>HUB</a:t>
            </a:r>
            <a:r>
              <a:rPr lang="es-ES_tradnl" sz="2400" b="1" dirty="0">
                <a:solidFill>
                  <a:srgbClr val="C55E5B"/>
                </a:solidFill>
                <a:cs typeface="Trebuchet MS"/>
              </a:rPr>
              <a:t> de </a:t>
            </a:r>
            <a:r>
              <a:rPr lang="es-ES_tradnl" sz="2400" b="1" dirty="0">
                <a:solidFill>
                  <a:srgbClr val="525252"/>
                </a:solidFill>
                <a:cs typeface="Trebuchet MS"/>
              </a:rPr>
              <a:t>Conocimiento avanzado</a:t>
            </a:r>
          </a:p>
        </p:txBody>
      </p:sp>
      <p:pic>
        <p:nvPicPr>
          <p:cNvPr id="54" name="Imagen 53" descr="17_libro_iconos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297" y="5068876"/>
            <a:ext cx="762475" cy="676537"/>
          </a:xfrm>
          <a:prstGeom prst="rect">
            <a:avLst/>
          </a:prstGeom>
        </p:spPr>
      </p:pic>
      <p:sp>
        <p:nvSpPr>
          <p:cNvPr id="55" name="Rectángulo 54"/>
          <p:cNvSpPr/>
          <p:nvPr/>
        </p:nvSpPr>
        <p:spPr>
          <a:xfrm>
            <a:off x="218354" y="6055554"/>
            <a:ext cx="2699200" cy="683262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defTabSz="914210">
              <a:lnSpc>
                <a:spcPct val="80000"/>
              </a:lnSpc>
            </a:pPr>
            <a:r>
              <a:rPr lang="es-ES_tradnl" sz="2400" b="1" dirty="0">
                <a:solidFill>
                  <a:srgbClr val="70AD47">
                    <a:lumMod val="75000"/>
                  </a:srgbClr>
                </a:solidFill>
                <a:cs typeface="Trebuchet MS"/>
              </a:rPr>
              <a:t>Ciudad</a:t>
            </a:r>
            <a:r>
              <a:rPr lang="x-none" sz="2400" b="1" dirty="0">
                <a:solidFill>
                  <a:srgbClr val="70AD47">
                    <a:lumMod val="75000"/>
                  </a:srgbClr>
                </a:solidFill>
                <a:cs typeface="Trebuchet MS"/>
              </a:rPr>
              <a:t> </a:t>
            </a:r>
            <a:r>
              <a:rPr lang="es-ES_tradnl" sz="2400" b="1" dirty="0">
                <a:solidFill>
                  <a:srgbClr val="525252"/>
                </a:solidFill>
                <a:cs typeface="Trebuchet MS"/>
              </a:rPr>
              <a:t>Región sostenible</a:t>
            </a:r>
            <a:endParaRPr lang="x-none" sz="2400" b="1" dirty="0">
              <a:solidFill>
                <a:srgbClr val="525252"/>
              </a:solidFill>
              <a:cs typeface="Trebuchet MS"/>
            </a:endParaRPr>
          </a:p>
        </p:txBody>
      </p:sp>
      <p:pic>
        <p:nvPicPr>
          <p:cNvPr id="56" name="Imagen 55" descr="13_ciudad_iconos.png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5553" y="5870307"/>
            <a:ext cx="1121963" cy="891945"/>
          </a:xfrm>
          <a:prstGeom prst="rect">
            <a:avLst/>
          </a:prstGeom>
        </p:spPr>
      </p:pic>
      <p:grpSp>
        <p:nvGrpSpPr>
          <p:cNvPr id="9" name="8 Grupo"/>
          <p:cNvGrpSpPr/>
          <p:nvPr/>
        </p:nvGrpSpPr>
        <p:grpSpPr>
          <a:xfrm>
            <a:off x="4967941" y="2877044"/>
            <a:ext cx="964636" cy="830380"/>
            <a:chOff x="6709929" y="1148458"/>
            <a:chExt cx="964636" cy="830380"/>
          </a:xfrm>
        </p:grpSpPr>
        <p:sp>
          <p:nvSpPr>
            <p:cNvPr id="39" name="38 CuadroTexto"/>
            <p:cNvSpPr txBox="1"/>
            <p:nvPr/>
          </p:nvSpPr>
          <p:spPr>
            <a:xfrm>
              <a:off x="6709929" y="1517173"/>
              <a:ext cx="96463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54"/>
              <a:r>
                <a:rPr lang="es-CO" sz="1200" b="1" dirty="0">
                  <a:solidFill>
                    <a:srgbClr val="00AECD"/>
                  </a:solidFill>
                  <a:latin typeface="Corbel" panose="020B0503020204020204" pitchFamily="34" charset="0"/>
                </a:rPr>
                <a:t>Cluster de</a:t>
              </a:r>
            </a:p>
            <a:p>
              <a:pPr algn="ctr" defTabSz="914354"/>
              <a:r>
                <a:rPr lang="es-CO" sz="1200" b="1" dirty="0">
                  <a:solidFill>
                    <a:srgbClr val="00AECD"/>
                  </a:solidFill>
                  <a:latin typeface="Corbel" panose="020B0503020204020204" pitchFamily="34" charset="0"/>
                </a:rPr>
                <a:t>Salud</a:t>
              </a:r>
            </a:p>
          </p:txBody>
        </p:sp>
        <p:pic>
          <p:nvPicPr>
            <p:cNvPr id="8" name="7 Imagen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81639" y="1148458"/>
              <a:ext cx="421216" cy="431540"/>
            </a:xfrm>
            <a:prstGeom prst="rect">
              <a:avLst/>
            </a:prstGeom>
          </p:spPr>
        </p:pic>
      </p:grpSp>
      <p:grpSp>
        <p:nvGrpSpPr>
          <p:cNvPr id="11" name="10 Grupo"/>
          <p:cNvGrpSpPr/>
          <p:nvPr/>
        </p:nvGrpSpPr>
        <p:grpSpPr>
          <a:xfrm>
            <a:off x="7001660" y="2874203"/>
            <a:ext cx="892628" cy="830179"/>
            <a:chOff x="8410399" y="1109423"/>
            <a:chExt cx="892628" cy="878771"/>
          </a:xfrm>
        </p:grpSpPr>
        <p:sp>
          <p:nvSpPr>
            <p:cNvPr id="40" name="39 CuadroTexto"/>
            <p:cNvSpPr txBox="1"/>
            <p:nvPr/>
          </p:nvSpPr>
          <p:spPr>
            <a:xfrm>
              <a:off x="8410399" y="1526529"/>
              <a:ext cx="892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54"/>
              <a:r>
                <a:rPr lang="es-CO" sz="1200" b="1" dirty="0">
                  <a:solidFill>
                    <a:srgbClr val="00549A"/>
                  </a:solidFill>
                  <a:latin typeface="Corbel" panose="020B0503020204020204" pitchFamily="34" charset="0"/>
                </a:rPr>
                <a:t>Cluster de </a:t>
              </a:r>
            </a:p>
            <a:p>
              <a:pPr algn="ctr" defTabSz="914354"/>
              <a:r>
                <a:rPr lang="es-CO" sz="1200" b="1" dirty="0">
                  <a:solidFill>
                    <a:srgbClr val="00549A"/>
                  </a:solidFill>
                  <a:latin typeface="Corbel" panose="020B0503020204020204" pitchFamily="34" charset="0"/>
                </a:rPr>
                <a:t> Lácteos</a:t>
              </a:r>
            </a:p>
          </p:txBody>
        </p:sp>
        <p:pic>
          <p:nvPicPr>
            <p:cNvPr id="10" name="9 Imagen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75198" y="1109423"/>
              <a:ext cx="363030" cy="461666"/>
            </a:xfrm>
            <a:prstGeom prst="rect">
              <a:avLst/>
            </a:prstGeom>
          </p:spPr>
        </p:pic>
      </p:grpSp>
      <p:grpSp>
        <p:nvGrpSpPr>
          <p:cNvPr id="13" name="12 Grupo"/>
          <p:cNvGrpSpPr/>
          <p:nvPr/>
        </p:nvGrpSpPr>
        <p:grpSpPr>
          <a:xfrm>
            <a:off x="8944924" y="2920247"/>
            <a:ext cx="968829" cy="740591"/>
            <a:chOff x="9831781" y="1241326"/>
            <a:chExt cx="968829" cy="740591"/>
          </a:xfrm>
        </p:grpSpPr>
        <p:sp>
          <p:nvSpPr>
            <p:cNvPr id="63" name="62 CuadroTexto"/>
            <p:cNvSpPr txBox="1"/>
            <p:nvPr/>
          </p:nvSpPr>
          <p:spPr>
            <a:xfrm>
              <a:off x="9831781" y="1520252"/>
              <a:ext cx="968829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54"/>
              <a:r>
                <a:rPr lang="es-CO" sz="1200" b="1" dirty="0">
                  <a:solidFill>
                    <a:srgbClr val="6657C1">
                      <a:lumMod val="75000"/>
                    </a:srgbClr>
                  </a:solidFill>
                  <a:latin typeface="Corbel" panose="020B0503020204020204" pitchFamily="34" charset="0"/>
                </a:rPr>
                <a:t>Cluster de Cosméticos</a:t>
              </a:r>
            </a:p>
          </p:txBody>
        </p:sp>
        <p:pic>
          <p:nvPicPr>
            <p:cNvPr id="12" name="11 Imagen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15824" y="1241326"/>
              <a:ext cx="400743" cy="280830"/>
            </a:xfrm>
            <a:prstGeom prst="rect">
              <a:avLst/>
            </a:prstGeom>
          </p:spPr>
        </p:pic>
      </p:grpSp>
      <p:grpSp>
        <p:nvGrpSpPr>
          <p:cNvPr id="19" name="18 Grupo"/>
          <p:cNvGrpSpPr/>
          <p:nvPr/>
        </p:nvGrpSpPr>
        <p:grpSpPr>
          <a:xfrm>
            <a:off x="4714496" y="5961805"/>
            <a:ext cx="1284515" cy="799082"/>
            <a:chOff x="4922749" y="2568595"/>
            <a:chExt cx="1014422" cy="669761"/>
          </a:xfrm>
        </p:grpSpPr>
        <p:sp>
          <p:nvSpPr>
            <p:cNvPr id="72" name="71 CuadroTexto"/>
            <p:cNvSpPr txBox="1"/>
            <p:nvPr/>
          </p:nvSpPr>
          <p:spPr>
            <a:xfrm>
              <a:off x="4922749" y="2847321"/>
              <a:ext cx="1014422" cy="39103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54"/>
              <a:r>
                <a:rPr lang="es-CO" sz="1200" b="1" dirty="0">
                  <a:solidFill>
                    <a:schemeClr val="accent4">
                      <a:lumMod val="75000"/>
                    </a:schemeClr>
                  </a:solidFill>
                  <a:latin typeface="Corbel" panose="020B0503020204020204" pitchFamily="34" charset="0"/>
                </a:rPr>
                <a:t>Cluster de </a:t>
              </a:r>
            </a:p>
            <a:p>
              <a:pPr algn="ctr" defTabSz="914354"/>
              <a:r>
                <a:rPr lang="es-CO" sz="1200" b="1" dirty="0">
                  <a:solidFill>
                    <a:schemeClr val="accent4">
                      <a:lumMod val="75000"/>
                    </a:schemeClr>
                  </a:solidFill>
                  <a:latin typeface="Corbel" panose="020B0503020204020204" pitchFamily="34" charset="0"/>
                </a:rPr>
                <a:t>Energía eléctrica</a:t>
              </a:r>
            </a:p>
          </p:txBody>
        </p:sp>
        <p:pic>
          <p:nvPicPr>
            <p:cNvPr id="14" name="13 Imagen"/>
            <p:cNvPicPr>
              <a:picLocks noChangeAspect="1"/>
            </p:cNvPicPr>
            <p:nvPr/>
          </p:nvPicPr>
          <p:blipFill rotWithShape="1">
            <a:blip r:embed="rId1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24493" y="2568595"/>
              <a:ext cx="210933" cy="283872"/>
            </a:xfrm>
            <a:prstGeom prst="rect">
              <a:avLst/>
            </a:prstGeom>
          </p:spPr>
        </p:pic>
      </p:grpSp>
      <p:grpSp>
        <p:nvGrpSpPr>
          <p:cNvPr id="20" name="19 Grupo"/>
          <p:cNvGrpSpPr/>
          <p:nvPr/>
        </p:nvGrpSpPr>
        <p:grpSpPr>
          <a:xfrm>
            <a:off x="5617745" y="3862337"/>
            <a:ext cx="1556805" cy="968528"/>
            <a:chOff x="5184517" y="3568287"/>
            <a:chExt cx="1488034" cy="718268"/>
          </a:xfrm>
        </p:grpSpPr>
        <p:sp>
          <p:nvSpPr>
            <p:cNvPr id="73" name="72 CuadroTexto"/>
            <p:cNvSpPr txBox="1"/>
            <p:nvPr/>
          </p:nvSpPr>
          <p:spPr>
            <a:xfrm>
              <a:off x="5184517" y="3807230"/>
              <a:ext cx="1488034" cy="47932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54"/>
              <a:r>
                <a:rPr lang="es-CO" sz="1200" b="1" dirty="0">
                  <a:solidFill>
                    <a:srgbClr val="074875"/>
                  </a:solidFill>
                  <a:latin typeface="Corbel" panose="020B0503020204020204" pitchFamily="34" charset="0"/>
                </a:rPr>
                <a:t>Cluster de </a:t>
              </a:r>
            </a:p>
            <a:p>
              <a:pPr algn="ctr" defTabSz="914354"/>
              <a:r>
                <a:rPr lang="es-CO" sz="1200" b="1" dirty="0">
                  <a:solidFill>
                    <a:srgbClr val="074875"/>
                  </a:solidFill>
                  <a:latin typeface="Corbel" panose="020B0503020204020204" pitchFamily="34" charset="0"/>
                </a:rPr>
                <a:t>Turismo de negocios</a:t>
              </a:r>
            </a:p>
            <a:p>
              <a:pPr algn="ctr" defTabSz="914354"/>
              <a:r>
                <a:rPr lang="es-CO" sz="1200" b="1" dirty="0">
                  <a:solidFill>
                    <a:srgbClr val="074875"/>
                  </a:solidFill>
                  <a:latin typeface="Corbel" panose="020B0503020204020204" pitchFamily="34" charset="0"/>
                </a:rPr>
                <a:t> y eventos</a:t>
              </a:r>
            </a:p>
          </p:txBody>
        </p:sp>
        <p:pic>
          <p:nvPicPr>
            <p:cNvPr id="16" name="15 Imagen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82564" y="3568287"/>
              <a:ext cx="291941" cy="259201"/>
            </a:xfrm>
            <a:prstGeom prst="rect">
              <a:avLst/>
            </a:prstGeom>
          </p:spPr>
        </p:pic>
      </p:grpSp>
      <p:grpSp>
        <p:nvGrpSpPr>
          <p:cNvPr id="21" name="20 Grupo"/>
          <p:cNvGrpSpPr/>
          <p:nvPr/>
        </p:nvGrpSpPr>
        <p:grpSpPr>
          <a:xfrm>
            <a:off x="7972177" y="3965031"/>
            <a:ext cx="1123294" cy="763129"/>
            <a:chOff x="9040075" y="3519765"/>
            <a:chExt cx="1123293" cy="763129"/>
          </a:xfrm>
        </p:grpSpPr>
        <p:sp>
          <p:nvSpPr>
            <p:cNvPr id="74" name="73 CuadroTexto"/>
            <p:cNvSpPr txBox="1"/>
            <p:nvPr/>
          </p:nvSpPr>
          <p:spPr>
            <a:xfrm>
              <a:off x="9040075" y="3821229"/>
              <a:ext cx="1123293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54"/>
              <a:r>
                <a:rPr lang="es-CO" sz="1200" b="1" dirty="0">
                  <a:solidFill>
                    <a:srgbClr val="6789BB"/>
                  </a:solidFill>
                  <a:latin typeface="Corbel" panose="020B0503020204020204" pitchFamily="34" charset="0"/>
                </a:rPr>
                <a:t>Cluster de </a:t>
              </a:r>
            </a:p>
            <a:p>
              <a:pPr algn="ctr" defTabSz="914354"/>
              <a:r>
                <a:rPr lang="es-CO" sz="1200" b="1" dirty="0">
                  <a:solidFill>
                    <a:srgbClr val="6789BB"/>
                  </a:solidFill>
                  <a:latin typeface="Corbel" panose="020B0503020204020204" pitchFamily="34" charset="0"/>
                </a:rPr>
                <a:t>Software y TI</a:t>
              </a:r>
            </a:p>
          </p:txBody>
        </p:sp>
        <p:pic>
          <p:nvPicPr>
            <p:cNvPr id="18" name="17 Imagen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27701" y="3519765"/>
              <a:ext cx="348043" cy="306240"/>
            </a:xfrm>
            <a:prstGeom prst="rect">
              <a:avLst/>
            </a:prstGeom>
          </p:spPr>
        </p:pic>
      </p:grpSp>
      <p:grpSp>
        <p:nvGrpSpPr>
          <p:cNvPr id="75" name="74 Grupo"/>
          <p:cNvGrpSpPr/>
          <p:nvPr/>
        </p:nvGrpSpPr>
        <p:grpSpPr>
          <a:xfrm>
            <a:off x="8066312" y="1928865"/>
            <a:ext cx="1045028" cy="794747"/>
            <a:chOff x="4706134" y="1125932"/>
            <a:chExt cx="1045028" cy="794746"/>
          </a:xfrm>
        </p:grpSpPr>
        <p:pic>
          <p:nvPicPr>
            <p:cNvPr id="76" name="75 Imagen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35785" y="1125932"/>
              <a:ext cx="385727" cy="378805"/>
            </a:xfrm>
            <a:prstGeom prst="rect">
              <a:avLst/>
            </a:prstGeom>
          </p:spPr>
        </p:pic>
        <p:sp>
          <p:nvSpPr>
            <p:cNvPr id="77" name="76 CuadroTexto"/>
            <p:cNvSpPr txBox="1"/>
            <p:nvPr/>
          </p:nvSpPr>
          <p:spPr>
            <a:xfrm>
              <a:off x="4706134" y="1459014"/>
              <a:ext cx="1045028" cy="461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54"/>
              <a:r>
                <a:rPr lang="es-CO" sz="1200" b="1" dirty="0">
                  <a:solidFill>
                    <a:srgbClr val="B0574B"/>
                  </a:solidFill>
                  <a:latin typeface="Corbel" panose="020B0503020204020204" pitchFamily="34" charset="0"/>
                </a:rPr>
                <a:t>Cluster de </a:t>
              </a:r>
            </a:p>
            <a:p>
              <a:pPr algn="ctr" defTabSz="914354"/>
              <a:r>
                <a:rPr lang="es-CO" sz="1200" b="1" dirty="0">
                  <a:solidFill>
                    <a:srgbClr val="B0574B"/>
                  </a:solidFill>
                  <a:latin typeface="Corbel" panose="020B0503020204020204" pitchFamily="34" charset="0"/>
                </a:rPr>
                <a:t>Gastronomía </a:t>
              </a:r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5900219" y="2017425"/>
            <a:ext cx="1371443" cy="673819"/>
            <a:chOff x="6520149" y="4737691"/>
            <a:chExt cx="1371443" cy="673818"/>
          </a:xfrm>
        </p:grpSpPr>
        <p:pic>
          <p:nvPicPr>
            <p:cNvPr id="22" name="21 Imagen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49858" y="4737691"/>
              <a:ext cx="322321" cy="309389"/>
            </a:xfrm>
            <a:prstGeom prst="rect">
              <a:avLst/>
            </a:prstGeom>
          </p:spPr>
        </p:pic>
        <p:sp>
          <p:nvSpPr>
            <p:cNvPr id="81" name="80 CuadroTexto"/>
            <p:cNvSpPr txBox="1"/>
            <p:nvPr/>
          </p:nvSpPr>
          <p:spPr>
            <a:xfrm>
              <a:off x="6520149" y="4949845"/>
              <a:ext cx="1371443" cy="461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54"/>
              <a:r>
                <a:rPr lang="es-CO" sz="1200" b="1" dirty="0">
                  <a:solidFill>
                    <a:srgbClr val="902C44"/>
                  </a:solidFill>
                  <a:latin typeface="Corbel" panose="020B0503020204020204" pitchFamily="34" charset="0"/>
                </a:rPr>
                <a:t>Cluster de </a:t>
              </a:r>
            </a:p>
            <a:p>
              <a:pPr algn="ctr" defTabSz="914354"/>
              <a:r>
                <a:rPr lang="es-CO" sz="1200" b="1" dirty="0">
                  <a:solidFill>
                    <a:srgbClr val="902C44"/>
                  </a:solidFill>
                  <a:latin typeface="Corbel" panose="020B0503020204020204" pitchFamily="34" charset="0"/>
                </a:rPr>
                <a:t>Prendas de vestir</a:t>
              </a:r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8988467" y="1259713"/>
            <a:ext cx="881742" cy="703089"/>
            <a:chOff x="8264580" y="4550928"/>
            <a:chExt cx="881742" cy="703089"/>
          </a:xfrm>
        </p:grpSpPr>
        <p:sp>
          <p:nvSpPr>
            <p:cNvPr id="82" name="81 CuadroTexto"/>
            <p:cNvSpPr txBox="1"/>
            <p:nvPr/>
          </p:nvSpPr>
          <p:spPr>
            <a:xfrm>
              <a:off x="8264580" y="4792352"/>
              <a:ext cx="88174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54"/>
              <a:r>
                <a:rPr lang="es-CO" sz="1200" b="1" dirty="0">
                  <a:solidFill>
                    <a:srgbClr val="8E1772"/>
                  </a:solidFill>
                  <a:latin typeface="Corbel" panose="020B0503020204020204" pitchFamily="34" charset="0"/>
                </a:rPr>
                <a:t>Cluster de </a:t>
              </a:r>
            </a:p>
            <a:p>
              <a:pPr algn="ctr" defTabSz="914354"/>
              <a:r>
                <a:rPr lang="es-CO" sz="1200" b="1" dirty="0">
                  <a:solidFill>
                    <a:srgbClr val="8E1772"/>
                  </a:solidFill>
                  <a:latin typeface="Corbel" panose="020B0503020204020204" pitchFamily="34" charset="0"/>
                </a:rPr>
                <a:t>Música</a:t>
              </a:r>
            </a:p>
          </p:txBody>
        </p:sp>
        <p:pic>
          <p:nvPicPr>
            <p:cNvPr id="24" name="23 Imagen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59802" y="4550928"/>
              <a:ext cx="291298" cy="305374"/>
            </a:xfrm>
            <a:prstGeom prst="rect">
              <a:avLst/>
            </a:prstGeom>
          </p:spPr>
        </p:pic>
      </p:grpSp>
      <p:grpSp>
        <p:nvGrpSpPr>
          <p:cNvPr id="27" name="26 Grupo"/>
          <p:cNvGrpSpPr/>
          <p:nvPr/>
        </p:nvGrpSpPr>
        <p:grpSpPr>
          <a:xfrm>
            <a:off x="6621464" y="1140715"/>
            <a:ext cx="1653021" cy="745260"/>
            <a:chOff x="4862078" y="5170603"/>
            <a:chExt cx="1653021" cy="745260"/>
          </a:xfrm>
        </p:grpSpPr>
        <p:pic>
          <p:nvPicPr>
            <p:cNvPr id="26" name="25 Imagen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33566" y="5170603"/>
              <a:ext cx="310044" cy="340452"/>
            </a:xfrm>
            <a:prstGeom prst="rect">
              <a:avLst/>
            </a:prstGeom>
          </p:spPr>
        </p:pic>
        <p:sp>
          <p:nvSpPr>
            <p:cNvPr id="83" name="82 CuadroTexto"/>
            <p:cNvSpPr txBox="1"/>
            <p:nvPr/>
          </p:nvSpPr>
          <p:spPr>
            <a:xfrm>
              <a:off x="4862078" y="5454198"/>
              <a:ext cx="165302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54"/>
              <a:r>
                <a:rPr lang="es-CO" sz="1200" b="1" dirty="0">
                  <a:solidFill>
                    <a:srgbClr val="87AF26"/>
                  </a:solidFill>
                  <a:latin typeface="Corbel" panose="020B0503020204020204" pitchFamily="34" charset="0"/>
                </a:rPr>
                <a:t>Cluster de </a:t>
              </a:r>
            </a:p>
            <a:p>
              <a:pPr algn="ctr" defTabSz="914354"/>
              <a:r>
                <a:rPr lang="es-CO" sz="1200" b="1" dirty="0">
                  <a:solidFill>
                    <a:srgbClr val="87AF26"/>
                  </a:solidFill>
                  <a:latin typeface="Corbel" panose="020B0503020204020204" pitchFamily="34" charset="0"/>
                </a:rPr>
                <a:t>Comunicación Gráfica </a:t>
              </a:r>
            </a:p>
          </p:txBody>
        </p:sp>
      </p:grpSp>
      <p:grpSp>
        <p:nvGrpSpPr>
          <p:cNvPr id="36" name="35 Grupo"/>
          <p:cNvGrpSpPr/>
          <p:nvPr/>
        </p:nvGrpSpPr>
        <p:grpSpPr>
          <a:xfrm>
            <a:off x="10673443" y="1204453"/>
            <a:ext cx="1404257" cy="782437"/>
            <a:chOff x="6749873" y="5170513"/>
            <a:chExt cx="1404257" cy="782437"/>
          </a:xfrm>
        </p:grpSpPr>
        <p:pic>
          <p:nvPicPr>
            <p:cNvPr id="29" name="28 Imagen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99813" y="5170513"/>
              <a:ext cx="304376" cy="366194"/>
            </a:xfrm>
            <a:prstGeom prst="rect">
              <a:avLst/>
            </a:prstGeom>
          </p:spPr>
        </p:pic>
        <p:sp>
          <p:nvSpPr>
            <p:cNvPr id="85" name="84 CuadroTexto"/>
            <p:cNvSpPr txBox="1"/>
            <p:nvPr/>
          </p:nvSpPr>
          <p:spPr>
            <a:xfrm>
              <a:off x="6749873" y="5491285"/>
              <a:ext cx="14042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54"/>
              <a:r>
                <a:rPr lang="es-CO" sz="1200" b="1" dirty="0">
                  <a:solidFill>
                    <a:srgbClr val="D6608E"/>
                  </a:solidFill>
                  <a:latin typeface="Corbel" panose="020B0503020204020204" pitchFamily="34" charset="0"/>
                </a:rPr>
                <a:t>Cluster de </a:t>
              </a:r>
            </a:p>
            <a:p>
              <a:pPr algn="ctr" defTabSz="914354"/>
              <a:r>
                <a:rPr lang="es-CO" sz="1200" b="1" dirty="0">
                  <a:solidFill>
                    <a:srgbClr val="D6608E"/>
                  </a:solidFill>
                  <a:latin typeface="Corbel" panose="020B0503020204020204" pitchFamily="34" charset="0"/>
                </a:rPr>
                <a:t>Joyería y bisutería</a:t>
              </a:r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4489897" y="1184359"/>
            <a:ext cx="1640801" cy="1020410"/>
            <a:chOff x="9604299" y="4272137"/>
            <a:chExt cx="1640801" cy="1020410"/>
          </a:xfrm>
        </p:grpSpPr>
        <p:pic>
          <p:nvPicPr>
            <p:cNvPr id="32" name="31 Imagen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92498" y="4272137"/>
              <a:ext cx="464403" cy="405275"/>
            </a:xfrm>
            <a:prstGeom prst="rect">
              <a:avLst/>
            </a:prstGeom>
          </p:spPr>
        </p:pic>
        <p:sp>
          <p:nvSpPr>
            <p:cNvPr id="86" name="85 CuadroTexto"/>
            <p:cNvSpPr txBox="1"/>
            <p:nvPr/>
          </p:nvSpPr>
          <p:spPr>
            <a:xfrm>
              <a:off x="9604299" y="4646216"/>
              <a:ext cx="164080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54"/>
              <a:r>
                <a:rPr lang="es-CO" sz="1200" b="1" dirty="0">
                  <a:solidFill>
                    <a:srgbClr val="F29306"/>
                  </a:solidFill>
                  <a:latin typeface="Corbel" panose="020B0503020204020204" pitchFamily="34" charset="0"/>
                </a:rPr>
                <a:t>Cluster de </a:t>
              </a:r>
            </a:p>
            <a:p>
              <a:pPr algn="ctr" defTabSz="914354"/>
              <a:r>
                <a:rPr lang="es-CO" sz="1200" b="1" dirty="0">
                  <a:solidFill>
                    <a:srgbClr val="F29306"/>
                  </a:solidFill>
                  <a:latin typeface="Corbel" panose="020B0503020204020204" pitchFamily="34" charset="0"/>
                </a:rPr>
                <a:t>Industrias creativas y </a:t>
              </a:r>
            </a:p>
            <a:p>
              <a:pPr algn="ctr" defTabSz="914354"/>
              <a:r>
                <a:rPr lang="es-CO" sz="1200" b="1" dirty="0">
                  <a:solidFill>
                    <a:srgbClr val="F29306"/>
                  </a:solidFill>
                  <a:latin typeface="Corbel" panose="020B0503020204020204" pitchFamily="34" charset="0"/>
                </a:rPr>
                <a:t>de contenidos</a:t>
              </a:r>
            </a:p>
          </p:txBody>
        </p:sp>
      </p:grpSp>
      <p:grpSp>
        <p:nvGrpSpPr>
          <p:cNvPr id="92" name="91 Grupo"/>
          <p:cNvGrpSpPr/>
          <p:nvPr/>
        </p:nvGrpSpPr>
        <p:grpSpPr>
          <a:xfrm>
            <a:off x="9708749" y="1864821"/>
            <a:ext cx="1395069" cy="880349"/>
            <a:chOff x="9951812" y="5257704"/>
            <a:chExt cx="1395068" cy="880348"/>
          </a:xfrm>
        </p:grpSpPr>
        <p:pic>
          <p:nvPicPr>
            <p:cNvPr id="87" name="86 Imagen"/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98825" y="5257704"/>
              <a:ext cx="501042" cy="297621"/>
            </a:xfrm>
            <a:prstGeom prst="rect">
              <a:avLst/>
            </a:prstGeom>
          </p:spPr>
        </p:pic>
        <p:sp>
          <p:nvSpPr>
            <p:cNvPr id="88" name="87 CuadroTexto"/>
            <p:cNvSpPr txBox="1"/>
            <p:nvPr/>
          </p:nvSpPr>
          <p:spPr>
            <a:xfrm>
              <a:off x="9951812" y="5491722"/>
              <a:ext cx="1395068" cy="646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54"/>
              <a:r>
                <a:rPr lang="es-CO" sz="1200" b="1" dirty="0">
                  <a:solidFill>
                    <a:srgbClr val="843624"/>
                  </a:solidFill>
                  <a:latin typeface="Corbel" panose="020B0503020204020204" pitchFamily="34" charset="0"/>
                </a:rPr>
                <a:t>Cluster de </a:t>
              </a:r>
            </a:p>
            <a:p>
              <a:pPr algn="ctr" defTabSz="914354"/>
              <a:r>
                <a:rPr lang="es-CO" sz="1200" b="1" dirty="0">
                  <a:solidFill>
                    <a:srgbClr val="843624"/>
                  </a:solidFill>
                  <a:latin typeface="Corbel" panose="020B0503020204020204" pitchFamily="34" charset="0"/>
                </a:rPr>
                <a:t>Cuero, calzado </a:t>
              </a:r>
            </a:p>
            <a:p>
              <a:pPr algn="ctr" defTabSz="914354"/>
              <a:r>
                <a:rPr lang="es-CO" sz="1200" b="1" dirty="0">
                  <a:solidFill>
                    <a:srgbClr val="843624"/>
                  </a:solidFill>
                  <a:latin typeface="Corbel" panose="020B0503020204020204" pitchFamily="34" charset="0"/>
                </a:rPr>
                <a:t>y marroquinería</a:t>
              </a:r>
            </a:p>
          </p:txBody>
        </p:sp>
      </p:grpSp>
      <p:sp>
        <p:nvSpPr>
          <p:cNvPr id="98" name="Rectángulo 97"/>
          <p:cNvSpPr/>
          <p:nvPr/>
        </p:nvSpPr>
        <p:spPr>
          <a:xfrm>
            <a:off x="428185" y="145461"/>
            <a:ext cx="11562720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CO" sz="2800" b="1" dirty="0">
                <a:latin typeface="Corbel" panose="020B0503020204020204" pitchFamily="34" charset="0"/>
                <a:ea typeface="Malgun Gothic" pitchFamily="34" charset="-127"/>
              </a:rPr>
              <a:t>Bogotá-región está trabajando la agenda de iniciativas </a:t>
            </a:r>
            <a:r>
              <a:rPr lang="es-CO" sz="2800" b="1" i="1" dirty="0">
                <a:latin typeface="Corbel" panose="020B0503020204020204" pitchFamily="34" charset="0"/>
                <a:ea typeface="Malgun Gothic" pitchFamily="34" charset="-127"/>
              </a:rPr>
              <a:t>cluster</a:t>
            </a:r>
            <a:r>
              <a:rPr lang="es-CO" sz="2800" b="1" dirty="0">
                <a:latin typeface="Corbel" panose="020B0503020204020204" pitchFamily="34" charset="0"/>
                <a:ea typeface="Malgun Gothic" pitchFamily="34" charset="-127"/>
              </a:rPr>
              <a:t> más ambiciosa del país</a:t>
            </a:r>
            <a:endParaRPr lang="en-US" sz="2400" b="1" dirty="0">
              <a:latin typeface="Corbel" panose="020B0503020204020204" pitchFamily="34" charset="0"/>
              <a:ea typeface="Malgun Gothic" pitchFamily="34" charset="-127"/>
            </a:endParaRPr>
          </a:p>
        </p:txBody>
      </p:sp>
      <p:cxnSp>
        <p:nvCxnSpPr>
          <p:cNvPr id="65" name="5 Conector recto"/>
          <p:cNvCxnSpPr/>
          <p:nvPr/>
        </p:nvCxnSpPr>
        <p:spPr>
          <a:xfrm flipV="1">
            <a:off x="263177" y="5864518"/>
            <a:ext cx="11526633" cy="8311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5 Conector recto"/>
          <p:cNvCxnSpPr/>
          <p:nvPr/>
        </p:nvCxnSpPr>
        <p:spPr>
          <a:xfrm flipV="1">
            <a:off x="340033" y="4897882"/>
            <a:ext cx="11526633" cy="8311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5 Conector recto"/>
          <p:cNvCxnSpPr/>
          <p:nvPr/>
        </p:nvCxnSpPr>
        <p:spPr>
          <a:xfrm flipV="1">
            <a:off x="340033" y="3743580"/>
            <a:ext cx="11526633" cy="8311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5 Conector recto"/>
          <p:cNvCxnSpPr/>
          <p:nvPr/>
        </p:nvCxnSpPr>
        <p:spPr>
          <a:xfrm flipV="1">
            <a:off x="326976" y="2778570"/>
            <a:ext cx="11526633" cy="8311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4 Grupo"/>
          <p:cNvGrpSpPr/>
          <p:nvPr/>
        </p:nvGrpSpPr>
        <p:grpSpPr>
          <a:xfrm>
            <a:off x="9698006" y="3875263"/>
            <a:ext cx="1634364" cy="863268"/>
            <a:chOff x="8612156" y="3799061"/>
            <a:chExt cx="1634364" cy="863268"/>
          </a:xfrm>
        </p:grpSpPr>
        <p:sp>
          <p:nvSpPr>
            <p:cNvPr id="64" name="62 CuadroTexto"/>
            <p:cNvSpPr txBox="1"/>
            <p:nvPr/>
          </p:nvSpPr>
          <p:spPr>
            <a:xfrm>
              <a:off x="8612156" y="4200664"/>
              <a:ext cx="163436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126"/>
              <a:r>
                <a:rPr lang="es-CO" sz="1200" b="1" dirty="0">
                  <a:solidFill>
                    <a:srgbClr val="202449"/>
                  </a:solidFill>
                  <a:latin typeface="Corbel" panose="020B0503020204020204" pitchFamily="34" charset="0"/>
                </a:rPr>
                <a:t>Cluster de </a:t>
              </a:r>
            </a:p>
            <a:p>
              <a:pPr algn="ctr" defTabSz="914126"/>
              <a:r>
                <a:rPr lang="es-CO" sz="1200" b="1" dirty="0">
                  <a:solidFill>
                    <a:srgbClr val="202449"/>
                  </a:solidFill>
                  <a:latin typeface="Corbel" panose="020B0503020204020204" pitchFamily="34" charset="0"/>
                </a:rPr>
                <a:t>Servicios financieros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3512" y="3799061"/>
              <a:ext cx="371475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3 Grupo"/>
          <p:cNvGrpSpPr/>
          <p:nvPr/>
        </p:nvGrpSpPr>
        <p:grpSpPr>
          <a:xfrm>
            <a:off x="10760237" y="2838612"/>
            <a:ext cx="1230668" cy="861744"/>
            <a:chOff x="10760237" y="2762410"/>
            <a:chExt cx="1230668" cy="861744"/>
          </a:xfrm>
        </p:grpSpPr>
        <p:sp>
          <p:nvSpPr>
            <p:cNvPr id="78" name="62 CuadroTexto"/>
            <p:cNvSpPr txBox="1"/>
            <p:nvPr/>
          </p:nvSpPr>
          <p:spPr>
            <a:xfrm>
              <a:off x="10760237" y="3162489"/>
              <a:ext cx="123066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126"/>
              <a:r>
                <a:rPr lang="es-CO" sz="1200" b="1" dirty="0">
                  <a:solidFill>
                    <a:srgbClr val="025D5E"/>
                  </a:solidFill>
                  <a:latin typeface="Corbel" panose="020B0503020204020204" pitchFamily="34" charset="0"/>
                </a:rPr>
                <a:t>Cluster de </a:t>
              </a:r>
            </a:p>
            <a:p>
              <a:pPr algn="ctr" defTabSz="914126"/>
              <a:r>
                <a:rPr lang="es-CO" sz="1200" b="1" dirty="0">
                  <a:solidFill>
                    <a:srgbClr val="025D5E"/>
                  </a:solidFill>
                  <a:latin typeface="Corbel" panose="020B0503020204020204" pitchFamily="34" charset="0"/>
                </a:rPr>
                <a:t>Farmacéuticos</a:t>
              </a: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9716" y="2762410"/>
              <a:ext cx="323850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CuadroTexto 1"/>
          <p:cNvSpPr txBox="1"/>
          <p:nvPr/>
        </p:nvSpPr>
        <p:spPr>
          <a:xfrm>
            <a:off x="7951834" y="6213230"/>
            <a:ext cx="3070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16 iniciativas cluster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7" cstate="screen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9278" b="98969" l="98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6092" y="5910016"/>
            <a:ext cx="530439" cy="421743"/>
          </a:xfrm>
          <a:prstGeom prst="rect">
            <a:avLst/>
          </a:prstGeom>
        </p:spPr>
      </p:pic>
      <p:sp>
        <p:nvSpPr>
          <p:cNvPr id="79" name="62 CuadroTexto"/>
          <p:cNvSpPr txBox="1"/>
          <p:nvPr/>
        </p:nvSpPr>
        <p:spPr>
          <a:xfrm>
            <a:off x="5938319" y="6316860"/>
            <a:ext cx="163436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126"/>
            <a:r>
              <a:rPr lang="es-CO" sz="1200" b="1" dirty="0">
                <a:solidFill>
                  <a:srgbClr val="202449"/>
                </a:solidFill>
                <a:latin typeface="Corbel" panose="020B0503020204020204" pitchFamily="34" charset="0"/>
              </a:rPr>
              <a:t>Cluster de </a:t>
            </a:r>
          </a:p>
          <a:p>
            <a:pPr algn="ctr" defTabSz="914126"/>
            <a:r>
              <a:rPr lang="es-CO" sz="1200" b="1" dirty="0">
                <a:solidFill>
                  <a:srgbClr val="202449"/>
                </a:solidFill>
                <a:latin typeface="Corbel" panose="020B0503020204020204" pitchFamily="34" charset="0"/>
              </a:rPr>
              <a:t>Construcción</a:t>
            </a:r>
          </a:p>
        </p:txBody>
      </p:sp>
      <p:cxnSp>
        <p:nvCxnSpPr>
          <p:cNvPr id="71" name="Conector recto 70"/>
          <p:cNvCxnSpPr/>
          <p:nvPr/>
        </p:nvCxnSpPr>
        <p:spPr>
          <a:xfrm>
            <a:off x="274788" y="94916"/>
            <a:ext cx="0" cy="1006799"/>
          </a:xfrm>
          <a:prstGeom prst="line">
            <a:avLst/>
          </a:prstGeom>
          <a:ln w="76200">
            <a:solidFill>
              <a:srgbClr val="009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653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/>
          <p:cNvGraphicFramePr/>
          <p:nvPr>
            <p:extLst/>
          </p:nvPr>
        </p:nvGraphicFramePr>
        <p:xfrm>
          <a:off x="5152912" y="127467"/>
          <a:ext cx="6340150" cy="6855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695077" y="188957"/>
            <a:ext cx="6178475" cy="583570"/>
          </a:xfrm>
          <a:prstGeom prst="rect">
            <a:avLst/>
          </a:prstGeom>
        </p:spPr>
        <p:txBody>
          <a:bodyPr wrap="square" lIns="90247" tIns="45123" rIns="90247" bIns="45123">
            <a:spAutoFit/>
          </a:bodyPr>
          <a:lstStyle/>
          <a:p>
            <a:pPr defTabSz="901043" fontAlgn="base">
              <a:spcBef>
                <a:spcPct val="0"/>
              </a:spcBef>
              <a:spcAft>
                <a:spcPct val="0"/>
              </a:spcAft>
            </a:pPr>
            <a:r>
              <a:rPr lang="es-CO" sz="32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¿Qué es una iniciativa </a:t>
            </a:r>
            <a:r>
              <a:rPr lang="es-CO" sz="3200" b="1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cluster</a:t>
            </a:r>
            <a:r>
              <a:rPr lang="es-CO" sz="32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?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6357241" y="2652421"/>
            <a:ext cx="1846565" cy="1420318"/>
            <a:chOff x="1423373" y="361972"/>
            <a:chExt cx="2748003" cy="3340055"/>
          </a:xfrm>
          <a:noFill/>
        </p:grpSpPr>
        <p:sp>
          <p:nvSpPr>
            <p:cNvPr id="17" name="Redondear rectángulo de esquina del mismo lado 16"/>
            <p:cNvSpPr/>
            <p:nvPr/>
          </p:nvSpPr>
          <p:spPr>
            <a:xfrm rot="16200000">
              <a:off x="1127347" y="657998"/>
              <a:ext cx="3340055" cy="2748003"/>
            </a:xfrm>
            <a:prstGeom prst="round2SameRect">
              <a:avLst>
                <a:gd name="adj1" fmla="val 16670"/>
                <a:gd name="adj2" fmla="val 0"/>
              </a:avLst>
            </a:prstGeom>
            <a:grpFill/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dondear rectángulo de esquina del mismo lado 4"/>
            <p:cNvSpPr txBox="1"/>
            <p:nvPr/>
          </p:nvSpPr>
          <p:spPr>
            <a:xfrm rot="21600000">
              <a:off x="1557544" y="496143"/>
              <a:ext cx="2613832" cy="3071713"/>
            </a:xfrm>
            <a:prstGeom prst="rect">
              <a:avLst/>
            </a:prstGeom>
            <a:grpFill/>
            <a:ln w="190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71450" rIns="154305" bIns="171450" numCol="1" spcCol="1270" anchor="ctr" anchorCtr="0">
              <a:noAutofit/>
            </a:bodyPr>
            <a:lstStyle/>
            <a:p>
              <a:pPr algn="ctr" defTabSz="118464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b="1" dirty="0">
                  <a:solidFill>
                    <a:schemeClr val="tx1"/>
                  </a:solidFill>
                </a:rPr>
                <a:t>Intervenciones </a:t>
              </a:r>
              <a:r>
                <a:rPr lang="es-CO" b="1" u="sng" dirty="0">
                  <a:solidFill>
                    <a:srgbClr val="BDB82E"/>
                  </a:solidFill>
                </a:rPr>
                <a:t>al interior</a:t>
              </a:r>
              <a:r>
                <a:rPr lang="es-CO" b="1" dirty="0">
                  <a:solidFill>
                    <a:schemeClr val="tx1"/>
                  </a:solidFill>
                </a:rPr>
                <a:t> de la firma</a:t>
              </a: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8304381" y="2652430"/>
            <a:ext cx="1821827" cy="1420319"/>
            <a:chOff x="4291986" y="361972"/>
            <a:chExt cx="2748003" cy="3340055"/>
          </a:xfrm>
          <a:noFill/>
        </p:grpSpPr>
        <p:sp>
          <p:nvSpPr>
            <p:cNvPr id="15" name="Redondear rectángulo de esquina del mismo lado 14"/>
            <p:cNvSpPr/>
            <p:nvPr/>
          </p:nvSpPr>
          <p:spPr>
            <a:xfrm rot="5400000">
              <a:off x="3995960" y="657998"/>
              <a:ext cx="3340055" cy="2748003"/>
            </a:xfrm>
            <a:prstGeom prst="round2SameRect">
              <a:avLst>
                <a:gd name="adj1" fmla="val 16670"/>
                <a:gd name="adj2" fmla="val 0"/>
              </a:avLst>
            </a:prstGeom>
            <a:grpFill/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dondear rectángulo de esquina del mismo lado 6"/>
            <p:cNvSpPr txBox="1"/>
            <p:nvPr/>
          </p:nvSpPr>
          <p:spPr>
            <a:xfrm>
              <a:off x="4291986" y="496144"/>
              <a:ext cx="2613832" cy="3071713"/>
            </a:xfrm>
            <a:prstGeom prst="rect">
              <a:avLst/>
            </a:prstGeom>
            <a:grpFill/>
            <a:ln w="190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8590" tIns="165100" rIns="99060" bIns="165100" numCol="1" spcCol="1270" anchor="ctr" anchorCtr="0">
              <a:noAutofit/>
            </a:bodyPr>
            <a:lstStyle/>
            <a:p>
              <a:pPr algn="ctr" defTabSz="114076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b="1" dirty="0">
                  <a:solidFill>
                    <a:schemeClr val="tx1"/>
                  </a:solidFill>
                </a:rPr>
                <a:t>Intervenciones </a:t>
              </a:r>
              <a:r>
                <a:rPr lang="es-CO" b="1" u="sng" dirty="0">
                  <a:solidFill>
                    <a:srgbClr val="BDB82E"/>
                  </a:solidFill>
                </a:rPr>
                <a:t>por fuera</a:t>
              </a:r>
              <a:r>
                <a:rPr lang="es-CO" b="1" dirty="0">
                  <a:solidFill>
                    <a:srgbClr val="BDB82E"/>
                  </a:solidFill>
                </a:rPr>
                <a:t> </a:t>
              </a:r>
              <a:r>
                <a:rPr lang="es-CO" b="1" dirty="0">
                  <a:solidFill>
                    <a:schemeClr val="tx1"/>
                  </a:solidFill>
                </a:rPr>
                <a:t>de la firma</a:t>
              </a:r>
            </a:p>
          </p:txBody>
        </p:sp>
      </p:grpSp>
      <p:sp>
        <p:nvSpPr>
          <p:cNvPr id="12" name="1 Rectángulo"/>
          <p:cNvSpPr/>
          <p:nvPr/>
        </p:nvSpPr>
        <p:spPr>
          <a:xfrm>
            <a:off x="143697" y="1458389"/>
            <a:ext cx="4794063" cy="4465562"/>
          </a:xfrm>
          <a:prstGeom prst="rect">
            <a:avLst/>
          </a:prstGeom>
          <a:ln w="19050">
            <a:noFill/>
          </a:ln>
        </p:spPr>
        <p:txBody>
          <a:bodyPr wrap="square" lIns="360000" bIns="108000" anchor="ctr" anchorCtr="0">
            <a:noAutofit/>
          </a:bodyPr>
          <a:lstStyle/>
          <a:p>
            <a:pPr algn="just"/>
            <a:r>
              <a:rPr lang="es-CO" sz="2400" dirty="0">
                <a:latin typeface="Corbel" panose="020B0503020204020204" pitchFamily="34" charset="0"/>
              </a:rPr>
              <a:t>Agenda para identificar y abordar los principales </a:t>
            </a:r>
            <a:r>
              <a:rPr lang="es-CO" sz="2400" b="1" dirty="0">
                <a:latin typeface="Corbel" panose="020B0503020204020204" pitchFamily="34" charset="0"/>
              </a:rPr>
              <a:t>cuellos de botella que limitan la competitividad del </a:t>
            </a:r>
            <a:r>
              <a:rPr lang="es-CO" sz="2400" b="1" i="1" dirty="0">
                <a:latin typeface="Corbel" panose="020B0503020204020204" pitchFamily="34" charset="0"/>
              </a:rPr>
              <a:t>cluster</a:t>
            </a:r>
            <a:r>
              <a:rPr lang="es-CO" sz="2400" dirty="0">
                <a:latin typeface="Corbel" panose="020B0503020204020204" pitchFamily="34" charset="0"/>
              </a:rPr>
              <a:t>, a través de la articulación de actores relevantes como </a:t>
            </a:r>
            <a:r>
              <a:rPr lang="es-CO" sz="2400" b="1" i="1" dirty="0">
                <a:latin typeface="Corbel" panose="020B0503020204020204" pitchFamily="34" charset="0"/>
              </a:rPr>
              <a:t>empresarios, universidades y gobierno</a:t>
            </a:r>
            <a:r>
              <a:rPr lang="es-CO" sz="2400" dirty="0">
                <a:latin typeface="Corbel" panose="020B0503020204020204" pitchFamily="34" charset="0"/>
              </a:rPr>
              <a:t>.</a:t>
            </a:r>
          </a:p>
        </p:txBody>
      </p:sp>
      <p:cxnSp>
        <p:nvCxnSpPr>
          <p:cNvPr id="11" name="Conector recto 55"/>
          <p:cNvCxnSpPr/>
          <p:nvPr/>
        </p:nvCxnSpPr>
        <p:spPr>
          <a:xfrm>
            <a:off x="479924" y="188957"/>
            <a:ext cx="0" cy="598249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790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49773" y="11396"/>
            <a:ext cx="11482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2967" fontAlgn="base">
              <a:spcBef>
                <a:spcPct val="0"/>
              </a:spcBef>
              <a:spcAft>
                <a:spcPct val="0"/>
              </a:spcAft>
            </a:pPr>
            <a:r>
              <a:rPr lang="es-CO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La agenda de RIS3 e iniciativas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cluster</a:t>
            </a:r>
            <a:r>
              <a:rPr lang="es-CO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 es la agenda central de la CRC de Bogotá-Cundinamarca</a:t>
            </a:r>
            <a:endParaRPr lang="es-CO" sz="2800" b="1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/>
          </p:nvPr>
        </p:nvGraphicFramePr>
        <p:xfrm>
          <a:off x="2427808" y="1436914"/>
          <a:ext cx="7630592" cy="5194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Conector recto 10"/>
          <p:cNvCxnSpPr/>
          <p:nvPr/>
        </p:nvCxnSpPr>
        <p:spPr>
          <a:xfrm>
            <a:off x="349773" y="101818"/>
            <a:ext cx="0" cy="863685"/>
          </a:xfrm>
          <a:prstGeom prst="line">
            <a:avLst/>
          </a:prstGeom>
          <a:ln w="76200">
            <a:solidFill>
              <a:srgbClr val="009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7"/>
          <p:cNvGrpSpPr/>
          <p:nvPr/>
        </p:nvGrpSpPr>
        <p:grpSpPr>
          <a:xfrm>
            <a:off x="11098530" y="6177521"/>
            <a:ext cx="1093470" cy="680481"/>
            <a:chOff x="10848025" y="6044199"/>
            <a:chExt cx="1343975" cy="813801"/>
          </a:xfrm>
        </p:grpSpPr>
        <p:sp>
          <p:nvSpPr>
            <p:cNvPr id="9" name="Rectángulo 18"/>
            <p:cNvSpPr/>
            <p:nvPr/>
          </p:nvSpPr>
          <p:spPr>
            <a:xfrm rot="20408598">
              <a:off x="10848025" y="6044199"/>
              <a:ext cx="647575" cy="725385"/>
            </a:xfrm>
            <a:custGeom>
              <a:avLst/>
              <a:gdLst>
                <a:gd name="connsiteX0" fmla="*/ 0 w 914400"/>
                <a:gd name="connsiteY0" fmla="*/ 0 h 1034716"/>
                <a:gd name="connsiteX1" fmla="*/ 914400 w 914400"/>
                <a:gd name="connsiteY1" fmla="*/ 0 h 1034716"/>
                <a:gd name="connsiteX2" fmla="*/ 914400 w 914400"/>
                <a:gd name="connsiteY2" fmla="*/ 1034716 h 1034716"/>
                <a:gd name="connsiteX3" fmla="*/ 0 w 914400"/>
                <a:gd name="connsiteY3" fmla="*/ 1034716 h 1034716"/>
                <a:gd name="connsiteX4" fmla="*/ 0 w 914400"/>
                <a:gd name="connsiteY4" fmla="*/ 0 h 1034716"/>
                <a:gd name="connsiteX0" fmla="*/ 0 w 914400"/>
                <a:gd name="connsiteY0" fmla="*/ 0 h 1034716"/>
                <a:gd name="connsiteX1" fmla="*/ 740579 w 914400"/>
                <a:gd name="connsiteY1" fmla="*/ 178347 h 1034716"/>
                <a:gd name="connsiteX2" fmla="*/ 914400 w 914400"/>
                <a:gd name="connsiteY2" fmla="*/ 1034716 h 1034716"/>
                <a:gd name="connsiteX3" fmla="*/ 0 w 914400"/>
                <a:gd name="connsiteY3" fmla="*/ 1034716 h 1034716"/>
                <a:gd name="connsiteX4" fmla="*/ 0 w 914400"/>
                <a:gd name="connsiteY4" fmla="*/ 0 h 1034716"/>
                <a:gd name="connsiteX0" fmla="*/ 0 w 914400"/>
                <a:gd name="connsiteY0" fmla="*/ 0 h 1034716"/>
                <a:gd name="connsiteX1" fmla="*/ 756296 w 914400"/>
                <a:gd name="connsiteY1" fmla="*/ 150377 h 1034716"/>
                <a:gd name="connsiteX2" fmla="*/ 914400 w 914400"/>
                <a:gd name="connsiteY2" fmla="*/ 1034716 h 1034716"/>
                <a:gd name="connsiteX3" fmla="*/ 0 w 914400"/>
                <a:gd name="connsiteY3" fmla="*/ 1034716 h 1034716"/>
                <a:gd name="connsiteX4" fmla="*/ 0 w 914400"/>
                <a:gd name="connsiteY4" fmla="*/ 0 h 1034716"/>
                <a:gd name="connsiteX0" fmla="*/ 0 w 914400"/>
                <a:gd name="connsiteY0" fmla="*/ 0 h 1034716"/>
                <a:gd name="connsiteX1" fmla="*/ 703017 w 914400"/>
                <a:gd name="connsiteY1" fmla="*/ 212445 h 1034716"/>
                <a:gd name="connsiteX2" fmla="*/ 914400 w 914400"/>
                <a:gd name="connsiteY2" fmla="*/ 1034716 h 1034716"/>
                <a:gd name="connsiteX3" fmla="*/ 0 w 914400"/>
                <a:gd name="connsiteY3" fmla="*/ 1034716 h 1034716"/>
                <a:gd name="connsiteX4" fmla="*/ 0 w 914400"/>
                <a:gd name="connsiteY4" fmla="*/ 0 h 1034716"/>
                <a:gd name="connsiteX0" fmla="*/ 0 w 914400"/>
                <a:gd name="connsiteY0" fmla="*/ 0 h 1034716"/>
                <a:gd name="connsiteX1" fmla="*/ 687299 w 914400"/>
                <a:gd name="connsiteY1" fmla="*/ 240415 h 1034716"/>
                <a:gd name="connsiteX2" fmla="*/ 914400 w 914400"/>
                <a:gd name="connsiteY2" fmla="*/ 1034716 h 1034716"/>
                <a:gd name="connsiteX3" fmla="*/ 0 w 914400"/>
                <a:gd name="connsiteY3" fmla="*/ 1034716 h 1034716"/>
                <a:gd name="connsiteX4" fmla="*/ 0 w 914400"/>
                <a:gd name="connsiteY4" fmla="*/ 0 h 103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1034716">
                  <a:moveTo>
                    <a:pt x="0" y="0"/>
                  </a:moveTo>
                  <a:lnTo>
                    <a:pt x="687299" y="240415"/>
                  </a:lnTo>
                  <a:lnTo>
                    <a:pt x="914400" y="1034716"/>
                  </a:lnTo>
                  <a:lnTo>
                    <a:pt x="0" y="10347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18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007090" y="6177690"/>
              <a:ext cx="1184910" cy="6803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1525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 Rectángulo"/>
          <p:cNvSpPr/>
          <p:nvPr/>
        </p:nvSpPr>
        <p:spPr>
          <a:xfrm>
            <a:off x="1" y="3599282"/>
            <a:ext cx="5695950" cy="61580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buClr>
                <a:srgbClr val="FFC000"/>
              </a:buClr>
            </a:pPr>
            <a:endParaRPr kumimoji="0" lang="es-CO" sz="23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32802" y="262241"/>
            <a:ext cx="10927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2967" fontAlgn="base">
              <a:spcBef>
                <a:spcPct val="0"/>
              </a:spcBef>
              <a:spcAft>
                <a:spcPct val="0"/>
              </a:spcAft>
            </a:pP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Reflexiones finales</a:t>
            </a:r>
            <a:endParaRPr lang="es-CO" sz="3600" b="1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606383" y="314756"/>
            <a:ext cx="6286" cy="549475"/>
          </a:xfrm>
          <a:prstGeom prst="line">
            <a:avLst/>
          </a:prstGeom>
          <a:ln w="76200">
            <a:solidFill>
              <a:srgbClr val="009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o 15"/>
          <p:cNvGrpSpPr/>
          <p:nvPr/>
        </p:nvGrpSpPr>
        <p:grpSpPr>
          <a:xfrm>
            <a:off x="11048999" y="6305550"/>
            <a:ext cx="1169545" cy="561994"/>
            <a:chOff x="10649985" y="5928268"/>
            <a:chExt cx="1568560" cy="939276"/>
          </a:xfrm>
        </p:grpSpPr>
        <p:sp>
          <p:nvSpPr>
            <p:cNvPr id="8" name="Rectángulo 18"/>
            <p:cNvSpPr/>
            <p:nvPr/>
          </p:nvSpPr>
          <p:spPr>
            <a:xfrm rot="20058761">
              <a:off x="10649985" y="5928268"/>
              <a:ext cx="564565" cy="859381"/>
            </a:xfrm>
            <a:custGeom>
              <a:avLst/>
              <a:gdLst>
                <a:gd name="connsiteX0" fmla="*/ 0 w 914400"/>
                <a:gd name="connsiteY0" fmla="*/ 0 h 1034716"/>
                <a:gd name="connsiteX1" fmla="*/ 914400 w 914400"/>
                <a:gd name="connsiteY1" fmla="*/ 0 h 1034716"/>
                <a:gd name="connsiteX2" fmla="*/ 914400 w 914400"/>
                <a:gd name="connsiteY2" fmla="*/ 1034716 h 1034716"/>
                <a:gd name="connsiteX3" fmla="*/ 0 w 914400"/>
                <a:gd name="connsiteY3" fmla="*/ 1034716 h 1034716"/>
                <a:gd name="connsiteX4" fmla="*/ 0 w 914400"/>
                <a:gd name="connsiteY4" fmla="*/ 0 h 1034716"/>
                <a:gd name="connsiteX0" fmla="*/ 0 w 914400"/>
                <a:gd name="connsiteY0" fmla="*/ 0 h 1034716"/>
                <a:gd name="connsiteX1" fmla="*/ 740579 w 914400"/>
                <a:gd name="connsiteY1" fmla="*/ 178347 h 1034716"/>
                <a:gd name="connsiteX2" fmla="*/ 914400 w 914400"/>
                <a:gd name="connsiteY2" fmla="*/ 1034716 h 1034716"/>
                <a:gd name="connsiteX3" fmla="*/ 0 w 914400"/>
                <a:gd name="connsiteY3" fmla="*/ 1034716 h 1034716"/>
                <a:gd name="connsiteX4" fmla="*/ 0 w 914400"/>
                <a:gd name="connsiteY4" fmla="*/ 0 h 1034716"/>
                <a:gd name="connsiteX0" fmla="*/ 0 w 914400"/>
                <a:gd name="connsiteY0" fmla="*/ 0 h 1034716"/>
                <a:gd name="connsiteX1" fmla="*/ 756296 w 914400"/>
                <a:gd name="connsiteY1" fmla="*/ 150377 h 1034716"/>
                <a:gd name="connsiteX2" fmla="*/ 914400 w 914400"/>
                <a:gd name="connsiteY2" fmla="*/ 1034716 h 1034716"/>
                <a:gd name="connsiteX3" fmla="*/ 0 w 914400"/>
                <a:gd name="connsiteY3" fmla="*/ 1034716 h 1034716"/>
                <a:gd name="connsiteX4" fmla="*/ 0 w 914400"/>
                <a:gd name="connsiteY4" fmla="*/ 0 h 1034716"/>
                <a:gd name="connsiteX0" fmla="*/ 0 w 914400"/>
                <a:gd name="connsiteY0" fmla="*/ 0 h 1034716"/>
                <a:gd name="connsiteX1" fmla="*/ 703017 w 914400"/>
                <a:gd name="connsiteY1" fmla="*/ 212445 h 1034716"/>
                <a:gd name="connsiteX2" fmla="*/ 914400 w 914400"/>
                <a:gd name="connsiteY2" fmla="*/ 1034716 h 1034716"/>
                <a:gd name="connsiteX3" fmla="*/ 0 w 914400"/>
                <a:gd name="connsiteY3" fmla="*/ 1034716 h 1034716"/>
                <a:gd name="connsiteX4" fmla="*/ 0 w 914400"/>
                <a:gd name="connsiteY4" fmla="*/ 0 h 1034716"/>
                <a:gd name="connsiteX0" fmla="*/ 0 w 914400"/>
                <a:gd name="connsiteY0" fmla="*/ 0 h 1034716"/>
                <a:gd name="connsiteX1" fmla="*/ 687299 w 914400"/>
                <a:gd name="connsiteY1" fmla="*/ 240415 h 1034716"/>
                <a:gd name="connsiteX2" fmla="*/ 914400 w 914400"/>
                <a:gd name="connsiteY2" fmla="*/ 1034716 h 1034716"/>
                <a:gd name="connsiteX3" fmla="*/ 0 w 914400"/>
                <a:gd name="connsiteY3" fmla="*/ 1034716 h 1034716"/>
                <a:gd name="connsiteX4" fmla="*/ 0 w 914400"/>
                <a:gd name="connsiteY4" fmla="*/ 0 h 103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1034716">
                  <a:moveTo>
                    <a:pt x="0" y="0"/>
                  </a:moveTo>
                  <a:lnTo>
                    <a:pt x="687299" y="240415"/>
                  </a:lnTo>
                  <a:lnTo>
                    <a:pt x="914400" y="1034716"/>
                  </a:lnTo>
                  <a:lnTo>
                    <a:pt x="0" y="10347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18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>
                <a:latin typeface="Corbel" panose="020B0503020204020204" pitchFamily="34" charset="0"/>
              </a:endParaRPr>
            </a:p>
          </p:txBody>
        </p:sp>
        <p:pic>
          <p:nvPicPr>
            <p:cNvPr id="12" name="Imagen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66129" y="6091062"/>
              <a:ext cx="1352416" cy="776482"/>
            </a:xfrm>
            <a:prstGeom prst="rect">
              <a:avLst/>
            </a:prstGeom>
          </p:spPr>
        </p:pic>
      </p:grpSp>
      <p:sp>
        <p:nvSpPr>
          <p:cNvPr id="13" name="TextBox 1"/>
          <p:cNvSpPr txBox="1"/>
          <p:nvPr/>
        </p:nvSpPr>
        <p:spPr>
          <a:xfrm>
            <a:off x="1" y="1113473"/>
            <a:ext cx="1219199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just">
              <a:buClr>
                <a:srgbClr val="BDB82E"/>
              </a:buClr>
              <a:buFont typeface="Wingdings" panose="05000000000000000000" pitchFamily="2" charset="2"/>
              <a:buChar char="v"/>
            </a:pPr>
            <a:r>
              <a:rPr lang="es-CO" sz="2800" kern="0" dirty="0">
                <a:latin typeface="Corbel" panose="020B0503020204020204" pitchFamily="34" charset="0"/>
                <a:cs typeface="Arial"/>
              </a:rPr>
              <a:t>La implementación de agendas horizontales, pero principalmente verticales, requiere de altas dosis de articulación: entre agencias del Gobierno y entre Nación-región.</a:t>
            </a:r>
          </a:p>
          <a:p>
            <a:pPr marL="257175" indent="-257175" algn="just">
              <a:buClr>
                <a:srgbClr val="BDB82E"/>
              </a:buClr>
              <a:buFont typeface="Wingdings" panose="05000000000000000000" pitchFamily="2" charset="2"/>
              <a:buChar char="v"/>
            </a:pPr>
            <a:endParaRPr lang="es-CO" sz="2800" kern="0" dirty="0">
              <a:latin typeface="Corbel" panose="020B0503020204020204" pitchFamily="34" charset="0"/>
              <a:cs typeface="Arial"/>
            </a:endParaRPr>
          </a:p>
          <a:p>
            <a:pPr marL="257175" indent="-257175" algn="just">
              <a:buClr>
                <a:srgbClr val="BDB82E"/>
              </a:buClr>
              <a:buFont typeface="Wingdings" panose="05000000000000000000" pitchFamily="2" charset="2"/>
              <a:buChar char="v"/>
            </a:pPr>
            <a:r>
              <a:rPr lang="es-ES" sz="2800" kern="0" dirty="0">
                <a:latin typeface="Corbel" panose="020B0503020204020204" pitchFamily="34" charset="0"/>
                <a:cs typeface="Arial"/>
              </a:rPr>
              <a:t>Los países que han implementado este tipo de agendas de manera exitosa han establecido agencias o direcciones </a:t>
            </a:r>
            <a:r>
              <a:rPr lang="es-ES" sz="2800" kern="0" dirty="0" err="1">
                <a:latin typeface="Corbel" panose="020B0503020204020204" pitchFamily="34" charset="0"/>
                <a:cs typeface="Arial"/>
              </a:rPr>
              <a:t>supraministeriales</a:t>
            </a:r>
            <a:r>
              <a:rPr lang="es-ES" sz="2800" kern="0" dirty="0">
                <a:latin typeface="Corbel" panose="020B0503020204020204" pitchFamily="34" charset="0"/>
                <a:cs typeface="Arial"/>
              </a:rPr>
              <a:t> para la coordinación.</a:t>
            </a:r>
          </a:p>
          <a:p>
            <a:pPr marL="257175" indent="-257175" algn="just">
              <a:buClr>
                <a:srgbClr val="BDB82E"/>
              </a:buClr>
              <a:buFont typeface="Wingdings" panose="05000000000000000000" pitchFamily="2" charset="2"/>
              <a:buChar char="v"/>
            </a:pPr>
            <a:endParaRPr lang="es-ES" sz="2800" kern="0" dirty="0">
              <a:latin typeface="Corbel" panose="020B0503020204020204" pitchFamily="34" charset="0"/>
              <a:cs typeface="Arial"/>
            </a:endParaRPr>
          </a:p>
          <a:p>
            <a:pPr marL="257175" indent="-257175" algn="just">
              <a:buClr>
                <a:srgbClr val="BDB82E"/>
              </a:buClr>
              <a:buFont typeface="Wingdings" panose="05000000000000000000" pitchFamily="2" charset="2"/>
              <a:buChar char="v"/>
            </a:pPr>
            <a:r>
              <a:rPr lang="es-ES" sz="2800" kern="0" dirty="0">
                <a:latin typeface="Corbel" panose="020B0503020204020204" pitchFamily="34" charset="0"/>
                <a:cs typeface="Arial"/>
              </a:rPr>
              <a:t>Más allá de los arreglos institucionales, la articulación de este tipo de agendas requiere de grandes dosis de liderazgo.</a:t>
            </a:r>
            <a:endParaRPr lang="es-CO" sz="2800" kern="0" dirty="0">
              <a:latin typeface="Corbel" panose="020B0503020204020204" pitchFamily="34" charset="0"/>
              <a:cs typeface="Arial"/>
            </a:endParaRPr>
          </a:p>
          <a:p>
            <a:pPr algn="just">
              <a:buClr>
                <a:srgbClr val="BDB82E"/>
              </a:buClr>
            </a:pPr>
            <a:endParaRPr lang="es-ES" sz="2800" kern="0" dirty="0">
              <a:latin typeface="Corbel" panose="020B0503020204020204" pitchFamily="34" charset="0"/>
              <a:cs typeface="Arial"/>
            </a:endParaRPr>
          </a:p>
          <a:p>
            <a:pPr marL="257175" indent="-257175" algn="just">
              <a:buClr>
                <a:srgbClr val="BDB82E"/>
              </a:buClr>
              <a:buFont typeface="Wingdings" panose="05000000000000000000" pitchFamily="2" charset="2"/>
              <a:buChar char="v"/>
            </a:pPr>
            <a:r>
              <a:rPr lang="es-ES" sz="2800" kern="0" dirty="0">
                <a:latin typeface="Corbel" panose="020B0503020204020204" pitchFamily="34" charset="0"/>
                <a:cs typeface="Arial"/>
              </a:rPr>
              <a:t>El país deberá tomarse más en serio su agenda en materia de desarrollo productivo si quiere lograr las altas tasas de crecimiento que requiere.</a:t>
            </a:r>
          </a:p>
          <a:p>
            <a:pPr marL="257175" indent="-257175" algn="just">
              <a:buClr>
                <a:srgbClr val="BDB82E"/>
              </a:buClr>
              <a:buFont typeface="Wingdings" panose="05000000000000000000" pitchFamily="2" charset="2"/>
              <a:buChar char="v"/>
            </a:pPr>
            <a:endParaRPr lang="es-ES" sz="2800" kern="0" dirty="0">
              <a:latin typeface="Corbel" panose="020B0503020204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2322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846128" y="2140150"/>
            <a:ext cx="4288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7200" dirty="0">
                <a:solidFill>
                  <a:srgbClr val="00949B"/>
                </a:solidFill>
                <a:cs typeface="Arial" panose="020B0604020202020204" pitchFamily="34" charset="0"/>
              </a:rPr>
              <a:t>¡Gracias!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030206" y="4792723"/>
            <a:ext cx="323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>
                <a:latin typeface="Corbel" panose="020B0503020204020204" pitchFamily="34" charset="0"/>
                <a:hlinkClick r:id="rId2"/>
              </a:rPr>
              <a:t>www.ccb.org.co/cluster</a:t>
            </a:r>
            <a:r>
              <a:rPr lang="es-ES" sz="2400" dirty="0">
                <a:latin typeface="Corbel" panose="020B0503020204020204" pitchFamily="34" charset="0"/>
              </a:rPr>
              <a:t> </a:t>
            </a:r>
            <a:endParaRPr lang="es-CO" sz="2400" dirty="0">
              <a:latin typeface="Corbel" panose="020B0503020204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030206" y="4104514"/>
            <a:ext cx="3358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marco.llinas@ccb.org.co</a:t>
            </a:r>
            <a:endParaRPr lang="es-CO" sz="240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7" name="Picture 6" descr="http://blog.arsys.es/wp-content/uploads/2014/03/email_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726" y="4023676"/>
            <a:ext cx="623340" cy="62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childrens.com.ar/Portal/images/icon-domainfree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248" y="4689722"/>
            <a:ext cx="667667" cy="66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3030206" y="5457529"/>
            <a:ext cx="1955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@</a:t>
            </a:r>
            <a:r>
              <a:rPr lang="es-E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marcollinas</a:t>
            </a:r>
            <a:endParaRPr lang="es-CO" sz="240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11" name="Picture 2" descr="http://logos-download.com/wp-content/uploads/2016/02/Twitter_logo_bird_transparent_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770" y="5524387"/>
            <a:ext cx="402908" cy="32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2810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17328</TotalTime>
  <Words>459</Words>
  <Application>Microsoft Office PowerPoint</Application>
  <PresentationFormat>Panorámica</PresentationFormat>
  <Paragraphs>108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Malgun Gothic</vt:lpstr>
      <vt:lpstr>Arial</vt:lpstr>
      <vt:lpstr>Calibri</vt:lpstr>
      <vt:lpstr>Calibri Light</vt:lpstr>
      <vt:lpstr>Corbel</vt:lpstr>
      <vt:lpstr>Trebuchet MS</vt:lpstr>
      <vt:lpstr>Verdana</vt:lpstr>
      <vt:lpstr>Wingdings</vt:lpstr>
      <vt:lpstr>Tema de Office</vt:lpstr>
      <vt:lpstr>Presentación de PowerPoint</vt:lpstr>
      <vt:lpstr>Presentación de PowerPoint</vt:lpstr>
      <vt:lpstr>Para avanzar en productividad y competitividad necesitamos conjugar  profundas agendas horizontales y verticales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agregado</dc:title>
  <dc:creator>Monica Bibiana Paez Moreno</dc:creator>
  <cp:lastModifiedBy>Marco Antonio Llinas Vargas</cp:lastModifiedBy>
  <cp:revision>449</cp:revision>
  <cp:lastPrinted>2017-05-30T17:10:05Z</cp:lastPrinted>
  <dcterms:created xsi:type="dcterms:W3CDTF">2017-01-17T18:40:56Z</dcterms:created>
  <dcterms:modified xsi:type="dcterms:W3CDTF">2017-09-04T21:10:38Z</dcterms:modified>
</cp:coreProperties>
</file>