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0"/>
  </p:notesMasterIdLst>
  <p:sldIdLst>
    <p:sldId id="257" r:id="rId2"/>
    <p:sldId id="320" r:id="rId3"/>
    <p:sldId id="339" r:id="rId4"/>
    <p:sldId id="343" r:id="rId5"/>
    <p:sldId id="328" r:id="rId6"/>
    <p:sldId id="342" r:id="rId7"/>
    <p:sldId id="341" r:id="rId8"/>
    <p:sldId id="340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i Pedraza Rodriguez" initials="GP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F686"/>
    <a:srgbClr val="3DE368"/>
    <a:srgbClr val="99CCFF"/>
    <a:srgbClr val="00FF00"/>
    <a:srgbClr val="00589A"/>
    <a:srgbClr val="009AD0"/>
    <a:srgbClr val="80C535"/>
    <a:srgbClr val="004A82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>
      <p:cViewPr varScale="1">
        <p:scale>
          <a:sx n="112" d="100"/>
          <a:sy n="112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837145786444109E-2"/>
          <c:y val="0.13042571387581534"/>
          <c:w val="0.90326659407617127"/>
          <c:h val="0.663202854806831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3DE368"/>
              </a:solidFill>
              <a:ln>
                <a:solidFill>
                  <a:srgbClr val="2AF686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2AF686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5996500388845683"/>
                  <c:y val="0.13220884262335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s-ES" sz="1400" b="0" i="0" u="none" strike="noStrike" kern="1200" spc="0" baseline="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t>META </a:t>
                    </a:r>
                  </a:p>
                  <a:p>
                    <a:pPr>
                      <a:defRPr lang="es-ES" sz="1400" b="0">
                        <a:solidFill>
                          <a:schemeClr val="tx1"/>
                        </a:solidFill>
                        <a:latin typeface="AR CENA" panose="02000000000000000000" pitchFamily="2" charset="0"/>
                      </a:defRPr>
                    </a:pPr>
                    <a:fld id="{960157B7-0495-42A9-BE1C-A28F1A004611}" type="VALUE"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pPr>
                        <a:defRPr lang="es-ES" sz="1400" b="0">
                          <a:solidFill>
                            <a:schemeClr val="tx1"/>
                          </a:solidFill>
                          <a:latin typeface="AR CENA" panose="02000000000000000000" pitchFamily="2" charset="0"/>
                        </a:defRPr>
                      </a:pPr>
                      <a:t>[VALOR]</a:t>
                    </a:fld>
                    <a:endParaRPr lang="en-US" sz="1400" b="0" kern="1200">
                      <a:solidFill>
                        <a:schemeClr val="tx1"/>
                      </a:solidFill>
                      <a:latin typeface="AR CENA" panose="02000000000000000000" pitchFamily="2" charset="0"/>
                      <a:ea typeface="+mn-ea"/>
                      <a:cs typeface="+mn-cs"/>
                    </a:endParaRPr>
                  </a:p>
                  <a:p>
                    <a:pPr>
                      <a:defRPr lang="es-ES" sz="1400" b="0">
                        <a:solidFill>
                          <a:schemeClr val="tx1"/>
                        </a:solidFill>
                        <a:latin typeface="AR CENA" panose="02000000000000000000" pitchFamily="2" charset="0"/>
                      </a:defRPr>
                    </a:pPr>
                    <a:fld id="{3CBB3840-5F2C-433E-AAD3-4B6655AF6696}" type="PERCENTAGE"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pPr>
                        <a:defRPr lang="es-ES" sz="1400" b="0">
                          <a:solidFill>
                            <a:schemeClr val="tx1"/>
                          </a:solidFill>
                          <a:latin typeface="AR CENA" panose="02000000000000000000" pitchFamily="2" charset="0"/>
                        </a:defRPr>
                      </a:pPr>
                      <a:t>[PORCENTAJE]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s-ES" sz="1400" b="0" i="0" u="none" strike="noStrike" kern="1200" spc="0" baseline="0">
                      <a:solidFill>
                        <a:schemeClr val="tx1"/>
                      </a:solidFill>
                      <a:latin typeface="AR CENA" panose="020000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26522978928267"/>
                      <c:h val="0.210979964490318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967605451246158"/>
                  <c:y val="-0.206495137856800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s-ES" sz="1400" b="0" i="0" u="none" strike="noStrike" kern="1200" spc="0" baseline="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400" b="0" kern="1200" dirty="0" smtClean="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t>SATISFACTORIO</a:t>
                    </a:r>
                    <a:endParaRPr lang="en-US" sz="1400" b="0" kern="1200" dirty="0">
                      <a:solidFill>
                        <a:schemeClr val="tx1"/>
                      </a:solidFill>
                      <a:latin typeface="AR CENA" panose="02000000000000000000" pitchFamily="2" charset="0"/>
                      <a:ea typeface="+mn-ea"/>
                      <a:cs typeface="+mn-cs"/>
                    </a:endParaRPr>
                  </a:p>
                  <a:p>
                    <a:pPr>
                      <a:defRPr lang="es-ES" sz="1400" b="0">
                        <a:solidFill>
                          <a:schemeClr val="tx1"/>
                        </a:solidFill>
                        <a:latin typeface="AR CENA" panose="02000000000000000000" pitchFamily="2" charset="0"/>
                      </a:defRPr>
                    </a:pPr>
                    <a:fld id="{E83B0D86-2353-45F4-A573-EABB0145FFCE}" type="VALUE"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pPr>
                        <a:defRPr lang="es-ES" sz="1400" b="0">
                          <a:solidFill>
                            <a:schemeClr val="tx1"/>
                          </a:solidFill>
                          <a:latin typeface="AR CENA" panose="02000000000000000000" pitchFamily="2" charset="0"/>
                        </a:defRPr>
                      </a:pPr>
                      <a:t>[VALOR]</a:t>
                    </a:fld>
                    <a:endParaRPr lang="en-US" sz="1400" b="0" kern="1200" dirty="0">
                      <a:solidFill>
                        <a:schemeClr val="tx1"/>
                      </a:solidFill>
                      <a:latin typeface="AR CENA" panose="02000000000000000000" pitchFamily="2" charset="0"/>
                      <a:ea typeface="+mn-ea"/>
                      <a:cs typeface="+mn-cs"/>
                    </a:endParaRPr>
                  </a:p>
                  <a:p>
                    <a:pPr>
                      <a:defRPr lang="es-ES" sz="1400" b="0">
                        <a:solidFill>
                          <a:schemeClr val="tx1"/>
                        </a:solidFill>
                        <a:latin typeface="AR CENA" panose="02000000000000000000" pitchFamily="2" charset="0"/>
                      </a:defRPr>
                    </a:pPr>
                    <a:fld id="{942EF4B6-7E2F-4EBE-92B0-9AEB5AE46967}" type="PERCENTAGE"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pPr>
                        <a:defRPr lang="es-ES" sz="1400" b="0">
                          <a:solidFill>
                            <a:schemeClr val="tx1"/>
                          </a:solidFill>
                          <a:latin typeface="AR CENA" panose="02000000000000000000" pitchFamily="2" charset="0"/>
                        </a:defRPr>
                      </a:pPr>
                      <a:t>[PORCENTAJE]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s-ES" sz="1400" b="0" i="0" u="none" strike="noStrike" kern="1200" spc="0" baseline="0">
                      <a:solidFill>
                        <a:schemeClr val="tx1"/>
                      </a:solidFill>
                      <a:latin typeface="AR CENA" panose="020000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08562011628333"/>
                      <c:h val="0.2191934124719894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8805688256860429E-2"/>
                  <c:y val="-0.258095012503851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s-ES" sz="1400" b="0" i="0" u="none" strike="noStrike" kern="1200" spc="0" baseline="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t> CRITICO</a:t>
                    </a:r>
                  </a:p>
                  <a:p>
                    <a:pPr>
                      <a:defRPr lang="es-ES" sz="1400" b="0">
                        <a:solidFill>
                          <a:schemeClr val="tx1"/>
                        </a:solidFill>
                        <a:latin typeface="AR CENA" panose="02000000000000000000" pitchFamily="2" charset="0"/>
                      </a:defRPr>
                    </a:pPr>
                    <a:fld id="{716B1F30-94BE-4BD4-975F-5D810EE18224}" type="VALUE"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pPr>
                        <a:defRPr lang="es-ES" sz="1400" b="0">
                          <a:solidFill>
                            <a:schemeClr val="tx1"/>
                          </a:solidFill>
                          <a:latin typeface="AR CENA" panose="02000000000000000000" pitchFamily="2" charset="0"/>
                        </a:defRPr>
                      </a:pPr>
                      <a:t>[VALOR]</a:t>
                    </a:fld>
                    <a:endParaRPr lang="en-US" sz="1400" b="0" kern="1200">
                      <a:solidFill>
                        <a:schemeClr val="tx1"/>
                      </a:solidFill>
                      <a:latin typeface="AR CENA" panose="02000000000000000000" pitchFamily="2" charset="0"/>
                      <a:ea typeface="+mn-ea"/>
                      <a:cs typeface="+mn-cs"/>
                    </a:endParaRPr>
                  </a:p>
                  <a:p>
                    <a:pPr>
                      <a:defRPr lang="es-ES" sz="1400" b="0">
                        <a:solidFill>
                          <a:schemeClr val="tx1"/>
                        </a:solidFill>
                        <a:latin typeface="AR CENA" panose="02000000000000000000" pitchFamily="2" charset="0"/>
                      </a:defRPr>
                    </a:pPr>
                    <a:r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t> </a:t>
                    </a:r>
                    <a:fld id="{C8A86BCD-F0AA-4F3F-A877-2F53ADF4EE8C}" type="PERCENTAGE"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pPr>
                        <a:defRPr lang="es-ES" sz="1400" b="0">
                          <a:solidFill>
                            <a:schemeClr val="tx1"/>
                          </a:solidFill>
                          <a:latin typeface="AR CENA" panose="02000000000000000000" pitchFamily="2" charset="0"/>
                        </a:defRPr>
                      </a:pPr>
                      <a:t>[PORCENTAJE]</a:t>
                    </a:fld>
                    <a:endParaRPr lang="en-US" sz="1400" b="0" kern="1200">
                      <a:solidFill>
                        <a:schemeClr val="tx1"/>
                      </a:solidFill>
                      <a:latin typeface="AR CENA" panose="02000000000000000000" pitchFamily="2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400" b="0" i="0" u="none" strike="noStrike" kern="1200" spc="0" baseline="0">
                      <a:solidFill>
                        <a:schemeClr val="tx1"/>
                      </a:solidFill>
                      <a:latin typeface="AR CENA" panose="020000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7636929230085627E-2"/>
                  <c:y val="4.81007160820513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s-ES" sz="1400" b="0" i="0" u="none" strike="noStrike" kern="1200" spc="0" baseline="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t>N.A</a:t>
                    </a:r>
                  </a:p>
                  <a:p>
                    <a:pPr>
                      <a:defRPr lang="es-ES" sz="1400" b="0">
                        <a:solidFill>
                          <a:schemeClr val="tx1"/>
                        </a:solidFill>
                        <a:latin typeface="AR CENA" panose="02000000000000000000" pitchFamily="2" charset="0"/>
                      </a:defRPr>
                    </a:pPr>
                    <a:fld id="{686621BC-AD48-4756-B834-0D04E1FA9F74}" type="VALUE"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pPr>
                        <a:defRPr lang="es-ES" sz="1400" b="0">
                          <a:solidFill>
                            <a:schemeClr val="tx1"/>
                          </a:solidFill>
                          <a:latin typeface="AR CENA" panose="02000000000000000000" pitchFamily="2" charset="0"/>
                        </a:defRPr>
                      </a:pPr>
                      <a:t>[VALOR]</a:t>
                    </a:fld>
                    <a:endParaRPr lang="en-US" sz="1400" b="0" kern="1200">
                      <a:solidFill>
                        <a:schemeClr val="tx1"/>
                      </a:solidFill>
                      <a:latin typeface="AR CENA" panose="02000000000000000000" pitchFamily="2" charset="0"/>
                      <a:ea typeface="+mn-ea"/>
                      <a:cs typeface="+mn-cs"/>
                    </a:endParaRPr>
                  </a:p>
                  <a:p>
                    <a:pPr>
                      <a:defRPr lang="es-ES" sz="1400" b="0">
                        <a:solidFill>
                          <a:schemeClr val="tx1"/>
                        </a:solidFill>
                        <a:latin typeface="AR CENA" panose="02000000000000000000" pitchFamily="2" charset="0"/>
                      </a:defRPr>
                    </a:pPr>
                    <a:fld id="{D9A39ED2-6767-44E0-AE19-E4A0C53540BB}" type="PERCENTAGE">
                      <a:rPr lang="en-US" sz="1400" b="0" kern="1200">
                        <a:solidFill>
                          <a:schemeClr val="tx1"/>
                        </a:solidFill>
                        <a:latin typeface="AR CENA" panose="02000000000000000000" pitchFamily="2" charset="0"/>
                        <a:ea typeface="+mn-ea"/>
                        <a:cs typeface="+mn-cs"/>
                      </a:rPr>
                      <a:pPr>
                        <a:defRPr lang="es-ES" sz="1400" b="0">
                          <a:solidFill>
                            <a:schemeClr val="tx1"/>
                          </a:solidFill>
                          <a:latin typeface="AR CENA" panose="02000000000000000000" pitchFamily="2" charset="0"/>
                        </a:defRPr>
                      </a:pPr>
                      <a:t>[PORCENTAJE]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400" b="0" i="0" u="none" strike="noStrike" kern="1200" spc="0" baseline="0">
                      <a:solidFill>
                        <a:schemeClr val="tx1"/>
                      </a:solidFill>
                      <a:latin typeface="AR CENA" panose="020000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400" b="0" i="0" u="none" strike="noStrike" kern="1200" spc="0" baseline="0">
                    <a:solidFill>
                      <a:schemeClr val="tx1"/>
                    </a:solidFill>
                    <a:latin typeface="AR CENA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'IV TRIMESTRE'!$C$63:$C$66</c:f>
              <c:strCache>
                <c:ptCount val="4"/>
                <c:pt idx="0">
                  <c:v>Indicadores en verde</c:v>
                </c:pt>
                <c:pt idx="1">
                  <c:v>Indicadores en amarillo</c:v>
                </c:pt>
                <c:pt idx="2">
                  <c:v>Indicadores en rojo</c:v>
                </c:pt>
                <c:pt idx="3">
                  <c:v>Indicadores sin medición</c:v>
                </c:pt>
              </c:strCache>
            </c:strRef>
          </c:cat>
          <c:val>
            <c:numRef>
              <c:f>'IV TRIMESTRE'!$D$63:$D$66</c:f>
              <c:numCache>
                <c:formatCode>General</c:formatCode>
                <c:ptCount val="4"/>
                <c:pt idx="0">
                  <c:v>47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5260454931530877E-5"/>
          <c:y val="0.6926179919402895"/>
          <c:w val="0.23774302855238308"/>
          <c:h val="0.30096857924877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31508237863991"/>
          <c:y val="0.1586136003906016"/>
          <c:w val="0.70610278619962552"/>
          <c:h val="0.675037785421531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2AF686"/>
              </a:solidFill>
              <a:ln>
                <a:solidFill>
                  <a:srgbClr val="92D05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92D050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9.1111032658490881E-2"/>
                  <c:y val="0.159100126726263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200" b="1" baseline="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META</a:t>
                    </a:r>
                  </a:p>
                  <a:p>
                    <a:pPr>
                      <a:defRPr sz="120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200" b="1" baseline="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fld id="{DDEDA55B-CF50-4266-99D5-18AA4E6D3D44}" type="VALUE">
                      <a:rPr lang="en-US" sz="1200" b="1" baseline="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 sz="1200">
                          <a:ln w="0" cmpd="dbl"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[VALOR]</a:t>
                    </a:fld>
                    <a:endParaRPr lang="en-US" sz="1200" b="1" baseline="0">
                      <a:ln w="0" cmpd="dbl">
                        <a:noFill/>
                      </a:ln>
                      <a:solidFill>
                        <a:schemeClr val="tx1"/>
                      </a:solidFill>
                      <a:latin typeface="Arial Narrow" panose="020B0606020202030204" pitchFamily="34" charset="0"/>
                    </a:endParaRPr>
                  </a:p>
                  <a:p>
                    <a:pPr>
                      <a:defRPr sz="120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fld id="{8A9BC5BC-AFC5-42F7-828B-2ADCF00366AB}" type="PERCENTAGE">
                      <a:rPr lang="en-US" sz="1200" b="1" baseline="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 sz="1200">
                          <a:ln w="0" cmpd="dbl"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[PORCENTAJE]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ln w="0" cmpd="dbl">
                        <a:noFill/>
                      </a:ln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99306735553818"/>
                      <c:h val="0.242583860405207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2702171324133799"/>
                  <c:y val="-0.21899951196168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200" b="1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SATISFACTORIO</a:t>
                    </a:r>
                  </a:p>
                  <a:p>
                    <a:pPr>
                      <a:defRPr sz="120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fld id="{9BB1A9F8-4884-427A-876D-96098CB082A0}" type="VALUE">
                      <a:rPr lang="en-US" sz="12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 sz="1200">
                          <a:ln w="0" cmpd="dbl"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[VALOR]</a:t>
                    </a:fld>
                    <a:endParaRPr lang="en-US" sz="1200" b="1" baseline="0" dirty="0">
                      <a:solidFill>
                        <a:schemeClr val="tx1"/>
                      </a:solidFill>
                      <a:latin typeface="Arial Narrow" panose="020B0606020202030204" pitchFamily="34" charset="0"/>
                    </a:endParaRPr>
                  </a:p>
                  <a:p>
                    <a:pPr>
                      <a:defRPr sz="120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fld id="{5323A4A9-48A4-4702-8D26-B10426A083C0}" type="PERCENTAGE">
                      <a:rPr lang="en-US" sz="12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 sz="1200">
                          <a:ln w="0" cmpd="dbl"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[PORCENTAJE]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ln w="0" cmpd="dbl">
                        <a:noFill/>
                      </a:ln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62629798781967"/>
                      <c:h val="0.2781688523878881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4195581642900143"/>
                  <c:y val="-2.0816370981458056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200" b="1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CRÍTICO</a:t>
                    </a:r>
                    <a:endParaRPr lang="en-US" sz="1200" b="1" baseline="0">
                      <a:ln w="0" cmpd="dbl">
                        <a:noFill/>
                      </a:ln>
                      <a:solidFill>
                        <a:schemeClr val="tx1"/>
                      </a:solidFill>
                      <a:latin typeface="Arial Narrow" panose="020B0606020202030204" pitchFamily="34" charset="0"/>
                    </a:endParaRPr>
                  </a:p>
                  <a:p>
                    <a:pPr>
                      <a:defRPr sz="120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200" b="1" baseline="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fld id="{4220E154-2039-4B29-8CFF-75BC4E22DB0B}" type="VALUE">
                      <a:rPr lang="en-US" sz="1200" b="1" baseline="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 sz="1200">
                          <a:ln w="0" cmpd="dbl"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[VALOR]</a:t>
                    </a:fld>
                    <a:endParaRPr lang="en-US" sz="1200" b="1" baseline="0">
                      <a:ln w="0" cmpd="dbl">
                        <a:noFill/>
                      </a:ln>
                      <a:solidFill>
                        <a:schemeClr val="tx1"/>
                      </a:solidFill>
                      <a:latin typeface="Arial Narrow" panose="020B0606020202030204" pitchFamily="34" charset="0"/>
                    </a:endParaRPr>
                  </a:p>
                  <a:p>
                    <a:pPr>
                      <a:defRPr sz="120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200" b="1" baseline="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fld id="{91DE94DD-E95C-4C30-A550-746D038EAE8E}" type="PERCENTAGE">
                      <a:rPr lang="en-US" sz="1200" b="1" baseline="0">
                        <a:ln w="0" cmpd="dbl">
                          <a:noFill/>
                        </a:ln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 sz="1200">
                          <a:ln w="0" cmpd="dbl"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[PORCENTAJE]</a:t>
                    </a:fld>
                    <a:endParaRPr lang="en-US" sz="1200" b="1" baseline="0">
                      <a:ln w="0" cmpd="dbl">
                        <a:noFill/>
                      </a:ln>
                      <a:solidFill>
                        <a:schemeClr val="tx1"/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ln w="0" cmpd="dbl">
                        <a:noFill/>
                      </a:ln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62309903088628"/>
                      <c:h val="0.2697125831224886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ln w="0" cmpd="dbl">
                      <a:noFill/>
                    </a:ln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'TABLERO CONSOLIDADO'!$L$65:$L$67</c:f>
              <c:strCache>
                <c:ptCount val="3"/>
                <c:pt idx="0">
                  <c:v>Indicadores en verde</c:v>
                </c:pt>
                <c:pt idx="1">
                  <c:v>Indicadores en amarillo</c:v>
                </c:pt>
                <c:pt idx="2">
                  <c:v>Indicadores en rojo</c:v>
                </c:pt>
              </c:strCache>
            </c:strRef>
          </c:cat>
          <c:val>
            <c:numRef>
              <c:f>'TABLERO CONSOLIDADO'!$M$65:$M$67</c:f>
              <c:numCache>
                <c:formatCode>General</c:formatCode>
                <c:ptCount val="3"/>
                <c:pt idx="0">
                  <c:v>47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'TABLERO CONSOLIDADO'!$T$62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2AF68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'TABLERO CONSOLIDADO'!$R$63:$S$64</c15:sqref>
                  </c15:fullRef>
                  <c15:levelRef>
                    <c15:sqref>'TABLERO CONSOLIDADO'!$S$63:$S$64</c15:sqref>
                  </c15:levelRef>
                </c:ext>
              </c:extLst>
              <c:f>'TABLERO CONSOLIDADO'!$S$63:$S$64</c:f>
              <c:strCache>
                <c:ptCount val="2"/>
                <c:pt idx="0">
                  <c:v>Ejecución Presupuestal de Gastos de Funcionamiento </c:v>
                </c:pt>
                <c:pt idx="1">
                  <c:v>Ejecución del  Programa Anual de Auditorías</c:v>
                </c:pt>
              </c:strCache>
            </c:strRef>
          </c:cat>
          <c:val>
            <c:numRef>
              <c:f>'TABLERO CONSOLIDADO'!$T$63:$T$64</c:f>
              <c:numCache>
                <c:formatCode>0%</c:formatCode>
                <c:ptCount val="2"/>
                <c:pt idx="0">
                  <c:v>0.25</c:v>
                </c:pt>
                <c:pt idx="1">
                  <c:v>0.9</c:v>
                </c:pt>
              </c:numCache>
            </c:numRef>
          </c:val>
        </c:ser>
        <c:ser>
          <c:idx val="1"/>
          <c:order val="1"/>
          <c:tx>
            <c:strRef>
              <c:f>'TABLERO CONSOLIDADO'!$U$62</c:f>
              <c:strCache>
                <c:ptCount val="1"/>
                <c:pt idx="0">
                  <c:v>REPORTE FINAL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'TABLERO CONSOLIDADO'!$R$63:$S$64</c15:sqref>
                  </c15:fullRef>
                  <c15:levelRef>
                    <c15:sqref>'TABLERO CONSOLIDADO'!$S$63:$S$64</c15:sqref>
                  </c15:levelRef>
                </c:ext>
              </c:extLst>
              <c:f>'TABLERO CONSOLIDADO'!$S$63:$S$64</c:f>
              <c:strCache>
                <c:ptCount val="2"/>
                <c:pt idx="0">
                  <c:v>Ejecución Presupuestal de Gastos de Funcionamiento </c:v>
                </c:pt>
                <c:pt idx="1">
                  <c:v>Ejecución del  Programa Anual de Auditorías</c:v>
                </c:pt>
              </c:strCache>
            </c:strRef>
          </c:cat>
          <c:val>
            <c:numRef>
              <c:f>'TABLERO CONSOLIDADO'!$U$63:$U$64</c:f>
              <c:numCache>
                <c:formatCode>0.00%</c:formatCode>
                <c:ptCount val="2"/>
                <c:pt idx="0">
                  <c:v>0.16462500000000002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069456"/>
        <c:axId val="130073808"/>
        <c:axId val="0"/>
      </c:bar3DChart>
      <c:catAx>
        <c:axId val="1300694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0073808"/>
        <c:crosses val="autoZero"/>
        <c:auto val="1"/>
        <c:lblAlgn val="ctr"/>
        <c:lblOffset val="100"/>
        <c:noMultiLvlLbl val="0"/>
      </c:catAx>
      <c:valAx>
        <c:axId val="13007380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3006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50"/>
      <c:depthPercent val="100"/>
      <c:rAngAx val="1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Indicadores en verde</c:v>
                </c:pt>
              </c:strCache>
            </c:strRef>
          </c:tx>
          <c:spPr>
            <a:solidFill>
              <a:srgbClr val="2AF68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247869883259476E-2"/>
                  <c:y val="0.19769518293111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680421824850985E-3"/>
                  <c:y val="0.24111557537475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680421824850313E-3"/>
                  <c:y val="0.15834455696252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68042182484964E-3"/>
                  <c:y val="0.32388659378698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 CENA" panose="020000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Hoja1!$C$2:$F$2</c:f>
              <c:strCache>
                <c:ptCount val="4"/>
                <c:pt idx="0">
                  <c:v>I TRIMESTRE</c:v>
                </c:pt>
                <c:pt idx="1">
                  <c:v>II TRIMESTRE</c:v>
                </c:pt>
                <c:pt idx="2">
                  <c:v>III TRIMESTRE</c:v>
                </c:pt>
                <c:pt idx="3">
                  <c:v>IV TRIMESTRE</c:v>
                </c:pt>
              </c:strCache>
            </c:strRef>
          </c:cat>
          <c:val>
            <c:numRef>
              <c:f>Hoja1!$C$3:$F$3</c:f>
              <c:numCache>
                <c:formatCode>General</c:formatCode>
                <c:ptCount val="4"/>
                <c:pt idx="0">
                  <c:v>25</c:v>
                </c:pt>
                <c:pt idx="1">
                  <c:v>35</c:v>
                </c:pt>
                <c:pt idx="2">
                  <c:v>22</c:v>
                </c:pt>
                <c:pt idx="3">
                  <c:v>47</c:v>
                </c:pt>
              </c:numCache>
            </c:numRef>
          </c:val>
        </c:ser>
        <c:ser>
          <c:idx val="1"/>
          <c:order val="1"/>
          <c:tx>
            <c:strRef>
              <c:f>Hoja1!$B$4</c:f>
              <c:strCache>
                <c:ptCount val="1"/>
                <c:pt idx="0">
                  <c:v>Indicadores en amarillo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336084364970197E-3"/>
                  <c:y val="3.59873993096652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40210912425492E-3"/>
                  <c:y val="8.636975834319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680421824850313E-3"/>
                  <c:y val="6.117857882643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680421824850985E-3"/>
                  <c:y val="6.117857882643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Hoja1!$C$2:$F$2</c:f>
              <c:strCache>
                <c:ptCount val="4"/>
                <c:pt idx="0">
                  <c:v>I TRIMESTRE</c:v>
                </c:pt>
                <c:pt idx="1">
                  <c:v>II TRIMESTRE</c:v>
                </c:pt>
                <c:pt idx="2">
                  <c:v>III TRIMESTRE</c:v>
                </c:pt>
                <c:pt idx="3">
                  <c:v>IV TRIMESTRE</c:v>
                </c:pt>
              </c:strCache>
            </c:strRef>
          </c:cat>
          <c:val>
            <c:numRef>
              <c:f>Hoja1!$C$4:$F$4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Hoja1!$B$5</c:f>
              <c:strCache>
                <c:ptCount val="1"/>
                <c:pt idx="0">
                  <c:v>Indicadores en rojo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6680421824850985E-3"/>
                  <c:y val="6.477731875739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680421824850985E-3"/>
                  <c:y val="7.5573538550297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680421824850985E-3"/>
                  <c:y val="5.3981098964498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68042182484964E-3"/>
                  <c:y val="6.477731875739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Hoja1!$C$2:$F$2</c:f>
              <c:strCache>
                <c:ptCount val="4"/>
                <c:pt idx="0">
                  <c:v>I TRIMESTRE</c:v>
                </c:pt>
                <c:pt idx="1">
                  <c:v>II TRIMESTRE</c:v>
                </c:pt>
                <c:pt idx="2">
                  <c:v>III TRIMESTRE</c:v>
                </c:pt>
                <c:pt idx="3">
                  <c:v>IV TRIMESTRE</c:v>
                </c:pt>
              </c:strCache>
            </c:strRef>
          </c:cat>
          <c:val>
            <c:numRef>
              <c:f>Hoja1!$C$5:$F$5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Hoja1!$B$6</c:f>
              <c:strCache>
                <c:ptCount val="1"/>
                <c:pt idx="0">
                  <c:v>Indicadores sin medición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9167916367301082E-2"/>
                  <c:y val="1.3688700557637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72168729940394E-2"/>
                  <c:y val="3.5987399309665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672168729940394E-2"/>
                  <c:y val="3.5987399309665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838147638697846E-2"/>
                  <c:y val="3.958613924063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Hoja1!$C$2:$F$2</c:f>
              <c:strCache>
                <c:ptCount val="4"/>
                <c:pt idx="0">
                  <c:v>I TRIMESTRE</c:v>
                </c:pt>
                <c:pt idx="1">
                  <c:v>II TRIMESTRE</c:v>
                </c:pt>
                <c:pt idx="2">
                  <c:v>III TRIMESTRE</c:v>
                </c:pt>
                <c:pt idx="3">
                  <c:v>IV TRIMESTRE</c:v>
                </c:pt>
              </c:strCache>
            </c:strRef>
          </c:cat>
          <c:val>
            <c:numRef>
              <c:f>Hoja1!$C$6:$F$6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077616"/>
        <c:axId val="130068912"/>
        <c:axId val="131730848"/>
      </c:bar3DChart>
      <c:catAx>
        <c:axId val="13007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068912"/>
        <c:crosses val="autoZero"/>
        <c:auto val="1"/>
        <c:lblAlgn val="ctr"/>
        <c:lblOffset val="100"/>
        <c:noMultiLvlLbl val="0"/>
      </c:catAx>
      <c:valAx>
        <c:axId val="13006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077616"/>
        <c:crosses val="autoZero"/>
        <c:crossBetween val="between"/>
      </c:valAx>
      <c:serAx>
        <c:axId val="131730848"/>
        <c:scaling>
          <c:orientation val="minMax"/>
        </c:scaling>
        <c:delete val="1"/>
        <c:axPos val="b"/>
        <c:majorTickMark val="out"/>
        <c:minorTickMark val="none"/>
        <c:tickLblPos val="nextTo"/>
        <c:crossAx val="130068912"/>
        <c:crosses val="autoZero"/>
      </c:ser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FDC4-4810-4A7A-871B-9DF66766467D}" type="datetimeFigureOut">
              <a:rPr lang="es-ES" smtClean="0"/>
              <a:t>28/02/2018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43DEC-5AD3-40F9-9EB9-A11A21FDF33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026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60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311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67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630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147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95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388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062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938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435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21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64AD22-B251-4EF2-82F2-AC9EB7670E7A}" type="datetimeFigureOut">
              <a:rPr lang="es-CO" smtClean="0"/>
              <a:t>28/02/2018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B00C997F-A3B0-4854-BA0A-EBDA73E22E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096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7664" y="1916832"/>
            <a:ext cx="6048672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latin typeface="AR CENA" panose="02000000000000000000" pitchFamily="2" charset="0"/>
              </a:rPr>
              <a:t>INFORME DE SEGUIMIENTO INDICADORES DE GESTIÓN DE LA CNSC </a:t>
            </a:r>
          </a:p>
          <a:p>
            <a:pPr algn="ctr"/>
            <a:r>
              <a:rPr lang="es-CO" sz="4400" b="1" dirty="0" smtClean="0">
                <a:latin typeface="AR CENA" panose="02000000000000000000" pitchFamily="2" charset="0"/>
              </a:rPr>
              <a:t>-</a:t>
            </a:r>
            <a:r>
              <a:rPr lang="es-CO" sz="4400" b="1" dirty="0">
                <a:latin typeface="AR CENA" panose="02000000000000000000" pitchFamily="2" charset="0"/>
              </a:rPr>
              <a:t> </a:t>
            </a:r>
            <a:r>
              <a:rPr lang="es-CO" sz="4400" b="1" dirty="0" smtClean="0">
                <a:latin typeface="AR CENA" panose="02000000000000000000" pitchFamily="2" charset="0"/>
              </a:rPr>
              <a:t>IV TRIMESTRE DE 2017 -</a:t>
            </a:r>
            <a:endParaRPr lang="es-CO" sz="4400" b="1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27785" y="1012500"/>
            <a:ext cx="38884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CO" sz="3200" b="1" cap="all" dirty="0">
                <a:solidFill>
                  <a:srgbClr val="000000"/>
                </a:solidFill>
                <a:latin typeface="AR CENA" panose="02000000000000000000" pitchFamily="2" charset="0"/>
              </a:rPr>
              <a:t>Niveles de Evaluación</a:t>
            </a:r>
          </a:p>
        </p:txBody>
      </p:sp>
      <p:pic>
        <p:nvPicPr>
          <p:cNvPr id="1028" name="Picture 4" descr="https://elsabiodeexcel.files.wordpress.com/2014/11/final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5039" r="-1173" b="27049"/>
          <a:stretch/>
        </p:blipFill>
        <p:spPr bwMode="auto">
          <a:xfrm>
            <a:off x="4067944" y="1614952"/>
            <a:ext cx="4392000" cy="3668737"/>
          </a:xfrm>
          <a:prstGeom prst="rect">
            <a:avLst/>
          </a:prstGeom>
          <a:noFill/>
          <a:effectLst>
            <a:outerShdw blurRad="266700" dist="165100" dir="7800000" sx="1000" sy="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7740352" y="3264655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AR CENA" panose="02000000000000000000" pitchFamily="2" charset="0"/>
              </a:rPr>
              <a:t>META</a:t>
            </a:r>
            <a:endParaRPr lang="es-ES" dirty="0">
              <a:ln>
                <a:solidFill>
                  <a:srgbClr val="002060"/>
                </a:solidFill>
              </a:ln>
              <a:solidFill>
                <a:srgbClr val="92D050"/>
              </a:solidFill>
              <a:latin typeface="AR CENA" panose="02000000000000000000" pitchFamily="2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220072" y="2063425"/>
            <a:ext cx="1872208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2154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extrusionH="139700"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AR CENA" panose="02000000000000000000" pitchFamily="2" charset="0"/>
              </a:rPr>
              <a:t>LIMITE</a:t>
            </a:r>
            <a:r>
              <a:rPr lang="es-CO" dirty="0" smtClean="0">
                <a:solidFill>
                  <a:srgbClr val="FFFF00"/>
                </a:solidFill>
              </a:rPr>
              <a:t> </a:t>
            </a:r>
            <a:r>
              <a:rPr lang="es-CO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AR CENA" panose="02000000000000000000" pitchFamily="2" charset="0"/>
              </a:rPr>
              <a:t>ACEPTABLE</a:t>
            </a:r>
            <a:endParaRPr lang="es-ES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  <p:sp>
        <p:nvSpPr>
          <p:cNvPr id="1024" name="CuadroTexto 1023"/>
          <p:cNvSpPr txBox="1"/>
          <p:nvPr/>
        </p:nvSpPr>
        <p:spPr>
          <a:xfrm>
            <a:off x="3347864" y="326465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 CENA" panose="02000000000000000000" pitchFamily="2" charset="0"/>
              </a:rPr>
              <a:t>LIMITE CRÍTICO</a:t>
            </a:r>
            <a:endParaRPr lang="es-ES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  <p:pic>
        <p:nvPicPr>
          <p:cNvPr id="8" name="Imagen 7" descr="C:\Users\gpedraza\Downloads\mascot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1" y="1916832"/>
            <a:ext cx="2790825" cy="2987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2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14" y="1233041"/>
            <a:ext cx="694826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ES" sz="3200" b="1" dirty="0">
                <a:latin typeface="AR CENA" panose="02000000000000000000" pitchFamily="2" charset="0"/>
              </a:rPr>
              <a:t>Estado de los </a:t>
            </a:r>
            <a:r>
              <a:rPr lang="es-ES" sz="3200" b="1" dirty="0" smtClean="0">
                <a:latin typeface="AR CENA" panose="02000000000000000000" pitchFamily="2" charset="0"/>
              </a:rPr>
              <a:t>indicadores IV TRIMESTRE</a:t>
            </a:r>
            <a:endParaRPr lang="es-ES" sz="3200" b="1" dirty="0">
              <a:latin typeface="AR CENA" panose="02000000000000000000" pitchFamily="2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877012"/>
              </p:ext>
            </p:extLst>
          </p:nvPr>
        </p:nvGraphicFramePr>
        <p:xfrm>
          <a:off x="251520" y="1916832"/>
          <a:ext cx="54006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320774" y="5780489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 CENA" panose="02000000000000000000" pitchFamily="2" charset="0"/>
              </a:rPr>
              <a:t>Cumplimiento capacitaciones SIG.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64088" y="2745018"/>
            <a:ext cx="331236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Indicadores en estado crítico:</a:t>
            </a:r>
          </a:p>
          <a:p>
            <a:pPr algn="ctr"/>
            <a:endParaRPr lang="es-CO" sz="1400" dirty="0" smtClean="0">
              <a:solidFill>
                <a:schemeClr val="accent6">
                  <a:lumMod val="60000"/>
                  <a:lumOff val="40000"/>
                </a:schemeClr>
              </a:solidFill>
              <a:latin typeface="AR CEN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Solicitudes tramitadas por el Grupo de Registro Público de </a:t>
            </a:r>
            <a:r>
              <a:rPr lang="es-CO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Carrera.</a:t>
            </a:r>
            <a:endParaRPr lang="es-CO" sz="1400" dirty="0">
              <a:solidFill>
                <a:schemeClr val="accent6">
                  <a:lumMod val="60000"/>
                  <a:lumOff val="40000"/>
                </a:schemeClr>
              </a:solidFill>
              <a:latin typeface="AR CENA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Cumplimiento en la apertura de quejas recibidas.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Gestión de recaudo de convocatorias.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rPr>
              <a:t>Ejecución del Programa Anual de Auditorías.</a:t>
            </a:r>
            <a:endParaRPr lang="es-ES" sz="1400" dirty="0">
              <a:solidFill>
                <a:schemeClr val="accent6">
                  <a:lumMod val="60000"/>
                  <a:lumOff val="40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9" name="Flecha curvada hacia arriba 8"/>
          <p:cNvSpPr/>
          <p:nvPr/>
        </p:nvSpPr>
        <p:spPr>
          <a:xfrm>
            <a:off x="3563888" y="4797152"/>
            <a:ext cx="2664296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Flecha curvada hacia arriba 10"/>
          <p:cNvSpPr/>
          <p:nvPr/>
        </p:nvSpPr>
        <p:spPr>
          <a:xfrm rot="3976492">
            <a:off x="2608056" y="5231960"/>
            <a:ext cx="1251020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7664" y="1916832"/>
            <a:ext cx="604867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latin typeface="AR CENA" panose="02000000000000000000" pitchFamily="2" charset="0"/>
              </a:rPr>
              <a:t>INFORME FINAL DE INDICADORES DE GESTIÓN DE LA CNSC </a:t>
            </a:r>
          </a:p>
        </p:txBody>
      </p:sp>
    </p:spTree>
    <p:extLst>
      <p:ext uri="{BB962C8B-B14F-4D97-AF65-F5344CB8AC3E}">
        <p14:creationId xmlns:p14="http://schemas.microsoft.com/office/powerpoint/2010/main" val="34230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9552" y="1196752"/>
            <a:ext cx="64807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cap="all" dirty="0">
                <a:solidFill>
                  <a:srgbClr val="000000"/>
                </a:solidFill>
                <a:latin typeface="AR CENA" panose="02000000000000000000" pitchFamily="2" charset="0"/>
              </a:rPr>
              <a:t>Estado final de los </a:t>
            </a:r>
            <a:r>
              <a:rPr lang="es-CO" sz="3200" b="1" cap="all" dirty="0" smtClean="0">
                <a:solidFill>
                  <a:srgbClr val="000000"/>
                </a:solidFill>
                <a:latin typeface="AR CENA" panose="02000000000000000000" pitchFamily="2" charset="0"/>
              </a:rPr>
              <a:t>indicadores 2017</a:t>
            </a:r>
            <a:endParaRPr lang="es-CO" sz="3200" b="1" cap="all" dirty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897601"/>
              </p:ext>
            </p:extLst>
          </p:nvPr>
        </p:nvGraphicFramePr>
        <p:xfrm>
          <a:off x="251520" y="2132856"/>
          <a:ext cx="6120680" cy="3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0888"/>
            <a:ext cx="3019846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5575" y="908455"/>
            <a:ext cx="53285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ES" sz="3200" b="1" dirty="0" smtClean="0">
                <a:latin typeface="AR CENA" panose="02000000000000000000" pitchFamily="2" charset="0"/>
              </a:rPr>
              <a:t>INDICADORES FINALES EN ROJO</a:t>
            </a:r>
            <a:endParaRPr lang="es-ES" sz="3200" b="1" dirty="0">
              <a:latin typeface="AR CENA" panose="02000000000000000000" pitchFamily="2" charset="0"/>
            </a:endParaRPr>
          </a:p>
        </p:txBody>
      </p:sp>
      <p:sp>
        <p:nvSpPr>
          <p:cNvPr id="8" name="AutoShape 6" descr="Resultado de imagen para imagenes de conclus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4355976" y="2417986"/>
            <a:ext cx="424847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400">
                <a:solidFill>
                  <a:schemeClr val="accent6">
                    <a:lumMod val="60000"/>
                    <a:lumOff val="40000"/>
                  </a:schemeClr>
                </a:solidFill>
                <a:latin typeface="AR CENA" panose="02000000000000000000" pitchFamily="2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Ejecución Presupuestal de Gastos de Funcional.</a:t>
            </a:r>
          </a:p>
          <a:p>
            <a:endParaRPr lang="es-CO" sz="1600" dirty="0"/>
          </a:p>
          <a:p>
            <a:r>
              <a:rPr lang="es-CO" sz="1600" dirty="0"/>
              <a:t>No se cumplió con la ejecución promedio programada</a:t>
            </a:r>
          </a:p>
          <a:p>
            <a:endParaRPr lang="es-CO" sz="1600" dirty="0"/>
          </a:p>
          <a:p>
            <a:endParaRPr lang="es-C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Ejecución del  Programa Anual de Auditorías.</a:t>
            </a:r>
          </a:p>
          <a:p>
            <a:endParaRPr lang="es-CO" sz="1600" dirty="0"/>
          </a:p>
          <a:p>
            <a:r>
              <a:rPr lang="es-CO" sz="1600" dirty="0"/>
              <a:t>Durante </a:t>
            </a:r>
            <a:r>
              <a:rPr lang="es-CO" sz="1600" dirty="0"/>
              <a:t>el segundo semestre de 2017 se realizaron 2 auditorias, de 4 que se tenían programadas por </a:t>
            </a:r>
            <a:r>
              <a:rPr lang="es-CO" sz="1600" dirty="0"/>
              <a:t>la Oficina de Control Interno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98016"/>
              </p:ext>
            </p:extLst>
          </p:nvPr>
        </p:nvGraphicFramePr>
        <p:xfrm>
          <a:off x="899592" y="2276872"/>
          <a:ext cx="30243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lecha curvada hacia arriba 1"/>
          <p:cNvSpPr/>
          <p:nvPr/>
        </p:nvSpPr>
        <p:spPr>
          <a:xfrm flipV="1">
            <a:off x="2123728" y="1841922"/>
            <a:ext cx="2952328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Flecha curvada hacia arriba 9"/>
          <p:cNvSpPr/>
          <p:nvPr/>
        </p:nvSpPr>
        <p:spPr>
          <a:xfrm>
            <a:off x="3131840" y="4941168"/>
            <a:ext cx="2952328" cy="6829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56176" y="357301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 lang="es-ES" sz="1200" b="0" i="0" u="none" strike="noStrike" kern="1200" spc="0" baseline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CO" sz="1400" dirty="0">
                <a:latin typeface="Arial Narrow" panose="020B0606020202030204" pitchFamily="34" charset="0"/>
              </a:rPr>
              <a:t>El incremento en el número de reportes es debido a </a:t>
            </a:r>
            <a:r>
              <a:rPr lang="es-CO" sz="1400" dirty="0" smtClean="0">
                <a:latin typeface="Arial Narrow" panose="020B0606020202030204" pitchFamily="34" charset="0"/>
              </a:rPr>
              <a:t>que se ajustó la periocidad </a:t>
            </a:r>
            <a:r>
              <a:rPr lang="es-CO" sz="1400" dirty="0">
                <a:latin typeface="Arial Narrow" panose="020B0606020202030204" pitchFamily="34" charset="0"/>
              </a:rPr>
              <a:t>de cada indicador</a:t>
            </a:r>
            <a:r>
              <a:rPr lang="es-CO" sz="1400" dirty="0" smtClean="0">
                <a:latin typeface="Arial Narrow" panose="020B0606020202030204" pitchFamily="34" charset="0"/>
              </a:rPr>
              <a:t>.</a:t>
            </a:r>
            <a:endParaRPr lang="es-CO" sz="1400" dirty="0"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79712" y="908720"/>
            <a:ext cx="468052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 lang="es-ES" sz="3200" b="1" i="0" u="none" strike="noStrike" kern="1200" cap="all" baseline="0" dirty="0">
                <a:solidFill>
                  <a:srgbClr val="000000"/>
                </a:solidFill>
                <a:latin typeface="AR CENA" panose="02000000000000000000" pitchFamily="2" charset="0"/>
                <a:ea typeface="+mn-ea"/>
                <a:cs typeface="+mn-cs"/>
              </a:defRPr>
            </a:pPr>
            <a:r>
              <a:rPr lang="es-ES" sz="3200" b="1" dirty="0" smtClean="0">
                <a:latin typeface="AR CENA" panose="02000000000000000000" pitchFamily="2" charset="0"/>
              </a:rPr>
              <a:t>comportamiento </a:t>
            </a:r>
            <a:r>
              <a:rPr lang="es-ES" sz="3200" b="1" dirty="0">
                <a:latin typeface="AR CENA" panose="02000000000000000000" pitchFamily="2" charset="0"/>
              </a:rPr>
              <a:t>de los </a:t>
            </a:r>
            <a:r>
              <a:rPr lang="es-ES" sz="3200" b="1" dirty="0" smtClean="0">
                <a:latin typeface="AR CENA" panose="02000000000000000000" pitchFamily="2" charset="0"/>
              </a:rPr>
              <a:t>indicadores 2017</a:t>
            </a:r>
            <a:endParaRPr lang="es-ES" sz="3200" b="1" dirty="0">
              <a:latin typeface="AR CENA" panose="02000000000000000000" pitchFamily="2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784750"/>
              </p:ext>
            </p:extLst>
          </p:nvPr>
        </p:nvGraphicFramePr>
        <p:xfrm>
          <a:off x="611560" y="2204864"/>
          <a:ext cx="5184575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utoShape 6" descr="Resultado de imagen para imagenes de conclus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6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27584" y="2492896"/>
            <a:ext cx="75349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5400" b="1" dirty="0" smtClean="0">
                <a:latin typeface="AR CENA" panose="02000000000000000000" pitchFamily="2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0383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10439</TotalTime>
  <Words>204</Words>
  <Application>Microsoft Office PowerPoint</Application>
  <PresentationFormat>Presentación en pantalla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 CENA</vt:lpstr>
      <vt:lpstr>Arial</vt:lpstr>
      <vt:lpstr>Arial Narrow</vt:lpstr>
      <vt:lpstr>Calibri</vt:lpstr>
      <vt:lpstr>Corbel</vt:lpstr>
      <vt:lpstr>Wingdings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Yudy Natally Molina Florez</dc:creator>
  <cp:lastModifiedBy>Cesar Eduardo Monroy Rodriguez</cp:lastModifiedBy>
  <cp:revision>583</cp:revision>
  <dcterms:created xsi:type="dcterms:W3CDTF">2015-04-30T16:52:22Z</dcterms:created>
  <dcterms:modified xsi:type="dcterms:W3CDTF">2018-02-28T15:08:09Z</dcterms:modified>
</cp:coreProperties>
</file>