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1"/>
  </p:notesMasterIdLst>
  <p:sldIdLst>
    <p:sldId id="257" r:id="rId2"/>
    <p:sldId id="320" r:id="rId3"/>
    <p:sldId id="343" r:id="rId4"/>
    <p:sldId id="344" r:id="rId5"/>
    <p:sldId id="328" r:id="rId6"/>
    <p:sldId id="345" r:id="rId7"/>
    <p:sldId id="346" r:id="rId8"/>
    <p:sldId id="339" r:id="rId9"/>
    <p:sldId id="340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vanni Pedraza Rodriguez" initials="GP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AF686"/>
    <a:srgbClr val="3DE368"/>
    <a:srgbClr val="99CCFF"/>
    <a:srgbClr val="00FF00"/>
    <a:srgbClr val="00589A"/>
    <a:srgbClr val="009AD0"/>
    <a:srgbClr val="80C535"/>
    <a:srgbClr val="004A8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>
      <p:cViewPr varScale="1">
        <p:scale>
          <a:sx n="114" d="100"/>
          <a:sy n="114" d="100"/>
        </p:scale>
        <p:origin x="156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SCIVIL\PIJAO\Scivil\6SG\NOTIFICACIONES\PLANEACION\8%20SIG\INDICADORES\INDICADORES%202018\ANALISIS%20Y%20SEGUIMIENTO%20DE%20INDICADORES%20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175207488060081E-3"/>
          <c:y val="0.15743393438165679"/>
          <c:w val="0.98576495850238799"/>
          <c:h val="0.68996429409050242"/>
        </c:manualLayout>
      </c:layout>
      <c:pie3DChart>
        <c:varyColors val="1"/>
        <c:ser>
          <c:idx val="0"/>
          <c:order val="0"/>
          <c:explosion val="4"/>
          <c:dPt>
            <c:idx val="0"/>
            <c:bubble3D val="0"/>
            <c:explosion val="2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explosion val="14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4876226987851024"/>
                  <c:y val="-0.14198548646110029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74444506165984"/>
                      <c:h val="0.2625819353405177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33701790487331473"/>
                  <c:y val="0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850145735441162"/>
                      <c:h val="0.2089346133257920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9.7798210214514503E-8"/>
                  <c:y val="-0.2227043087726634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736599689236401"/>
                      <c:h val="0.24957487199493766"/>
                    </c:manualLayout>
                  </c15:layout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 TRIMESTRE'!$G$39:$G$41</c:f>
              <c:strCache>
                <c:ptCount val="3"/>
                <c:pt idx="0">
                  <c:v>Apoyo</c:v>
                </c:pt>
                <c:pt idx="1">
                  <c:v>Estratégicos</c:v>
                </c:pt>
                <c:pt idx="2">
                  <c:v>Misionales</c:v>
                </c:pt>
              </c:strCache>
            </c:strRef>
          </c:cat>
          <c:val>
            <c:numRef>
              <c:f>'I TRIMESTRE'!$H$39:$H$41</c:f>
              <c:numCache>
                <c:formatCode>General</c:formatCode>
                <c:ptCount val="3"/>
                <c:pt idx="0">
                  <c:v>18</c:v>
                </c:pt>
                <c:pt idx="1">
                  <c:v>3</c:v>
                </c:pt>
                <c:pt idx="2">
                  <c:v>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5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28247413317779058"/>
                  <c:y val="-7.8463599741273898E-2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55494137805686"/>
                      <c:h val="0.2784453951297147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6650035378676795E-2"/>
                  <c:y val="4.8837663134696195E-2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89039884521144"/>
                      <c:h val="0.2828241558645742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 TRIMESTRE'!$M$39:$M$40</c:f>
              <c:strCache>
                <c:ptCount val="2"/>
                <c:pt idx="0">
                  <c:v>Eficacia</c:v>
                </c:pt>
                <c:pt idx="1">
                  <c:v>Eficiencia</c:v>
                </c:pt>
              </c:strCache>
            </c:strRef>
          </c:cat>
          <c:val>
            <c:numRef>
              <c:f>'I TRIMESTRE'!$N$39:$N$40</c:f>
              <c:numCache>
                <c:formatCode>General</c:formatCode>
                <c:ptCount val="2"/>
                <c:pt idx="0">
                  <c:v>14</c:v>
                </c:pt>
                <c:pt idx="1">
                  <c:v>16</c:v>
                </c:pt>
              </c:numCache>
            </c:numRef>
          </c:val>
        </c:ser>
        <c:ser>
          <c:idx val="1"/>
          <c:order val="1"/>
          <c:explosion val="5"/>
          <c:dPt>
            <c:idx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 TRIMESTRE'!$M$39:$M$40</c:f>
              <c:strCache>
                <c:ptCount val="2"/>
                <c:pt idx="0">
                  <c:v>Eficacia</c:v>
                </c:pt>
                <c:pt idx="1">
                  <c:v>Eficiencia</c:v>
                </c:pt>
              </c:strCache>
            </c:strRef>
          </c:cat>
          <c:val>
            <c:numRef>
              <c:f>'I TRIMESTRE'!$O$39:$O$40</c:f>
              <c:numCache>
                <c:formatCode>0.00%</c:formatCode>
                <c:ptCount val="2"/>
                <c:pt idx="0">
                  <c:v>0.46666666666666667</c:v>
                </c:pt>
                <c:pt idx="1">
                  <c:v>0.53333333333333333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9598646483952833E-2"/>
                  <c:y val="0.36034689484243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771484778226826E-2"/>
                  <c:y val="0.1802620811728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263912738977148E-3"/>
                  <c:y val="4.1891058326241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 TRIMESTRE'!$C$54:$C$56</c:f>
              <c:strCache>
                <c:ptCount val="3"/>
                <c:pt idx="0">
                  <c:v>Indicadores en verde</c:v>
                </c:pt>
                <c:pt idx="1">
                  <c:v>Indicadores en amarillo</c:v>
                </c:pt>
                <c:pt idx="2">
                  <c:v>Indicadores en rojo</c:v>
                </c:pt>
              </c:strCache>
            </c:strRef>
          </c:cat>
          <c:val>
            <c:numRef>
              <c:f>'I TRIMESTRE'!$D$54:$D$56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hape val="cone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shape val="box"/>
        <c:axId val="915806608"/>
        <c:axId val="915805520"/>
        <c:axId val="912717760"/>
      </c:bar3DChart>
      <c:catAx>
        <c:axId val="91580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5805520"/>
        <c:crosses val="autoZero"/>
        <c:auto val="1"/>
        <c:lblAlgn val="ctr"/>
        <c:lblOffset val="100"/>
        <c:noMultiLvlLbl val="0"/>
      </c:catAx>
      <c:valAx>
        <c:axId val="915805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5806608"/>
        <c:crosses val="autoZero"/>
        <c:crossBetween val="between"/>
        <c:majorUnit val="1"/>
      </c:valAx>
      <c:serAx>
        <c:axId val="912717760"/>
        <c:scaling>
          <c:orientation val="minMax"/>
        </c:scaling>
        <c:delete val="1"/>
        <c:axPos val="b"/>
        <c:majorTickMark val="out"/>
        <c:minorTickMark val="none"/>
        <c:tickLblPos val="nextTo"/>
        <c:crossAx val="91580552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7720027720027464E-3"/>
                  <c:y val="0.350877192982456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44005544005544E-3"/>
                  <c:y val="7.0175438596491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176022176022176E-2"/>
                  <c:y val="2.8895768833849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 TRIMESTRE'!$G$56:$G$58</c:f>
              <c:strCache>
                <c:ptCount val="3"/>
                <c:pt idx="0">
                  <c:v>Indicadores en verde</c:v>
                </c:pt>
                <c:pt idx="1">
                  <c:v>Indicadores en amarillo</c:v>
                </c:pt>
                <c:pt idx="2">
                  <c:v>Indicadores en rojo</c:v>
                </c:pt>
              </c:strCache>
            </c:strRef>
          </c:cat>
          <c:val>
            <c:numRef>
              <c:f>'I TRIMESTRE'!$H$56:$H$58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hape val="pyramid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shape val="box"/>
        <c:axId val="835068624"/>
        <c:axId val="835070256"/>
        <c:axId val="0"/>
      </c:bar3DChart>
      <c:catAx>
        <c:axId val="83506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35070256"/>
        <c:crosses val="autoZero"/>
        <c:auto val="1"/>
        <c:lblAlgn val="ctr"/>
        <c:lblOffset val="100"/>
        <c:noMultiLvlLbl val="0"/>
      </c:catAx>
      <c:valAx>
        <c:axId val="835070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506862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925711330108892E-2"/>
          <c:y val="4.5421199273167769E-2"/>
          <c:w val="0.89784005572028269"/>
          <c:h val="0.85292186409134152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2.7952480782669461E-3"/>
                  <c:y val="0.30769230769230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85744234800839E-3"/>
                  <c:y val="3.282051282051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80992313067784E-2"/>
                  <c:y val="0.123076923076923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952480782669461E-3"/>
                  <c:y val="5.3333333333333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 TRIMESTRE'!$M$55:$M$58</c:f>
              <c:strCache>
                <c:ptCount val="4"/>
                <c:pt idx="0">
                  <c:v>Indicadores en verde</c:v>
                </c:pt>
                <c:pt idx="1">
                  <c:v>Indicadores en amarillo</c:v>
                </c:pt>
                <c:pt idx="2">
                  <c:v>Indicadores en rojo</c:v>
                </c:pt>
                <c:pt idx="3">
                  <c:v>Indicadores sin medición</c:v>
                </c:pt>
              </c:strCache>
            </c:strRef>
          </c:cat>
          <c:val>
            <c:numRef>
              <c:f>'I TRIMESTRE'!$N$55:$N$58</c:f>
              <c:numCache>
                <c:formatCode>General</c:formatCode>
                <c:ptCount val="4"/>
                <c:pt idx="0">
                  <c:v>12</c:v>
                </c:pt>
                <c:pt idx="1">
                  <c:v>0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shape val="pyramid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915812048"/>
        <c:axId val="915803888"/>
        <c:axId val="912712144"/>
      </c:bar3DChart>
      <c:catAx>
        <c:axId val="91581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5803888"/>
        <c:crosses val="autoZero"/>
        <c:auto val="1"/>
        <c:lblAlgn val="ctr"/>
        <c:lblOffset val="100"/>
        <c:noMultiLvlLbl val="0"/>
      </c:catAx>
      <c:valAx>
        <c:axId val="915803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5812048"/>
        <c:crosses val="autoZero"/>
        <c:crossBetween val="between"/>
        <c:majorUnit val="2"/>
      </c:valAx>
      <c:serAx>
        <c:axId val="912712144"/>
        <c:scaling>
          <c:orientation val="minMax"/>
        </c:scaling>
        <c:delete val="1"/>
        <c:axPos val="b"/>
        <c:majorTickMark val="out"/>
        <c:minorTickMark val="none"/>
        <c:tickLblPos val="nextTo"/>
        <c:crossAx val="915803888"/>
        <c:crosses val="autoZero"/>
      </c:ser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548556430446195E-2"/>
          <c:y val="0.14369270990755584"/>
          <c:w val="0.90607365658240091"/>
          <c:h val="0.72511550295495342"/>
        </c:manualLayout>
      </c:layout>
      <c:pie3DChart>
        <c:varyColors val="1"/>
        <c:ser>
          <c:idx val="0"/>
          <c:order val="0"/>
          <c:tx>
            <c:strRef>
              <c:f>'I TRIMESTRE'!$D$39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bg1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3.0284845973200719E-2"/>
                  <c:y val="0.1097716823108112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558447299350737E-2"/>
                  <c:y val="-0.2071434242360508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'I TRIMESTRE'!$C$40:$C$43</c:f>
              <c:strCache>
                <c:ptCount val="4"/>
                <c:pt idx="0">
                  <c:v>Indicadores con semáforo en Verde</c:v>
                </c:pt>
                <c:pt idx="1">
                  <c:v>Indicadores con semáforo en Amarillo</c:v>
                </c:pt>
                <c:pt idx="2">
                  <c:v>Indicadores con semáforo en Rojo</c:v>
                </c:pt>
                <c:pt idx="3">
                  <c:v>Indicadores sin medición</c:v>
                </c:pt>
              </c:strCache>
            </c:strRef>
          </c:cat>
          <c:val>
            <c:numRef>
              <c:f>'I TRIMESTRE'!$D$40:$D$43</c:f>
              <c:numCache>
                <c:formatCode>General</c:formatCode>
                <c:ptCount val="4"/>
                <c:pt idx="0">
                  <c:v>22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2277278127772668"/>
          <c:w val="1"/>
          <c:h val="0.17689745900463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1FDC4-4810-4A7A-871B-9DF66766467D}" type="datetimeFigureOut">
              <a:rPr lang="es-ES" smtClean="0"/>
              <a:t>17/05/2018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43DEC-5AD3-40F9-9EB9-A11A21FDF33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026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17/05/2018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60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17/05/2018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311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17/05/2018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677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17/05/2018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630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17/05/2018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147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17/05/2018</a:t>
            </a:fld>
            <a:endParaRPr lang="es-CO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950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17/05/2018</a:t>
            </a:fld>
            <a:endParaRPr lang="es-CO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7388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17/05/2018</a:t>
            </a:fld>
            <a:endParaRPr lang="es-CO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0062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17/05/2018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2938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17/05/2018</a:t>
            </a:fld>
            <a:endParaRPr lang="es-CO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435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17/05/2018</a:t>
            </a:fld>
            <a:endParaRPr lang="es-CO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21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64AD22-B251-4EF2-82F2-AC9EB7670E7A}" type="datetimeFigureOut">
              <a:rPr lang="es-CO" smtClean="0"/>
              <a:t>17/05/2018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096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31640" y="4005064"/>
            <a:ext cx="6048672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latin typeface="AR CENA" panose="02000000000000000000" pitchFamily="2" charset="0"/>
              </a:rPr>
              <a:t>INFORME DE SEGUIMIENTO INDICADORES DE GESTIÓN</a:t>
            </a:r>
          </a:p>
          <a:p>
            <a:pPr algn="ctr"/>
            <a:r>
              <a:rPr lang="es-CO" sz="4400" b="1" dirty="0" smtClean="0">
                <a:latin typeface="AR CENA" panose="02000000000000000000" pitchFamily="2" charset="0"/>
              </a:rPr>
              <a:t>PERIODO I - 2018</a:t>
            </a:r>
            <a:endParaRPr lang="es-CO" sz="4400" b="1" dirty="0">
              <a:latin typeface="AR CENA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73" y="873228"/>
            <a:ext cx="3169405" cy="314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7504" y="1124744"/>
            <a:ext cx="388843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 lang="es-ES" sz="3200" b="1" i="0" u="none" strike="noStrike" kern="1200" cap="all" baseline="0" dirty="0">
                <a:solidFill>
                  <a:srgbClr val="000000"/>
                </a:solidFill>
                <a:latin typeface="AR CENA" panose="02000000000000000000" pitchFamily="2" charset="0"/>
                <a:ea typeface="+mn-ea"/>
                <a:cs typeface="+mn-cs"/>
              </a:defRPr>
            </a:pPr>
            <a:r>
              <a:rPr lang="es-CO" sz="3200" b="1" cap="all" dirty="0">
                <a:solidFill>
                  <a:srgbClr val="000000"/>
                </a:solidFill>
                <a:latin typeface="AR CENA" panose="02000000000000000000" pitchFamily="2" charset="0"/>
              </a:rPr>
              <a:t>Niveles de Evaluación</a:t>
            </a:r>
          </a:p>
        </p:txBody>
      </p:sp>
      <p:pic>
        <p:nvPicPr>
          <p:cNvPr id="1028" name="Picture 4" descr="https://elsabiodeexcel.files.wordpress.com/2014/11/final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25039" r="-1173" b="27049"/>
          <a:stretch/>
        </p:blipFill>
        <p:spPr bwMode="auto">
          <a:xfrm>
            <a:off x="3923928" y="2035573"/>
            <a:ext cx="4392000" cy="3668737"/>
          </a:xfrm>
          <a:prstGeom prst="rect">
            <a:avLst/>
          </a:prstGeom>
          <a:noFill/>
          <a:effectLst>
            <a:outerShdw blurRad="266700" dist="165100" dir="7800000" sx="1000" sy="1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7671812" y="3818945"/>
            <a:ext cx="12241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latin typeface="AR CENA" panose="02000000000000000000" pitchFamily="2" charset="0"/>
              </a:rPr>
              <a:t>META</a:t>
            </a:r>
            <a:endParaRPr lang="es-ES" dirty="0">
              <a:ln>
                <a:solidFill>
                  <a:srgbClr val="002060"/>
                </a:solidFill>
              </a:ln>
              <a:solidFill>
                <a:srgbClr val="92D050"/>
              </a:solidFill>
              <a:latin typeface="AR CENA" panose="02000000000000000000" pitchFamily="2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183824" y="2666920"/>
            <a:ext cx="1872208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2154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extrusionH="139700">
            <a:extrusionClr>
              <a:schemeClr val="tx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AR CENA" panose="02000000000000000000" pitchFamily="2" charset="0"/>
              </a:rPr>
              <a:t>NIVEL</a:t>
            </a:r>
            <a:r>
              <a:rPr lang="es-CO" dirty="0" smtClean="0">
                <a:solidFill>
                  <a:srgbClr val="FFFF00"/>
                </a:solidFill>
              </a:rPr>
              <a:t> </a:t>
            </a:r>
            <a:r>
              <a:rPr lang="es-CO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AR CENA" panose="02000000000000000000" pitchFamily="2" charset="0"/>
              </a:rPr>
              <a:t>ACEPTABLE</a:t>
            </a:r>
            <a:endParaRPr lang="es-ES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AR CENA" panose="02000000000000000000" pitchFamily="2" charset="0"/>
            </a:endParaRPr>
          </a:p>
        </p:txBody>
      </p:sp>
      <p:sp>
        <p:nvSpPr>
          <p:cNvPr id="1024" name="CuadroTexto 1023"/>
          <p:cNvSpPr txBox="1"/>
          <p:nvPr/>
        </p:nvSpPr>
        <p:spPr>
          <a:xfrm>
            <a:off x="3311860" y="381902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 CENA" panose="02000000000000000000" pitchFamily="2" charset="0"/>
              </a:rPr>
              <a:t>NIVEL CRÍTICO</a:t>
            </a:r>
            <a:endParaRPr lang="es-ES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732" y="3465234"/>
            <a:ext cx="2106441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:\Users\gpedraza\Downloads\mascot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790825" cy="29870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915230"/>
              </p:ext>
            </p:extLst>
          </p:nvPr>
        </p:nvGraphicFramePr>
        <p:xfrm>
          <a:off x="3131840" y="2023552"/>
          <a:ext cx="5112568" cy="428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ángulo 4"/>
          <p:cNvSpPr/>
          <p:nvPr/>
        </p:nvSpPr>
        <p:spPr>
          <a:xfrm>
            <a:off x="107504" y="1124744"/>
            <a:ext cx="44644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 lang="es-ES" sz="3200" b="1" i="0" u="none" strike="noStrike" kern="1200" cap="all" baseline="0" dirty="0">
                <a:solidFill>
                  <a:srgbClr val="000000"/>
                </a:solidFill>
                <a:latin typeface="AR CENA" panose="02000000000000000000" pitchFamily="2" charset="0"/>
                <a:ea typeface="+mn-ea"/>
                <a:cs typeface="+mn-cs"/>
              </a:defRPr>
            </a:pPr>
            <a:r>
              <a:rPr lang="es-CO" sz="3200" b="1" cap="all" dirty="0" smtClean="0">
                <a:solidFill>
                  <a:srgbClr val="000000"/>
                </a:solidFill>
                <a:latin typeface="AR CENA" panose="02000000000000000000" pitchFamily="2" charset="0"/>
              </a:rPr>
              <a:t>INDICADORES POR PROCESO</a:t>
            </a:r>
            <a:endParaRPr lang="es-CO" sz="3200" b="1" cap="all" dirty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914544"/>
              </p:ext>
            </p:extLst>
          </p:nvPr>
        </p:nvGraphicFramePr>
        <p:xfrm>
          <a:off x="3419872" y="1988840"/>
          <a:ext cx="4985569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33304" y="1052736"/>
            <a:ext cx="61948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 lang="es-ES" sz="3200" b="1" i="0" u="none" strike="noStrike" kern="1200" cap="all" baseline="0" dirty="0">
                <a:solidFill>
                  <a:srgbClr val="000000"/>
                </a:solidFill>
                <a:latin typeface="AR CENA" panose="02000000000000000000" pitchFamily="2" charset="0"/>
                <a:ea typeface="+mn-ea"/>
                <a:cs typeface="+mn-cs"/>
              </a:defRPr>
            </a:pPr>
            <a:r>
              <a:rPr lang="es-CO" sz="3200" b="1" cap="all" dirty="0" smtClean="0">
                <a:solidFill>
                  <a:srgbClr val="000000"/>
                </a:solidFill>
                <a:latin typeface="AR CENA" panose="02000000000000000000" pitchFamily="2" charset="0"/>
              </a:rPr>
              <a:t>PARTICIPACION POR TIPO DE INDICADOR</a:t>
            </a:r>
            <a:endParaRPr lang="es-CO" sz="3200" b="1" cap="all" dirty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  <p:pic>
        <p:nvPicPr>
          <p:cNvPr id="1026" name="Picture 2" descr="Resultado de imagen para INDICADO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242630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7504" y="1052736"/>
            <a:ext cx="572710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cap="all" dirty="0" smtClean="0">
                <a:solidFill>
                  <a:srgbClr val="000000"/>
                </a:solidFill>
                <a:latin typeface="AR CENA" panose="02000000000000000000" pitchFamily="2" charset="0"/>
              </a:rPr>
              <a:t>Estado de </a:t>
            </a:r>
            <a:r>
              <a:rPr lang="es-CO" sz="3200" b="1" cap="all" dirty="0">
                <a:solidFill>
                  <a:srgbClr val="000000"/>
                </a:solidFill>
                <a:latin typeface="AR CENA" panose="02000000000000000000" pitchFamily="2" charset="0"/>
              </a:rPr>
              <a:t>los </a:t>
            </a:r>
            <a:r>
              <a:rPr lang="es-CO" sz="3200" b="1" cap="all" dirty="0" smtClean="0">
                <a:solidFill>
                  <a:srgbClr val="000000"/>
                </a:solidFill>
                <a:latin typeface="AR CENA" panose="02000000000000000000" pitchFamily="2" charset="0"/>
              </a:rPr>
              <a:t>indicadores DE LOS PROCESOS ESTRATEGICOS</a:t>
            </a:r>
            <a:endParaRPr lang="es-CO" sz="3200" b="1" cap="all" dirty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047413"/>
              </p:ext>
            </p:extLst>
          </p:nvPr>
        </p:nvGraphicFramePr>
        <p:xfrm>
          <a:off x="699343" y="2708920"/>
          <a:ext cx="4543426" cy="305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Resultado de imagen para procesos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08" y="3212976"/>
            <a:ext cx="264678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7504" y="1196752"/>
            <a:ext cx="572710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cap="all" dirty="0" smtClean="0">
                <a:solidFill>
                  <a:srgbClr val="000000"/>
                </a:solidFill>
                <a:latin typeface="AR CENA" panose="02000000000000000000" pitchFamily="2" charset="0"/>
              </a:rPr>
              <a:t>Estado de </a:t>
            </a:r>
            <a:r>
              <a:rPr lang="es-CO" sz="3200" b="1" cap="all" dirty="0">
                <a:solidFill>
                  <a:srgbClr val="000000"/>
                </a:solidFill>
                <a:latin typeface="AR CENA" panose="02000000000000000000" pitchFamily="2" charset="0"/>
              </a:rPr>
              <a:t>los </a:t>
            </a:r>
            <a:r>
              <a:rPr lang="es-CO" sz="3200" b="1" cap="all" dirty="0" smtClean="0">
                <a:solidFill>
                  <a:srgbClr val="000000"/>
                </a:solidFill>
                <a:latin typeface="AR CENA" panose="02000000000000000000" pitchFamily="2" charset="0"/>
              </a:rPr>
              <a:t>indicadores DE LOS PROCESOS MISIONALES</a:t>
            </a:r>
            <a:endParaRPr lang="es-CO" sz="3200" b="1" cap="all" dirty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370234"/>
              </p:ext>
            </p:extLst>
          </p:nvPr>
        </p:nvGraphicFramePr>
        <p:xfrm>
          <a:off x="971600" y="2708920"/>
          <a:ext cx="4581525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Resultado de imagen para procesos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203472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9512" y="1196752"/>
            <a:ext cx="572710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cap="all" dirty="0" smtClean="0">
                <a:solidFill>
                  <a:srgbClr val="000000"/>
                </a:solidFill>
                <a:latin typeface="AR CENA" panose="02000000000000000000" pitchFamily="2" charset="0"/>
              </a:rPr>
              <a:t>Estado de </a:t>
            </a:r>
            <a:r>
              <a:rPr lang="es-CO" sz="3200" b="1" cap="all" dirty="0">
                <a:solidFill>
                  <a:srgbClr val="000000"/>
                </a:solidFill>
                <a:latin typeface="AR CENA" panose="02000000000000000000" pitchFamily="2" charset="0"/>
              </a:rPr>
              <a:t>los </a:t>
            </a:r>
            <a:r>
              <a:rPr lang="es-CO" sz="3200" b="1" cap="all" dirty="0" smtClean="0">
                <a:solidFill>
                  <a:srgbClr val="000000"/>
                </a:solidFill>
                <a:latin typeface="AR CENA" panose="02000000000000000000" pitchFamily="2" charset="0"/>
              </a:rPr>
              <a:t>indicadores DE LOS PROCESOS DE APOYO</a:t>
            </a:r>
            <a:endParaRPr lang="es-CO" sz="3200" b="1" cap="all" dirty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738686"/>
              </p:ext>
            </p:extLst>
          </p:nvPr>
        </p:nvGraphicFramePr>
        <p:xfrm>
          <a:off x="1475656" y="2924944"/>
          <a:ext cx="4543425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100" name="Picture 4" descr="Resultado de imagen para procesos de apoy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29000"/>
            <a:ext cx="1728192" cy="208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7504" y="1052736"/>
            <a:ext cx="485643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 lang="es-ES" sz="3200" b="1" i="0" u="none" strike="noStrike" kern="1200" cap="all" baseline="0" dirty="0">
                <a:solidFill>
                  <a:srgbClr val="000000"/>
                </a:solidFill>
                <a:latin typeface="AR CENA" panose="02000000000000000000" pitchFamily="2" charset="0"/>
                <a:ea typeface="+mn-ea"/>
                <a:cs typeface="+mn-cs"/>
              </a:defRPr>
            </a:pPr>
            <a:r>
              <a:rPr lang="es-ES" sz="3200" b="1" dirty="0" smtClean="0">
                <a:latin typeface="AR CENA" panose="02000000000000000000" pitchFamily="2" charset="0"/>
              </a:rPr>
              <a:t>Estado </a:t>
            </a:r>
            <a:r>
              <a:rPr lang="es-ES" sz="3200" b="1" dirty="0">
                <a:latin typeface="AR CENA" panose="02000000000000000000" pitchFamily="2" charset="0"/>
              </a:rPr>
              <a:t>de los </a:t>
            </a:r>
            <a:r>
              <a:rPr lang="es-ES" sz="3200" b="1" dirty="0" smtClean="0">
                <a:latin typeface="AR CENA" panose="02000000000000000000" pitchFamily="2" charset="0"/>
              </a:rPr>
              <a:t>indicadores</a:t>
            </a:r>
            <a:endParaRPr lang="es-ES" sz="3200" b="1" dirty="0">
              <a:latin typeface="AR CENA" panose="020000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13638" y="1945863"/>
            <a:ext cx="3312368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Indicadores en estado crítico:</a:t>
            </a:r>
          </a:p>
          <a:p>
            <a:pPr algn="ctr"/>
            <a:endParaRPr lang="es-CO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 CENA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Eficiencia en correo certificado.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Ejecución Presupuestal de Gastos de Funcionamiento</a:t>
            </a:r>
            <a:r>
              <a:rPr lang="es-CO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Ejecución Presupuestal de Gastos de </a:t>
            </a:r>
            <a:r>
              <a:rPr lang="es-CO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Inversión.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Gestión de recaudo de convocatorias.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Solicitudes de conciliación atendidas.</a:t>
            </a:r>
            <a:endParaRPr lang="es-ES" b="1" dirty="0">
              <a:solidFill>
                <a:schemeClr val="accent6">
                  <a:lumMod val="60000"/>
                  <a:lumOff val="40000"/>
                </a:schemeClr>
              </a:solidFill>
              <a:latin typeface="AR CENA" panose="02000000000000000000" pitchFamily="2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156489"/>
              </p:ext>
            </p:extLst>
          </p:nvPr>
        </p:nvGraphicFramePr>
        <p:xfrm>
          <a:off x="273533" y="1916832"/>
          <a:ext cx="4524375" cy="315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627784" y="5301208"/>
            <a:ext cx="504056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solidFill>
                  <a:schemeClr val="bg1"/>
                </a:solidFill>
                <a:latin typeface="AR CENA" panose="02000000000000000000" pitchFamily="2" charset="0"/>
              </a:rPr>
              <a:t>Indicadores sin medición:</a:t>
            </a:r>
          </a:p>
          <a:p>
            <a:pPr algn="ctr"/>
            <a:endParaRPr lang="es-CO" sz="1600" dirty="0" smtClean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AR CENA" panose="02000000000000000000" pitchFamily="2" charset="0"/>
              </a:rPr>
              <a:t>Elaboración y presentación y publicación de los estados Financieros</a:t>
            </a:r>
            <a:r>
              <a:rPr lang="es-CO" sz="1600" dirty="0" smtClean="0">
                <a:solidFill>
                  <a:schemeClr val="bg1"/>
                </a:solidFill>
                <a:latin typeface="AR CENA" panose="02000000000000000000" pitchFamily="2" charset="0"/>
              </a:rPr>
              <a:t>.</a:t>
            </a:r>
            <a:endParaRPr lang="es-CO" sz="16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58667" y="4365104"/>
            <a:ext cx="71287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5400" b="1" dirty="0" smtClean="0">
                <a:latin typeface="AR CENA" panose="02000000000000000000" pitchFamily="2" charset="0"/>
              </a:rPr>
              <a:t>GRACIAS POR SU ATENCIÓN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10863" r="35038" b="53558"/>
          <a:stretch/>
        </p:blipFill>
        <p:spPr>
          <a:xfrm>
            <a:off x="3298927" y="1772816"/>
            <a:ext cx="244827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10668</TotalTime>
  <Words>141</Words>
  <Application>Microsoft Office PowerPoint</Application>
  <PresentationFormat>Presentación en pantalla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 CENA</vt:lpstr>
      <vt:lpstr>Arial</vt:lpstr>
      <vt:lpstr>Calibri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Yudy Natally Molina Florez</dc:creator>
  <cp:lastModifiedBy>Cesar Eduardo Monroy Rodriguez</cp:lastModifiedBy>
  <cp:revision>602</cp:revision>
  <dcterms:created xsi:type="dcterms:W3CDTF">2015-04-30T16:52:22Z</dcterms:created>
  <dcterms:modified xsi:type="dcterms:W3CDTF">2018-05-17T15:37:30Z</dcterms:modified>
</cp:coreProperties>
</file>