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2"/>
  </p:notesMasterIdLst>
  <p:sldIdLst>
    <p:sldId id="257" r:id="rId2"/>
    <p:sldId id="320" r:id="rId3"/>
    <p:sldId id="343" r:id="rId4"/>
    <p:sldId id="347" r:id="rId5"/>
    <p:sldId id="344" r:id="rId6"/>
    <p:sldId id="328" r:id="rId7"/>
    <p:sldId id="345" r:id="rId8"/>
    <p:sldId id="346" r:id="rId9"/>
    <p:sldId id="348" r:id="rId10"/>
    <p:sldId id="340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vanni Pedraza Rodriguez" initials="GP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66"/>
    <a:srgbClr val="004A82"/>
    <a:srgbClr val="009AD0"/>
    <a:srgbClr val="80C535"/>
    <a:srgbClr val="00FF00"/>
    <a:srgbClr val="2AF686"/>
    <a:srgbClr val="FFFFFF"/>
    <a:srgbClr val="3DE368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3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80C535"/>
              </a:solidFill>
              <a:ln w="25400"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127000" h="127000"/>
                <a:bevelB w="127000" h="127000"/>
                <a:contourClr>
                  <a:schemeClr val="tx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tx1"/>
                </a:contourClr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tx1"/>
                </a:contourClr>
              </a:sp3d>
            </c:spPr>
          </c:dPt>
          <c:dPt>
            <c:idx val="3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tx1"/>
                </a:contourClr>
              </a:sp3d>
            </c:spPr>
          </c:dPt>
          <c:dLbls>
            <c:dLbl>
              <c:idx val="0"/>
              <c:layout>
                <c:manualLayout>
                  <c:x val="-0.14913620708810132"/>
                  <c:y val="-0.25408957085576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 smtClean="0"/>
                      <a:t>69</a:t>
                    </a:r>
                    <a:r>
                      <a:rPr lang="en-US" sz="2000" dirty="0"/>
                      <a:t>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313046916355699"/>
                      <c:h val="0.2040631848986476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2420927903435565E-2"/>
                  <c:y val="-0.109027911040187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ln w="0"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 smtClean="0"/>
                      <a:t>10</a:t>
                    </a:r>
                    <a:r>
                      <a:rPr lang="en-US" sz="2000" dirty="0"/>
                      <a:t>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161895410313884"/>
                      <c:h val="0.2101680621345102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2708963709914584"/>
                  <c:y val="6.58489965761380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 smtClean="0"/>
                      <a:t>19</a:t>
                    </a:r>
                    <a:r>
                      <a:rPr lang="en-US" sz="2000" dirty="0"/>
                      <a:t>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8.8912914904879806E-2"/>
                  <c:y val="6.41342881094019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ln w="3175"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 smtClean="0"/>
                      <a:t>2</a:t>
                    </a:r>
                    <a:r>
                      <a:rPr lang="en-US" sz="2000" dirty="0"/>
                      <a:t>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795338099688269"/>
                      <c:h val="0.1646968518649442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'II TRIMESTRE'!$C$56:$C$59</c:f>
              <c:strCache>
                <c:ptCount val="4"/>
                <c:pt idx="0">
                  <c:v>Indicadores con semáforo en Verde</c:v>
                </c:pt>
                <c:pt idx="1">
                  <c:v>Indicadores con semáforo en Amarillo</c:v>
                </c:pt>
                <c:pt idx="2">
                  <c:v>Indicadores con semáforo en Rojo</c:v>
                </c:pt>
                <c:pt idx="3">
                  <c:v>Indicadores sin medición</c:v>
                </c:pt>
              </c:strCache>
            </c:strRef>
          </c:cat>
          <c:val>
            <c:numRef>
              <c:f>'II TRIMESTRE'!$D$56:$D$59</c:f>
              <c:numCache>
                <c:formatCode>General</c:formatCode>
                <c:ptCount val="4"/>
                <c:pt idx="0">
                  <c:v>33</c:v>
                </c:pt>
                <c:pt idx="1">
                  <c:v>5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5875696351199073"/>
          <c:y val="5.9965559382290853E-2"/>
          <c:w val="0.616022822860952"/>
          <c:h val="0.8624319520053327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9657885734336755"/>
                  <c:y val="-7.578367813712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 smtClean="0"/>
                      <a:t>50</a:t>
                    </a:r>
                    <a:r>
                      <a:rPr lang="en-US" sz="1800" dirty="0"/>
                      <a:t>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4021517450442014"/>
                      <c:h val="0.1394517275858237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4238763389625322"/>
                  <c:y val="-0.2303748308617664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 smtClean="0"/>
                      <a:t>13</a:t>
                    </a:r>
                    <a:r>
                      <a:rPr lang="en-US" sz="1800" dirty="0"/>
                      <a:t>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2677460440903391"/>
                      <c:h val="0.1753735696033773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3627165203829645"/>
                  <c:y val="2.724580206320122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 smtClean="0"/>
                      <a:t>29</a:t>
                    </a:r>
                    <a:r>
                      <a:rPr lang="en-US" sz="1800" dirty="0"/>
                      <a:t>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1174798624991367"/>
                      <c:h val="0.1789655201740969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2034535339255652"/>
                  <c:y val="0.1179062807718532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 smtClean="0"/>
                      <a:t>8</a:t>
                    </a:r>
                    <a:r>
                      <a:rPr lang="en-US" sz="1800" dirty="0"/>
                      <a:t>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4899112289992468"/>
                      <c:h val="0.20518242225959568"/>
                    </c:manualLayout>
                  </c15:layout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'II TRIMESTRE'!$G$56:$G$59</c:f>
              <c:strCache>
                <c:ptCount val="4"/>
                <c:pt idx="0">
                  <c:v>Apoyo</c:v>
                </c:pt>
                <c:pt idx="1">
                  <c:v>Estratégicos</c:v>
                </c:pt>
                <c:pt idx="2">
                  <c:v>Misionales</c:v>
                </c:pt>
                <c:pt idx="3">
                  <c:v>Evaluación, Seguimiento, Mejora</c:v>
                </c:pt>
              </c:strCache>
            </c:strRef>
          </c:cat>
          <c:val>
            <c:numRef>
              <c:f>'II TRIMESTRE'!$H$56:$H$59</c:f>
              <c:numCache>
                <c:formatCode>General</c:formatCode>
                <c:ptCount val="4"/>
                <c:pt idx="0">
                  <c:v>24</c:v>
                </c:pt>
                <c:pt idx="1">
                  <c:v>6</c:v>
                </c:pt>
                <c:pt idx="2">
                  <c:v>14</c:v>
                </c:pt>
                <c:pt idx="3">
                  <c:v>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388888888888895E-2"/>
          <c:y val="0.15258967629046369"/>
          <c:w val="0.81388888888888888"/>
          <c:h val="0.6674595363079615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c:spPr>
          </c:dPt>
          <c:dPt>
            <c:idx val="1"/>
            <c:bubble3D val="0"/>
            <c:spPr>
              <a:solidFill>
                <a:schemeClr val="accent4"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c:spPr>
          </c:dPt>
          <c:dLbls>
            <c:dLbl>
              <c:idx val="0"/>
              <c:layout>
                <c:manualLayout>
                  <c:x val="-0.24776334418816906"/>
                  <c:y val="-0.1534467184805553"/>
                </c:manualLayout>
              </c:layout>
              <c:tx>
                <c:rich>
                  <a:bodyPr/>
                  <a:lstStyle/>
                  <a:p>
                    <a:r>
                      <a:rPr lang="en-US" sz="4000" dirty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(22)</a:t>
                    </a:r>
                  </a:p>
                  <a:p>
                    <a:r>
                      <a:rPr lang="en-US" sz="4000" dirty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46</a:t>
                    </a:r>
                    <a:r>
                      <a:rPr lang="en-US" sz="400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%</a:t>
                    </a:r>
                    <a:endParaRPr lang="en-US" sz="32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01088232498932"/>
                      <c:h val="0.1170966122811751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5362653339491803"/>
                  <c:y val="7.51734106838370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000" b="1" i="0" u="none" strike="noStrike" kern="1200" baseline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4000" dirty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(26)</a:t>
                    </a:r>
                  </a:p>
                  <a:p>
                    <a:pPr>
                      <a:defRPr sz="4000" b="1">
                        <a:solidFill>
                          <a:schemeClr val="accent3">
                            <a:lumMod val="50000"/>
                          </a:schemeClr>
                        </a:solidFill>
                      </a:defRPr>
                    </a:pPr>
                    <a:r>
                      <a:rPr lang="en-US" sz="4000" dirty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sz="400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54%</a:t>
                    </a:r>
                    <a:endParaRPr lang="en-US" sz="3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10642057174372"/>
                      <c:h val="0.1203720419953338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'II TRIMESTRE'!$M$56:$M$57</c:f>
              <c:strCache>
                <c:ptCount val="2"/>
                <c:pt idx="0">
                  <c:v>Eficacia</c:v>
                </c:pt>
                <c:pt idx="1">
                  <c:v>Eficiencia</c:v>
                </c:pt>
              </c:strCache>
            </c:strRef>
          </c:cat>
          <c:val>
            <c:numRef>
              <c:f>'II TRIMESTRE'!$N$56:$N$57</c:f>
              <c:numCache>
                <c:formatCode>General</c:formatCode>
                <c:ptCount val="2"/>
                <c:pt idx="0">
                  <c:v>22</c:v>
                </c:pt>
                <c:pt idx="1">
                  <c:v>26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817147856517939E-2"/>
          <c:y val="7.4907407407407409E-2"/>
          <c:w val="0.88829396325459331"/>
          <c:h val="0.711211723534558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'II TRIMESTRE'!$C$72</c:f>
              <c:strCache>
                <c:ptCount val="1"/>
                <c:pt idx="0">
                  <c:v>Indicadores en verde</c:v>
                </c:pt>
              </c:strCache>
            </c:strRef>
          </c:tx>
          <c:spPr>
            <a:solidFill>
              <a:srgbClr val="80C535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/>
              <a:bevelB/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5.5555555555555558E-3"/>
                  <c:y val="0.31018518518518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'II TRIMESTRE'!$D$72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'II TRIMESTRE'!$C$73</c:f>
              <c:strCache>
                <c:ptCount val="1"/>
                <c:pt idx="0">
                  <c:v>Indicadores en amarillo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/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7777777777777779E-3"/>
                  <c:y val="2.86549130474864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'II TRIMESTRE'!$D$73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'II TRIMESTRE'!$C$74</c:f>
              <c:strCache>
                <c:ptCount val="1"/>
                <c:pt idx="0">
                  <c:v>Indicadores en rojo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/>
              <a:contourClr>
                <a:schemeClr val="accent3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3">
                    <a:lumMod val="7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bevelB/>
                <a:contourClr>
                  <a:schemeClr val="accent3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-8.3333333333333332E-3"/>
                  <c:y val="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'II TRIMESTRE'!$D$74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-729208144"/>
        <c:axId val="-729209776"/>
        <c:axId val="0"/>
      </c:bar3DChart>
      <c:catAx>
        <c:axId val="-729208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729209776"/>
        <c:crosses val="autoZero"/>
        <c:auto val="1"/>
        <c:lblAlgn val="ctr"/>
        <c:lblOffset val="100"/>
        <c:noMultiLvlLbl val="0"/>
      </c:catAx>
      <c:valAx>
        <c:axId val="-72920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7292081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358705161854772E-2"/>
          <c:y val="0.10625"/>
          <c:w val="0.90841907261592303"/>
          <c:h val="0.707646908719743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'II TRIMESTRE'!$M$72</c:f>
              <c:strCache>
                <c:ptCount val="1"/>
                <c:pt idx="0">
                  <c:v>Indicadores en verde</c:v>
                </c:pt>
              </c:strCache>
            </c:strRef>
          </c:tx>
          <c:spPr>
            <a:solidFill>
              <a:srgbClr val="80C535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/>
              <a:bevelB/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7777777777777779E-3"/>
                  <c:y val="0.273148148148148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'II TRIMESTRE'!$N$72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1"/>
          <c:order val="1"/>
          <c:tx>
            <c:strRef>
              <c:f>'II TRIMESTRE'!$M$73</c:f>
              <c:strCache>
                <c:ptCount val="1"/>
                <c:pt idx="0">
                  <c:v>Indicadores en amarillo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/>
              <a:bevelB/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'II TRIMESTRE'!$N$73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'II TRIMESTRE'!$M$74</c:f>
              <c:strCache>
                <c:ptCount val="1"/>
                <c:pt idx="0">
                  <c:v>Indicadores en rojo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/>
              <a:bevelB/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6666666666666767E-2"/>
                  <c:y val="6.0185185185185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'II TRIMESTRE'!$N$74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-729207056"/>
        <c:axId val="-728838576"/>
        <c:axId val="0"/>
      </c:bar3DChart>
      <c:catAx>
        <c:axId val="-729207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728838576"/>
        <c:crosses val="autoZero"/>
        <c:auto val="1"/>
        <c:lblAlgn val="ctr"/>
        <c:lblOffset val="100"/>
        <c:noMultiLvlLbl val="0"/>
      </c:catAx>
      <c:valAx>
        <c:axId val="-7288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72920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580927384076991E-2"/>
          <c:y val="6.1018518518518521E-2"/>
          <c:w val="0.91119685039370091"/>
          <c:h val="0.725100612423447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'II TRIMESTRE'!$G$72</c:f>
              <c:strCache>
                <c:ptCount val="1"/>
                <c:pt idx="0">
                  <c:v>Indicadores en verde</c:v>
                </c:pt>
              </c:strCache>
            </c:strRef>
          </c:tx>
          <c:spPr>
            <a:solidFill>
              <a:srgbClr val="00FF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/>
              <a:bevelB/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0C535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bevelB/>
                <a:contourClr>
                  <a:schemeClr val="accent1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0"/>
                  <c:y val="0.27314814814814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'II TRIMESTRE'!$H$72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1"/>
          <c:order val="1"/>
          <c:tx>
            <c:strRef>
              <c:f>'II TRIMESTRE'!$G$73</c:f>
              <c:strCache>
                <c:ptCount val="1"/>
                <c:pt idx="0">
                  <c:v>Indicadores en amarillo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/>
              <a:bevelB/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0.11111111111111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'II TRIMESTRE'!$H$73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'II TRIMESTRE'!$G$74</c:f>
              <c:strCache>
                <c:ptCount val="1"/>
                <c:pt idx="0">
                  <c:v>Indicadores en rojo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/>
              <a:bevelB/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5.5555555555555558E-3"/>
                  <c:y val="0.166666666666666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'II TRIMESTRE'!$H$74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3"/>
          <c:order val="3"/>
          <c:tx>
            <c:strRef>
              <c:f>'II TRIMESTRE'!$G$75</c:f>
              <c:strCache>
                <c:ptCount val="1"/>
                <c:pt idx="0">
                  <c:v>Indicadores sin reporte</c:v>
                </c:pt>
              </c:strCache>
            </c:strRef>
          </c:tx>
          <c:spPr>
            <a:solidFill>
              <a:schemeClr val="bg1"/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9525" cap="flat" cmpd="sng" algn="ctr">
                <a:noFill/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8.3333333333334356E-3"/>
                  <c:y val="4.62962962962962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'II TRIMESTRE'!$H$75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-728838032"/>
        <c:axId val="-728837488"/>
        <c:axId val="0"/>
      </c:bar3DChart>
      <c:catAx>
        <c:axId val="-728838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728837488"/>
        <c:crosses val="autoZero"/>
        <c:auto val="1"/>
        <c:lblAlgn val="ctr"/>
        <c:lblOffset val="100"/>
        <c:noMultiLvlLbl val="0"/>
      </c:catAx>
      <c:valAx>
        <c:axId val="-72883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72883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247594050743642E-2"/>
          <c:y val="6.9328885972586754E-2"/>
          <c:w val="0.9155301837270341"/>
          <c:h val="0.773263706620005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'II TRIMESTRE'!$G$90</c:f>
              <c:strCache>
                <c:ptCount val="1"/>
                <c:pt idx="0">
                  <c:v>Indicadores en verde</c:v>
                </c:pt>
              </c:strCache>
            </c:strRef>
          </c:tx>
          <c:spPr>
            <a:solidFill>
              <a:srgbClr val="80C535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/>
              <a:bevelB/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7777777777777267E-3"/>
                  <c:y val="0.337962962962962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'II TRIMESTRE'!$H$90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'II TRIMESTRE'!$G$91</c:f>
              <c:strCache>
                <c:ptCount val="1"/>
                <c:pt idx="0">
                  <c:v>Indicadores en amarillo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/>
              <a:bevelB/>
              <a:contourClr>
                <a:schemeClr val="accent2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bevelB/>
                <a:contourClr>
                  <a:schemeClr val="accent2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-8.3333333333333332E-3"/>
                  <c:y val="0.143518518518518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'II TRIMESTRE'!$H$91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-844752432"/>
        <c:axId val="-844758960"/>
        <c:axId val="0"/>
      </c:bar3DChart>
      <c:catAx>
        <c:axId val="-844752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844758960"/>
        <c:crosses val="autoZero"/>
        <c:auto val="1"/>
        <c:lblAlgn val="ctr"/>
        <c:lblOffset val="100"/>
        <c:noMultiLvlLbl val="0"/>
      </c:catAx>
      <c:valAx>
        <c:axId val="-84475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447524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1FDC4-4810-4A7A-871B-9DF66766467D}" type="datetimeFigureOut">
              <a:rPr lang="es-ES" smtClean="0"/>
              <a:t>13/09/2018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43DEC-5AD3-40F9-9EB9-A11A21FDF33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026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13/09/2018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960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13/09/2018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3311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13/09/2018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6677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13/09/2018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630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13/09/2018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0147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13/09/2018</a:t>
            </a:fld>
            <a:endParaRPr lang="es-CO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950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13/09/2018</a:t>
            </a:fld>
            <a:endParaRPr lang="es-CO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7388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13/09/2018</a:t>
            </a:fld>
            <a:endParaRPr lang="es-CO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0062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13/09/2018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2938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13/09/2018</a:t>
            </a:fld>
            <a:endParaRPr lang="es-CO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5435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13/09/2018</a:t>
            </a:fld>
            <a:endParaRPr lang="es-CO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721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64AD22-B251-4EF2-82F2-AC9EB7670E7A}" type="datetimeFigureOut">
              <a:rPr lang="es-CO" smtClean="0"/>
              <a:t>13/09/2018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2096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03541" y="1484784"/>
            <a:ext cx="6048672" cy="403187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5400" b="1" dirty="0" smtClean="0">
                <a:solidFill>
                  <a:srgbClr val="004A82"/>
                </a:solidFill>
                <a:latin typeface="Arial Narrow" panose="020B0606020202030204" pitchFamily="34" charset="0"/>
              </a:rPr>
              <a:t>SEGUIMIENTO INDICADORES DE GESTIÓN</a:t>
            </a:r>
          </a:p>
          <a:p>
            <a:pPr algn="ctr"/>
            <a:endParaRPr lang="es-CO" sz="2000" b="1" dirty="0" smtClean="0">
              <a:solidFill>
                <a:srgbClr val="004A82"/>
              </a:solidFill>
              <a:latin typeface="Arial Narrow" panose="020B0606020202030204" pitchFamily="34" charset="0"/>
            </a:endParaRPr>
          </a:p>
          <a:p>
            <a:pPr algn="ctr"/>
            <a:endParaRPr lang="es-CO" sz="2000" b="1" dirty="0" smtClean="0">
              <a:solidFill>
                <a:srgbClr val="004A8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CO" sz="5400" b="1" dirty="0" smtClean="0">
                <a:solidFill>
                  <a:srgbClr val="004A82"/>
                </a:solidFill>
                <a:latin typeface="Arial Narrow" panose="020B0606020202030204" pitchFamily="34" charset="0"/>
              </a:rPr>
              <a:t>II TRIMESTRE- 2018</a:t>
            </a:r>
            <a:endParaRPr lang="es-CO" sz="5400" b="1" dirty="0">
              <a:solidFill>
                <a:srgbClr val="004A82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316835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50276" y="3933056"/>
            <a:ext cx="7128792" cy="17543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5400" b="1" dirty="0" smtClean="0">
                <a:solidFill>
                  <a:srgbClr val="004A82"/>
                </a:solidFill>
                <a:latin typeface="AR CENA" panose="02000000000000000000" pitchFamily="2" charset="0"/>
              </a:rPr>
              <a:t>GRACIAS POR SU ATENCIÓN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 t="10863" r="35038" b="53558"/>
          <a:stretch/>
        </p:blipFill>
        <p:spPr>
          <a:xfrm>
            <a:off x="2845709" y="980728"/>
            <a:ext cx="29379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4013991"/>
            <a:ext cx="2106441" cy="2000250"/>
          </a:xfrm>
          <a:prstGeom prst="rect">
            <a:avLst/>
          </a:prstGeom>
        </p:spPr>
      </p:pic>
      <p:pic>
        <p:nvPicPr>
          <p:cNvPr id="2050" name="Picture 2" descr="Resultado de imagen para imagenes de evaluac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/>
          <a:stretch/>
        </p:blipFill>
        <p:spPr bwMode="auto">
          <a:xfrm>
            <a:off x="3707904" y="2564904"/>
            <a:ext cx="4449319" cy="24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36671" y="980728"/>
            <a:ext cx="45356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 lang="es-ES" sz="3200" b="1" i="0" u="none" strike="noStrike" kern="1200" cap="all" baseline="0" dirty="0">
                <a:solidFill>
                  <a:srgbClr val="000000"/>
                </a:solidFill>
                <a:latin typeface="AR CENA" panose="02000000000000000000" pitchFamily="2" charset="0"/>
                <a:ea typeface="+mn-ea"/>
                <a:cs typeface="+mn-cs"/>
              </a:defRPr>
            </a:pPr>
            <a:r>
              <a:rPr lang="es-CO" sz="3200" cap="all" dirty="0">
                <a:solidFill>
                  <a:srgbClr val="004A82"/>
                </a:solidFill>
                <a:latin typeface="Arial Narrow" panose="020B0606020202030204" pitchFamily="34" charset="0"/>
              </a:rPr>
              <a:t>Niveles </a:t>
            </a:r>
            <a:r>
              <a:rPr lang="es-CO" sz="3200" cap="all" dirty="0" smtClean="0">
                <a:solidFill>
                  <a:srgbClr val="004A82"/>
                </a:solidFill>
                <a:latin typeface="Arial Narrow" panose="020B0606020202030204" pitchFamily="34" charset="0"/>
              </a:rPr>
              <a:t>de Evaluación</a:t>
            </a:r>
            <a:endParaRPr lang="es-CO" sz="3200" cap="all" dirty="0">
              <a:solidFill>
                <a:srgbClr val="004A82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4898172" y="2092786"/>
            <a:ext cx="122413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latin typeface="AR CENA" panose="02000000000000000000" pitchFamily="2" charset="0"/>
              </a:rPr>
              <a:t>META</a:t>
            </a:r>
            <a:endParaRPr lang="es-ES" sz="2000" b="1" dirty="0">
              <a:ln>
                <a:solidFill>
                  <a:srgbClr val="002060"/>
                </a:solidFill>
              </a:ln>
              <a:solidFill>
                <a:srgbClr val="92D050"/>
              </a:solidFill>
              <a:latin typeface="AR CENA" panose="02000000000000000000" pitchFamily="2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3474577" y="2606455"/>
            <a:ext cx="1620424" cy="646331"/>
          </a:xfrm>
          <a:prstGeom prst="rect">
            <a:avLst/>
          </a:prstGeom>
          <a:noFill/>
          <a:ln>
            <a:noFill/>
          </a:ln>
          <a:effectLst>
            <a:innerShdw blurRad="63500" dist="50800" dir="21540000">
              <a:prstClr val="black">
                <a:alpha val="50000"/>
              </a:prstClr>
            </a:innerShdw>
            <a:softEdge rad="0"/>
          </a:effectLst>
          <a:scene3d>
            <a:camera prst="orthographicFront"/>
            <a:lightRig rig="threePt" dir="t"/>
          </a:scene3d>
          <a:sp3d extrusionH="139700">
            <a:extrusionClr>
              <a:schemeClr val="tx1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AR CENA" panose="02000000000000000000" pitchFamily="2" charset="0"/>
              </a:rPr>
              <a:t>NIVEL</a:t>
            </a:r>
            <a:r>
              <a:rPr lang="es-CO" b="1" dirty="0" smtClean="0">
                <a:solidFill>
                  <a:srgbClr val="FFFF00"/>
                </a:solidFill>
                <a:latin typeface="AR CENA" panose="02000000000000000000" pitchFamily="2" charset="0"/>
              </a:rPr>
              <a:t> </a:t>
            </a:r>
            <a:r>
              <a:rPr lang="es-CO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AR CENA" panose="02000000000000000000" pitchFamily="2" charset="0"/>
              </a:rPr>
              <a:t>ACEPTABLE</a:t>
            </a:r>
            <a:endParaRPr lang="es-ES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AR CENA" panose="02000000000000000000" pitchFamily="2" charset="0"/>
            </a:endParaRPr>
          </a:p>
        </p:txBody>
      </p:sp>
      <p:sp>
        <p:nvSpPr>
          <p:cNvPr id="1024" name="CuadroTexto 1023"/>
          <p:cNvSpPr txBox="1"/>
          <p:nvPr/>
        </p:nvSpPr>
        <p:spPr>
          <a:xfrm>
            <a:off x="2123728" y="3160405"/>
            <a:ext cx="136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 CENA" panose="02000000000000000000" pitchFamily="2" charset="0"/>
              </a:rPr>
              <a:t>NIVEL CRÍTICO</a:t>
            </a:r>
            <a:endParaRPr lang="es-ES" sz="20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AR CENA" panose="02000000000000000000" pitchFamily="2" charset="0"/>
            </a:endParaRPr>
          </a:p>
        </p:txBody>
      </p:sp>
      <p:cxnSp>
        <p:nvCxnSpPr>
          <p:cNvPr id="3" name="Conector recto de flecha 2"/>
          <p:cNvCxnSpPr/>
          <p:nvPr/>
        </p:nvCxnSpPr>
        <p:spPr>
          <a:xfrm>
            <a:off x="3347864" y="3861048"/>
            <a:ext cx="612312" cy="6138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>
            <a:off x="4525393" y="3238377"/>
            <a:ext cx="289674" cy="360040"/>
          </a:xfrm>
          <a:prstGeom prst="straightConnector1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5508104" y="2564904"/>
            <a:ext cx="0" cy="687882"/>
          </a:xfrm>
          <a:prstGeom prst="straightConnector1">
            <a:avLst/>
          </a:prstGeom>
          <a:ln w="66675">
            <a:solidFill>
              <a:srgbClr val="80C5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2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8720"/>
            <a:ext cx="172236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07504" y="980728"/>
            <a:ext cx="5400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 lang="es-ES" sz="3200" b="1" i="0" u="none" strike="noStrike" kern="1200" cap="all" baseline="0" dirty="0">
                <a:solidFill>
                  <a:srgbClr val="000000"/>
                </a:solidFill>
                <a:latin typeface="AR CENA" panose="02000000000000000000" pitchFamily="2" charset="0"/>
                <a:ea typeface="+mn-ea"/>
                <a:cs typeface="+mn-cs"/>
              </a:defRPr>
            </a:pPr>
            <a:r>
              <a:rPr lang="es-CO" sz="3200" b="1" cap="all" dirty="0" smtClean="0">
                <a:solidFill>
                  <a:srgbClr val="004A82"/>
                </a:solidFill>
                <a:latin typeface="Arial Narrow" panose="020B0606020202030204" pitchFamily="34" charset="0"/>
              </a:rPr>
              <a:t>ESTADO DE LOS INDICADORES</a:t>
            </a:r>
            <a:endParaRPr lang="es-CO" sz="3200" b="1" cap="all" dirty="0">
              <a:solidFill>
                <a:srgbClr val="004A82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797767"/>
              </p:ext>
            </p:extLst>
          </p:nvPr>
        </p:nvGraphicFramePr>
        <p:xfrm>
          <a:off x="1907704" y="2276872"/>
          <a:ext cx="489654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923928" y="2060848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70C0"/>
                </a:solidFill>
              </a:rPr>
              <a:t>Indicadores sin medición (1)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372200" y="3789040"/>
            <a:ext cx="2002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B050"/>
                </a:solidFill>
              </a:rPr>
              <a:t>Indicadores en </a:t>
            </a:r>
            <a:r>
              <a:rPr lang="es-ES_tradnl" sz="2800" b="1" dirty="0" smtClean="0">
                <a:solidFill>
                  <a:srgbClr val="00B050"/>
                </a:solidFill>
              </a:rPr>
              <a:t>VERDE</a:t>
            </a:r>
            <a:r>
              <a:rPr lang="es-ES_tradnl" sz="2000" b="1" dirty="0" smtClean="0">
                <a:solidFill>
                  <a:srgbClr val="00B050"/>
                </a:solidFill>
              </a:rPr>
              <a:t> (33)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07504" y="3659510"/>
            <a:ext cx="2280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accent2">
                    <a:lumMod val="50000"/>
                  </a:schemeClr>
                </a:solidFill>
              </a:rPr>
              <a:t>Indicadores en </a:t>
            </a:r>
            <a:r>
              <a:rPr lang="es-ES_tradnl" sz="2800" b="1" dirty="0" smtClean="0">
                <a:solidFill>
                  <a:schemeClr val="accent2">
                    <a:lumMod val="50000"/>
                  </a:schemeClr>
                </a:solidFill>
              </a:rPr>
              <a:t>AMARILLO</a:t>
            </a:r>
            <a:r>
              <a:rPr lang="es-ES_tradnl" sz="2000" b="1" dirty="0" smtClean="0">
                <a:solidFill>
                  <a:schemeClr val="accent2">
                    <a:lumMod val="50000"/>
                  </a:schemeClr>
                </a:solidFill>
              </a:rPr>
              <a:t> (5)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403648" y="247634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FF0000"/>
                </a:solidFill>
              </a:rPr>
              <a:t>Indicadores en </a:t>
            </a:r>
            <a:r>
              <a:rPr lang="es-ES_tradnl" sz="2800" b="1" dirty="0" smtClean="0">
                <a:solidFill>
                  <a:srgbClr val="FF0000"/>
                </a:solidFill>
              </a:rPr>
              <a:t>ROJO</a:t>
            </a:r>
            <a:r>
              <a:rPr lang="es-ES_tradnl" sz="2000" b="1" dirty="0" smtClean="0">
                <a:solidFill>
                  <a:srgbClr val="FF0000"/>
                </a:solidFill>
              </a:rPr>
              <a:t> (9)</a:t>
            </a:r>
          </a:p>
        </p:txBody>
      </p:sp>
    </p:spTree>
    <p:extLst>
      <p:ext uri="{BB962C8B-B14F-4D97-AF65-F5344CB8AC3E}">
        <p14:creationId xmlns:p14="http://schemas.microsoft.com/office/powerpoint/2010/main" val="34230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7504" y="980728"/>
            <a:ext cx="655272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 lang="es-ES" sz="3200" b="1" i="0" u="none" strike="noStrike" kern="1200" cap="all" baseline="0" dirty="0">
                <a:solidFill>
                  <a:srgbClr val="000000"/>
                </a:solidFill>
                <a:latin typeface="AR CENA" panose="02000000000000000000" pitchFamily="2" charset="0"/>
                <a:ea typeface="+mn-ea"/>
                <a:cs typeface="+mn-cs"/>
              </a:defRPr>
            </a:pPr>
            <a:r>
              <a:rPr lang="es-CO" sz="3200" b="1" cap="all" dirty="0" smtClean="0">
                <a:solidFill>
                  <a:srgbClr val="004A82"/>
                </a:solidFill>
                <a:latin typeface="Arial Narrow" panose="020B0606020202030204" pitchFamily="34" charset="0"/>
              </a:rPr>
              <a:t>INDICADORES por macro proceso</a:t>
            </a:r>
            <a:endParaRPr lang="es-CO" sz="3200" b="1" cap="all" dirty="0">
              <a:solidFill>
                <a:srgbClr val="004A82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337683"/>
              </p:ext>
            </p:extLst>
          </p:nvPr>
        </p:nvGraphicFramePr>
        <p:xfrm>
          <a:off x="920612" y="1992614"/>
          <a:ext cx="6819739" cy="482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616017" y="1739715"/>
            <a:ext cx="3468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accent6">
                    <a:lumMod val="75000"/>
                  </a:schemeClr>
                </a:solidFill>
              </a:rPr>
              <a:t>Evaluación, seguimiento y mejora (4)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043608" y="3717031"/>
            <a:ext cx="1572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accent3">
                    <a:lumMod val="50000"/>
                  </a:schemeClr>
                </a:solidFill>
              </a:rPr>
              <a:t>Misionales (14)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732240" y="3861048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9AD0"/>
                </a:solidFill>
              </a:rPr>
              <a:t>Apoyo </a:t>
            </a:r>
          </a:p>
          <a:p>
            <a:pPr algn="ctr"/>
            <a:r>
              <a:rPr lang="es-ES_tradnl" sz="2400" b="1" dirty="0" smtClean="0">
                <a:solidFill>
                  <a:srgbClr val="009AD0"/>
                </a:solidFill>
              </a:rPr>
              <a:t>(24)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979712" y="5694347"/>
            <a:ext cx="203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accent2">
                    <a:lumMod val="50000"/>
                  </a:schemeClr>
                </a:solidFill>
              </a:rPr>
              <a:t>Estratégicos</a:t>
            </a:r>
          </a:p>
          <a:p>
            <a:pPr algn="ctr"/>
            <a:r>
              <a:rPr lang="es-ES_tradnl" sz="2400" b="1" dirty="0" smtClean="0">
                <a:solidFill>
                  <a:schemeClr val="accent2">
                    <a:lumMod val="50000"/>
                  </a:schemeClr>
                </a:solidFill>
              </a:rPr>
              <a:t>(6)</a:t>
            </a:r>
          </a:p>
        </p:txBody>
      </p:sp>
    </p:spTree>
    <p:extLst>
      <p:ext uri="{BB962C8B-B14F-4D97-AF65-F5344CB8AC3E}">
        <p14:creationId xmlns:p14="http://schemas.microsoft.com/office/powerpoint/2010/main" val="75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para eficiencia y efica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291" y="4770352"/>
            <a:ext cx="2736304" cy="161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706381"/>
              </p:ext>
            </p:extLst>
          </p:nvPr>
        </p:nvGraphicFramePr>
        <p:xfrm>
          <a:off x="899592" y="906792"/>
          <a:ext cx="7224737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ángulo 6"/>
          <p:cNvSpPr/>
          <p:nvPr/>
        </p:nvSpPr>
        <p:spPr>
          <a:xfrm>
            <a:off x="107504" y="980728"/>
            <a:ext cx="692663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 lang="es-ES" sz="3200" b="1" i="0" u="none" strike="noStrike" kern="1200" cap="all" baseline="0" dirty="0">
                <a:solidFill>
                  <a:srgbClr val="000000"/>
                </a:solidFill>
                <a:latin typeface="AR CENA" panose="02000000000000000000" pitchFamily="2" charset="0"/>
                <a:ea typeface="+mn-ea"/>
                <a:cs typeface="+mn-cs"/>
              </a:defRPr>
            </a:pPr>
            <a:r>
              <a:rPr lang="es-CO" sz="3200" b="1" cap="all" dirty="0" smtClean="0">
                <a:solidFill>
                  <a:srgbClr val="004A82"/>
                </a:solidFill>
                <a:latin typeface="Arial Narrow" panose="020B0606020202030204" pitchFamily="34" charset="0"/>
              </a:rPr>
              <a:t>RESULTADO POR TIPO DE Indicadores</a:t>
            </a:r>
            <a:endParaRPr lang="es-CO" sz="3200" b="1" cap="all" dirty="0">
              <a:solidFill>
                <a:srgbClr val="004A82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AutoShape 2" descr="Resultado de imagen para imagenes clase de indicad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Resultado de imagen para imagenes clase de indicado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3 Flecha curvada hacia la izquierda"/>
          <p:cNvSpPr/>
          <p:nvPr/>
        </p:nvSpPr>
        <p:spPr>
          <a:xfrm rot="10800000">
            <a:off x="2051720" y="4509118"/>
            <a:ext cx="504056" cy="1008114"/>
          </a:xfrm>
          <a:prstGeom prst="curvedLef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" name="5 Flecha curvada hacia la derecha"/>
          <p:cNvSpPr/>
          <p:nvPr/>
        </p:nvSpPr>
        <p:spPr>
          <a:xfrm rot="10800000">
            <a:off x="6300192" y="4581128"/>
            <a:ext cx="504056" cy="936104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7504" y="908720"/>
            <a:ext cx="748883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3200" b="1" cap="all" dirty="0" smtClean="0">
                <a:solidFill>
                  <a:srgbClr val="004A82"/>
                </a:solidFill>
                <a:latin typeface="Arial Narrow" panose="020B0606020202030204" pitchFamily="34" charset="0"/>
              </a:rPr>
              <a:t>Estado de </a:t>
            </a:r>
            <a:r>
              <a:rPr lang="es-CO" sz="3200" b="1" cap="all" dirty="0">
                <a:solidFill>
                  <a:srgbClr val="004A82"/>
                </a:solidFill>
                <a:latin typeface="Arial Narrow" panose="020B0606020202030204" pitchFamily="34" charset="0"/>
              </a:rPr>
              <a:t>los </a:t>
            </a:r>
            <a:r>
              <a:rPr lang="es-CO" sz="3200" b="1" cap="all" dirty="0" smtClean="0">
                <a:solidFill>
                  <a:srgbClr val="004A82"/>
                </a:solidFill>
                <a:latin typeface="Arial Narrow" panose="020B0606020202030204" pitchFamily="34" charset="0"/>
              </a:rPr>
              <a:t>indicadores DE LOS PROCESOS ESTRATEGICOS</a:t>
            </a:r>
            <a:endParaRPr lang="es-CO" sz="3200" b="1" cap="all" dirty="0">
              <a:solidFill>
                <a:srgbClr val="004A82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058913"/>
              </p:ext>
            </p:extLst>
          </p:nvPr>
        </p:nvGraphicFramePr>
        <p:xfrm>
          <a:off x="395536" y="2564904"/>
          <a:ext cx="45720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652120" y="3140968"/>
            <a:ext cx="3168352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latin typeface="AR CENA" panose="02000000000000000000" pitchFamily="2" charset="0"/>
              </a:rPr>
              <a:t>Indicador en estado crítico:</a:t>
            </a:r>
          </a:p>
          <a:p>
            <a:pPr algn="ctr"/>
            <a:endParaRPr lang="es-CO" sz="2000" dirty="0" smtClean="0">
              <a:solidFill>
                <a:srgbClr val="FF0000"/>
              </a:solidFill>
              <a:latin typeface="AR CENA" panose="02000000000000000000" pitchFamily="2" charset="0"/>
            </a:endParaRPr>
          </a:p>
          <a:p>
            <a:pPr algn="ctr"/>
            <a:r>
              <a:rPr lang="es-CO" sz="2400" b="1" dirty="0" smtClean="0">
                <a:solidFill>
                  <a:srgbClr val="FF0000"/>
                </a:solidFill>
                <a:latin typeface="AR CENA" panose="02000000000000000000" pitchFamily="2" charset="0"/>
              </a:rPr>
              <a:t>“Seguimiento </a:t>
            </a:r>
            <a:r>
              <a:rPr lang="es-CO" sz="2400" b="1" dirty="0">
                <a:solidFill>
                  <a:srgbClr val="FF0000"/>
                </a:solidFill>
                <a:latin typeface="AR CENA" panose="02000000000000000000" pitchFamily="2" charset="0"/>
              </a:rPr>
              <a:t>a la ejecución del Plan Operativo </a:t>
            </a:r>
            <a:r>
              <a:rPr lang="es-CO" sz="2400" b="1" dirty="0" smtClean="0">
                <a:solidFill>
                  <a:srgbClr val="FF0000"/>
                </a:solidFill>
                <a:latin typeface="AR CENA" panose="02000000000000000000" pitchFamily="2" charset="0"/>
              </a:rPr>
              <a:t>Anual”</a:t>
            </a:r>
            <a:endParaRPr lang="es-CO" sz="2400" b="1" dirty="0">
              <a:solidFill>
                <a:srgbClr val="FF000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7504" y="946860"/>
            <a:ext cx="770485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3200" b="1" cap="all" dirty="0" smtClean="0">
                <a:solidFill>
                  <a:srgbClr val="004A82"/>
                </a:solidFill>
                <a:latin typeface="Arial Narrow" panose="020B0606020202030204" pitchFamily="34" charset="0"/>
              </a:rPr>
              <a:t>Estado de </a:t>
            </a:r>
            <a:r>
              <a:rPr lang="es-CO" sz="3200" b="1" cap="all" dirty="0">
                <a:solidFill>
                  <a:srgbClr val="004A82"/>
                </a:solidFill>
                <a:latin typeface="Arial Narrow" panose="020B0606020202030204" pitchFamily="34" charset="0"/>
              </a:rPr>
              <a:t>los </a:t>
            </a:r>
            <a:r>
              <a:rPr lang="es-CO" sz="3200" b="1" cap="all" dirty="0" smtClean="0">
                <a:solidFill>
                  <a:srgbClr val="004A82"/>
                </a:solidFill>
                <a:latin typeface="Arial Narrow" panose="020B0606020202030204" pitchFamily="34" charset="0"/>
              </a:rPr>
              <a:t>indicadores DE LOS PROCESOS MISIONALES</a:t>
            </a:r>
            <a:endParaRPr lang="es-CO" sz="3200" b="1" cap="all" dirty="0">
              <a:solidFill>
                <a:srgbClr val="004A82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353520"/>
              </p:ext>
            </p:extLst>
          </p:nvPr>
        </p:nvGraphicFramePr>
        <p:xfrm>
          <a:off x="395536" y="2564904"/>
          <a:ext cx="45720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547154" y="3140968"/>
            <a:ext cx="3273317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latin typeface="AR CENA" panose="02000000000000000000" pitchFamily="2" charset="0"/>
              </a:rPr>
              <a:t>Indicador en estado crítico:</a:t>
            </a:r>
          </a:p>
          <a:p>
            <a:pPr algn="ctr"/>
            <a:endParaRPr lang="es-CO" sz="2000" dirty="0" smtClean="0">
              <a:solidFill>
                <a:srgbClr val="FF0000"/>
              </a:solidFill>
              <a:latin typeface="AR CENA" panose="02000000000000000000" pitchFamily="2" charset="0"/>
            </a:endParaRPr>
          </a:p>
          <a:p>
            <a:pPr algn="ctr"/>
            <a:r>
              <a:rPr lang="es-CO" sz="2400" b="1" dirty="0" smtClean="0">
                <a:solidFill>
                  <a:srgbClr val="FF0000"/>
                </a:solidFill>
                <a:latin typeface="AR CENA" panose="02000000000000000000" pitchFamily="2" charset="0"/>
              </a:rPr>
              <a:t>“Porcentaje </a:t>
            </a:r>
            <a:r>
              <a:rPr lang="es-CO" sz="2400" b="1" dirty="0">
                <a:solidFill>
                  <a:srgbClr val="FF0000"/>
                </a:solidFill>
                <a:latin typeface="AR CENA" panose="02000000000000000000" pitchFamily="2" charset="0"/>
              </a:rPr>
              <a:t>de </a:t>
            </a:r>
            <a:r>
              <a:rPr lang="es-CO" sz="2400" b="1" dirty="0" smtClean="0">
                <a:solidFill>
                  <a:srgbClr val="FF0000"/>
                </a:solidFill>
                <a:latin typeface="AR CENA" panose="02000000000000000000" pitchFamily="2" charset="0"/>
              </a:rPr>
              <a:t>asesorías </a:t>
            </a:r>
            <a:r>
              <a:rPr lang="es-CO" sz="2400" b="1" dirty="0">
                <a:solidFill>
                  <a:srgbClr val="FF0000"/>
                </a:solidFill>
                <a:latin typeface="AR CENA" panose="02000000000000000000" pitchFamily="2" charset="0"/>
              </a:rPr>
              <a:t>a entidades sobre propuestas de </a:t>
            </a:r>
            <a:r>
              <a:rPr lang="es-CO" sz="2400" b="1" dirty="0" smtClean="0">
                <a:solidFill>
                  <a:srgbClr val="FF0000"/>
                </a:solidFill>
                <a:latin typeface="AR CENA" panose="02000000000000000000" pitchFamily="2" charset="0"/>
              </a:rPr>
              <a:t>SPEDL</a:t>
            </a:r>
            <a:r>
              <a:rPr lang="es-CO" sz="2400" dirty="0" smtClean="0">
                <a:solidFill>
                  <a:srgbClr val="FF0000"/>
                </a:solidFill>
                <a:latin typeface="AR CENA" panose="02000000000000000000" pitchFamily="2" charset="0"/>
              </a:rPr>
              <a:t>”</a:t>
            </a:r>
            <a:endParaRPr lang="es-CO" sz="2400" dirty="0">
              <a:solidFill>
                <a:srgbClr val="FF000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7504" y="963794"/>
            <a:ext cx="763604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3200" b="1" cap="all" dirty="0" smtClean="0">
                <a:solidFill>
                  <a:srgbClr val="004A82"/>
                </a:solidFill>
                <a:latin typeface="Arial Narrow" panose="020B0606020202030204" pitchFamily="34" charset="0"/>
              </a:rPr>
              <a:t>Estado de </a:t>
            </a:r>
            <a:r>
              <a:rPr lang="es-CO" sz="3200" b="1" cap="all" dirty="0">
                <a:solidFill>
                  <a:srgbClr val="004A82"/>
                </a:solidFill>
                <a:latin typeface="Arial Narrow" panose="020B0606020202030204" pitchFamily="34" charset="0"/>
              </a:rPr>
              <a:t>los </a:t>
            </a:r>
            <a:r>
              <a:rPr lang="es-CO" sz="3200" b="1" cap="all" dirty="0" smtClean="0">
                <a:solidFill>
                  <a:srgbClr val="004A82"/>
                </a:solidFill>
                <a:latin typeface="Arial Narrow" panose="020B0606020202030204" pitchFamily="34" charset="0"/>
              </a:rPr>
              <a:t>indicadores DE LOS PROCESOS DE APOYO</a:t>
            </a:r>
            <a:endParaRPr lang="es-CO" sz="3200" b="1" cap="all" dirty="0">
              <a:solidFill>
                <a:srgbClr val="004A82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344389"/>
              </p:ext>
            </p:extLst>
          </p:nvPr>
        </p:nvGraphicFramePr>
        <p:xfrm>
          <a:off x="395536" y="2564904"/>
          <a:ext cx="45720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220072" y="2130003"/>
            <a:ext cx="3600400" cy="427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900" dirty="0" smtClean="0">
                <a:latin typeface="AR CENA" panose="02000000000000000000" pitchFamily="2" charset="0"/>
              </a:rPr>
              <a:t>Indicadores en estado crítico:</a:t>
            </a:r>
          </a:p>
          <a:p>
            <a:pPr algn="ctr"/>
            <a:endParaRPr lang="es-CO" sz="1000" dirty="0" smtClean="0">
              <a:solidFill>
                <a:srgbClr val="FF0000"/>
              </a:solidFill>
              <a:latin typeface="AR CENA" panose="02000000000000000000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sz="1600" dirty="0">
                <a:solidFill>
                  <a:srgbClr val="FF0000"/>
                </a:solidFill>
                <a:latin typeface="AR CENA" panose="02000000000000000000" pitchFamily="2" charset="0"/>
              </a:rPr>
              <a:t>Cumplimiento del plan de bienestar social e </a:t>
            </a:r>
            <a:r>
              <a:rPr lang="es-CO" sz="1600" dirty="0" smtClean="0">
                <a:solidFill>
                  <a:srgbClr val="FF0000"/>
                </a:solidFill>
                <a:latin typeface="AR CENA" panose="02000000000000000000" pitchFamily="2" charset="0"/>
              </a:rPr>
              <a:t>incentivos.</a:t>
            </a:r>
            <a:endParaRPr lang="es-CO" sz="1600" dirty="0">
              <a:solidFill>
                <a:srgbClr val="FF0000"/>
              </a:solidFill>
              <a:latin typeface="AR CENA" panose="02000000000000000000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sz="1600" dirty="0">
                <a:solidFill>
                  <a:srgbClr val="FF0000"/>
                </a:solidFill>
                <a:latin typeface="AR CENA" panose="02000000000000000000" pitchFamily="2" charset="0"/>
              </a:rPr>
              <a:t>Cumplimiento del Plan Institucional de </a:t>
            </a:r>
            <a:r>
              <a:rPr lang="es-CO" sz="1600" dirty="0" smtClean="0">
                <a:solidFill>
                  <a:srgbClr val="FF0000"/>
                </a:solidFill>
                <a:latin typeface="AR CENA" panose="02000000000000000000" pitchFamily="2" charset="0"/>
              </a:rPr>
              <a:t>Capacitación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1600" dirty="0" smtClean="0">
                <a:solidFill>
                  <a:srgbClr val="FF0000"/>
                </a:solidFill>
                <a:latin typeface="AR CENA" panose="02000000000000000000" pitchFamily="2" charset="0"/>
              </a:rPr>
              <a:t>Ejecución </a:t>
            </a:r>
            <a:r>
              <a:rPr lang="es-CO" sz="1600" dirty="0">
                <a:solidFill>
                  <a:srgbClr val="FF0000"/>
                </a:solidFill>
                <a:latin typeface="AR CENA" panose="02000000000000000000" pitchFamily="2" charset="0"/>
              </a:rPr>
              <a:t>del </a:t>
            </a:r>
            <a:r>
              <a:rPr lang="es-CO" sz="1600" dirty="0" smtClean="0">
                <a:solidFill>
                  <a:srgbClr val="FF0000"/>
                </a:solidFill>
                <a:latin typeface="AR CENA" panose="02000000000000000000" pitchFamily="2" charset="0"/>
              </a:rPr>
              <a:t>PAA de funcionamiento </a:t>
            </a:r>
            <a:r>
              <a:rPr lang="es-CO" sz="1600" dirty="0">
                <a:solidFill>
                  <a:srgbClr val="FF0000"/>
                </a:solidFill>
                <a:latin typeface="AR CENA" panose="02000000000000000000" pitchFamily="2" charset="0"/>
              </a:rPr>
              <a:t>.</a:t>
            </a:r>
            <a:endParaRPr lang="es-CO" sz="1600" dirty="0" smtClean="0">
              <a:solidFill>
                <a:srgbClr val="FF0000"/>
              </a:solidFill>
              <a:latin typeface="AR CENA" panose="02000000000000000000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sz="1600" dirty="0">
                <a:solidFill>
                  <a:srgbClr val="FF0000"/>
                </a:solidFill>
                <a:latin typeface="AR CENA" panose="02000000000000000000" pitchFamily="2" charset="0"/>
              </a:rPr>
              <a:t>Contratos terminados y/o liquidados por la CNSC</a:t>
            </a:r>
            <a:r>
              <a:rPr lang="es-CO" sz="1600" dirty="0" smtClean="0">
                <a:solidFill>
                  <a:srgbClr val="FF0000"/>
                </a:solidFill>
                <a:latin typeface="AR CENA" panose="02000000000000000000" pitchFamily="2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1600" dirty="0">
                <a:solidFill>
                  <a:srgbClr val="FF0000"/>
                </a:solidFill>
                <a:latin typeface="AR CENA" panose="02000000000000000000" pitchFamily="2" charset="0"/>
              </a:rPr>
              <a:t>Ejecución Presupuestal de Gastos de Funcionamiento </a:t>
            </a:r>
            <a:endParaRPr lang="es-CO" sz="1600" dirty="0" smtClean="0">
              <a:solidFill>
                <a:srgbClr val="FF0000"/>
              </a:solidFill>
              <a:latin typeface="AR CENA" panose="02000000000000000000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sz="1600" dirty="0">
                <a:solidFill>
                  <a:srgbClr val="FF0000"/>
                </a:solidFill>
                <a:latin typeface="AR CENA" panose="02000000000000000000" pitchFamily="2" charset="0"/>
              </a:rPr>
              <a:t>Gestión de Recaudo de Convocatorias</a:t>
            </a:r>
            <a:r>
              <a:rPr lang="es-CO" sz="1600" dirty="0" smtClean="0">
                <a:solidFill>
                  <a:srgbClr val="FF0000"/>
                </a:solidFill>
                <a:latin typeface="AR CENA" panose="02000000000000000000" pitchFamily="2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FF0000"/>
                </a:solidFill>
                <a:latin typeface="AR CENA" panose="02000000000000000000" pitchFamily="2" charset="0"/>
              </a:rPr>
              <a:t>Solicitudes de conciliación </a:t>
            </a:r>
            <a:r>
              <a:rPr lang="es-ES" sz="1600" dirty="0" smtClean="0">
                <a:solidFill>
                  <a:srgbClr val="FF0000"/>
                </a:solidFill>
                <a:latin typeface="AR CENA" panose="02000000000000000000" pitchFamily="2" charset="0"/>
              </a:rPr>
              <a:t>atendidas.</a:t>
            </a:r>
            <a:endParaRPr lang="es-ES" sz="1600" dirty="0">
              <a:solidFill>
                <a:srgbClr val="FF000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2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54111" y="980728"/>
            <a:ext cx="784887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3200" b="1" cap="all" dirty="0" smtClean="0">
                <a:solidFill>
                  <a:srgbClr val="004A82"/>
                </a:solidFill>
                <a:latin typeface="Arial Narrow" panose="020B0606020202030204" pitchFamily="34" charset="0"/>
              </a:rPr>
              <a:t>Estado de </a:t>
            </a:r>
            <a:r>
              <a:rPr lang="es-CO" sz="3200" b="1" cap="all" dirty="0">
                <a:solidFill>
                  <a:srgbClr val="004A82"/>
                </a:solidFill>
                <a:latin typeface="Arial Narrow" panose="020B0606020202030204" pitchFamily="34" charset="0"/>
              </a:rPr>
              <a:t>los </a:t>
            </a:r>
            <a:r>
              <a:rPr lang="es-CO" sz="3200" b="1" cap="all" dirty="0" smtClean="0">
                <a:solidFill>
                  <a:srgbClr val="004A82"/>
                </a:solidFill>
                <a:latin typeface="Arial Narrow" panose="020B0606020202030204" pitchFamily="34" charset="0"/>
              </a:rPr>
              <a:t>indicadores DE LOS PROCESOS DE evaluación y seguimiento</a:t>
            </a:r>
            <a:endParaRPr lang="es-CO" sz="3200" b="1" cap="all" dirty="0">
              <a:solidFill>
                <a:srgbClr val="004A82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530714"/>
              </p:ext>
            </p:extLst>
          </p:nvPr>
        </p:nvGraphicFramePr>
        <p:xfrm>
          <a:off x="467544" y="2792413"/>
          <a:ext cx="525658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AutoShape 2" descr="Resultado de imagen para ILUSTRACIONES DE CUMPLIMI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4" descr="Resultado de imagen para ILUSTRACIONES DE CUMPLIMIEN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0" name="Picture 6" descr="Resultado de imagen para ILUSTRACIONES DE CUMPLIMIEN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04" y="3068960"/>
            <a:ext cx="2675856" cy="26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516216" y="5887143"/>
            <a:ext cx="2111475" cy="123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" dirty="0"/>
              <a:t>Tomado de https://previews.123rf.com/images/4zevar/4zevar1708/4zevar170800008/84672846-inspecci%C3%B3n-de-cumplimiento-en-el-fondo-blanco-ilustraci%C3%B3n-vectorial-.jpg</a:t>
            </a:r>
          </a:p>
        </p:txBody>
      </p:sp>
    </p:spTree>
    <p:extLst>
      <p:ext uri="{BB962C8B-B14F-4D97-AF65-F5344CB8AC3E}">
        <p14:creationId xmlns:p14="http://schemas.microsoft.com/office/powerpoint/2010/main" val="31150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12371</TotalTime>
  <Words>238</Words>
  <Application>Microsoft Office PowerPoint</Application>
  <PresentationFormat>Presentación en pantalla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 CENA</vt:lpstr>
      <vt:lpstr>Arial Narrow</vt:lpstr>
      <vt:lpstr>Calibri</vt:lpstr>
      <vt:lpstr>Corbel</vt:lpstr>
      <vt:lpstr>Wingdings 2</vt:lpstr>
      <vt:lpstr>Marco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Yudy Natally Molina Florez</dc:creator>
  <cp:lastModifiedBy>Cesar Eduardo Monroy Rodriguez</cp:lastModifiedBy>
  <cp:revision>642</cp:revision>
  <dcterms:created xsi:type="dcterms:W3CDTF">2015-04-30T16:52:22Z</dcterms:created>
  <dcterms:modified xsi:type="dcterms:W3CDTF">2018-09-13T16:34:26Z</dcterms:modified>
</cp:coreProperties>
</file>