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390" r:id="rId2"/>
    <p:sldId id="451" r:id="rId3"/>
    <p:sldId id="435" r:id="rId4"/>
    <p:sldId id="436" r:id="rId5"/>
    <p:sldId id="437" r:id="rId6"/>
    <p:sldId id="438" r:id="rId7"/>
    <p:sldId id="439" r:id="rId8"/>
    <p:sldId id="440" r:id="rId9"/>
    <p:sldId id="441" r:id="rId10"/>
    <p:sldId id="442" r:id="rId11"/>
    <p:sldId id="443" r:id="rId12"/>
    <p:sldId id="445" r:id="rId13"/>
    <p:sldId id="444" r:id="rId14"/>
    <p:sldId id="447" r:id="rId15"/>
    <p:sldId id="446" r:id="rId16"/>
  </p:sldIdLst>
  <p:sldSz cx="12192000" cy="6858000"/>
  <p:notesSz cx="7010400" cy="92964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215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-588" y="-78"/>
      </p:cViewPr>
      <p:guideLst>
        <p:guide orient="horz" pos="2160"/>
        <p:guide orient="horz" pos="2154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FDF6CCE-B205-4F50-AF2F-9C4ED2571DF1}" type="datetimeFigureOut">
              <a:rPr lang="es-MX" smtClean="0"/>
              <a:t>20/02/2020</a:t>
            </a:fld>
            <a:endParaRPr lang="es-MX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MX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AFF5C7B-616F-4D5C-B72E-76B23A39BBB4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26605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F5C7B-616F-4D5C-B72E-76B23A39BBB4}" type="slidenum">
              <a:rPr lang="es-MX" smtClean="0"/>
              <a:t>1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047570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F5C7B-616F-4D5C-B72E-76B23A39BBB4}" type="slidenum">
              <a:rPr lang="es-MX" smtClean="0"/>
              <a:t>10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903691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F5C7B-616F-4D5C-B72E-76B23A39BBB4}" type="slidenum">
              <a:rPr lang="es-MX" smtClean="0"/>
              <a:t>11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903691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F5C7B-616F-4D5C-B72E-76B23A39BBB4}" type="slidenum">
              <a:rPr lang="es-MX" smtClean="0"/>
              <a:t>12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903691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F5C7B-616F-4D5C-B72E-76B23A39BBB4}" type="slidenum">
              <a:rPr lang="es-MX" smtClean="0"/>
              <a:t>13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903691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F5C7B-616F-4D5C-B72E-76B23A39BBB4}" type="slidenum">
              <a:rPr lang="es-MX" smtClean="0"/>
              <a:t>14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903691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F5C7B-616F-4D5C-B72E-76B23A39BBB4}" type="slidenum">
              <a:rPr lang="es-MX" smtClean="0"/>
              <a:t>15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903691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F5C7B-616F-4D5C-B72E-76B23A39BBB4}" type="slidenum">
              <a:rPr lang="es-MX" smtClean="0"/>
              <a:t>2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98265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F5C7B-616F-4D5C-B72E-76B23A39BBB4}" type="slidenum">
              <a:rPr lang="es-MX" smtClean="0"/>
              <a:t>3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903691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F5C7B-616F-4D5C-B72E-76B23A39BBB4}" type="slidenum">
              <a:rPr lang="es-MX" smtClean="0"/>
              <a:t>4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903691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F5C7B-616F-4D5C-B72E-76B23A39BBB4}" type="slidenum">
              <a:rPr lang="es-MX" smtClean="0"/>
              <a:t>5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903691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F5C7B-616F-4D5C-B72E-76B23A39BBB4}" type="slidenum">
              <a:rPr lang="es-MX" smtClean="0"/>
              <a:t>6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903691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F5C7B-616F-4D5C-B72E-76B23A39BBB4}" type="slidenum">
              <a:rPr lang="es-MX" smtClean="0"/>
              <a:t>7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903691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F5C7B-616F-4D5C-B72E-76B23A39BBB4}" type="slidenum">
              <a:rPr lang="es-MX" smtClean="0"/>
              <a:t>8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903691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F5C7B-616F-4D5C-B72E-76B23A39BBB4}" type="slidenum">
              <a:rPr lang="es-MX" smtClean="0"/>
              <a:t>9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90369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CB639-FB35-4321-B335-1DAEE67DEA86}" type="datetimeFigureOut">
              <a:rPr lang="es-ES" smtClean="0"/>
              <a:t>20/02/2020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29C6-BB99-4E94-B38F-E35C63D763A0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22120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CB639-FB35-4321-B335-1DAEE67DEA86}" type="datetimeFigureOut">
              <a:rPr lang="es-ES" smtClean="0"/>
              <a:t>20/02/2020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29C6-BB99-4E94-B38F-E35C63D763A0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4338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CB639-FB35-4321-B335-1DAEE67DEA86}" type="datetimeFigureOut">
              <a:rPr lang="es-ES" smtClean="0"/>
              <a:t>20/02/2020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29C6-BB99-4E94-B38F-E35C63D763A0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713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CB639-FB35-4321-B335-1DAEE67DEA86}" type="datetimeFigureOut">
              <a:rPr lang="es-ES" smtClean="0"/>
              <a:t>20/02/2020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29C6-BB99-4E94-B38F-E35C63D763A0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50208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CB639-FB35-4321-B335-1DAEE67DEA86}" type="datetimeFigureOut">
              <a:rPr lang="es-ES" smtClean="0"/>
              <a:t>20/02/2020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29C6-BB99-4E94-B38F-E35C63D763A0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61341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CB639-FB35-4321-B335-1DAEE67DEA86}" type="datetimeFigureOut">
              <a:rPr lang="es-ES" smtClean="0"/>
              <a:t>20/02/2020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29C6-BB99-4E94-B38F-E35C63D763A0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68556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CB639-FB35-4321-B335-1DAEE67DEA86}" type="datetimeFigureOut">
              <a:rPr lang="es-ES" smtClean="0"/>
              <a:t>20/02/2020</a:t>
            </a:fld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29C6-BB99-4E94-B38F-E35C63D763A0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94337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CB639-FB35-4321-B335-1DAEE67DEA86}" type="datetimeFigureOut">
              <a:rPr lang="es-ES" smtClean="0"/>
              <a:t>20/02/2020</a:t>
            </a:fld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29C6-BB99-4E94-B38F-E35C63D763A0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92562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CB639-FB35-4321-B335-1DAEE67DEA86}" type="datetimeFigureOut">
              <a:rPr lang="es-ES" smtClean="0"/>
              <a:t>20/02/2020</a:t>
            </a:fld>
            <a:endParaRPr lang="es-E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29C6-BB99-4E94-B38F-E35C63D763A0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38184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CB639-FB35-4321-B335-1DAEE67DEA86}" type="datetimeFigureOut">
              <a:rPr lang="es-ES" smtClean="0"/>
              <a:t>20/02/2020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29C6-BB99-4E94-B38F-E35C63D763A0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1266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dirty="0"/>
              <a:t>Arrastre la imagen al marcador de posición o haga clic en el icono para agregarla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CB639-FB35-4321-B335-1DAEE67DEA86}" type="datetimeFigureOut">
              <a:rPr lang="es-ES" smtClean="0"/>
              <a:t>20/02/2020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29C6-BB99-4E94-B38F-E35C63D763A0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54003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CB639-FB35-4321-B335-1DAEE67DEA86}" type="datetimeFigureOut">
              <a:rPr lang="es-ES" smtClean="0"/>
              <a:t>20/02/2020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029C6-BB99-4E94-B38F-E35C63D763A0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95768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2063931" y="1558530"/>
            <a:ext cx="9763873" cy="141577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es-ES" sz="3200" b="1" dirty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PLANEACIÓN INSTITUCIONAL </a:t>
            </a:r>
          </a:p>
          <a:p>
            <a:pPr algn="r"/>
            <a:r>
              <a:rPr lang="es-ES" sz="5400" b="1" dirty="0" err="1">
                <a:ln w="0"/>
                <a:solidFill>
                  <a:schemeClr val="accent5">
                    <a:lumMod val="75000"/>
                  </a:schemeClr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CNSC</a:t>
            </a:r>
            <a:r>
              <a:rPr lang="es-ES" sz="5400" b="1" dirty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 </a:t>
            </a:r>
            <a:r>
              <a:rPr lang="es-ES" sz="5400" b="1" dirty="0" smtClean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2020 - 2022</a:t>
            </a:r>
            <a:endParaRPr lang="es-ES" sz="5400" b="1" dirty="0">
              <a:ln w="0"/>
              <a:solidFill>
                <a:schemeClr val="accent5">
                  <a:lumMod val="75000"/>
                </a:schemeClr>
              </a:solidFill>
              <a:effectLst>
                <a:outerShdw sx="1000" sy="1000" algn="ctr" rotWithShape="0">
                  <a:srgbClr val="6E747A"/>
                </a:outerShdw>
              </a:effectLst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7173583" y="4142338"/>
            <a:ext cx="44457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_tradnl" sz="4400" dirty="0">
                <a:solidFill>
                  <a:schemeClr val="bg1"/>
                </a:solidFill>
              </a:rPr>
              <a:t>Enero 2020</a:t>
            </a:r>
          </a:p>
        </p:txBody>
      </p:sp>
    </p:spTree>
    <p:extLst>
      <p:ext uri="{BB962C8B-B14F-4D97-AF65-F5344CB8AC3E}">
        <p14:creationId xmlns:p14="http://schemas.microsoft.com/office/powerpoint/2010/main" val="655441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2945429" y="1876886"/>
            <a:ext cx="8949054" cy="562707"/>
          </a:xfrm>
          <a:prstGeom prst="rect">
            <a:avLst/>
          </a:prstGeom>
          <a:solidFill>
            <a:srgbClr val="8FC36B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b="1" dirty="0">
                <a:solidFill>
                  <a:schemeClr val="accent5">
                    <a:lumMod val="50000"/>
                  </a:schemeClr>
                </a:solidFill>
              </a:rPr>
              <a:t>Iniciativas normativas para la ampliación de competencias de administración y vigilancia de la carrera administrativa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309545" y="1876886"/>
            <a:ext cx="2635883" cy="56270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/>
              <a:t>ESTRATEGIA</a:t>
            </a:r>
          </a:p>
        </p:txBody>
      </p:sp>
      <p:sp>
        <p:nvSpPr>
          <p:cNvPr id="2" name="1 Rectángulo"/>
          <p:cNvSpPr/>
          <p:nvPr/>
        </p:nvSpPr>
        <p:spPr>
          <a:xfrm>
            <a:off x="309545" y="2604185"/>
            <a:ext cx="2635883" cy="7649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>
                <a:solidFill>
                  <a:schemeClr val="tx1"/>
                </a:solidFill>
              </a:rPr>
              <a:t>Descripción</a:t>
            </a:r>
          </a:p>
        </p:txBody>
      </p:sp>
      <p:sp>
        <p:nvSpPr>
          <p:cNvPr id="18" name="17 Rectángulo"/>
          <p:cNvSpPr/>
          <p:nvPr/>
        </p:nvSpPr>
        <p:spPr>
          <a:xfrm>
            <a:off x="331527" y="3816134"/>
            <a:ext cx="2613901" cy="7649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>
                <a:solidFill>
                  <a:schemeClr val="tx1"/>
                </a:solidFill>
              </a:rPr>
              <a:t>Metas </a:t>
            </a:r>
          </a:p>
        </p:txBody>
      </p:sp>
      <p:sp>
        <p:nvSpPr>
          <p:cNvPr id="5" name="4 Rectángulo"/>
          <p:cNvSpPr/>
          <p:nvPr/>
        </p:nvSpPr>
        <p:spPr>
          <a:xfrm>
            <a:off x="3067291" y="3553350"/>
            <a:ext cx="8827192" cy="262490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CO" dirty="0">
                <a:solidFill>
                  <a:schemeClr val="tx1"/>
                </a:solidFill>
              </a:rPr>
              <a:t>Lineamientos y verificación de la aplicación del marco legal para la gestión de los encargos y concursos de ascenso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O" dirty="0">
                <a:solidFill>
                  <a:schemeClr val="tx1"/>
                </a:solidFill>
              </a:rPr>
              <a:t>Revisión normativa para la ampliación y/o ajustes de las competencias de la CNSC en administración, vigilancia y control de la carrera administrativa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O" dirty="0">
                <a:solidFill>
                  <a:schemeClr val="tx1"/>
                </a:solidFill>
              </a:rPr>
              <a:t>Análisis de posibilidades legales para nuevos escenarios de financiación vía tasa de vigilancia o contribuciones parafiscales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O" dirty="0">
                <a:solidFill>
                  <a:schemeClr val="tx1"/>
                </a:solidFill>
              </a:rPr>
              <a:t>Guía o lineamientos de  criterios unificados para Procesos de Selección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O" dirty="0">
                <a:solidFill>
                  <a:schemeClr val="tx1"/>
                </a:solidFill>
              </a:rPr>
              <a:t>Revisión de contenidos para la aplicación  Doctrina</a:t>
            </a:r>
          </a:p>
        </p:txBody>
      </p:sp>
      <p:sp>
        <p:nvSpPr>
          <p:cNvPr id="12" name="Rectángulo 5"/>
          <p:cNvSpPr/>
          <p:nvPr/>
        </p:nvSpPr>
        <p:spPr>
          <a:xfrm>
            <a:off x="2945428" y="184987"/>
            <a:ext cx="6321669" cy="830997"/>
          </a:xfrm>
          <a:prstGeom prst="rect">
            <a:avLst/>
          </a:prstGeom>
          <a:solidFill>
            <a:schemeClr val="bg2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600" b="1" dirty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PLANEACIÓN INSTITUCIONAL </a:t>
            </a:r>
            <a:r>
              <a:rPr lang="es-ES" sz="2400" b="1" dirty="0" err="1">
                <a:ln w="0"/>
                <a:solidFill>
                  <a:schemeClr val="accent5">
                    <a:lumMod val="75000"/>
                  </a:schemeClr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CNSC</a:t>
            </a:r>
            <a:r>
              <a:rPr lang="es-ES" sz="2400" b="1" dirty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 2020</a:t>
            </a:r>
          </a:p>
          <a:p>
            <a:pPr algn="ctr"/>
            <a:r>
              <a:rPr lang="x-none" sz="2400" b="1" dirty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Ajuste </a:t>
            </a:r>
            <a:r>
              <a:rPr lang="x-none" sz="2400" b="1">
                <a:ln w="0"/>
                <a:solidFill>
                  <a:schemeClr val="accent5">
                    <a:lumMod val="75000"/>
                  </a:schemeClr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PEI </a:t>
            </a:r>
            <a:r>
              <a:rPr lang="x-none" sz="2400" b="1" smtClean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20</a:t>
            </a:r>
            <a:r>
              <a:rPr lang="es-CO" sz="2400" b="1" dirty="0" smtClean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20</a:t>
            </a:r>
            <a:r>
              <a:rPr lang="x-none" sz="2400" b="1" smtClean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 </a:t>
            </a:r>
            <a:r>
              <a:rPr lang="x-none" sz="2400" b="1" dirty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- 2022</a:t>
            </a:r>
            <a:endParaRPr lang="es-ES_tradnl" sz="2400" b="1" dirty="0">
              <a:ln w="0"/>
              <a:solidFill>
                <a:schemeClr val="accent5">
                  <a:lumMod val="75000"/>
                </a:schemeClr>
              </a:solidFill>
              <a:effectLst>
                <a:outerShdw sx="1000" sy="1000" algn="ctr" rotWithShape="0">
                  <a:srgbClr val="6E747A"/>
                </a:outerShdw>
              </a:effectLst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3067291" y="2626138"/>
            <a:ext cx="8827191" cy="8265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87312" algn="just"/>
            <a:r>
              <a:rPr lang="es-CO" sz="1600" dirty="0">
                <a:solidFill>
                  <a:schemeClr val="tx1"/>
                </a:solidFill>
                <a:ea typeface="Arial" charset="0"/>
                <a:cs typeface="Arial" charset="0"/>
              </a:rPr>
              <a:t>Revisión de marcos legales, funciones y actuaciones legales de carácter general e interno para ampliar o fortalecer el ámbito de competencias de la CNSC para la administración y vigilancia de la carrera administrativa.  </a:t>
            </a:r>
          </a:p>
        </p:txBody>
      </p:sp>
    </p:spTree>
    <p:extLst>
      <p:ext uri="{BB962C8B-B14F-4D97-AF65-F5344CB8AC3E}">
        <p14:creationId xmlns:p14="http://schemas.microsoft.com/office/powerpoint/2010/main" val="4283587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2945428" y="1595532"/>
            <a:ext cx="8949054" cy="562707"/>
          </a:xfrm>
          <a:prstGeom prst="rect">
            <a:avLst/>
          </a:prstGeom>
          <a:solidFill>
            <a:srgbClr val="8FC36B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b="1" dirty="0">
                <a:solidFill>
                  <a:schemeClr val="accent5">
                    <a:lumMod val="50000"/>
                  </a:schemeClr>
                </a:solidFill>
              </a:rPr>
              <a:t>Desarrollo de alianzas para fortalecer la capacidad </a:t>
            </a:r>
            <a:r>
              <a:rPr lang="es-CO" sz="1600" b="1" dirty="0" smtClean="0">
                <a:solidFill>
                  <a:schemeClr val="accent5">
                    <a:lumMod val="50000"/>
                  </a:schemeClr>
                </a:solidFill>
              </a:rPr>
              <a:t>institucional</a:t>
            </a:r>
            <a:endParaRPr lang="es-CO" sz="1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309544" y="1595532"/>
            <a:ext cx="2635883" cy="56270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/>
              <a:t>ESTRATEGIA</a:t>
            </a:r>
          </a:p>
        </p:txBody>
      </p:sp>
      <p:sp>
        <p:nvSpPr>
          <p:cNvPr id="2" name="1 Rectángulo"/>
          <p:cNvSpPr/>
          <p:nvPr/>
        </p:nvSpPr>
        <p:spPr>
          <a:xfrm>
            <a:off x="309544" y="2322831"/>
            <a:ext cx="2635883" cy="7649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>
                <a:solidFill>
                  <a:schemeClr val="tx1"/>
                </a:solidFill>
              </a:rPr>
              <a:t>Descripción</a:t>
            </a:r>
          </a:p>
        </p:txBody>
      </p:sp>
      <p:sp>
        <p:nvSpPr>
          <p:cNvPr id="18" name="17 Rectángulo"/>
          <p:cNvSpPr/>
          <p:nvPr/>
        </p:nvSpPr>
        <p:spPr>
          <a:xfrm>
            <a:off x="331526" y="3271997"/>
            <a:ext cx="2613901" cy="7649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>
                <a:solidFill>
                  <a:schemeClr val="tx1"/>
                </a:solidFill>
              </a:rPr>
              <a:t>Metas </a:t>
            </a:r>
          </a:p>
        </p:txBody>
      </p:sp>
      <p:sp>
        <p:nvSpPr>
          <p:cNvPr id="5" name="4 Rectángulo"/>
          <p:cNvSpPr/>
          <p:nvPr/>
        </p:nvSpPr>
        <p:spPr>
          <a:xfrm>
            <a:off x="3067290" y="3271996"/>
            <a:ext cx="8827192" cy="270403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CO" sz="2000" dirty="0">
                <a:solidFill>
                  <a:schemeClr val="tx1"/>
                </a:solidFill>
                <a:ea typeface="Arial" charset="0"/>
                <a:cs typeface="Arial" charset="0"/>
              </a:rPr>
              <a:t>Acciones especificas con instancias y autoridades de control nacional y territorial relacionadas con la supervisión de la carrera administrativa: Contralorías, Procuraduría, Personerías y oficinas de control interno.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O" sz="2000" dirty="0">
                <a:solidFill>
                  <a:schemeClr val="tx1"/>
                </a:solidFill>
                <a:cs typeface="Arial" charset="0"/>
              </a:rPr>
              <a:t>Redes de conocimiento: organización y participación en eventos académicos sobre mérito y empleo público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O" sz="2000" dirty="0">
                <a:solidFill>
                  <a:schemeClr val="tx1"/>
                </a:solidFill>
                <a:cs typeface="Arial" charset="0"/>
              </a:rPr>
              <a:t>Formación en carrera administrativa con Municipios y Departamentos</a:t>
            </a:r>
            <a:endParaRPr lang="es-CO" sz="2000" dirty="0">
              <a:solidFill>
                <a:schemeClr val="tx1"/>
              </a:solidFill>
            </a:endParaRPr>
          </a:p>
        </p:txBody>
      </p:sp>
      <p:sp>
        <p:nvSpPr>
          <p:cNvPr id="12" name="Rectángulo 5"/>
          <p:cNvSpPr/>
          <p:nvPr/>
        </p:nvSpPr>
        <p:spPr>
          <a:xfrm>
            <a:off x="2945428" y="184987"/>
            <a:ext cx="6321669" cy="830997"/>
          </a:xfrm>
          <a:prstGeom prst="rect">
            <a:avLst/>
          </a:prstGeom>
          <a:solidFill>
            <a:schemeClr val="bg2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600" b="1" dirty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PLANEACIÓN INSTITUCIONAL </a:t>
            </a:r>
            <a:r>
              <a:rPr lang="es-ES" sz="2400" b="1" dirty="0" err="1">
                <a:ln w="0"/>
                <a:solidFill>
                  <a:schemeClr val="accent5">
                    <a:lumMod val="75000"/>
                  </a:schemeClr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CNSC</a:t>
            </a:r>
            <a:r>
              <a:rPr lang="es-ES" sz="2400" b="1" dirty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 2020</a:t>
            </a:r>
          </a:p>
          <a:p>
            <a:pPr algn="ctr"/>
            <a:r>
              <a:rPr lang="x-none" sz="2400" b="1" dirty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Ajuste </a:t>
            </a:r>
            <a:r>
              <a:rPr lang="x-none" sz="2400" b="1">
                <a:ln w="0"/>
                <a:solidFill>
                  <a:schemeClr val="accent5">
                    <a:lumMod val="75000"/>
                  </a:schemeClr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PEI </a:t>
            </a:r>
            <a:r>
              <a:rPr lang="x-none" sz="2400" b="1" smtClean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20</a:t>
            </a:r>
            <a:r>
              <a:rPr lang="es-CO" sz="2400" b="1" dirty="0" smtClean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20</a:t>
            </a:r>
            <a:r>
              <a:rPr lang="x-none" sz="2400" b="1" smtClean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 </a:t>
            </a:r>
            <a:r>
              <a:rPr lang="x-none" sz="2400" b="1" dirty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- 2022</a:t>
            </a:r>
            <a:endParaRPr lang="es-ES_tradnl" sz="2400" b="1" dirty="0">
              <a:ln w="0"/>
              <a:solidFill>
                <a:schemeClr val="accent5">
                  <a:lumMod val="75000"/>
                </a:schemeClr>
              </a:solidFill>
              <a:effectLst>
                <a:outerShdw sx="1000" sy="1000" algn="ctr" rotWithShape="0">
                  <a:srgbClr val="6E747A"/>
                </a:outerShdw>
              </a:effectLst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3067290" y="2344784"/>
            <a:ext cx="8827191" cy="8265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O" sz="1600" dirty="0">
                <a:solidFill>
                  <a:schemeClr val="tx1"/>
                </a:solidFill>
                <a:ea typeface="Arial" charset="0"/>
                <a:cs typeface="Arial" charset="0"/>
              </a:rPr>
              <a:t>Promoción y constitución de alianzas y vínculos estratégicos con actores claves del empleo público para la administración y vigilancia de la CA</a:t>
            </a:r>
          </a:p>
        </p:txBody>
      </p:sp>
    </p:spTree>
    <p:extLst>
      <p:ext uri="{BB962C8B-B14F-4D97-AF65-F5344CB8AC3E}">
        <p14:creationId xmlns:p14="http://schemas.microsoft.com/office/powerpoint/2010/main" val="782122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2945429" y="1550907"/>
            <a:ext cx="8949054" cy="562707"/>
          </a:xfrm>
          <a:prstGeom prst="rect">
            <a:avLst/>
          </a:prstGeom>
          <a:solidFill>
            <a:srgbClr val="8FC36B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b="1" dirty="0">
                <a:solidFill>
                  <a:schemeClr val="accent5">
                    <a:lumMod val="50000"/>
                  </a:schemeClr>
                </a:solidFill>
              </a:rPr>
              <a:t>Mejoramiento de las capacidades de gestión institucional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309545" y="1550907"/>
            <a:ext cx="2635883" cy="56270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/>
              <a:t>ESTRATEGIA</a:t>
            </a:r>
          </a:p>
        </p:txBody>
      </p:sp>
      <p:sp>
        <p:nvSpPr>
          <p:cNvPr id="2" name="1 Rectángulo"/>
          <p:cNvSpPr/>
          <p:nvPr/>
        </p:nvSpPr>
        <p:spPr>
          <a:xfrm>
            <a:off x="309545" y="2278206"/>
            <a:ext cx="2635883" cy="7649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>
                <a:solidFill>
                  <a:schemeClr val="tx1"/>
                </a:solidFill>
              </a:rPr>
              <a:t>Descripción</a:t>
            </a:r>
          </a:p>
        </p:txBody>
      </p:sp>
      <p:sp>
        <p:nvSpPr>
          <p:cNvPr id="18" name="17 Rectángulo"/>
          <p:cNvSpPr/>
          <p:nvPr/>
        </p:nvSpPr>
        <p:spPr>
          <a:xfrm>
            <a:off x="331527" y="3227372"/>
            <a:ext cx="2613901" cy="7649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>
                <a:solidFill>
                  <a:schemeClr val="tx1"/>
                </a:solidFill>
              </a:rPr>
              <a:t>Metas </a:t>
            </a:r>
          </a:p>
        </p:txBody>
      </p:sp>
      <p:sp>
        <p:nvSpPr>
          <p:cNvPr id="5" name="4 Rectángulo"/>
          <p:cNvSpPr/>
          <p:nvPr/>
        </p:nvSpPr>
        <p:spPr>
          <a:xfrm>
            <a:off x="3067291" y="3227370"/>
            <a:ext cx="8827192" cy="324731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CO" sz="1400" dirty="0">
                <a:solidFill>
                  <a:schemeClr val="tx1"/>
                </a:solidFill>
              </a:rPr>
              <a:t>Automatización de procesos de apoyo: planeación, gestión documental, contratación, adquisiciones, pagos y correspondencia.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CO" sz="1400" dirty="0">
                <a:solidFill>
                  <a:schemeClr val="tx1"/>
                </a:solidFill>
              </a:rPr>
              <a:t>Modelo de procesos con enfoque en servicios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CO" sz="1400" dirty="0">
                <a:solidFill>
                  <a:schemeClr val="tx1"/>
                </a:solidFill>
              </a:rPr>
              <a:t>Adquisición de nueva sede administrativa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CO" sz="1400" dirty="0">
                <a:solidFill>
                  <a:schemeClr val="tx1"/>
                </a:solidFill>
              </a:rPr>
              <a:t>Plan de Seguridad de la información  anual ejecutado: Integración de gestión de datos, analítica y protección de información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CO" sz="1400" dirty="0">
                <a:solidFill>
                  <a:schemeClr val="tx1"/>
                </a:solidFill>
              </a:rPr>
              <a:t>Centro de costos de procesos de selección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CO" sz="1400" dirty="0">
                <a:solidFill>
                  <a:schemeClr val="tx1"/>
                </a:solidFill>
              </a:rPr>
              <a:t>Estrategia y plan de comunicaciones con énfasis en grupos de interés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CO" sz="1400" dirty="0">
                <a:solidFill>
                  <a:schemeClr val="tx1"/>
                </a:solidFill>
              </a:rPr>
              <a:t>Promoción del talento humano: plan de bienestar, plan de capacitación, apoyo para la educación formal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CO" sz="1400" dirty="0">
                <a:solidFill>
                  <a:schemeClr val="tx1"/>
                </a:solidFill>
              </a:rPr>
              <a:t>Mejoramiento del clima laboral: de 86 a 95 puntos.  Ejecución de planes de recursos humanos: bienestar, capacitación, incentivos, </a:t>
            </a:r>
            <a:r>
              <a:rPr lang="es-CO" sz="1400" dirty="0" err="1">
                <a:solidFill>
                  <a:schemeClr val="tx1"/>
                </a:solidFill>
              </a:rPr>
              <a:t>SSST</a:t>
            </a:r>
            <a:r>
              <a:rPr lang="es-CO" sz="1400" dirty="0">
                <a:solidFill>
                  <a:schemeClr val="tx1"/>
                </a:solidFill>
              </a:rPr>
              <a:t>; Plan de Comunicaciones (Interno), </a:t>
            </a:r>
            <a:r>
              <a:rPr lang="es-CO" sz="1400" dirty="0" err="1">
                <a:solidFill>
                  <a:schemeClr val="tx1"/>
                </a:solidFill>
              </a:rPr>
              <a:t>PETI</a:t>
            </a:r>
            <a:r>
              <a:rPr lang="es-CO" sz="1400" dirty="0">
                <a:solidFill>
                  <a:schemeClr val="tx1"/>
                </a:solidFill>
              </a:rPr>
              <a:t> (Tic Institucional); Modernización de la Infraestructura.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CO" sz="1400" dirty="0">
                <a:solidFill>
                  <a:schemeClr val="tx1"/>
                </a:solidFill>
              </a:rPr>
              <a:t>Puesta en marcha del Rediseño organizacional: estructura y planta de personal viabilizados.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CO" sz="1400" dirty="0" smtClean="0">
                <a:solidFill>
                  <a:schemeClr val="tx1"/>
                </a:solidFill>
              </a:rPr>
              <a:t>Promoción </a:t>
            </a:r>
            <a:r>
              <a:rPr lang="es-CO" sz="1400" dirty="0">
                <a:solidFill>
                  <a:schemeClr val="tx1"/>
                </a:solidFill>
              </a:rPr>
              <a:t>de la cultura del control y la mejora continua: Medición anual </a:t>
            </a:r>
            <a:r>
              <a:rPr lang="es-CO" sz="1400" dirty="0" err="1" smtClean="0">
                <a:solidFill>
                  <a:schemeClr val="tx1"/>
                </a:solidFill>
              </a:rPr>
              <a:t>ITA</a:t>
            </a:r>
            <a:endParaRPr lang="es-CO" sz="1400" dirty="0">
              <a:solidFill>
                <a:schemeClr val="tx1"/>
              </a:solidFill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CO" sz="1400" dirty="0">
                <a:solidFill>
                  <a:schemeClr val="tx1"/>
                </a:solidFill>
              </a:rPr>
              <a:t>Propuesta de un sistema propio de evaluación del desempeño laboral para la </a:t>
            </a:r>
            <a:r>
              <a:rPr lang="es-CO" sz="1400" dirty="0" err="1">
                <a:solidFill>
                  <a:schemeClr val="tx1"/>
                </a:solidFill>
              </a:rPr>
              <a:t>CNSC</a:t>
            </a:r>
            <a:endParaRPr lang="es-CO" sz="1400" dirty="0">
              <a:solidFill>
                <a:schemeClr val="tx1"/>
              </a:solidFill>
            </a:endParaRPr>
          </a:p>
        </p:txBody>
      </p:sp>
      <p:sp>
        <p:nvSpPr>
          <p:cNvPr id="12" name="Rectángulo 5"/>
          <p:cNvSpPr/>
          <p:nvPr/>
        </p:nvSpPr>
        <p:spPr>
          <a:xfrm>
            <a:off x="2945428" y="184987"/>
            <a:ext cx="6321669" cy="830997"/>
          </a:xfrm>
          <a:prstGeom prst="rect">
            <a:avLst/>
          </a:prstGeom>
          <a:solidFill>
            <a:schemeClr val="bg2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600" b="1" dirty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PLANEACIÓN INSTITUCIONAL </a:t>
            </a:r>
            <a:r>
              <a:rPr lang="es-ES" sz="2400" b="1" dirty="0" err="1">
                <a:ln w="0"/>
                <a:solidFill>
                  <a:schemeClr val="accent5">
                    <a:lumMod val="75000"/>
                  </a:schemeClr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CNSC</a:t>
            </a:r>
            <a:r>
              <a:rPr lang="es-ES" sz="2400" b="1" dirty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 2020</a:t>
            </a:r>
          </a:p>
          <a:p>
            <a:pPr algn="ctr"/>
            <a:r>
              <a:rPr lang="x-none" sz="2400" b="1" dirty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Ajuste </a:t>
            </a:r>
            <a:r>
              <a:rPr lang="x-none" sz="2400" b="1">
                <a:ln w="0"/>
                <a:solidFill>
                  <a:schemeClr val="accent5">
                    <a:lumMod val="75000"/>
                  </a:schemeClr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PEI </a:t>
            </a:r>
            <a:r>
              <a:rPr lang="x-none" sz="2400" b="1" smtClean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20</a:t>
            </a:r>
            <a:r>
              <a:rPr lang="es-CO" sz="2400" b="1" dirty="0" smtClean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20</a:t>
            </a:r>
            <a:r>
              <a:rPr lang="x-none" sz="2400" b="1" smtClean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 </a:t>
            </a:r>
            <a:r>
              <a:rPr lang="x-none" sz="2400" b="1" dirty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- 2022</a:t>
            </a:r>
            <a:endParaRPr lang="es-ES_tradnl" sz="2400" b="1" dirty="0">
              <a:ln w="0"/>
              <a:solidFill>
                <a:schemeClr val="accent5">
                  <a:lumMod val="75000"/>
                </a:schemeClr>
              </a:solidFill>
              <a:effectLst>
                <a:outerShdw sx="1000" sy="1000" algn="ctr" rotWithShape="0">
                  <a:srgbClr val="6E747A"/>
                </a:outerShdw>
              </a:effectLst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3067291" y="2300159"/>
            <a:ext cx="8827191" cy="8265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O" sz="1600" dirty="0">
                <a:solidFill>
                  <a:schemeClr val="tx1"/>
                </a:solidFill>
                <a:ea typeface="Arial" charset="0"/>
                <a:cs typeface="Arial" charset="0"/>
              </a:rPr>
              <a:t>Generación de condiciones propicias de gestión administrativa y financiera para el desarrollo de la </a:t>
            </a:r>
            <a:r>
              <a:rPr lang="es-CO" sz="1600" dirty="0" err="1">
                <a:solidFill>
                  <a:schemeClr val="tx1"/>
                </a:solidFill>
                <a:ea typeface="Arial" charset="0"/>
                <a:cs typeface="Arial" charset="0"/>
              </a:rPr>
              <a:t>misionalidad</a:t>
            </a:r>
            <a:r>
              <a:rPr lang="es-CO" sz="1600" dirty="0">
                <a:solidFill>
                  <a:schemeClr val="tx1"/>
                </a:solidFill>
                <a:ea typeface="Arial" charset="0"/>
                <a:cs typeface="Arial" charset="0"/>
              </a:rPr>
              <a:t> de la </a:t>
            </a:r>
            <a:r>
              <a:rPr lang="es-CO" sz="1600" dirty="0" err="1">
                <a:solidFill>
                  <a:schemeClr val="tx1"/>
                </a:solidFill>
                <a:ea typeface="Arial" charset="0"/>
                <a:cs typeface="Arial" charset="0"/>
              </a:rPr>
              <a:t>CNSC</a:t>
            </a:r>
            <a:r>
              <a:rPr lang="es-CO" sz="1600" dirty="0">
                <a:solidFill>
                  <a:schemeClr val="tx1"/>
                </a:solidFill>
                <a:ea typeface="Arial" charset="0"/>
                <a:cs typeface="Arial" charset="0"/>
              </a:rPr>
              <a:t>,  con fundamento en la promoción de su capital humano, recursos tecnológicos, físicos y financieros.</a:t>
            </a:r>
          </a:p>
        </p:txBody>
      </p:sp>
    </p:spTree>
    <p:extLst>
      <p:ext uri="{BB962C8B-B14F-4D97-AF65-F5344CB8AC3E}">
        <p14:creationId xmlns:p14="http://schemas.microsoft.com/office/powerpoint/2010/main" val="802836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2945428" y="1595532"/>
            <a:ext cx="8949054" cy="562707"/>
          </a:xfrm>
          <a:prstGeom prst="rect">
            <a:avLst/>
          </a:prstGeom>
          <a:solidFill>
            <a:srgbClr val="8FC36B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b="1" dirty="0">
                <a:solidFill>
                  <a:schemeClr val="accent5">
                    <a:lumMod val="50000"/>
                  </a:schemeClr>
                </a:solidFill>
              </a:rPr>
              <a:t>Implementación del Sistema de Gestión del Conocimiento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309544" y="1595532"/>
            <a:ext cx="2635883" cy="56270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/>
              <a:t>ESTRATEGIA</a:t>
            </a:r>
          </a:p>
        </p:txBody>
      </p:sp>
      <p:sp>
        <p:nvSpPr>
          <p:cNvPr id="2" name="1 Rectángulo"/>
          <p:cNvSpPr/>
          <p:nvPr/>
        </p:nvSpPr>
        <p:spPr>
          <a:xfrm>
            <a:off x="309544" y="2322831"/>
            <a:ext cx="2635883" cy="7649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>
                <a:solidFill>
                  <a:schemeClr val="tx1"/>
                </a:solidFill>
              </a:rPr>
              <a:t>Descripción</a:t>
            </a:r>
          </a:p>
        </p:txBody>
      </p:sp>
      <p:sp>
        <p:nvSpPr>
          <p:cNvPr id="18" name="17 Rectángulo"/>
          <p:cNvSpPr/>
          <p:nvPr/>
        </p:nvSpPr>
        <p:spPr>
          <a:xfrm>
            <a:off x="331526" y="3418835"/>
            <a:ext cx="2613901" cy="7649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>
                <a:solidFill>
                  <a:schemeClr val="tx1"/>
                </a:solidFill>
              </a:rPr>
              <a:t>Metas </a:t>
            </a:r>
          </a:p>
        </p:txBody>
      </p:sp>
      <p:sp>
        <p:nvSpPr>
          <p:cNvPr id="5" name="4 Rectángulo"/>
          <p:cNvSpPr/>
          <p:nvPr/>
        </p:nvSpPr>
        <p:spPr>
          <a:xfrm>
            <a:off x="3067290" y="3418834"/>
            <a:ext cx="8827192" cy="27919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s-CO" sz="1600" dirty="0">
              <a:solidFill>
                <a:schemeClr val="tx1"/>
              </a:solidFill>
            </a:endParaRPr>
          </a:p>
        </p:txBody>
      </p:sp>
      <p:sp>
        <p:nvSpPr>
          <p:cNvPr id="12" name="Rectángulo 5"/>
          <p:cNvSpPr/>
          <p:nvPr/>
        </p:nvSpPr>
        <p:spPr>
          <a:xfrm>
            <a:off x="2945428" y="184987"/>
            <a:ext cx="6321669" cy="830997"/>
          </a:xfrm>
          <a:prstGeom prst="rect">
            <a:avLst/>
          </a:prstGeom>
          <a:solidFill>
            <a:schemeClr val="bg2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600" b="1" dirty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PLANEACIÓN INSTITUCIONAL </a:t>
            </a:r>
            <a:r>
              <a:rPr lang="es-ES" sz="2400" b="1" dirty="0" err="1">
                <a:ln w="0"/>
                <a:solidFill>
                  <a:schemeClr val="accent5">
                    <a:lumMod val="75000"/>
                  </a:schemeClr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CNSC</a:t>
            </a:r>
            <a:r>
              <a:rPr lang="es-ES" sz="2400" b="1" dirty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 2020</a:t>
            </a:r>
          </a:p>
          <a:p>
            <a:pPr algn="ctr"/>
            <a:r>
              <a:rPr lang="x-none" sz="2400" b="1" dirty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Ajuste </a:t>
            </a:r>
            <a:r>
              <a:rPr lang="x-none" sz="2400" b="1">
                <a:ln w="0"/>
                <a:solidFill>
                  <a:schemeClr val="accent5">
                    <a:lumMod val="75000"/>
                  </a:schemeClr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PEI </a:t>
            </a:r>
            <a:r>
              <a:rPr lang="x-none" sz="2400" b="1" smtClean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20</a:t>
            </a:r>
            <a:r>
              <a:rPr lang="es-CO" sz="2400" b="1" dirty="0" smtClean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20</a:t>
            </a:r>
            <a:r>
              <a:rPr lang="x-none" sz="2400" b="1" smtClean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 </a:t>
            </a:r>
            <a:r>
              <a:rPr lang="x-none" sz="2400" b="1" dirty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- 2022</a:t>
            </a:r>
            <a:endParaRPr lang="es-ES_tradnl" sz="2400" b="1" dirty="0">
              <a:ln w="0"/>
              <a:solidFill>
                <a:schemeClr val="accent5">
                  <a:lumMod val="75000"/>
                </a:schemeClr>
              </a:solidFill>
              <a:effectLst>
                <a:outerShdw sx="1000" sy="1000" algn="ctr" rotWithShape="0">
                  <a:srgbClr val="6E747A"/>
                </a:outerShdw>
              </a:effectLst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3067290" y="2344783"/>
            <a:ext cx="8827191" cy="9364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87312" algn="just"/>
            <a:r>
              <a:rPr lang="es-CO" sz="1600" dirty="0">
                <a:solidFill>
                  <a:schemeClr val="tx1"/>
                </a:solidFill>
              </a:rPr>
              <a:t>La gestión de conocimiento y la innovación en la </a:t>
            </a:r>
            <a:r>
              <a:rPr lang="es-CO" sz="1600" dirty="0" err="1">
                <a:solidFill>
                  <a:schemeClr val="tx1"/>
                </a:solidFill>
              </a:rPr>
              <a:t>CNSC</a:t>
            </a:r>
            <a:r>
              <a:rPr lang="es-CO" sz="1600" dirty="0">
                <a:solidFill>
                  <a:schemeClr val="tx1"/>
                </a:solidFill>
              </a:rPr>
              <a:t> se concibe como el mecanismo de gestión que contribuye a transformar la información en mayor capacidad institucional para mejorar continuamente la prestación de los servicios que la entidad ofrece a sus usuarios, bajo los principios de igualdad, mérito y oportunidad</a:t>
            </a:r>
            <a:endParaRPr lang="es-CO" sz="1600" dirty="0">
              <a:solidFill>
                <a:schemeClr val="tx1"/>
              </a:solidFill>
              <a:ea typeface="Arial" charset="0"/>
              <a:cs typeface="Arial" charset="0"/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3166937" y="3462795"/>
            <a:ext cx="3497631" cy="26776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1100" b="1" dirty="0">
                <a:solidFill>
                  <a:schemeClr val="tx1"/>
                </a:solidFill>
              </a:rPr>
              <a:t>A. GENERACIÓN Y PRODUCCIÓN DEL CONOCIMIENTO:</a:t>
            </a:r>
            <a:endParaRPr lang="es-CO" sz="1100" dirty="0">
              <a:solidFill>
                <a:schemeClr val="tx1"/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100" b="1" dirty="0">
                <a:solidFill>
                  <a:schemeClr val="tx1"/>
                </a:solidFill>
              </a:rPr>
              <a:t>Líneas de investigación</a:t>
            </a:r>
            <a:endParaRPr lang="es-CO" sz="1100" dirty="0">
              <a:solidFill>
                <a:schemeClr val="tx1"/>
              </a:solidFill>
            </a:endParaRPr>
          </a:p>
          <a:p>
            <a:pPr marL="171450" indent="-171450">
              <a:buFontTx/>
              <a:buChar char="-"/>
            </a:pPr>
            <a:r>
              <a:rPr lang="es-CO" sz="1200" dirty="0">
                <a:solidFill>
                  <a:schemeClr val="tx1"/>
                </a:solidFill>
              </a:rPr>
              <a:t>Conformación de un grupo de investigación institucional</a:t>
            </a:r>
          </a:p>
          <a:p>
            <a:pPr marL="171450" indent="-171450">
              <a:buFontTx/>
              <a:buChar char="-"/>
            </a:pPr>
            <a:r>
              <a:rPr lang="es-CO" sz="1200" dirty="0">
                <a:solidFill>
                  <a:schemeClr val="tx1"/>
                </a:solidFill>
              </a:rPr>
              <a:t>Desarrollo de tres líneas de investigación: Modelo de Pruebas para Procesos de Selección, EDL y Vigilancia de la CA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100" b="1" dirty="0">
                <a:solidFill>
                  <a:schemeClr val="tx1"/>
                </a:solidFill>
              </a:rPr>
              <a:t>Laboratorio de estructuración de pruebas.</a:t>
            </a:r>
            <a:endParaRPr lang="es-CO" sz="1100" dirty="0">
              <a:solidFill>
                <a:schemeClr val="tx1"/>
              </a:solidFill>
            </a:endParaRPr>
          </a:p>
          <a:p>
            <a:pPr marL="628650" lvl="1" indent="-171450">
              <a:buFontTx/>
              <a:buChar char="-"/>
            </a:pPr>
            <a:r>
              <a:rPr lang="es-CO" sz="1400" dirty="0">
                <a:solidFill>
                  <a:schemeClr val="tx1"/>
                </a:solidFill>
              </a:rPr>
              <a:t>Creación del laboratorio de innovación sobre estructuración de pruebas</a:t>
            </a:r>
          </a:p>
          <a:p>
            <a:pPr marL="628650" lvl="1" indent="-171450">
              <a:buFontTx/>
              <a:buChar char="-"/>
            </a:pPr>
            <a:r>
              <a:rPr lang="es-CO" sz="1400" dirty="0">
                <a:solidFill>
                  <a:schemeClr val="tx1"/>
                </a:solidFill>
              </a:rPr>
              <a:t>Catálogo de pruebas </a:t>
            </a:r>
          </a:p>
          <a:p>
            <a:pPr marL="628650" lvl="1" indent="-171450">
              <a:buFontTx/>
              <a:buChar char="-"/>
            </a:pPr>
            <a:r>
              <a:rPr lang="es-CO" sz="1400" dirty="0">
                <a:solidFill>
                  <a:schemeClr val="tx1"/>
                </a:solidFill>
              </a:rPr>
              <a:t>Banco de ítems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6796453" y="3462794"/>
            <a:ext cx="5020408" cy="26776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1400" b="1" dirty="0">
                <a:solidFill>
                  <a:schemeClr val="tx1"/>
                </a:solidFill>
              </a:rPr>
              <a:t>B. HERRAMIENTAS  DE  USO  Y  APROPIACIÓN:</a:t>
            </a:r>
            <a:endParaRPr lang="es-CO" sz="1400" dirty="0">
              <a:solidFill>
                <a:schemeClr val="tx1"/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400" b="1" dirty="0">
                <a:solidFill>
                  <a:schemeClr val="tx1"/>
                </a:solidFill>
              </a:rPr>
              <a:t>Mapa de conocimiento de la </a:t>
            </a:r>
            <a:r>
              <a:rPr lang="es-CO" sz="1400" b="1" dirty="0" err="1">
                <a:solidFill>
                  <a:schemeClr val="tx1"/>
                </a:solidFill>
              </a:rPr>
              <a:t>CNSC</a:t>
            </a:r>
            <a:endParaRPr lang="es-CO" sz="1400" dirty="0">
              <a:solidFill>
                <a:schemeClr val="tx1"/>
              </a:solidFill>
            </a:endParaRPr>
          </a:p>
          <a:p>
            <a:pPr marL="628650" lvl="1" indent="-171450">
              <a:buFontTx/>
              <a:buChar char="-"/>
            </a:pPr>
            <a:r>
              <a:rPr lang="es-CO" sz="1400" dirty="0">
                <a:solidFill>
                  <a:schemeClr val="tx1"/>
                </a:solidFill>
              </a:rPr>
              <a:t>Diseño de instrumento de identificación, clasificación, perfeccionamiento, retención y transferencia interna de conocimiento</a:t>
            </a:r>
          </a:p>
          <a:p>
            <a:pPr marL="628650" lvl="1" indent="-171450">
              <a:buFontTx/>
              <a:buChar char="-"/>
            </a:pPr>
            <a:r>
              <a:rPr lang="es-CO" sz="1400" dirty="0">
                <a:solidFill>
                  <a:schemeClr val="tx1"/>
                </a:solidFill>
              </a:rPr>
              <a:t>Mapa anual del conocimiento</a:t>
            </a:r>
          </a:p>
          <a:p>
            <a:pPr marL="171450" indent="-171450">
              <a:buFontTx/>
              <a:buChar char="-"/>
            </a:pPr>
            <a:r>
              <a:rPr lang="es-CO" sz="1400" b="1" dirty="0" err="1">
                <a:solidFill>
                  <a:schemeClr val="tx1"/>
                </a:solidFill>
              </a:rPr>
              <a:t>Knowledge</a:t>
            </a:r>
            <a:r>
              <a:rPr lang="es-CO" sz="1400" b="1" dirty="0">
                <a:solidFill>
                  <a:schemeClr val="tx1"/>
                </a:solidFill>
              </a:rPr>
              <a:t> base: </a:t>
            </a:r>
            <a:endParaRPr lang="es-CO" sz="1400" dirty="0">
              <a:solidFill>
                <a:schemeClr val="tx1"/>
              </a:solidFill>
            </a:endParaRPr>
          </a:p>
          <a:p>
            <a:pPr marL="628650" lvl="1" indent="-171450">
              <a:buFontTx/>
              <a:buChar char="-"/>
            </a:pPr>
            <a:r>
              <a:rPr lang="es-CO" sz="1400" dirty="0">
                <a:solidFill>
                  <a:schemeClr val="tx1"/>
                </a:solidFill>
              </a:rPr>
              <a:t>Esquema de Datos Maestros de la </a:t>
            </a:r>
            <a:r>
              <a:rPr lang="es-CO" sz="1400" dirty="0" err="1">
                <a:solidFill>
                  <a:schemeClr val="tx1"/>
                </a:solidFill>
              </a:rPr>
              <a:t>CNSC</a:t>
            </a:r>
            <a:endParaRPr lang="es-CO" sz="1400" dirty="0">
              <a:solidFill>
                <a:schemeClr val="tx1"/>
              </a:solidFill>
            </a:endParaRPr>
          </a:p>
          <a:p>
            <a:pPr marL="628650" lvl="1" indent="-171450">
              <a:buFontTx/>
              <a:buChar char="-"/>
            </a:pPr>
            <a:r>
              <a:rPr lang="es-CO" sz="1400" dirty="0">
                <a:solidFill>
                  <a:schemeClr val="tx1"/>
                </a:solidFill>
              </a:rPr>
              <a:t>Repositorio de documentación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400" b="1" dirty="0">
                <a:solidFill>
                  <a:schemeClr val="tx1"/>
                </a:solidFill>
              </a:rPr>
              <a:t>Analítica de </a:t>
            </a:r>
            <a:r>
              <a:rPr lang="es-CO" sz="1400" b="1" dirty="0" smtClean="0">
                <a:solidFill>
                  <a:schemeClr val="tx1"/>
                </a:solidFill>
              </a:rPr>
              <a:t>datos</a:t>
            </a:r>
          </a:p>
          <a:p>
            <a:pPr marL="628650" lvl="1" indent="-171450">
              <a:buFontTx/>
              <a:buChar char="-"/>
            </a:pPr>
            <a:r>
              <a:rPr lang="es-CO" sz="1400" dirty="0">
                <a:solidFill>
                  <a:schemeClr val="tx1"/>
                </a:solidFill>
              </a:rPr>
              <a:t>Informes anuales de gestión</a:t>
            </a:r>
            <a:endParaRPr lang="es-CO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388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17 Rectángulo"/>
          <p:cNvSpPr/>
          <p:nvPr/>
        </p:nvSpPr>
        <p:spPr>
          <a:xfrm>
            <a:off x="331527" y="3340844"/>
            <a:ext cx="2613901" cy="7649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>
                <a:solidFill>
                  <a:schemeClr val="tx1"/>
                </a:solidFill>
              </a:rPr>
              <a:t>Metas </a:t>
            </a:r>
          </a:p>
        </p:txBody>
      </p:sp>
      <p:sp>
        <p:nvSpPr>
          <p:cNvPr id="5" name="4 Rectángulo"/>
          <p:cNvSpPr/>
          <p:nvPr/>
        </p:nvSpPr>
        <p:spPr>
          <a:xfrm>
            <a:off x="3067291" y="3340843"/>
            <a:ext cx="8827192" cy="268645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s-CO" sz="1600" dirty="0">
              <a:solidFill>
                <a:schemeClr val="tx1"/>
              </a:solidFill>
            </a:endParaRPr>
          </a:p>
        </p:txBody>
      </p:sp>
      <p:sp>
        <p:nvSpPr>
          <p:cNvPr id="12" name="Rectángulo 5"/>
          <p:cNvSpPr/>
          <p:nvPr/>
        </p:nvSpPr>
        <p:spPr>
          <a:xfrm>
            <a:off x="2945428" y="184987"/>
            <a:ext cx="6321669" cy="830997"/>
          </a:xfrm>
          <a:prstGeom prst="rect">
            <a:avLst/>
          </a:prstGeom>
          <a:solidFill>
            <a:schemeClr val="bg2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600" b="1" dirty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PLANEACIÓN INSTITUCIONAL </a:t>
            </a:r>
            <a:r>
              <a:rPr lang="es-ES" sz="2400" b="1" dirty="0" err="1">
                <a:ln w="0"/>
                <a:solidFill>
                  <a:schemeClr val="accent5">
                    <a:lumMod val="75000"/>
                  </a:schemeClr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CNSC</a:t>
            </a:r>
            <a:r>
              <a:rPr lang="es-ES" sz="2400" b="1" dirty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 2020</a:t>
            </a:r>
          </a:p>
          <a:p>
            <a:pPr algn="ctr"/>
            <a:r>
              <a:rPr lang="x-none" sz="2400" b="1" dirty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Ajuste </a:t>
            </a:r>
            <a:r>
              <a:rPr lang="x-none" sz="2400" b="1">
                <a:ln w="0"/>
                <a:solidFill>
                  <a:schemeClr val="accent5">
                    <a:lumMod val="75000"/>
                  </a:schemeClr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PEI </a:t>
            </a:r>
            <a:r>
              <a:rPr lang="x-none" sz="2400" b="1" smtClean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20</a:t>
            </a:r>
            <a:r>
              <a:rPr lang="es-CO" sz="2400" b="1" dirty="0" smtClean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20</a:t>
            </a:r>
            <a:r>
              <a:rPr lang="x-none" sz="2400" b="1" smtClean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 </a:t>
            </a:r>
            <a:r>
              <a:rPr lang="x-none" sz="2400" b="1" dirty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- 2022</a:t>
            </a:r>
            <a:endParaRPr lang="es-ES_tradnl" sz="2400" b="1" dirty="0">
              <a:ln w="0"/>
              <a:solidFill>
                <a:schemeClr val="accent5">
                  <a:lumMod val="75000"/>
                </a:schemeClr>
              </a:solidFill>
              <a:effectLst>
                <a:outerShdw sx="1000" sy="1000" algn="ctr" rotWithShape="0">
                  <a:srgbClr val="6E747A"/>
                </a:outerShdw>
              </a:effectLst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3166938" y="3384804"/>
            <a:ext cx="3594347" cy="258094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1300" b="1" dirty="0">
                <a:solidFill>
                  <a:schemeClr val="tx1"/>
                </a:solidFill>
              </a:rPr>
              <a:t>C. ANALÍTICA INSTITUCIONAL:</a:t>
            </a:r>
            <a:endParaRPr lang="es-CO" sz="13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1300" b="1" dirty="0">
                <a:solidFill>
                  <a:schemeClr val="tx1"/>
                </a:solidFill>
              </a:rPr>
              <a:t>Tableros de control y </a:t>
            </a:r>
            <a:r>
              <a:rPr lang="es-CO" sz="1300" b="1" dirty="0" err="1">
                <a:solidFill>
                  <a:schemeClr val="tx1"/>
                </a:solidFill>
              </a:rPr>
              <a:t>KPI</a:t>
            </a:r>
            <a:endParaRPr lang="es-CO" sz="1400" dirty="0">
              <a:solidFill>
                <a:schemeClr val="tx1"/>
              </a:solidFill>
            </a:endParaRPr>
          </a:p>
          <a:p>
            <a:pPr marL="628650" lvl="1" indent="-171450">
              <a:buFontTx/>
              <a:buChar char="-"/>
            </a:pPr>
            <a:r>
              <a:rPr lang="es-CO" sz="1400" dirty="0" err="1">
                <a:solidFill>
                  <a:schemeClr val="tx1"/>
                </a:solidFill>
              </a:rPr>
              <a:t>KPI</a:t>
            </a:r>
            <a:r>
              <a:rPr lang="es-CO" sz="1400" dirty="0">
                <a:solidFill>
                  <a:schemeClr val="tx1"/>
                </a:solidFill>
              </a:rPr>
              <a:t> de Planes institucionales: diseño y reportes</a:t>
            </a:r>
          </a:p>
          <a:p>
            <a:endParaRPr lang="es-CO" sz="1300" dirty="0">
              <a:solidFill>
                <a:schemeClr val="tx1"/>
              </a:solidFill>
            </a:endParaRPr>
          </a:p>
          <a:p>
            <a:r>
              <a:rPr lang="es-CO" sz="1300" b="1" dirty="0">
                <a:solidFill>
                  <a:schemeClr val="tx1"/>
                </a:solidFill>
              </a:rPr>
              <a:t>D. CULTURA DE COMPARTIR Y TRANSFERIR:</a:t>
            </a:r>
            <a:endParaRPr lang="es-CO" sz="1300" dirty="0">
              <a:solidFill>
                <a:schemeClr val="tx1"/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300" b="1" dirty="0">
                <a:solidFill>
                  <a:schemeClr val="tx1"/>
                </a:solidFill>
              </a:rPr>
              <a:t>Redes de conocimiento y Comunidades de aprendizaje</a:t>
            </a:r>
          </a:p>
          <a:p>
            <a:pPr marL="628650" lvl="1" indent="-171450">
              <a:buFontTx/>
              <a:buChar char="-"/>
            </a:pPr>
            <a:r>
              <a:rPr lang="es-CO" sz="1400" dirty="0">
                <a:solidFill>
                  <a:schemeClr val="tx1"/>
                </a:solidFill>
              </a:rPr>
              <a:t>Congresos </a:t>
            </a:r>
            <a:r>
              <a:rPr lang="es-CO" sz="1400" dirty="0" smtClean="0">
                <a:solidFill>
                  <a:schemeClr val="tx1"/>
                </a:solidFill>
              </a:rPr>
              <a:t>anuales sobre </a:t>
            </a:r>
            <a:r>
              <a:rPr lang="es-CO" sz="1400" dirty="0">
                <a:solidFill>
                  <a:schemeClr val="tx1"/>
                </a:solidFill>
              </a:rPr>
              <a:t>Mérito y Empleo Público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6858000" y="3384803"/>
            <a:ext cx="4958861" cy="25809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CO" sz="1400" b="1" dirty="0">
                <a:solidFill>
                  <a:schemeClr val="tx1"/>
                </a:solidFill>
              </a:rPr>
              <a:t>Escuela de Virtual de la Carrera Administrativa – </a:t>
            </a:r>
            <a:r>
              <a:rPr lang="es-CO" sz="1400" b="1" dirty="0" err="1">
                <a:solidFill>
                  <a:schemeClr val="tx1"/>
                </a:solidFill>
              </a:rPr>
              <a:t>LMS</a:t>
            </a:r>
            <a:endParaRPr lang="es-CO" sz="1400" dirty="0">
              <a:solidFill>
                <a:schemeClr val="tx1"/>
              </a:solidFill>
            </a:endParaRPr>
          </a:p>
          <a:p>
            <a:pPr marL="628650" lvl="1" indent="-171450">
              <a:buFontTx/>
              <a:buChar char="-"/>
            </a:pPr>
            <a:r>
              <a:rPr lang="es-CO" sz="1400" dirty="0">
                <a:solidFill>
                  <a:schemeClr val="tx1"/>
                </a:solidFill>
              </a:rPr>
              <a:t>Montaje de la Escuela Virtual de la Carrera Administrativa, instalación y habilitación del </a:t>
            </a:r>
            <a:r>
              <a:rPr lang="es-CO" sz="1400" dirty="0" err="1">
                <a:solidFill>
                  <a:schemeClr val="tx1"/>
                </a:solidFill>
              </a:rPr>
              <a:t>LMS</a:t>
            </a:r>
            <a:r>
              <a:rPr lang="es-CO" sz="1400" dirty="0">
                <a:solidFill>
                  <a:schemeClr val="tx1"/>
                </a:solidFill>
              </a:rPr>
              <a:t> o campus virtual</a:t>
            </a:r>
          </a:p>
          <a:p>
            <a:pPr marL="628650" lvl="1" indent="-171450">
              <a:buFontTx/>
              <a:buChar char="-"/>
            </a:pPr>
            <a:r>
              <a:rPr lang="es-CO" sz="1400" dirty="0">
                <a:solidFill>
                  <a:schemeClr val="tx1"/>
                </a:solidFill>
              </a:rPr>
              <a:t>Diseño del Plan Anual de Capacitación con cursos cortos y virtuales: Curso </a:t>
            </a:r>
            <a:r>
              <a:rPr lang="es-CO" sz="1400" dirty="0" err="1">
                <a:solidFill>
                  <a:schemeClr val="tx1"/>
                </a:solidFill>
              </a:rPr>
              <a:t>EDL</a:t>
            </a:r>
            <a:r>
              <a:rPr lang="es-CO" sz="1400" dirty="0">
                <a:solidFill>
                  <a:schemeClr val="tx1"/>
                </a:solidFill>
              </a:rPr>
              <a:t>, Curso Comisiones de Personal, curso </a:t>
            </a:r>
            <a:r>
              <a:rPr lang="es-CO" sz="1400" dirty="0" err="1">
                <a:solidFill>
                  <a:schemeClr val="tx1"/>
                </a:solidFill>
              </a:rPr>
              <a:t>RPCA</a:t>
            </a:r>
            <a:endParaRPr lang="es-CO" sz="1400" dirty="0">
              <a:solidFill>
                <a:schemeClr val="tx1"/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400" b="1" dirty="0">
                <a:solidFill>
                  <a:schemeClr val="tx1"/>
                </a:solidFill>
              </a:rPr>
              <a:t>Observatorio de la Carrera Administrativa (</a:t>
            </a:r>
            <a:r>
              <a:rPr lang="es-CO" sz="1400" b="1" dirty="0" err="1">
                <a:solidFill>
                  <a:schemeClr val="tx1"/>
                </a:solidFill>
              </a:rPr>
              <a:t>ODCA</a:t>
            </a:r>
            <a:r>
              <a:rPr lang="es-CO" sz="1400" b="1" dirty="0">
                <a:solidFill>
                  <a:schemeClr val="tx1"/>
                </a:solidFill>
              </a:rPr>
              <a:t>) y Doctrina </a:t>
            </a:r>
          </a:p>
          <a:p>
            <a:pPr marL="628650" lvl="1" indent="-171450">
              <a:buFontTx/>
              <a:buChar char="-"/>
            </a:pPr>
            <a:r>
              <a:rPr lang="es-CO" sz="1400" dirty="0">
                <a:solidFill>
                  <a:schemeClr val="tx1"/>
                </a:solidFill>
              </a:rPr>
              <a:t>Actualización permanente del aplicativo web</a:t>
            </a:r>
          </a:p>
          <a:p>
            <a:pPr marL="628650" lvl="1" indent="-171450">
              <a:buFontTx/>
              <a:buChar char="-"/>
            </a:pPr>
            <a:r>
              <a:rPr lang="es-CO" sz="1400" dirty="0">
                <a:solidFill>
                  <a:schemeClr val="tx1"/>
                </a:solidFill>
              </a:rPr>
              <a:t>Informes estadísticos</a:t>
            </a:r>
          </a:p>
        </p:txBody>
      </p:sp>
      <p:sp>
        <p:nvSpPr>
          <p:cNvPr id="19" name="18 Rectángulo"/>
          <p:cNvSpPr/>
          <p:nvPr/>
        </p:nvSpPr>
        <p:spPr>
          <a:xfrm>
            <a:off x="2945429" y="1486254"/>
            <a:ext cx="8949054" cy="562707"/>
          </a:xfrm>
          <a:prstGeom prst="rect">
            <a:avLst/>
          </a:prstGeom>
          <a:solidFill>
            <a:srgbClr val="8FC36B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b="1" dirty="0">
                <a:solidFill>
                  <a:schemeClr val="accent5">
                    <a:lumMod val="50000"/>
                  </a:schemeClr>
                </a:solidFill>
              </a:rPr>
              <a:t>Implementación del Sistema de Gestión del Conocimiento</a:t>
            </a:r>
          </a:p>
        </p:txBody>
      </p:sp>
      <p:sp>
        <p:nvSpPr>
          <p:cNvPr id="20" name="19 Rectángulo"/>
          <p:cNvSpPr/>
          <p:nvPr/>
        </p:nvSpPr>
        <p:spPr>
          <a:xfrm>
            <a:off x="309545" y="1486254"/>
            <a:ext cx="2635883" cy="56270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/>
              <a:t>ESTRATEGIA</a:t>
            </a:r>
          </a:p>
        </p:txBody>
      </p:sp>
      <p:sp>
        <p:nvSpPr>
          <p:cNvPr id="21" name="20 Rectángulo"/>
          <p:cNvSpPr/>
          <p:nvPr/>
        </p:nvSpPr>
        <p:spPr>
          <a:xfrm>
            <a:off x="309545" y="2213553"/>
            <a:ext cx="2635883" cy="7649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>
                <a:solidFill>
                  <a:schemeClr val="tx1"/>
                </a:solidFill>
              </a:rPr>
              <a:t>Descripción</a:t>
            </a:r>
          </a:p>
        </p:txBody>
      </p:sp>
      <p:sp>
        <p:nvSpPr>
          <p:cNvPr id="22" name="21 Rectángulo"/>
          <p:cNvSpPr/>
          <p:nvPr/>
        </p:nvSpPr>
        <p:spPr>
          <a:xfrm>
            <a:off x="3067291" y="2235505"/>
            <a:ext cx="8827191" cy="9364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87312" algn="just"/>
            <a:r>
              <a:rPr lang="es-CO" sz="1600" dirty="0">
                <a:solidFill>
                  <a:schemeClr val="tx1"/>
                </a:solidFill>
              </a:rPr>
              <a:t>La gestión de conocimiento y la innovación en la </a:t>
            </a:r>
            <a:r>
              <a:rPr lang="es-CO" sz="1600" dirty="0" err="1">
                <a:solidFill>
                  <a:schemeClr val="tx1"/>
                </a:solidFill>
              </a:rPr>
              <a:t>CNSC</a:t>
            </a:r>
            <a:r>
              <a:rPr lang="es-CO" sz="1600" dirty="0">
                <a:solidFill>
                  <a:schemeClr val="tx1"/>
                </a:solidFill>
              </a:rPr>
              <a:t> se concibe como el mecanismo de gestión que contribuye a transformar la información en mayor capacidad institucional para mejorar continuamente la prestación de los servicios que la entidad ofrece a sus usuarios, bajo los principios de igualdad, mérito y oportunidad</a:t>
            </a:r>
            <a:endParaRPr lang="es-CO" sz="1600" dirty="0">
              <a:solidFill>
                <a:schemeClr val="tx1"/>
              </a:solidFill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8742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3006359" y="1379736"/>
            <a:ext cx="8949054" cy="562707"/>
          </a:xfrm>
          <a:prstGeom prst="rect">
            <a:avLst/>
          </a:prstGeom>
          <a:solidFill>
            <a:srgbClr val="8FC36B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b="1" dirty="0">
                <a:solidFill>
                  <a:schemeClr val="accent5">
                    <a:lumMod val="50000"/>
                  </a:schemeClr>
                </a:solidFill>
              </a:rPr>
              <a:t>Desarrollo de un sistema de gestión de soluciones integrales para el ciudadano y grupos de valor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370475" y="1379736"/>
            <a:ext cx="2635883" cy="56270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/>
              <a:t>ESTRATEGIA</a:t>
            </a:r>
          </a:p>
        </p:txBody>
      </p:sp>
      <p:sp>
        <p:nvSpPr>
          <p:cNvPr id="2" name="1 Rectángulo"/>
          <p:cNvSpPr/>
          <p:nvPr/>
        </p:nvSpPr>
        <p:spPr>
          <a:xfrm>
            <a:off x="370475" y="2107035"/>
            <a:ext cx="2635883" cy="7649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>
                <a:solidFill>
                  <a:schemeClr val="tx1"/>
                </a:solidFill>
              </a:rPr>
              <a:t>Descripción</a:t>
            </a:r>
          </a:p>
        </p:txBody>
      </p:sp>
      <p:sp>
        <p:nvSpPr>
          <p:cNvPr id="18" name="17 Rectángulo"/>
          <p:cNvSpPr/>
          <p:nvPr/>
        </p:nvSpPr>
        <p:spPr>
          <a:xfrm>
            <a:off x="392458" y="3233753"/>
            <a:ext cx="2613901" cy="7649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>
                <a:solidFill>
                  <a:schemeClr val="tx1"/>
                </a:solidFill>
              </a:rPr>
              <a:t>Metas </a:t>
            </a:r>
          </a:p>
        </p:txBody>
      </p:sp>
      <p:sp>
        <p:nvSpPr>
          <p:cNvPr id="5" name="4 Rectángulo"/>
          <p:cNvSpPr/>
          <p:nvPr/>
        </p:nvSpPr>
        <p:spPr>
          <a:xfrm>
            <a:off x="3180831" y="3233753"/>
            <a:ext cx="8774582" cy="313981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CO" sz="1200" b="1" dirty="0">
                <a:solidFill>
                  <a:schemeClr val="tx1"/>
                </a:solidFill>
              </a:rPr>
              <a:t>Modelaje del sistema</a:t>
            </a:r>
            <a:r>
              <a:rPr lang="es-CO" sz="1200" dirty="0">
                <a:solidFill>
                  <a:schemeClr val="tx1"/>
                </a:solidFill>
              </a:rPr>
              <a:t>: política, objetivos, procesos, tecnologías, estructura, cultura del servicio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O" sz="1200" b="1" dirty="0">
                <a:solidFill>
                  <a:schemeClr val="tx1"/>
                </a:solidFill>
              </a:rPr>
              <a:t>Diseño del </a:t>
            </a:r>
            <a:r>
              <a:rPr lang="es-ES" sz="1200" b="1" dirty="0">
                <a:solidFill>
                  <a:schemeClr val="tx1"/>
                </a:solidFill>
              </a:rPr>
              <a:t>Centro Digital del Servicio Ciudadano y Grupos de Valor</a:t>
            </a:r>
            <a:r>
              <a:rPr lang="es-CO" sz="1200" dirty="0">
                <a:solidFill>
                  <a:schemeClr val="tx1"/>
                </a:solidFill>
              </a:rPr>
              <a:t>:</a:t>
            </a:r>
          </a:p>
          <a:p>
            <a:pPr marL="628650" lvl="1" indent="-171450">
              <a:buFontTx/>
              <a:buChar char="-"/>
            </a:pPr>
            <a:r>
              <a:rPr lang="es-ES" sz="1200" dirty="0">
                <a:solidFill>
                  <a:schemeClr val="tx1"/>
                </a:solidFill>
              </a:rPr>
              <a:t>Identidad Corporativa / .</a:t>
            </a:r>
            <a:r>
              <a:rPr lang="es-ES" sz="1200" dirty="0" err="1">
                <a:solidFill>
                  <a:schemeClr val="tx1"/>
                </a:solidFill>
              </a:rPr>
              <a:t>GOV</a:t>
            </a:r>
            <a:r>
              <a:rPr lang="es-ES" sz="1200" dirty="0">
                <a:solidFill>
                  <a:schemeClr val="tx1"/>
                </a:solidFill>
              </a:rPr>
              <a:t>, Modelo Intuitivo de servicio, Integración con los Sistemas de la </a:t>
            </a:r>
            <a:r>
              <a:rPr lang="es-ES" sz="1200" dirty="0" err="1">
                <a:solidFill>
                  <a:schemeClr val="tx1"/>
                </a:solidFill>
              </a:rPr>
              <a:t>CNSC</a:t>
            </a:r>
            <a:r>
              <a:rPr lang="es-ES" sz="1200" dirty="0">
                <a:solidFill>
                  <a:schemeClr val="tx1"/>
                </a:solidFill>
              </a:rPr>
              <a:t> e </a:t>
            </a:r>
            <a:r>
              <a:rPr lang="es-ES" sz="1200" dirty="0" err="1">
                <a:solidFill>
                  <a:schemeClr val="tx1"/>
                </a:solidFill>
              </a:rPr>
              <a:t>Interoprabilidad</a:t>
            </a:r>
            <a:endParaRPr lang="es-ES" sz="1200" dirty="0">
              <a:solidFill>
                <a:schemeClr val="tx1"/>
              </a:solidFill>
            </a:endParaRPr>
          </a:p>
          <a:p>
            <a:pPr marL="628650" lvl="1" indent="-171450">
              <a:buFontTx/>
              <a:buChar char="-"/>
            </a:pPr>
            <a:r>
              <a:rPr lang="es-ES" sz="1200" dirty="0">
                <a:solidFill>
                  <a:schemeClr val="tx1"/>
                </a:solidFill>
              </a:rPr>
              <a:t>Portafolio de Servicios</a:t>
            </a:r>
          </a:p>
          <a:p>
            <a:pPr marL="628650" lvl="1" indent="-171450">
              <a:buFontTx/>
              <a:buChar char="-"/>
            </a:pPr>
            <a:r>
              <a:rPr lang="es-ES" sz="1200" dirty="0">
                <a:solidFill>
                  <a:schemeClr val="tx1"/>
                </a:solidFill>
              </a:rPr>
              <a:t>Componentes /Funcionalidades Sede Electrónica</a:t>
            </a:r>
          </a:p>
          <a:p>
            <a:pPr marL="628650" lvl="1" indent="-171450">
              <a:buFontTx/>
              <a:buChar char="-"/>
            </a:pPr>
            <a:r>
              <a:rPr lang="es-ES" sz="1200" dirty="0">
                <a:solidFill>
                  <a:schemeClr val="tx1"/>
                </a:solidFill>
              </a:rPr>
              <a:t>Mejoramiento de Canales e Integración </a:t>
            </a:r>
            <a:r>
              <a:rPr lang="es-ES" sz="1200" dirty="0" err="1">
                <a:solidFill>
                  <a:schemeClr val="tx1"/>
                </a:solidFill>
              </a:rPr>
              <a:t>SGDEA</a:t>
            </a:r>
            <a:endParaRPr lang="es-ES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 b="1" dirty="0">
                <a:solidFill>
                  <a:schemeClr val="tx1"/>
                </a:solidFill>
              </a:rPr>
              <a:t>Puesta en marcha Centro Digital del Servicio Ciudadano y Grupos de Valor</a:t>
            </a:r>
          </a:p>
          <a:p>
            <a:pPr marL="628650" lvl="1" indent="-171450">
              <a:buFontTx/>
              <a:buChar char="-"/>
            </a:pPr>
            <a:r>
              <a:rPr lang="es-ES" sz="1200" dirty="0">
                <a:solidFill>
                  <a:schemeClr val="tx1"/>
                </a:solidFill>
              </a:rPr>
              <a:t>Módulo Información General de la </a:t>
            </a:r>
            <a:r>
              <a:rPr lang="es-ES" sz="1200" dirty="0" err="1">
                <a:solidFill>
                  <a:schemeClr val="tx1"/>
                </a:solidFill>
              </a:rPr>
              <a:t>CNSC</a:t>
            </a:r>
            <a:r>
              <a:rPr lang="es-ES" sz="1200" dirty="0">
                <a:solidFill>
                  <a:schemeClr val="tx1"/>
                </a:solidFill>
              </a:rPr>
              <a:t>: </a:t>
            </a:r>
            <a:r>
              <a:rPr lang="es-ES" sz="1200" dirty="0" err="1">
                <a:solidFill>
                  <a:schemeClr val="tx1"/>
                </a:solidFill>
              </a:rPr>
              <a:t>ODCA</a:t>
            </a:r>
            <a:r>
              <a:rPr lang="es-ES" sz="1200" dirty="0">
                <a:solidFill>
                  <a:schemeClr val="tx1"/>
                </a:solidFill>
              </a:rPr>
              <a:t>, Normatividad y Doctrina CA, Procesos de Selección, </a:t>
            </a:r>
            <a:r>
              <a:rPr lang="es-ES" sz="1200" dirty="0" err="1">
                <a:solidFill>
                  <a:schemeClr val="tx1"/>
                </a:solidFill>
              </a:rPr>
              <a:t>VUR</a:t>
            </a:r>
            <a:endParaRPr lang="es-ES" sz="1200" dirty="0">
              <a:solidFill>
                <a:schemeClr val="tx1"/>
              </a:solidFill>
            </a:endParaRPr>
          </a:p>
          <a:p>
            <a:pPr marL="628650" lvl="1" indent="-171450">
              <a:buFontTx/>
              <a:buChar char="-"/>
            </a:pPr>
            <a:r>
              <a:rPr lang="es-ES" sz="1200" dirty="0">
                <a:solidFill>
                  <a:schemeClr val="tx1"/>
                </a:solidFill>
              </a:rPr>
              <a:t>Módulo expediente Aspirante: </a:t>
            </a:r>
            <a:r>
              <a:rPr lang="es-ES" sz="1200" dirty="0" err="1">
                <a:solidFill>
                  <a:schemeClr val="tx1"/>
                </a:solidFill>
              </a:rPr>
              <a:t>SIMO</a:t>
            </a:r>
            <a:r>
              <a:rPr lang="es-ES" sz="1200" dirty="0">
                <a:solidFill>
                  <a:schemeClr val="tx1"/>
                </a:solidFill>
              </a:rPr>
              <a:t> 4.0 (Registro, Inscripciones, Histórico, </a:t>
            </a:r>
            <a:r>
              <a:rPr lang="es-ES" sz="1200" dirty="0" err="1">
                <a:solidFill>
                  <a:schemeClr val="tx1"/>
                </a:solidFill>
              </a:rPr>
              <a:t>OPEC</a:t>
            </a:r>
            <a:r>
              <a:rPr lang="es-ES" sz="1200" dirty="0">
                <a:solidFill>
                  <a:schemeClr val="tx1"/>
                </a:solidFill>
              </a:rPr>
              <a:t> Vigentes, Recomendaros de Concurso, Resultados Concurso, </a:t>
            </a:r>
            <a:r>
              <a:rPr lang="es-ES" sz="1200" dirty="0" err="1">
                <a:solidFill>
                  <a:schemeClr val="tx1"/>
                </a:solidFill>
              </a:rPr>
              <a:t>BNLE</a:t>
            </a:r>
            <a:r>
              <a:rPr lang="es-ES" sz="1200" dirty="0">
                <a:solidFill>
                  <a:schemeClr val="tx1"/>
                </a:solidFill>
              </a:rPr>
              <a:t>), </a:t>
            </a:r>
            <a:r>
              <a:rPr lang="es-ES" sz="1200" dirty="0" err="1">
                <a:solidFill>
                  <a:schemeClr val="tx1"/>
                </a:solidFill>
              </a:rPr>
              <a:t>VUR</a:t>
            </a:r>
            <a:r>
              <a:rPr lang="es-ES" sz="1200" dirty="0">
                <a:solidFill>
                  <a:schemeClr val="tx1"/>
                </a:solidFill>
              </a:rPr>
              <a:t>, </a:t>
            </a:r>
            <a:r>
              <a:rPr lang="es-ES" sz="1200" dirty="0" err="1">
                <a:solidFill>
                  <a:schemeClr val="tx1"/>
                </a:solidFill>
              </a:rPr>
              <a:t>ODCA</a:t>
            </a:r>
            <a:endParaRPr lang="es-ES" sz="1200" dirty="0">
              <a:solidFill>
                <a:schemeClr val="tx1"/>
              </a:solidFill>
            </a:endParaRPr>
          </a:p>
          <a:p>
            <a:pPr marL="628650" lvl="1" indent="-171450">
              <a:buFontTx/>
              <a:buChar char="-"/>
            </a:pPr>
            <a:r>
              <a:rPr lang="es-ES" sz="1200" dirty="0">
                <a:solidFill>
                  <a:schemeClr val="tx1"/>
                </a:solidFill>
              </a:rPr>
              <a:t>Modulo expediente Funcionario CA: </a:t>
            </a:r>
            <a:r>
              <a:rPr lang="es-ES" sz="1200" dirty="0" err="1">
                <a:solidFill>
                  <a:schemeClr val="tx1"/>
                </a:solidFill>
              </a:rPr>
              <a:t>SIMO</a:t>
            </a:r>
            <a:r>
              <a:rPr lang="es-ES" sz="1200" dirty="0">
                <a:solidFill>
                  <a:schemeClr val="tx1"/>
                </a:solidFill>
              </a:rPr>
              <a:t> 4.0,  </a:t>
            </a:r>
            <a:r>
              <a:rPr lang="es-ES" sz="1200" dirty="0" err="1">
                <a:solidFill>
                  <a:schemeClr val="tx1"/>
                </a:solidFill>
              </a:rPr>
              <a:t>RPCA</a:t>
            </a:r>
            <a:r>
              <a:rPr lang="es-ES" sz="1200" dirty="0">
                <a:solidFill>
                  <a:schemeClr val="tx1"/>
                </a:solidFill>
              </a:rPr>
              <a:t>, </a:t>
            </a:r>
            <a:r>
              <a:rPr lang="es-ES" sz="1200" dirty="0" err="1">
                <a:solidFill>
                  <a:schemeClr val="tx1"/>
                </a:solidFill>
              </a:rPr>
              <a:t>EDL</a:t>
            </a:r>
            <a:r>
              <a:rPr lang="es-ES" sz="1200" dirty="0">
                <a:solidFill>
                  <a:schemeClr val="tx1"/>
                </a:solidFill>
              </a:rPr>
              <a:t>, Situaciones de Carrera, Certificaciones, </a:t>
            </a:r>
            <a:r>
              <a:rPr lang="es-CO" sz="1200" dirty="0" err="1">
                <a:solidFill>
                  <a:schemeClr val="tx1"/>
                </a:solidFill>
              </a:rPr>
              <a:t>VUR</a:t>
            </a:r>
            <a:endParaRPr lang="es-CO" sz="1200" dirty="0">
              <a:solidFill>
                <a:schemeClr val="tx1"/>
              </a:solidFill>
            </a:endParaRPr>
          </a:p>
          <a:p>
            <a:pPr marL="628650" lvl="1" indent="-171450">
              <a:buFontTx/>
              <a:buChar char="-"/>
            </a:pPr>
            <a:r>
              <a:rPr lang="es-CO" sz="1200" dirty="0">
                <a:solidFill>
                  <a:schemeClr val="tx1"/>
                </a:solidFill>
              </a:rPr>
              <a:t>Módulo </a:t>
            </a:r>
            <a:r>
              <a:rPr lang="es-ES" sz="1200" dirty="0">
                <a:solidFill>
                  <a:schemeClr val="tx1"/>
                </a:solidFill>
              </a:rPr>
              <a:t>expediente </a:t>
            </a:r>
            <a:r>
              <a:rPr lang="es-CO" sz="1200" dirty="0">
                <a:solidFill>
                  <a:schemeClr val="tx1"/>
                </a:solidFill>
              </a:rPr>
              <a:t>Entidad: </a:t>
            </a:r>
            <a:r>
              <a:rPr lang="es-CO" sz="1200" dirty="0" err="1">
                <a:solidFill>
                  <a:schemeClr val="tx1"/>
                </a:solidFill>
              </a:rPr>
              <a:t>SIMO</a:t>
            </a:r>
            <a:r>
              <a:rPr lang="es-CO" sz="1200" dirty="0">
                <a:solidFill>
                  <a:schemeClr val="tx1"/>
                </a:solidFill>
              </a:rPr>
              <a:t> 4.0: </a:t>
            </a:r>
            <a:r>
              <a:rPr lang="es-CO" sz="1200" dirty="0" err="1">
                <a:solidFill>
                  <a:schemeClr val="tx1"/>
                </a:solidFill>
              </a:rPr>
              <a:t>Submódulo</a:t>
            </a:r>
            <a:r>
              <a:rPr lang="es-CO" sz="1200" dirty="0">
                <a:solidFill>
                  <a:schemeClr val="tx1"/>
                </a:solidFill>
              </a:rPr>
              <a:t> </a:t>
            </a:r>
            <a:r>
              <a:rPr lang="es-CO" sz="1200" dirty="0" err="1">
                <a:solidFill>
                  <a:schemeClr val="tx1"/>
                </a:solidFill>
              </a:rPr>
              <a:t>OPEC</a:t>
            </a:r>
            <a:r>
              <a:rPr lang="es-CO" sz="1200" dirty="0">
                <a:solidFill>
                  <a:schemeClr val="tx1"/>
                </a:solidFill>
              </a:rPr>
              <a:t>, </a:t>
            </a:r>
            <a:r>
              <a:rPr lang="es-ES" sz="1200" dirty="0">
                <a:solidFill>
                  <a:schemeClr val="tx1"/>
                </a:solidFill>
              </a:rPr>
              <a:t>Histórico Procesos de Selección, </a:t>
            </a:r>
            <a:r>
              <a:rPr lang="es-ES" sz="1200" dirty="0" err="1">
                <a:solidFill>
                  <a:schemeClr val="tx1"/>
                </a:solidFill>
              </a:rPr>
              <a:t>ODCA</a:t>
            </a:r>
            <a:r>
              <a:rPr lang="es-ES" sz="1200" dirty="0">
                <a:solidFill>
                  <a:schemeClr val="tx1"/>
                </a:solidFill>
              </a:rPr>
              <a:t>, Normatividad y Doctrina CA, </a:t>
            </a:r>
            <a:r>
              <a:rPr lang="es-ES" sz="1200" dirty="0" err="1">
                <a:solidFill>
                  <a:schemeClr val="tx1"/>
                </a:solidFill>
              </a:rPr>
              <a:t>RPCA</a:t>
            </a:r>
            <a:r>
              <a:rPr lang="es-ES" sz="1200" dirty="0">
                <a:solidFill>
                  <a:schemeClr val="tx1"/>
                </a:solidFill>
              </a:rPr>
              <a:t>, </a:t>
            </a:r>
            <a:r>
              <a:rPr lang="es-ES" sz="1200" dirty="0" err="1">
                <a:solidFill>
                  <a:schemeClr val="tx1"/>
                </a:solidFill>
              </a:rPr>
              <a:t>BNLE</a:t>
            </a:r>
            <a:endParaRPr lang="es-ES" sz="1200" dirty="0">
              <a:solidFill>
                <a:schemeClr val="tx1"/>
              </a:solidFill>
            </a:endParaRPr>
          </a:p>
          <a:p>
            <a:pPr marL="628650" lvl="1" indent="-171450">
              <a:buFontTx/>
              <a:buChar char="-"/>
            </a:pPr>
            <a:r>
              <a:rPr lang="es-ES" sz="1200" dirty="0">
                <a:solidFill>
                  <a:schemeClr val="tx1"/>
                </a:solidFill>
              </a:rPr>
              <a:t>Módulo expediente </a:t>
            </a:r>
            <a:r>
              <a:rPr lang="es-ES" sz="1200" dirty="0" err="1">
                <a:solidFill>
                  <a:schemeClr val="tx1"/>
                </a:solidFill>
              </a:rPr>
              <a:t>IES</a:t>
            </a:r>
            <a:r>
              <a:rPr lang="es-ES" sz="1200" dirty="0">
                <a:solidFill>
                  <a:schemeClr val="tx1"/>
                </a:solidFill>
              </a:rPr>
              <a:t>: </a:t>
            </a:r>
            <a:r>
              <a:rPr lang="es-ES" sz="1200" dirty="0" err="1">
                <a:solidFill>
                  <a:schemeClr val="tx1"/>
                </a:solidFill>
              </a:rPr>
              <a:t>SIMO</a:t>
            </a:r>
            <a:r>
              <a:rPr lang="es-ES" sz="1200" dirty="0">
                <a:solidFill>
                  <a:schemeClr val="tx1"/>
                </a:solidFill>
              </a:rPr>
              <a:t> 4.0: Acreditación, Proceso en Ejecución, Procesos en Desarrollo (</a:t>
            </a:r>
            <a:r>
              <a:rPr lang="es-ES" sz="1200" dirty="0" err="1">
                <a:solidFill>
                  <a:schemeClr val="tx1"/>
                </a:solidFill>
              </a:rPr>
              <a:t>SECOP</a:t>
            </a:r>
            <a:r>
              <a:rPr lang="es-ES" sz="1200" dirty="0">
                <a:solidFill>
                  <a:schemeClr val="tx1"/>
                </a:solidFill>
              </a:rPr>
              <a:t> II), Evaluación / Auditoría, </a:t>
            </a:r>
            <a:r>
              <a:rPr lang="es-ES" sz="1200" dirty="0" err="1">
                <a:solidFill>
                  <a:schemeClr val="tx1"/>
                </a:solidFill>
              </a:rPr>
              <a:t>ODCA</a:t>
            </a:r>
            <a:endParaRPr lang="es-ES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 b="1" dirty="0">
                <a:solidFill>
                  <a:schemeClr val="tx1"/>
                </a:solidFill>
              </a:rPr>
              <a:t>Medición de la Percepción Ciudadana sobre los servicios institucionales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 b="1" dirty="0">
                <a:solidFill>
                  <a:schemeClr val="tx1"/>
                </a:solidFill>
              </a:rPr>
              <a:t>Mejoramiento del </a:t>
            </a:r>
            <a:r>
              <a:rPr lang="es-ES" sz="1200" b="1" dirty="0" err="1">
                <a:solidFill>
                  <a:schemeClr val="tx1"/>
                </a:solidFill>
              </a:rPr>
              <a:t>ITA</a:t>
            </a:r>
            <a:r>
              <a:rPr lang="es-ES" sz="1200" b="1" dirty="0">
                <a:solidFill>
                  <a:schemeClr val="tx1"/>
                </a:solidFill>
              </a:rPr>
              <a:t> según Línea base 2019</a:t>
            </a:r>
            <a:endParaRPr lang="es-CO" sz="1200" b="1" dirty="0">
              <a:solidFill>
                <a:schemeClr val="tx1"/>
              </a:solidFill>
            </a:endParaRPr>
          </a:p>
        </p:txBody>
      </p:sp>
      <p:sp>
        <p:nvSpPr>
          <p:cNvPr id="12" name="Rectángulo 5"/>
          <p:cNvSpPr/>
          <p:nvPr/>
        </p:nvSpPr>
        <p:spPr>
          <a:xfrm>
            <a:off x="2945428" y="184987"/>
            <a:ext cx="6321669" cy="830997"/>
          </a:xfrm>
          <a:prstGeom prst="rect">
            <a:avLst/>
          </a:prstGeom>
          <a:solidFill>
            <a:schemeClr val="bg2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600" b="1" dirty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PLANEACIÓN INSTITUCIONAL </a:t>
            </a:r>
            <a:r>
              <a:rPr lang="es-ES" sz="2400" b="1" dirty="0" err="1">
                <a:ln w="0"/>
                <a:solidFill>
                  <a:schemeClr val="accent5">
                    <a:lumMod val="75000"/>
                  </a:schemeClr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CNSC</a:t>
            </a:r>
            <a:r>
              <a:rPr lang="es-ES" sz="2400" b="1" dirty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 2020</a:t>
            </a:r>
          </a:p>
          <a:p>
            <a:pPr algn="ctr"/>
            <a:r>
              <a:rPr lang="x-none" sz="2400" b="1" dirty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Ajuste PEI 2019 - 2022</a:t>
            </a:r>
            <a:endParaRPr lang="es-ES_tradnl" sz="2400" b="1" dirty="0">
              <a:ln w="0"/>
              <a:solidFill>
                <a:schemeClr val="accent5">
                  <a:lumMod val="75000"/>
                </a:schemeClr>
              </a:solidFill>
              <a:effectLst>
                <a:outerShdw sx="1000" sy="1000" algn="ctr" rotWithShape="0">
                  <a:srgbClr val="6E747A"/>
                </a:outerShdw>
              </a:effectLst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3128221" y="2128987"/>
            <a:ext cx="8827191" cy="10048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87312" algn="just"/>
            <a:r>
              <a:rPr lang="es-ES" sz="1600" dirty="0">
                <a:solidFill>
                  <a:srgbClr val="333333"/>
                </a:solidFill>
              </a:rPr>
              <a:t>Interacción y relacionamiento de la </a:t>
            </a:r>
            <a:r>
              <a:rPr lang="es-ES" sz="1600" dirty="0" err="1">
                <a:solidFill>
                  <a:srgbClr val="333333"/>
                </a:solidFill>
              </a:rPr>
              <a:t>CNSC</a:t>
            </a:r>
            <a:r>
              <a:rPr lang="es-ES" sz="1600" dirty="0">
                <a:solidFill>
                  <a:srgbClr val="333333"/>
                </a:solidFill>
              </a:rPr>
              <a:t> con sus usuarios y grupos de valor para acceder a los servicios de la Entidad a través de distintos canales y conocer sus intereses y expectativas. El servicio al ciudadano se enmarca en los principios de información completa y clara, de igualdad, celeridad, imparcialidad, eficiencia, transparencia, consistencia, calidad y oportunidad.</a:t>
            </a:r>
            <a:endParaRPr lang="es-CO" sz="1600" dirty="0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734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861646" y="2043619"/>
            <a:ext cx="3544099" cy="79943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CO" sz="1500" b="1" i="1" dirty="0">
                <a:solidFill>
                  <a:schemeClr val="accent5">
                    <a:lumMod val="50000"/>
                  </a:schemeClr>
                </a:solidFill>
              </a:rPr>
              <a:t>Incrementar la capacidad técnica  de la CNSC para ejecutar el plan de vacantes definido con las entidades públicas</a:t>
            </a:r>
          </a:p>
        </p:txBody>
      </p:sp>
      <p:sp>
        <p:nvSpPr>
          <p:cNvPr id="9" name="8 Rectángulo"/>
          <p:cNvSpPr/>
          <p:nvPr/>
        </p:nvSpPr>
        <p:spPr>
          <a:xfrm>
            <a:off x="4818185" y="2117036"/>
            <a:ext cx="3042139" cy="975579"/>
          </a:xfrm>
          <a:prstGeom prst="rect">
            <a:avLst/>
          </a:prstGeom>
          <a:solidFill>
            <a:srgbClr val="8FC36B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dirty="0">
                <a:solidFill>
                  <a:schemeClr val="accent5">
                    <a:lumMod val="50000"/>
                  </a:schemeClr>
                </a:solidFill>
              </a:rPr>
              <a:t>Transformación Digital e Incorporación de Nuevas Tecnologías para la Operación de Procesos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861643" y="1504688"/>
            <a:ext cx="3544098" cy="3956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/>
              <a:t>OBJETIVOS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6515098" y="1583819"/>
            <a:ext cx="3042139" cy="39565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/>
              <a:t>ESTRATEGIAS</a:t>
            </a:r>
          </a:p>
        </p:txBody>
      </p:sp>
      <p:sp>
        <p:nvSpPr>
          <p:cNvPr id="17" name="16 Rectángulo"/>
          <p:cNvSpPr/>
          <p:nvPr/>
        </p:nvSpPr>
        <p:spPr>
          <a:xfrm>
            <a:off x="861642" y="2940712"/>
            <a:ext cx="3544099" cy="96544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CO" sz="1500" b="1" i="1" dirty="0">
                <a:solidFill>
                  <a:schemeClr val="accent5">
                    <a:lumMod val="50000"/>
                  </a:schemeClr>
                </a:solidFill>
              </a:rPr>
              <a:t>Completar, depurar y mantener actualizado el Registro Público para la debida administración de la Carrera Administrativa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861646" y="3986038"/>
            <a:ext cx="3544097" cy="125892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CO" sz="1500" b="1" i="1" dirty="0">
                <a:solidFill>
                  <a:schemeClr val="accent5">
                    <a:lumMod val="50000"/>
                  </a:schemeClr>
                </a:solidFill>
              </a:rPr>
              <a:t>Validar </a:t>
            </a:r>
            <a:r>
              <a:rPr lang="es-CO" sz="1500" b="1" i="1" dirty="0" smtClean="0">
                <a:solidFill>
                  <a:schemeClr val="accent5">
                    <a:lumMod val="50000"/>
                  </a:schemeClr>
                </a:solidFill>
              </a:rPr>
              <a:t>la  </a:t>
            </a:r>
            <a:r>
              <a:rPr lang="es-CO" sz="1500" b="1" i="1" dirty="0">
                <a:solidFill>
                  <a:schemeClr val="accent5">
                    <a:lumMod val="50000"/>
                  </a:schemeClr>
                </a:solidFill>
              </a:rPr>
              <a:t>EDL para determinar la permanencia y el retiro de los servidores de </a:t>
            </a:r>
            <a:r>
              <a:rPr lang="es-CO" sz="1500" b="1" i="1" dirty="0" smtClean="0">
                <a:solidFill>
                  <a:schemeClr val="accent5">
                    <a:lumMod val="50000"/>
                  </a:schemeClr>
                </a:solidFill>
              </a:rPr>
              <a:t>Carrera Administrativa </a:t>
            </a:r>
            <a:r>
              <a:rPr lang="es-CO" sz="1500" b="1" i="1" dirty="0">
                <a:solidFill>
                  <a:schemeClr val="accent5">
                    <a:lumMod val="50000"/>
                  </a:schemeClr>
                </a:solidFill>
              </a:rPr>
              <a:t>y su contribución al logro de </a:t>
            </a:r>
            <a:r>
              <a:rPr lang="es-CO" sz="1500" b="1" i="1" dirty="0" smtClean="0">
                <a:solidFill>
                  <a:schemeClr val="accent5">
                    <a:lumMod val="50000"/>
                  </a:schemeClr>
                </a:solidFill>
              </a:rPr>
              <a:t>las metas </a:t>
            </a:r>
            <a:r>
              <a:rPr lang="es-CO" sz="1500" b="1" i="1" dirty="0">
                <a:solidFill>
                  <a:schemeClr val="accent5">
                    <a:lumMod val="50000"/>
                  </a:schemeClr>
                </a:solidFill>
              </a:rPr>
              <a:t>institucionales</a:t>
            </a:r>
          </a:p>
        </p:txBody>
      </p:sp>
      <p:sp>
        <p:nvSpPr>
          <p:cNvPr id="20" name="19 Rectángulo"/>
          <p:cNvSpPr/>
          <p:nvPr/>
        </p:nvSpPr>
        <p:spPr>
          <a:xfrm>
            <a:off x="861648" y="5341658"/>
            <a:ext cx="3544097" cy="96031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CO" sz="1500" b="1" i="1" dirty="0">
                <a:solidFill>
                  <a:schemeClr val="accent5">
                    <a:lumMod val="50000"/>
                  </a:schemeClr>
                </a:solidFill>
              </a:rPr>
              <a:t>Incrementar la cobertura y oportunidad de la vigilancia y control de la Carrera Administrativa para garantizar el cumplimiento de las normas de carrera</a:t>
            </a:r>
          </a:p>
        </p:txBody>
      </p:sp>
      <p:sp>
        <p:nvSpPr>
          <p:cNvPr id="21" name="20 Rectángulo"/>
          <p:cNvSpPr/>
          <p:nvPr/>
        </p:nvSpPr>
        <p:spPr>
          <a:xfrm>
            <a:off x="4818184" y="3162356"/>
            <a:ext cx="3042139" cy="975579"/>
          </a:xfrm>
          <a:prstGeom prst="rect">
            <a:avLst/>
          </a:prstGeom>
          <a:solidFill>
            <a:srgbClr val="8FC36B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dirty="0">
                <a:solidFill>
                  <a:schemeClr val="accent5">
                    <a:lumMod val="50000"/>
                  </a:schemeClr>
                </a:solidFill>
              </a:rPr>
              <a:t>Iniciativas normativas para la ampliación de competencias de administración y vigilancia de la carrera administrativa</a:t>
            </a:r>
          </a:p>
        </p:txBody>
      </p:sp>
      <p:sp>
        <p:nvSpPr>
          <p:cNvPr id="22" name="21 Rectángulo"/>
          <p:cNvSpPr/>
          <p:nvPr/>
        </p:nvSpPr>
        <p:spPr>
          <a:xfrm>
            <a:off x="4818183" y="4241406"/>
            <a:ext cx="3042139" cy="975579"/>
          </a:xfrm>
          <a:prstGeom prst="rect">
            <a:avLst/>
          </a:prstGeom>
          <a:solidFill>
            <a:srgbClr val="8FC36B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dirty="0">
                <a:solidFill>
                  <a:schemeClr val="accent5">
                    <a:lumMod val="50000"/>
                  </a:schemeClr>
                </a:solidFill>
              </a:rPr>
              <a:t>Desarrollo de alianzas para fortalecer la capacidad institucional</a:t>
            </a:r>
          </a:p>
        </p:txBody>
      </p:sp>
      <p:sp>
        <p:nvSpPr>
          <p:cNvPr id="23" name="22 Rectángulo"/>
          <p:cNvSpPr/>
          <p:nvPr/>
        </p:nvSpPr>
        <p:spPr>
          <a:xfrm>
            <a:off x="4818185" y="5277857"/>
            <a:ext cx="3042139" cy="586486"/>
          </a:xfrm>
          <a:prstGeom prst="rect">
            <a:avLst/>
          </a:prstGeom>
          <a:solidFill>
            <a:srgbClr val="8FC36B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dirty="0">
                <a:solidFill>
                  <a:schemeClr val="accent5">
                    <a:lumMod val="50000"/>
                  </a:schemeClr>
                </a:solidFill>
              </a:rPr>
              <a:t>Mejoramiento de las capacidades de gestión institucional</a:t>
            </a:r>
          </a:p>
        </p:txBody>
      </p:sp>
      <p:sp>
        <p:nvSpPr>
          <p:cNvPr id="24" name="23 Rectángulo"/>
          <p:cNvSpPr/>
          <p:nvPr/>
        </p:nvSpPr>
        <p:spPr>
          <a:xfrm>
            <a:off x="8170984" y="3301894"/>
            <a:ext cx="3042139" cy="586486"/>
          </a:xfrm>
          <a:prstGeom prst="rect">
            <a:avLst/>
          </a:prstGeom>
          <a:solidFill>
            <a:srgbClr val="8FC36B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dirty="0">
                <a:solidFill>
                  <a:schemeClr val="accent5">
                    <a:lumMod val="50000"/>
                  </a:schemeClr>
                </a:solidFill>
              </a:rPr>
              <a:t>Implementación del Sistema de Gestión del Conocimiento</a:t>
            </a:r>
          </a:p>
        </p:txBody>
      </p:sp>
      <p:sp>
        <p:nvSpPr>
          <p:cNvPr id="36" name="35 Rectángulo"/>
          <p:cNvSpPr/>
          <p:nvPr/>
        </p:nvSpPr>
        <p:spPr>
          <a:xfrm>
            <a:off x="8170984" y="2117036"/>
            <a:ext cx="3042139" cy="975579"/>
          </a:xfrm>
          <a:prstGeom prst="rect">
            <a:avLst/>
          </a:prstGeom>
          <a:solidFill>
            <a:srgbClr val="8FC36B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dirty="0">
                <a:solidFill>
                  <a:schemeClr val="accent5">
                    <a:lumMod val="50000"/>
                  </a:schemeClr>
                </a:solidFill>
              </a:rPr>
              <a:t>Implementación de un sistema de gestión de soluciones integrales para el ciudadano y partes interesadas</a:t>
            </a:r>
          </a:p>
        </p:txBody>
      </p:sp>
      <p:sp>
        <p:nvSpPr>
          <p:cNvPr id="18" name="Rectángulo 5"/>
          <p:cNvSpPr/>
          <p:nvPr/>
        </p:nvSpPr>
        <p:spPr>
          <a:xfrm>
            <a:off x="2945428" y="184987"/>
            <a:ext cx="6321669" cy="830997"/>
          </a:xfrm>
          <a:prstGeom prst="rect">
            <a:avLst/>
          </a:prstGeom>
          <a:solidFill>
            <a:schemeClr val="bg2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600" b="1" dirty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PLANEACIÓN INSTITUCIONAL </a:t>
            </a:r>
            <a:r>
              <a:rPr lang="es-ES" sz="2400" b="1" dirty="0" err="1">
                <a:ln w="0"/>
                <a:solidFill>
                  <a:schemeClr val="accent5">
                    <a:lumMod val="75000"/>
                  </a:schemeClr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CNSC</a:t>
            </a:r>
            <a:r>
              <a:rPr lang="es-ES" sz="2400" b="1" dirty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 2020</a:t>
            </a:r>
          </a:p>
          <a:p>
            <a:pPr algn="ctr"/>
            <a:r>
              <a:rPr lang="x-none" sz="2400" b="1" dirty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Ajuste </a:t>
            </a:r>
            <a:r>
              <a:rPr lang="x-none" sz="2400" b="1">
                <a:ln w="0"/>
                <a:solidFill>
                  <a:schemeClr val="accent5">
                    <a:lumMod val="75000"/>
                  </a:schemeClr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PEI </a:t>
            </a:r>
            <a:r>
              <a:rPr lang="x-none" sz="2400" b="1" smtClean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20</a:t>
            </a:r>
            <a:r>
              <a:rPr lang="es-CO" sz="2400" b="1" dirty="0" smtClean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20</a:t>
            </a:r>
            <a:r>
              <a:rPr lang="x-none" sz="2400" b="1" smtClean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 </a:t>
            </a:r>
            <a:r>
              <a:rPr lang="x-none" sz="2400" b="1" dirty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- 2022</a:t>
            </a:r>
            <a:endParaRPr lang="es-ES_tradnl" sz="2400" b="1" dirty="0">
              <a:ln w="0"/>
              <a:solidFill>
                <a:schemeClr val="accent5">
                  <a:lumMod val="75000"/>
                </a:schemeClr>
              </a:solidFill>
              <a:effectLst>
                <a:outerShdw sx="1000" sy="1000" algn="ctr" rotWithShape="0">
                  <a:srgbClr val="6E747A"/>
                </a:outerShdw>
              </a:effectLst>
              <a:latin typeface="Arial Black" charset="0"/>
              <a:ea typeface="Arial Black" charset="0"/>
              <a:cs typeface="Arial Blac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2981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2932333" y="1696992"/>
            <a:ext cx="8949054" cy="56270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i="1" dirty="0">
                <a:solidFill>
                  <a:schemeClr val="accent5">
                    <a:lumMod val="50000"/>
                  </a:schemeClr>
                </a:solidFill>
              </a:rPr>
              <a:t>Incrementar la capacidad técnica  de la </a:t>
            </a:r>
            <a:r>
              <a:rPr lang="es-CO" b="1" i="1" dirty="0" err="1">
                <a:solidFill>
                  <a:schemeClr val="accent5">
                    <a:lumMod val="50000"/>
                  </a:schemeClr>
                </a:solidFill>
              </a:rPr>
              <a:t>CNSC</a:t>
            </a:r>
            <a:r>
              <a:rPr lang="es-CO" b="1" i="1" dirty="0">
                <a:solidFill>
                  <a:schemeClr val="accent5">
                    <a:lumMod val="50000"/>
                  </a:schemeClr>
                </a:solidFill>
              </a:rPr>
              <a:t> para ejecutar el plan de vacantes definido con las entidades públicas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96449" y="1688114"/>
            <a:ext cx="2635883" cy="5627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/>
              <a:t>OBJETIVO</a:t>
            </a:r>
          </a:p>
        </p:txBody>
      </p:sp>
      <p:sp>
        <p:nvSpPr>
          <p:cNvPr id="2" name="1 Rectángulo"/>
          <p:cNvSpPr/>
          <p:nvPr/>
        </p:nvSpPr>
        <p:spPr>
          <a:xfrm>
            <a:off x="296449" y="2415413"/>
            <a:ext cx="2635883" cy="7649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>
                <a:solidFill>
                  <a:schemeClr val="tx1"/>
                </a:solidFill>
              </a:rPr>
              <a:t>Descripción</a:t>
            </a:r>
          </a:p>
        </p:txBody>
      </p:sp>
      <p:sp>
        <p:nvSpPr>
          <p:cNvPr id="18" name="17 Rectángulo"/>
          <p:cNvSpPr/>
          <p:nvPr/>
        </p:nvSpPr>
        <p:spPr>
          <a:xfrm>
            <a:off x="318431" y="3364579"/>
            <a:ext cx="2613901" cy="7649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>
                <a:solidFill>
                  <a:schemeClr val="tx1"/>
                </a:solidFill>
              </a:rPr>
              <a:t>Alcance y Metas</a:t>
            </a:r>
          </a:p>
        </p:txBody>
      </p:sp>
      <p:sp>
        <p:nvSpPr>
          <p:cNvPr id="5" name="4 Rectángulo"/>
          <p:cNvSpPr/>
          <p:nvPr/>
        </p:nvSpPr>
        <p:spPr>
          <a:xfrm>
            <a:off x="3054195" y="3364578"/>
            <a:ext cx="8679138" cy="29260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73050" indent="-185738" algn="just">
              <a:buFont typeface="Arial" panose="020B0604020202020204" pitchFamily="34" charset="0"/>
              <a:buChar char="•"/>
            </a:pPr>
            <a:r>
              <a:rPr lang="es-CO" sz="1400" dirty="0">
                <a:solidFill>
                  <a:schemeClr val="tx1"/>
                </a:solidFill>
              </a:rPr>
              <a:t>Ofertar (desde la inscripción) 65.000 vacantes entre 2020 y 2022, considerando 15,392 de 2019 y </a:t>
            </a:r>
            <a:r>
              <a:rPr lang="es-CO" sz="1400" dirty="0">
                <a:solidFill>
                  <a:schemeClr val="tx1"/>
                </a:solidFill>
                <a:ea typeface="Arial" charset="0"/>
                <a:cs typeface="Arial" charset="0"/>
              </a:rPr>
              <a:t>6.700 cargos que aún no han sido reportados; más los generados por retiros de la carrera administrativa.</a:t>
            </a:r>
          </a:p>
          <a:p>
            <a:pPr marL="273050" indent="-185738" algn="just">
              <a:buFont typeface="Arial" panose="020B0604020202020204" pitchFamily="34" charset="0"/>
              <a:buChar char="•"/>
            </a:pPr>
            <a:r>
              <a:rPr lang="es-CO" sz="1400" dirty="0">
                <a:solidFill>
                  <a:schemeClr val="tx1"/>
                </a:solidFill>
                <a:ea typeface="Arial" charset="0"/>
                <a:cs typeface="Arial" charset="0"/>
              </a:rPr>
              <a:t>Realizar de manera directa 3 procesos de selección</a:t>
            </a:r>
          </a:p>
          <a:p>
            <a:pPr marL="273050" indent="-185738" algn="just">
              <a:buFont typeface="Arial" panose="020B0604020202020204" pitchFamily="34" charset="0"/>
              <a:buChar char="•"/>
            </a:pPr>
            <a:r>
              <a:rPr lang="es-CO" sz="1400" dirty="0">
                <a:solidFill>
                  <a:schemeClr val="tx1"/>
                </a:solidFill>
                <a:cs typeface="Arial" charset="0"/>
              </a:rPr>
              <a:t>Poner en producción SIMO 4.0 : </a:t>
            </a:r>
          </a:p>
          <a:p>
            <a:pPr marL="628650" lvl="1" indent="-171450" algn="just">
              <a:buFontTx/>
              <a:buChar char="-"/>
            </a:pPr>
            <a:r>
              <a:rPr lang="es-CO" sz="1400" dirty="0">
                <a:solidFill>
                  <a:schemeClr val="tx1"/>
                </a:solidFill>
              </a:rPr>
              <a:t>Módulo de Planeación de procesos de selección</a:t>
            </a:r>
          </a:p>
          <a:p>
            <a:pPr marL="628650" lvl="1" indent="-171450" algn="just">
              <a:buFontTx/>
              <a:buChar char="-"/>
            </a:pPr>
            <a:r>
              <a:rPr lang="es-CO" sz="1400" dirty="0">
                <a:solidFill>
                  <a:schemeClr val="tx1"/>
                </a:solidFill>
              </a:rPr>
              <a:t>Modulo Ciudadano: Inscripciones, </a:t>
            </a:r>
            <a:r>
              <a:rPr lang="es-CO" sz="1400" dirty="0" err="1">
                <a:solidFill>
                  <a:schemeClr val="tx1"/>
                </a:solidFill>
              </a:rPr>
              <a:t>Recomendador</a:t>
            </a:r>
            <a:r>
              <a:rPr lang="es-CO" sz="1400" dirty="0">
                <a:solidFill>
                  <a:schemeClr val="tx1"/>
                </a:solidFill>
              </a:rPr>
              <a:t> ciudadano</a:t>
            </a:r>
          </a:p>
          <a:p>
            <a:pPr marL="628650" lvl="1" indent="-171450" algn="just">
              <a:buFontTx/>
              <a:buChar char="-"/>
            </a:pPr>
            <a:r>
              <a:rPr lang="es-CO" sz="1400" dirty="0">
                <a:solidFill>
                  <a:schemeClr val="tx1"/>
                </a:solidFill>
              </a:rPr>
              <a:t>Modulo de Estructuración y Aplicación de Pruebas: VRM, VA, Pruebas escritas informatizadas</a:t>
            </a:r>
          </a:p>
          <a:p>
            <a:pPr marL="628650" lvl="1" indent="-171450" algn="just">
              <a:buFontTx/>
              <a:buChar char="-"/>
            </a:pPr>
            <a:r>
              <a:rPr lang="es-CO" sz="1400" dirty="0">
                <a:solidFill>
                  <a:schemeClr val="tx1"/>
                </a:solidFill>
              </a:rPr>
              <a:t>Módulo de Listas de Elegibles</a:t>
            </a:r>
          </a:p>
          <a:p>
            <a:pPr marL="628650" lvl="1" indent="-171450" algn="just">
              <a:buFontTx/>
              <a:buChar char="-"/>
            </a:pPr>
            <a:r>
              <a:rPr lang="es-CO" sz="1400" dirty="0">
                <a:solidFill>
                  <a:schemeClr val="tx1"/>
                </a:solidFill>
              </a:rPr>
              <a:t>Módulo de Reclamaciones </a:t>
            </a:r>
          </a:p>
          <a:p>
            <a:pPr marL="628650" lvl="1" indent="-171450" algn="just">
              <a:buFontTx/>
              <a:buChar char="-"/>
            </a:pPr>
            <a:r>
              <a:rPr lang="es-CO" sz="1400" dirty="0">
                <a:solidFill>
                  <a:schemeClr val="tx1"/>
                </a:solidFill>
              </a:rPr>
              <a:t>Módulo de solicitudes de Exclusión y Recursos</a:t>
            </a:r>
          </a:p>
          <a:p>
            <a:pPr marL="628650" lvl="1" indent="-171450" algn="just">
              <a:buFontTx/>
              <a:buChar char="-"/>
            </a:pPr>
            <a:r>
              <a:rPr lang="es-CO" sz="1400" dirty="0">
                <a:solidFill>
                  <a:schemeClr val="tx1"/>
                </a:solidFill>
              </a:rPr>
              <a:t>Nuevo Módulo Vigilancia y Control de la Carrera Administrativa</a:t>
            </a:r>
          </a:p>
          <a:p>
            <a:pPr marL="273050" indent="-185738" algn="just">
              <a:buFont typeface="Arial" panose="020B0604020202020204" pitchFamily="34" charset="0"/>
              <a:buChar char="•"/>
            </a:pPr>
            <a:r>
              <a:rPr lang="es-CO" sz="1400" dirty="0">
                <a:solidFill>
                  <a:schemeClr val="tx1"/>
                </a:solidFill>
                <a:cs typeface="Arial" charset="0"/>
              </a:rPr>
              <a:t>Diseñar e implementar un nuevo modelo automatizado de acreditación de </a:t>
            </a:r>
            <a:r>
              <a:rPr lang="es-CO" sz="1400" dirty="0" err="1">
                <a:solidFill>
                  <a:schemeClr val="tx1"/>
                </a:solidFill>
                <a:cs typeface="Arial" charset="0"/>
              </a:rPr>
              <a:t>IES</a:t>
            </a:r>
            <a:endParaRPr lang="es-CO" sz="1400" dirty="0">
              <a:solidFill>
                <a:schemeClr val="tx1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3054195" y="2446244"/>
            <a:ext cx="8827191" cy="74297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87312" algn="just"/>
            <a:r>
              <a:rPr lang="es-CO" sz="1600" dirty="0">
                <a:solidFill>
                  <a:schemeClr val="tx1"/>
                </a:solidFill>
              </a:rPr>
              <a:t>Adelantar procesos de selección para la reducción de la provisionalidad en el Empleo Publico, haciendo uso de nuevas y tecnologías que permitan mejorar los tiempos de ejecución, fortalecer la integralidad de las pruebas y el uso eficiente de recursos.</a:t>
            </a:r>
          </a:p>
        </p:txBody>
      </p:sp>
      <p:sp>
        <p:nvSpPr>
          <p:cNvPr id="25" name="Rectángulo 5"/>
          <p:cNvSpPr/>
          <p:nvPr/>
        </p:nvSpPr>
        <p:spPr>
          <a:xfrm>
            <a:off x="2945428" y="184987"/>
            <a:ext cx="6321669" cy="830997"/>
          </a:xfrm>
          <a:prstGeom prst="rect">
            <a:avLst/>
          </a:prstGeom>
          <a:solidFill>
            <a:schemeClr val="bg2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600" b="1" dirty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PLANEACIÓN INSTITUCIONAL </a:t>
            </a:r>
            <a:r>
              <a:rPr lang="es-ES" sz="2400" b="1" dirty="0" err="1">
                <a:ln w="0"/>
                <a:solidFill>
                  <a:schemeClr val="accent5">
                    <a:lumMod val="75000"/>
                  </a:schemeClr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CNSC</a:t>
            </a:r>
            <a:r>
              <a:rPr lang="es-ES" sz="2400" b="1" dirty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 2020</a:t>
            </a:r>
          </a:p>
          <a:p>
            <a:pPr algn="ctr"/>
            <a:r>
              <a:rPr lang="x-none" sz="2400" b="1" dirty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Ajuste </a:t>
            </a:r>
            <a:r>
              <a:rPr lang="x-none" sz="2400" b="1">
                <a:ln w="0"/>
                <a:solidFill>
                  <a:schemeClr val="accent5">
                    <a:lumMod val="75000"/>
                  </a:schemeClr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PEI </a:t>
            </a:r>
            <a:r>
              <a:rPr lang="x-none" sz="2400" b="1" smtClean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20</a:t>
            </a:r>
            <a:r>
              <a:rPr lang="es-CO" sz="2400" b="1" dirty="0" smtClean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20</a:t>
            </a:r>
            <a:r>
              <a:rPr lang="x-none" sz="2400" b="1" smtClean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 </a:t>
            </a:r>
            <a:r>
              <a:rPr lang="x-none" sz="2400" b="1" dirty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- 2022</a:t>
            </a:r>
            <a:endParaRPr lang="es-ES_tradnl" sz="2400" b="1" dirty="0">
              <a:ln w="0"/>
              <a:solidFill>
                <a:schemeClr val="accent5">
                  <a:lumMod val="75000"/>
                </a:schemeClr>
              </a:solidFill>
              <a:effectLst>
                <a:outerShdw sx="1000" sy="1000" algn="ctr" rotWithShape="0">
                  <a:srgbClr val="6E747A"/>
                </a:outerShdw>
              </a:effectLst>
              <a:latin typeface="Arial Black" charset="0"/>
              <a:ea typeface="Arial Black" charset="0"/>
              <a:cs typeface="Arial Blac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7468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2945429" y="1584025"/>
            <a:ext cx="8949054" cy="56270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i="1" dirty="0">
                <a:solidFill>
                  <a:schemeClr val="accent5">
                    <a:lumMod val="50000"/>
                  </a:schemeClr>
                </a:solidFill>
              </a:rPr>
              <a:t>Completar, depurar y mantener actualizado el Registro Público para la debida administración de la Carrera Administrativa</a:t>
            </a:r>
            <a:endParaRPr lang="es-CO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309545" y="2335074"/>
            <a:ext cx="2635883" cy="7649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>
                <a:solidFill>
                  <a:schemeClr val="tx1"/>
                </a:solidFill>
              </a:rPr>
              <a:t>Descripción</a:t>
            </a:r>
          </a:p>
        </p:txBody>
      </p:sp>
      <p:sp>
        <p:nvSpPr>
          <p:cNvPr id="18" name="17 Rectángulo"/>
          <p:cNvSpPr/>
          <p:nvPr/>
        </p:nvSpPr>
        <p:spPr>
          <a:xfrm>
            <a:off x="331527" y="3284240"/>
            <a:ext cx="2613901" cy="7649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>
                <a:solidFill>
                  <a:schemeClr val="tx1"/>
                </a:solidFill>
              </a:rPr>
              <a:t>Alcance y Metas</a:t>
            </a:r>
          </a:p>
        </p:txBody>
      </p:sp>
      <p:sp>
        <p:nvSpPr>
          <p:cNvPr id="5" name="4 Rectángulo"/>
          <p:cNvSpPr/>
          <p:nvPr/>
        </p:nvSpPr>
        <p:spPr>
          <a:xfrm>
            <a:off x="3067291" y="3284239"/>
            <a:ext cx="8827192" cy="305668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7312" algn="just"/>
            <a:r>
              <a:rPr lang="es-CO" sz="1500" dirty="0">
                <a:solidFill>
                  <a:schemeClr val="tx1"/>
                </a:solidFill>
                <a:ea typeface="Arial" charset="0"/>
                <a:cs typeface="Arial" charset="0"/>
              </a:rPr>
              <a:t>Actualmente se cuenta con la información de información de RPCA de 345.000 servidores de carrera administrativa </a:t>
            </a:r>
          </a:p>
          <a:p>
            <a:pPr marL="87312" algn="just"/>
            <a:r>
              <a:rPr lang="es-CO" sz="1500" dirty="0">
                <a:solidFill>
                  <a:schemeClr val="tx1"/>
                </a:solidFill>
                <a:ea typeface="Arial" charset="0"/>
                <a:cs typeface="Arial" charset="0"/>
              </a:rPr>
              <a:t>Se estima el ingreso de información de 6.650 cargos no reportados por las entidades vigiladas y 42,000 cargos que aún no han sido reportados en el aplicativo de </a:t>
            </a:r>
            <a:r>
              <a:rPr lang="es-CO" sz="1500" dirty="0" err="1">
                <a:solidFill>
                  <a:schemeClr val="tx1"/>
                </a:solidFill>
                <a:ea typeface="Arial" charset="0"/>
                <a:cs typeface="Arial" charset="0"/>
              </a:rPr>
              <a:t>EDL</a:t>
            </a:r>
            <a:r>
              <a:rPr lang="es-CO" sz="1500" dirty="0">
                <a:solidFill>
                  <a:schemeClr val="tx1"/>
                </a:solidFill>
                <a:ea typeface="Arial" charset="0"/>
                <a:cs typeface="Arial" charset="0"/>
              </a:rPr>
              <a:t> </a:t>
            </a:r>
          </a:p>
          <a:p>
            <a:pPr marL="273050" indent="-185738" algn="just">
              <a:buFont typeface="Arial" panose="020B0604020202020204" pitchFamily="34" charset="0"/>
              <a:buChar char="•"/>
            </a:pPr>
            <a:r>
              <a:rPr lang="es-CO" sz="1500" dirty="0">
                <a:solidFill>
                  <a:schemeClr val="tx1"/>
                </a:solidFill>
                <a:ea typeface="Arial" charset="0"/>
                <a:cs typeface="Arial" charset="0"/>
              </a:rPr>
              <a:t>Depurar el 100% los </a:t>
            </a:r>
            <a:r>
              <a:rPr lang="es-CO" sz="1500" dirty="0" err="1">
                <a:solidFill>
                  <a:schemeClr val="tx1"/>
                </a:solidFill>
                <a:ea typeface="Arial" charset="0"/>
                <a:cs typeface="Arial" charset="0"/>
              </a:rPr>
              <a:t>RPCA</a:t>
            </a:r>
            <a:r>
              <a:rPr lang="es-CO" sz="1500" dirty="0">
                <a:solidFill>
                  <a:schemeClr val="tx1"/>
                </a:solidFill>
                <a:ea typeface="Arial" charset="0"/>
                <a:cs typeface="Arial" charset="0"/>
              </a:rPr>
              <a:t> activos con la información de </a:t>
            </a:r>
            <a:r>
              <a:rPr lang="es-CO" sz="1500" dirty="0" err="1">
                <a:solidFill>
                  <a:schemeClr val="tx1"/>
                </a:solidFill>
                <a:ea typeface="Arial" charset="0"/>
                <a:cs typeface="Arial" charset="0"/>
              </a:rPr>
              <a:t>EDL</a:t>
            </a:r>
            <a:r>
              <a:rPr lang="es-CO" sz="1500" dirty="0">
                <a:solidFill>
                  <a:schemeClr val="tx1"/>
                </a:solidFill>
                <a:ea typeface="Arial" charset="0"/>
                <a:cs typeface="Arial" charset="0"/>
              </a:rPr>
              <a:t> actualizada anualmente</a:t>
            </a:r>
          </a:p>
          <a:p>
            <a:pPr marL="273050" indent="-185738" algn="just">
              <a:buFont typeface="Arial" panose="020B0604020202020204" pitchFamily="34" charset="0"/>
              <a:buChar char="•"/>
            </a:pPr>
            <a:r>
              <a:rPr lang="es-CO" sz="1500" dirty="0">
                <a:solidFill>
                  <a:schemeClr val="tx1"/>
                </a:solidFill>
                <a:ea typeface="Arial" charset="0"/>
                <a:cs typeface="Arial" charset="0"/>
              </a:rPr>
              <a:t>Automatizar el proceso de anotaciones en el </a:t>
            </a:r>
            <a:r>
              <a:rPr lang="es-CO" sz="1500" dirty="0" err="1">
                <a:solidFill>
                  <a:schemeClr val="tx1"/>
                </a:solidFill>
                <a:ea typeface="Arial" charset="0"/>
                <a:cs typeface="Arial" charset="0"/>
              </a:rPr>
              <a:t>RPCA</a:t>
            </a:r>
            <a:endParaRPr lang="es-CO" sz="1500" dirty="0">
              <a:solidFill>
                <a:schemeClr val="tx1"/>
              </a:solidFill>
              <a:ea typeface="Arial" charset="0"/>
              <a:cs typeface="Arial" charset="0"/>
            </a:endParaRPr>
          </a:p>
          <a:p>
            <a:pPr marL="273050" indent="-185738" algn="just">
              <a:buFont typeface="Arial" panose="020B0604020202020204" pitchFamily="34" charset="0"/>
              <a:buChar char="•"/>
            </a:pPr>
            <a:r>
              <a:rPr lang="es-CO" sz="1500" dirty="0">
                <a:solidFill>
                  <a:schemeClr val="tx1"/>
                </a:solidFill>
                <a:ea typeface="Arial" charset="0"/>
                <a:cs typeface="Arial" charset="0"/>
              </a:rPr>
              <a:t>Generar trámites en línea relacionados con el </a:t>
            </a:r>
            <a:r>
              <a:rPr lang="es-CO" sz="1500" dirty="0" err="1">
                <a:solidFill>
                  <a:schemeClr val="tx1"/>
                </a:solidFill>
                <a:ea typeface="Arial" charset="0"/>
                <a:cs typeface="Arial" charset="0"/>
              </a:rPr>
              <a:t>RPCA</a:t>
            </a:r>
            <a:endParaRPr lang="es-CO" sz="1500" dirty="0">
              <a:solidFill>
                <a:schemeClr val="tx1"/>
              </a:solidFill>
              <a:ea typeface="Arial" charset="0"/>
              <a:cs typeface="Arial" charset="0"/>
            </a:endParaRPr>
          </a:p>
          <a:p>
            <a:pPr marL="273050" indent="-185738" algn="just">
              <a:buFont typeface="Arial" panose="020B0604020202020204" pitchFamily="34" charset="0"/>
              <a:buChar char="•"/>
            </a:pPr>
            <a:r>
              <a:rPr lang="es-CO" sz="1500" dirty="0">
                <a:solidFill>
                  <a:schemeClr val="tx1"/>
                </a:solidFill>
                <a:ea typeface="Arial" charset="0"/>
                <a:cs typeface="Arial" charset="0"/>
              </a:rPr>
              <a:t>Operar la Interoperabilidad con el de ingreso a la carrera administrativa y la </a:t>
            </a:r>
            <a:r>
              <a:rPr lang="es-CO" sz="1500" dirty="0" err="1">
                <a:solidFill>
                  <a:schemeClr val="tx1"/>
                </a:solidFill>
                <a:ea typeface="Arial" charset="0"/>
                <a:cs typeface="Arial" charset="0"/>
              </a:rPr>
              <a:t>EDL</a:t>
            </a:r>
            <a:endParaRPr lang="es-CO" sz="1500" dirty="0">
              <a:solidFill>
                <a:schemeClr val="tx1"/>
              </a:solidFill>
              <a:ea typeface="Arial" charset="0"/>
              <a:cs typeface="Arial" charset="0"/>
            </a:endParaRPr>
          </a:p>
          <a:p>
            <a:pPr marL="273050" indent="-185738" algn="just">
              <a:buFont typeface="Arial" panose="020B0604020202020204" pitchFamily="34" charset="0"/>
              <a:buChar char="•"/>
            </a:pPr>
            <a:r>
              <a:rPr lang="es-CO" sz="1500" dirty="0">
                <a:solidFill>
                  <a:schemeClr val="tx1"/>
                </a:solidFill>
                <a:ea typeface="Arial" charset="0"/>
                <a:cs typeface="Arial" charset="0"/>
              </a:rPr>
              <a:t>Diseñar y  operar un curso en Registro Público de Carrera Administrativa dirigida a las Unidades de Talento Humano</a:t>
            </a:r>
          </a:p>
          <a:p>
            <a:pPr marL="273050" indent="-185738" algn="just">
              <a:buFont typeface="Arial" panose="020B0604020202020204" pitchFamily="34" charset="0"/>
              <a:buChar char="•"/>
            </a:pPr>
            <a:r>
              <a:rPr lang="es-CO" sz="1500" dirty="0">
                <a:solidFill>
                  <a:schemeClr val="tx1"/>
                </a:solidFill>
                <a:ea typeface="Arial" charset="0"/>
                <a:cs typeface="Arial" charset="0"/>
              </a:rPr>
              <a:t>Diseñar y  operar  un curso básico de carrera administrativa para nuevos servidores</a:t>
            </a:r>
          </a:p>
          <a:p>
            <a:pPr marL="273050" indent="-185738" algn="just">
              <a:buFont typeface="Arial" panose="020B0604020202020204" pitchFamily="34" charset="0"/>
              <a:buChar char="•"/>
            </a:pPr>
            <a:r>
              <a:rPr lang="es-ES" sz="1500" dirty="0">
                <a:solidFill>
                  <a:schemeClr val="tx1"/>
                </a:solidFill>
                <a:ea typeface="Arial" charset="0"/>
                <a:cs typeface="Arial" charset="0"/>
              </a:rPr>
              <a:t>Poner en producción el Módulo </a:t>
            </a:r>
            <a:r>
              <a:rPr lang="es-ES" sz="1500" dirty="0" err="1">
                <a:solidFill>
                  <a:schemeClr val="tx1"/>
                </a:solidFill>
                <a:ea typeface="Arial" charset="0"/>
                <a:cs typeface="Arial" charset="0"/>
              </a:rPr>
              <a:t>SIMO</a:t>
            </a:r>
            <a:r>
              <a:rPr lang="es-ES" sz="1500" dirty="0">
                <a:solidFill>
                  <a:schemeClr val="tx1"/>
                </a:solidFill>
                <a:ea typeface="Arial" charset="0"/>
                <a:cs typeface="Arial" charset="0"/>
              </a:rPr>
              <a:t> 4.0 </a:t>
            </a:r>
            <a:r>
              <a:rPr lang="es-ES" sz="1500" dirty="0" err="1">
                <a:solidFill>
                  <a:schemeClr val="tx1"/>
                </a:solidFill>
                <a:ea typeface="Arial" charset="0"/>
                <a:cs typeface="Arial" charset="0"/>
              </a:rPr>
              <a:t>RPCA</a:t>
            </a:r>
            <a:endParaRPr lang="es-CO" sz="1500" dirty="0">
              <a:solidFill>
                <a:schemeClr val="tx1"/>
              </a:solidFill>
              <a:ea typeface="Arial" charset="0"/>
              <a:cs typeface="Arial" charset="0"/>
            </a:endParaRPr>
          </a:p>
          <a:p>
            <a:pPr marL="273050" indent="-185738" algn="just">
              <a:buFont typeface="Arial" panose="020B0604020202020204" pitchFamily="34" charset="0"/>
              <a:buChar char="•"/>
            </a:pPr>
            <a:r>
              <a:rPr lang="es-ES" sz="1500" dirty="0">
                <a:solidFill>
                  <a:schemeClr val="tx1"/>
                </a:solidFill>
                <a:ea typeface="Arial" charset="0"/>
                <a:cs typeface="Arial" charset="0"/>
              </a:rPr>
              <a:t>Poner en producción el  </a:t>
            </a:r>
            <a:r>
              <a:rPr lang="es-CO" sz="1500" dirty="0">
                <a:solidFill>
                  <a:schemeClr val="tx1"/>
                </a:solidFill>
              </a:rPr>
              <a:t>Módulo </a:t>
            </a:r>
            <a:r>
              <a:rPr lang="es-ES" sz="1500" dirty="0" err="1">
                <a:solidFill>
                  <a:schemeClr val="tx1"/>
                </a:solidFill>
                <a:ea typeface="Arial" charset="0"/>
                <a:cs typeface="Arial" charset="0"/>
              </a:rPr>
              <a:t>SIMO</a:t>
            </a:r>
            <a:r>
              <a:rPr lang="es-ES" sz="1500" dirty="0">
                <a:solidFill>
                  <a:schemeClr val="tx1"/>
                </a:solidFill>
                <a:ea typeface="Arial" charset="0"/>
                <a:cs typeface="Arial" charset="0"/>
              </a:rPr>
              <a:t> 4.0 </a:t>
            </a:r>
            <a:r>
              <a:rPr lang="es-CO" sz="1500" dirty="0">
                <a:solidFill>
                  <a:schemeClr val="tx1"/>
                </a:solidFill>
              </a:rPr>
              <a:t>Reincorporaciones y Reubicaciones</a:t>
            </a:r>
            <a:endParaRPr lang="es-CO" sz="1500" dirty="0">
              <a:solidFill>
                <a:schemeClr val="tx1"/>
              </a:solidFill>
              <a:ea typeface="Arial" charset="0"/>
              <a:cs typeface="Arial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3067291" y="2357027"/>
            <a:ext cx="8827191" cy="74297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87312" algn="just"/>
            <a:r>
              <a:rPr lang="es-CO" sz="1600" dirty="0">
                <a:solidFill>
                  <a:schemeClr val="tx1"/>
                </a:solidFill>
                <a:ea typeface="Arial" charset="0"/>
                <a:cs typeface="Arial" charset="0"/>
              </a:rPr>
              <a:t>Depuración, unificación y actualización automatizada del </a:t>
            </a:r>
            <a:r>
              <a:rPr lang="es-CO" sz="1600" dirty="0" err="1">
                <a:solidFill>
                  <a:schemeClr val="tx1"/>
                </a:solidFill>
                <a:ea typeface="Arial" charset="0"/>
                <a:cs typeface="Arial" charset="0"/>
              </a:rPr>
              <a:t>RPCA</a:t>
            </a:r>
            <a:r>
              <a:rPr lang="es-CO" sz="1600" dirty="0">
                <a:solidFill>
                  <a:schemeClr val="tx1"/>
                </a:solidFill>
                <a:ea typeface="Arial" charset="0"/>
                <a:cs typeface="Arial" charset="0"/>
              </a:rPr>
              <a:t> para la totalidad de servidores públicos actuales y los nuevos que ingresan a la carrera administrativa</a:t>
            </a:r>
            <a:endParaRPr lang="es-CO" sz="1600" dirty="0">
              <a:solidFill>
                <a:schemeClr val="tx1"/>
              </a:solidFill>
            </a:endParaRPr>
          </a:p>
        </p:txBody>
      </p:sp>
      <p:sp>
        <p:nvSpPr>
          <p:cNvPr id="12" name="Rectángulo 5"/>
          <p:cNvSpPr/>
          <p:nvPr/>
        </p:nvSpPr>
        <p:spPr>
          <a:xfrm>
            <a:off x="2945428" y="184987"/>
            <a:ext cx="6321669" cy="830997"/>
          </a:xfrm>
          <a:prstGeom prst="rect">
            <a:avLst/>
          </a:prstGeom>
          <a:solidFill>
            <a:schemeClr val="bg2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600" b="1" dirty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PLANEACIÓN INSTITUCIONAL </a:t>
            </a:r>
            <a:r>
              <a:rPr lang="es-ES" sz="2400" b="1" dirty="0" err="1">
                <a:ln w="0"/>
                <a:solidFill>
                  <a:schemeClr val="accent5">
                    <a:lumMod val="75000"/>
                  </a:schemeClr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CNSC</a:t>
            </a:r>
            <a:r>
              <a:rPr lang="es-ES" sz="2400" b="1" dirty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 2020</a:t>
            </a:r>
          </a:p>
          <a:p>
            <a:pPr algn="ctr"/>
            <a:r>
              <a:rPr lang="x-none" sz="2400" b="1" dirty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Ajuste </a:t>
            </a:r>
            <a:r>
              <a:rPr lang="x-none" sz="2400" b="1">
                <a:ln w="0"/>
                <a:solidFill>
                  <a:schemeClr val="accent5">
                    <a:lumMod val="75000"/>
                  </a:schemeClr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PEI </a:t>
            </a:r>
            <a:r>
              <a:rPr lang="x-none" sz="2400" b="1" smtClean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20</a:t>
            </a:r>
            <a:r>
              <a:rPr lang="es-CO" sz="2400" b="1" dirty="0" smtClean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20</a:t>
            </a:r>
            <a:r>
              <a:rPr lang="x-none" sz="2400" b="1" smtClean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 </a:t>
            </a:r>
            <a:r>
              <a:rPr lang="x-none" sz="2400" b="1" dirty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- 2022</a:t>
            </a:r>
            <a:endParaRPr lang="es-ES_tradnl" sz="2400" b="1" dirty="0">
              <a:ln w="0"/>
              <a:solidFill>
                <a:schemeClr val="accent5">
                  <a:lumMod val="75000"/>
                </a:schemeClr>
              </a:solidFill>
              <a:effectLst>
                <a:outerShdw sx="1000" sy="1000" algn="ctr" rotWithShape="0">
                  <a:srgbClr val="6E747A"/>
                </a:outerShdw>
              </a:effectLst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296449" y="1581578"/>
            <a:ext cx="2635883" cy="5627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/>
              <a:t>OBJETIVO</a:t>
            </a:r>
          </a:p>
        </p:txBody>
      </p:sp>
    </p:spTree>
    <p:extLst>
      <p:ext uri="{BB962C8B-B14F-4D97-AF65-F5344CB8AC3E}">
        <p14:creationId xmlns:p14="http://schemas.microsoft.com/office/powerpoint/2010/main" val="56955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2919235" y="1564415"/>
            <a:ext cx="8949054" cy="56270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i="1" dirty="0">
                <a:solidFill>
                  <a:schemeClr val="accent5">
                    <a:lumMod val="50000"/>
                  </a:schemeClr>
                </a:solidFill>
              </a:rPr>
              <a:t>Validar el modelo de EDL para determinar la permanencia y el retiro de los servidores de CA y su contribución al logro de las metas institucionales</a:t>
            </a:r>
          </a:p>
        </p:txBody>
      </p:sp>
      <p:sp>
        <p:nvSpPr>
          <p:cNvPr id="2" name="1 Rectángulo"/>
          <p:cNvSpPr/>
          <p:nvPr/>
        </p:nvSpPr>
        <p:spPr>
          <a:xfrm>
            <a:off x="296448" y="2329206"/>
            <a:ext cx="2635883" cy="7649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>
                <a:solidFill>
                  <a:schemeClr val="tx1"/>
                </a:solidFill>
              </a:rPr>
              <a:t>Descripción</a:t>
            </a:r>
          </a:p>
        </p:txBody>
      </p:sp>
      <p:sp>
        <p:nvSpPr>
          <p:cNvPr id="18" name="17 Rectángulo"/>
          <p:cNvSpPr/>
          <p:nvPr/>
        </p:nvSpPr>
        <p:spPr>
          <a:xfrm>
            <a:off x="318430" y="3278372"/>
            <a:ext cx="2613901" cy="7649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>
                <a:solidFill>
                  <a:schemeClr val="tx1"/>
                </a:solidFill>
              </a:rPr>
              <a:t>Alcance y Metas</a:t>
            </a:r>
          </a:p>
        </p:txBody>
      </p:sp>
      <p:sp>
        <p:nvSpPr>
          <p:cNvPr id="5" name="4 Rectángulo"/>
          <p:cNvSpPr/>
          <p:nvPr/>
        </p:nvSpPr>
        <p:spPr>
          <a:xfrm>
            <a:off x="3054194" y="3278372"/>
            <a:ext cx="8827192" cy="27567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1500" dirty="0">
                <a:solidFill>
                  <a:schemeClr val="tx1"/>
                </a:solidFill>
                <a:ea typeface="Arial" charset="0"/>
                <a:cs typeface="Arial" charset="0"/>
              </a:rPr>
              <a:t>Se estima que 340.000 cargos de carrera administrativa son sujetos de administración y vigilancia por parte de la </a:t>
            </a:r>
            <a:r>
              <a:rPr lang="es-CO" sz="1500" dirty="0" err="1">
                <a:solidFill>
                  <a:schemeClr val="tx1"/>
                </a:solidFill>
                <a:ea typeface="Arial" charset="0"/>
                <a:cs typeface="Arial" charset="0"/>
              </a:rPr>
              <a:t>CNSC</a:t>
            </a:r>
            <a:r>
              <a:rPr lang="es-CO" sz="1500" dirty="0">
                <a:solidFill>
                  <a:schemeClr val="tx1"/>
                </a:solidFill>
                <a:ea typeface="Arial" charset="0"/>
                <a:cs typeface="Arial" charset="0"/>
              </a:rPr>
              <a:t> y deben presentar </a:t>
            </a:r>
            <a:r>
              <a:rPr lang="es-CO" sz="1500" dirty="0" err="1">
                <a:solidFill>
                  <a:schemeClr val="tx1"/>
                </a:solidFill>
                <a:ea typeface="Arial" charset="0"/>
                <a:cs typeface="Arial" charset="0"/>
              </a:rPr>
              <a:t>EDL</a:t>
            </a:r>
            <a:endParaRPr lang="es-CO" sz="1500" dirty="0">
              <a:solidFill>
                <a:schemeClr val="tx1"/>
              </a:solidFill>
              <a:ea typeface="Arial" charset="0"/>
              <a:cs typeface="Arial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sz="1500" dirty="0">
                <a:solidFill>
                  <a:schemeClr val="tx1"/>
                </a:solidFill>
                <a:ea typeface="Arial" charset="0"/>
                <a:cs typeface="Arial" charset="0"/>
              </a:rPr>
              <a:t>Ampliar la cobertura actual de EDL hasta el 100% estimado (102,000 en 2019)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sz="1500" dirty="0">
                <a:solidFill>
                  <a:schemeClr val="tx1"/>
                </a:solidFill>
                <a:ea typeface="Arial" charset="0"/>
                <a:cs typeface="Arial" charset="0"/>
              </a:rPr>
              <a:t>Generar analítica de datos sobre los resultados de la EDL e indicadores comparativos de las diferentes entidades, cargos por niveles o perfiles, entre otros.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sz="1500" dirty="0">
                <a:solidFill>
                  <a:schemeClr val="tx1"/>
                </a:solidFill>
                <a:ea typeface="Arial" charset="0"/>
                <a:cs typeface="Arial" charset="0"/>
              </a:rPr>
              <a:t>Revisar y ajustar las medidas sancionatorias frente a los actores que incumplen con el deber de reportar EDL.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sz="1500" dirty="0">
                <a:solidFill>
                  <a:schemeClr val="tx1"/>
                </a:solidFill>
                <a:ea typeface="Arial" charset="0"/>
                <a:cs typeface="Arial" charset="0"/>
              </a:rPr>
              <a:t>Promover los sistemas propios para entidades de alta especificidad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sz="1500" dirty="0">
                <a:solidFill>
                  <a:schemeClr val="tx1"/>
                </a:solidFill>
                <a:ea typeface="Arial" charset="0"/>
                <a:cs typeface="Arial" charset="0"/>
              </a:rPr>
              <a:t>Brindar asistencia, acompañamiento y capacitación para las entidades, servidores y actores claves de la </a:t>
            </a:r>
            <a:r>
              <a:rPr lang="es-CO" sz="1500" dirty="0" err="1">
                <a:solidFill>
                  <a:schemeClr val="tx1"/>
                </a:solidFill>
                <a:ea typeface="Arial" charset="0"/>
                <a:cs typeface="Arial" charset="0"/>
              </a:rPr>
              <a:t>EDL</a:t>
            </a:r>
            <a:endParaRPr lang="es-CO" sz="1500" dirty="0">
              <a:solidFill>
                <a:schemeClr val="tx1"/>
              </a:solidFill>
              <a:ea typeface="Arial" charset="0"/>
              <a:cs typeface="Arial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sz="1500" dirty="0">
                <a:solidFill>
                  <a:schemeClr val="tx1"/>
                </a:solidFill>
                <a:ea typeface="Arial" charset="0"/>
                <a:cs typeface="Arial" charset="0"/>
              </a:rPr>
              <a:t>Automatizar el proceso e interoperabilidad con los sistemas de información de la carrera administrativa propios y externos.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1500" dirty="0">
                <a:solidFill>
                  <a:schemeClr val="tx1"/>
                </a:solidFill>
                <a:ea typeface="Arial" charset="0"/>
                <a:cs typeface="Arial" charset="0"/>
              </a:rPr>
              <a:t>Poner en producción el </a:t>
            </a:r>
            <a:r>
              <a:rPr lang="es-MX" sz="1500" dirty="0">
                <a:solidFill>
                  <a:schemeClr val="tx1"/>
                </a:solidFill>
                <a:ea typeface="Arial" charset="0"/>
                <a:cs typeface="Arial" charset="0"/>
              </a:rPr>
              <a:t>Módulo  </a:t>
            </a:r>
            <a:r>
              <a:rPr lang="es-MX" sz="1500" dirty="0" err="1">
                <a:solidFill>
                  <a:schemeClr val="tx1"/>
                </a:solidFill>
                <a:ea typeface="Arial" charset="0"/>
                <a:cs typeface="Arial" charset="0"/>
              </a:rPr>
              <a:t>SIMO</a:t>
            </a:r>
            <a:r>
              <a:rPr lang="es-MX" sz="1500" dirty="0">
                <a:solidFill>
                  <a:schemeClr val="tx1"/>
                </a:solidFill>
                <a:ea typeface="Arial" charset="0"/>
                <a:cs typeface="Arial" charset="0"/>
              </a:rPr>
              <a:t> 4.0 </a:t>
            </a:r>
            <a:r>
              <a:rPr lang="es-MX" sz="1500" dirty="0" err="1">
                <a:solidFill>
                  <a:schemeClr val="tx1"/>
                </a:solidFill>
                <a:ea typeface="Arial" charset="0"/>
                <a:cs typeface="Arial" charset="0"/>
              </a:rPr>
              <a:t>EDL</a:t>
            </a:r>
            <a:endParaRPr lang="es-CO" sz="1500" dirty="0">
              <a:solidFill>
                <a:schemeClr val="tx1"/>
              </a:solidFill>
              <a:ea typeface="Arial" charset="0"/>
              <a:cs typeface="Arial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3054194" y="2351159"/>
            <a:ext cx="8827191" cy="74297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87312" algn="just"/>
            <a:r>
              <a:rPr lang="es-CO" sz="1600" dirty="0">
                <a:solidFill>
                  <a:schemeClr val="tx1"/>
                </a:solidFill>
              </a:rPr>
              <a:t>Evaluar el impacto  del actual Sistema Tipo y los Sistemas Propios de </a:t>
            </a:r>
            <a:r>
              <a:rPr lang="es-CO" sz="1600" dirty="0" err="1">
                <a:solidFill>
                  <a:schemeClr val="tx1"/>
                </a:solidFill>
              </a:rPr>
              <a:t>EDL</a:t>
            </a:r>
            <a:r>
              <a:rPr lang="es-CO" sz="1600" dirty="0">
                <a:solidFill>
                  <a:schemeClr val="tx1"/>
                </a:solidFill>
              </a:rPr>
              <a:t> en la permanencia y el retiro de la carrera administrativa, y en el logro de las metas institucionales para la mejora continua de los mismos</a:t>
            </a:r>
          </a:p>
        </p:txBody>
      </p:sp>
      <p:sp>
        <p:nvSpPr>
          <p:cNvPr id="12" name="Rectángulo 5"/>
          <p:cNvSpPr/>
          <p:nvPr/>
        </p:nvSpPr>
        <p:spPr>
          <a:xfrm>
            <a:off x="2945428" y="184987"/>
            <a:ext cx="6321669" cy="830997"/>
          </a:xfrm>
          <a:prstGeom prst="rect">
            <a:avLst/>
          </a:prstGeom>
          <a:solidFill>
            <a:schemeClr val="bg2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600" b="1" dirty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PLANEACIÓN INSTITUCIONAL </a:t>
            </a:r>
            <a:r>
              <a:rPr lang="es-ES" sz="2400" b="1" dirty="0" err="1">
                <a:ln w="0"/>
                <a:solidFill>
                  <a:schemeClr val="accent5">
                    <a:lumMod val="75000"/>
                  </a:schemeClr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CNSC</a:t>
            </a:r>
            <a:r>
              <a:rPr lang="es-ES" sz="2400" b="1" dirty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 2020</a:t>
            </a:r>
          </a:p>
          <a:p>
            <a:pPr algn="ctr"/>
            <a:r>
              <a:rPr lang="x-none" sz="2400" b="1" dirty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Ajuste </a:t>
            </a:r>
            <a:r>
              <a:rPr lang="x-none" sz="2400" b="1">
                <a:ln w="0"/>
                <a:solidFill>
                  <a:schemeClr val="accent5">
                    <a:lumMod val="75000"/>
                  </a:schemeClr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PEI </a:t>
            </a:r>
            <a:r>
              <a:rPr lang="x-none" sz="2400" b="1" smtClean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20</a:t>
            </a:r>
            <a:r>
              <a:rPr lang="es-CO" sz="2400" b="1" dirty="0" smtClean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20</a:t>
            </a:r>
            <a:r>
              <a:rPr lang="x-none" sz="2400" b="1" smtClean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 </a:t>
            </a:r>
            <a:r>
              <a:rPr lang="x-none" sz="2400" b="1" dirty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- 2022</a:t>
            </a:r>
            <a:endParaRPr lang="es-ES_tradnl" sz="2400" b="1" dirty="0">
              <a:ln w="0"/>
              <a:solidFill>
                <a:schemeClr val="accent5">
                  <a:lumMod val="75000"/>
                </a:schemeClr>
              </a:solidFill>
              <a:effectLst>
                <a:outerShdw sx="1000" sy="1000" algn="ctr" rotWithShape="0">
                  <a:srgbClr val="6E747A"/>
                </a:outerShdw>
              </a:effectLst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283352" y="1563835"/>
            <a:ext cx="2635883" cy="5627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/>
              <a:t>OBJETIVO</a:t>
            </a:r>
          </a:p>
        </p:txBody>
      </p:sp>
    </p:spTree>
    <p:extLst>
      <p:ext uri="{BB962C8B-B14F-4D97-AF65-F5344CB8AC3E}">
        <p14:creationId xmlns:p14="http://schemas.microsoft.com/office/powerpoint/2010/main" val="3887359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2958525" y="1349804"/>
            <a:ext cx="8949054" cy="56270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i="1" dirty="0">
                <a:solidFill>
                  <a:schemeClr val="accent5">
                    <a:lumMod val="50000"/>
                  </a:schemeClr>
                </a:solidFill>
              </a:rPr>
              <a:t>Incrementar el alcance, la cobertura y oportunidad de la vigilancia y control de la Carrera Administrativa para garantizar el cumplimiento de las normas de carrera</a:t>
            </a:r>
          </a:p>
        </p:txBody>
      </p:sp>
      <p:sp>
        <p:nvSpPr>
          <p:cNvPr id="2" name="1 Rectángulo"/>
          <p:cNvSpPr/>
          <p:nvPr/>
        </p:nvSpPr>
        <p:spPr>
          <a:xfrm>
            <a:off x="322641" y="2124603"/>
            <a:ext cx="2635883" cy="7649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>
                <a:solidFill>
                  <a:schemeClr val="tx1"/>
                </a:solidFill>
              </a:rPr>
              <a:t>Descripción</a:t>
            </a:r>
          </a:p>
        </p:txBody>
      </p:sp>
      <p:sp>
        <p:nvSpPr>
          <p:cNvPr id="18" name="17 Rectángulo"/>
          <p:cNvSpPr/>
          <p:nvPr/>
        </p:nvSpPr>
        <p:spPr>
          <a:xfrm>
            <a:off x="344623" y="3073769"/>
            <a:ext cx="2613901" cy="7649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>
                <a:solidFill>
                  <a:schemeClr val="tx1"/>
                </a:solidFill>
              </a:rPr>
              <a:t>Alcance y Metas</a:t>
            </a:r>
          </a:p>
        </p:txBody>
      </p:sp>
      <p:sp>
        <p:nvSpPr>
          <p:cNvPr id="5" name="4 Rectángulo"/>
          <p:cNvSpPr/>
          <p:nvPr/>
        </p:nvSpPr>
        <p:spPr>
          <a:xfrm>
            <a:off x="3056637" y="3073768"/>
            <a:ext cx="8827192" cy="288741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sz="1600" dirty="0">
                <a:solidFill>
                  <a:schemeClr val="tx1"/>
                </a:solidFill>
              </a:rPr>
              <a:t>Ampliar la cobertura de la vigilancia para llegar a las 5.308 entidades identificadas objeto de supervisión.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600" dirty="0">
                <a:solidFill>
                  <a:schemeClr val="tx1"/>
                </a:solidFill>
                <a:ea typeface="Arial" charset="0"/>
                <a:cs typeface="Arial" charset="0"/>
              </a:rPr>
              <a:t>Poner en producción un n</a:t>
            </a:r>
            <a:r>
              <a:rPr lang="es-CO" sz="1600" dirty="0" err="1">
                <a:solidFill>
                  <a:schemeClr val="tx1"/>
                </a:solidFill>
                <a:cs typeface="Arial" charset="0"/>
              </a:rPr>
              <a:t>uevo</a:t>
            </a:r>
            <a:r>
              <a:rPr lang="es-CO" sz="1600" dirty="0">
                <a:solidFill>
                  <a:schemeClr val="tx1"/>
                </a:solidFill>
                <a:cs typeface="Arial" charset="0"/>
              </a:rPr>
              <a:t> Módulo SIMO 4.0 Vigilancia y Control de la Carrera Administrativa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sz="1600" dirty="0">
                <a:solidFill>
                  <a:schemeClr val="tx1"/>
                </a:solidFill>
              </a:rPr>
              <a:t>Revisar y ajustar la normatividad para la ampliación o ajustes de las competencias de vigilancia y control de la CNSC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sz="1600" dirty="0">
                <a:solidFill>
                  <a:schemeClr val="tx1"/>
                </a:solidFill>
              </a:rPr>
              <a:t>Definir e implementar estrategias de comunicación con grupos de valor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sz="1600" dirty="0">
                <a:solidFill>
                  <a:schemeClr val="tx1"/>
                </a:solidFill>
                <a:ea typeface="Arial" charset="0"/>
                <a:cs typeface="Arial" charset="0"/>
              </a:rPr>
              <a:t>Operar la  </a:t>
            </a:r>
            <a:r>
              <a:rPr lang="es-CO" sz="1600" dirty="0">
                <a:solidFill>
                  <a:schemeClr val="tx1"/>
                </a:solidFill>
              </a:rPr>
              <a:t>Interoperabilidad en los sistemas de información para automatizar procesos de vigilancia preventiva y correctiva, en tiempo real.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sz="1600" dirty="0">
                <a:solidFill>
                  <a:schemeClr val="tx1"/>
                </a:solidFill>
              </a:rPr>
              <a:t>Promover estrategias de vigilancia colaborativa con otras autoridades de vigilancia y control de la administración pública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sz="1600" dirty="0">
                <a:solidFill>
                  <a:schemeClr val="tx1"/>
                </a:solidFill>
              </a:rPr>
              <a:t>Fortalecer la vigilancia preventiva a través de un modelo cursos de capacitación virtual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sz="1600" dirty="0">
                <a:solidFill>
                  <a:schemeClr val="tx1"/>
                </a:solidFill>
                <a:ea typeface="Arial" charset="0"/>
                <a:cs typeface="Arial" charset="0"/>
              </a:rPr>
              <a:t>Desarrollar la Línea de Investigación en Vigilancia de la CA</a:t>
            </a:r>
          </a:p>
        </p:txBody>
      </p:sp>
      <p:sp>
        <p:nvSpPr>
          <p:cNvPr id="6" name="5 Rectángulo"/>
          <p:cNvSpPr/>
          <p:nvPr/>
        </p:nvSpPr>
        <p:spPr>
          <a:xfrm>
            <a:off x="3019456" y="2124603"/>
            <a:ext cx="8827191" cy="74297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87312" algn="just"/>
            <a:r>
              <a:rPr lang="es-CO" sz="1600" dirty="0">
                <a:solidFill>
                  <a:schemeClr val="tx1"/>
                </a:solidFill>
                <a:ea typeface="Arial" charset="0"/>
                <a:cs typeface="Arial" charset="0"/>
              </a:rPr>
              <a:t>Ampliar el alcance de la vigilancia y el control de la carrera administrativa, con mayor  cobertura y oportunidad,  bajo un enfoque de colaboración interinstitucional </a:t>
            </a:r>
            <a:endParaRPr lang="es-CO" sz="1600" dirty="0">
              <a:solidFill>
                <a:schemeClr val="tx1"/>
              </a:solidFill>
            </a:endParaRPr>
          </a:p>
        </p:txBody>
      </p:sp>
      <p:sp>
        <p:nvSpPr>
          <p:cNvPr id="12" name="Rectángulo 5"/>
          <p:cNvSpPr/>
          <p:nvPr/>
        </p:nvSpPr>
        <p:spPr>
          <a:xfrm>
            <a:off x="2945428" y="184987"/>
            <a:ext cx="6321669" cy="830997"/>
          </a:xfrm>
          <a:prstGeom prst="rect">
            <a:avLst/>
          </a:prstGeom>
          <a:solidFill>
            <a:schemeClr val="bg2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600" b="1" dirty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PLANEACIÓN INSTITUCIONAL </a:t>
            </a:r>
            <a:r>
              <a:rPr lang="es-ES" sz="2400" b="1" dirty="0" err="1">
                <a:ln w="0"/>
                <a:solidFill>
                  <a:schemeClr val="accent5">
                    <a:lumMod val="75000"/>
                  </a:schemeClr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CNSC</a:t>
            </a:r>
            <a:r>
              <a:rPr lang="es-ES" sz="2400" b="1" dirty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 2020</a:t>
            </a:r>
          </a:p>
          <a:p>
            <a:pPr algn="ctr"/>
            <a:r>
              <a:rPr lang="x-none" sz="2400" b="1" dirty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Ajuste </a:t>
            </a:r>
            <a:r>
              <a:rPr lang="x-none" sz="2400" b="1">
                <a:ln w="0"/>
                <a:solidFill>
                  <a:schemeClr val="accent5">
                    <a:lumMod val="75000"/>
                  </a:schemeClr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PEI </a:t>
            </a:r>
            <a:r>
              <a:rPr lang="x-none" sz="2400" b="1" smtClean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20</a:t>
            </a:r>
            <a:r>
              <a:rPr lang="es-CO" sz="2400" b="1" dirty="0" smtClean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20</a:t>
            </a:r>
            <a:r>
              <a:rPr lang="x-none" sz="2400" b="1" smtClean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 </a:t>
            </a:r>
            <a:r>
              <a:rPr lang="x-none" sz="2400" b="1" dirty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- 2022</a:t>
            </a:r>
            <a:endParaRPr lang="es-ES_tradnl" sz="2400" b="1" dirty="0">
              <a:ln w="0"/>
              <a:solidFill>
                <a:schemeClr val="accent5">
                  <a:lumMod val="75000"/>
                </a:schemeClr>
              </a:solidFill>
              <a:effectLst>
                <a:outerShdw sx="1000" sy="1000" algn="ctr" rotWithShape="0">
                  <a:srgbClr val="6E747A"/>
                </a:outerShdw>
              </a:effectLst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309545" y="1347357"/>
            <a:ext cx="2635883" cy="5627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/>
              <a:t>OBJETIVO</a:t>
            </a:r>
          </a:p>
        </p:txBody>
      </p:sp>
    </p:spTree>
    <p:extLst>
      <p:ext uri="{BB962C8B-B14F-4D97-AF65-F5344CB8AC3E}">
        <p14:creationId xmlns:p14="http://schemas.microsoft.com/office/powerpoint/2010/main" val="934986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2945429" y="1471397"/>
            <a:ext cx="8949054" cy="562707"/>
          </a:xfrm>
          <a:prstGeom prst="rect">
            <a:avLst/>
          </a:prstGeom>
          <a:solidFill>
            <a:srgbClr val="8FC36B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b="1" dirty="0">
                <a:solidFill>
                  <a:schemeClr val="accent5">
                    <a:lumMod val="50000"/>
                  </a:schemeClr>
                </a:solidFill>
              </a:rPr>
              <a:t>Transformación Digital e Incorporación de Nuevas Tecnologías para la Operación de Procesos Misionales y de Apoyo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309545" y="1471397"/>
            <a:ext cx="2635883" cy="56270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/>
              <a:t>ESTRATEGIA</a:t>
            </a:r>
          </a:p>
        </p:txBody>
      </p:sp>
      <p:sp>
        <p:nvSpPr>
          <p:cNvPr id="2" name="1 Rectángulo"/>
          <p:cNvSpPr/>
          <p:nvPr/>
        </p:nvSpPr>
        <p:spPr>
          <a:xfrm>
            <a:off x="309545" y="2198696"/>
            <a:ext cx="2635883" cy="7649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>
                <a:solidFill>
                  <a:schemeClr val="tx1"/>
                </a:solidFill>
              </a:rPr>
              <a:t>Descripción</a:t>
            </a:r>
          </a:p>
        </p:txBody>
      </p:sp>
      <p:sp>
        <p:nvSpPr>
          <p:cNvPr id="18" name="17 Rectángulo"/>
          <p:cNvSpPr/>
          <p:nvPr/>
        </p:nvSpPr>
        <p:spPr>
          <a:xfrm>
            <a:off x="331527" y="3147862"/>
            <a:ext cx="2613901" cy="7649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>
                <a:solidFill>
                  <a:schemeClr val="tx1"/>
                </a:solidFill>
              </a:rPr>
              <a:t>Metas </a:t>
            </a:r>
          </a:p>
        </p:txBody>
      </p:sp>
      <p:sp>
        <p:nvSpPr>
          <p:cNvPr id="5" name="4 Rectángulo"/>
          <p:cNvSpPr/>
          <p:nvPr/>
        </p:nvSpPr>
        <p:spPr>
          <a:xfrm>
            <a:off x="3067291" y="3147862"/>
            <a:ext cx="8907726" cy="32790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1200" b="1" dirty="0" err="1">
                <a:solidFill>
                  <a:schemeClr val="tx1"/>
                </a:solidFill>
                <a:ea typeface="Arial" charset="0"/>
                <a:cs typeface="Arial" charset="0"/>
              </a:rPr>
              <a:t>SIMO</a:t>
            </a:r>
            <a:r>
              <a:rPr lang="es-CO" sz="1200" b="1" dirty="0">
                <a:solidFill>
                  <a:schemeClr val="tx1"/>
                </a:solidFill>
                <a:ea typeface="Arial" charset="0"/>
                <a:cs typeface="Arial" charset="0"/>
              </a:rPr>
              <a:t> 4.0: </a:t>
            </a:r>
            <a:r>
              <a:rPr lang="es-CO" sz="1200" dirty="0">
                <a:solidFill>
                  <a:schemeClr val="tx1"/>
                </a:solidFill>
                <a:ea typeface="Arial" charset="0"/>
                <a:cs typeface="Arial" charset="0"/>
              </a:rPr>
              <a:t>aplicaciones en funcionamiento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O" sz="1200" dirty="0">
                <a:solidFill>
                  <a:schemeClr val="tx1"/>
                </a:solidFill>
                <a:ea typeface="Arial" charset="0"/>
                <a:cs typeface="Arial" charset="0"/>
              </a:rPr>
              <a:t>Modulo Planeación de procesos de selección</a:t>
            </a:r>
          </a:p>
          <a:p>
            <a:pPr marL="628650" lvl="1" indent="-171450" algn="just">
              <a:buFontTx/>
              <a:buChar char="-"/>
            </a:pPr>
            <a:r>
              <a:rPr lang="es-CO" sz="1200" dirty="0" err="1">
                <a:solidFill>
                  <a:schemeClr val="tx1"/>
                </a:solidFill>
              </a:rPr>
              <a:t>Submódulo</a:t>
            </a:r>
            <a:r>
              <a:rPr lang="es-CO" sz="1200" dirty="0">
                <a:solidFill>
                  <a:schemeClr val="tx1"/>
                </a:solidFill>
              </a:rPr>
              <a:t> </a:t>
            </a:r>
            <a:r>
              <a:rPr lang="es-CO" sz="1200" dirty="0" err="1">
                <a:solidFill>
                  <a:schemeClr val="tx1"/>
                </a:solidFill>
              </a:rPr>
              <a:t>OPEC</a:t>
            </a:r>
            <a:r>
              <a:rPr lang="es-CO" sz="1200" dirty="0">
                <a:solidFill>
                  <a:schemeClr val="tx1"/>
                </a:solidFill>
              </a:rPr>
              <a:t>: registro de empleos vacantes, procesos claves, agrupación de empleos, ejes temáticos, estructuras de pruebas escritas, pruebas informatizadas.</a:t>
            </a:r>
          </a:p>
          <a:p>
            <a:pPr marL="628650" lvl="1" indent="-171450" algn="just">
              <a:buFontTx/>
              <a:buChar char="-"/>
            </a:pPr>
            <a:r>
              <a:rPr lang="es-CO" sz="1200" dirty="0" err="1">
                <a:solidFill>
                  <a:schemeClr val="tx1"/>
                </a:solidFill>
              </a:rPr>
              <a:t>Submódulo</a:t>
            </a:r>
            <a:r>
              <a:rPr lang="es-CO" sz="1200" dirty="0">
                <a:solidFill>
                  <a:schemeClr val="tx1"/>
                </a:solidFill>
              </a:rPr>
              <a:t> Costeo de proceso de selección</a:t>
            </a:r>
          </a:p>
          <a:p>
            <a:pPr marL="628650" lvl="1" indent="-171450" algn="just">
              <a:buFontTx/>
              <a:buChar char="-"/>
            </a:pPr>
            <a:r>
              <a:rPr lang="es-CO" sz="1200" dirty="0" err="1">
                <a:solidFill>
                  <a:schemeClr val="tx1"/>
                </a:solidFill>
              </a:rPr>
              <a:t>Submódulo</a:t>
            </a:r>
            <a:r>
              <a:rPr lang="es-CO" sz="1200" dirty="0">
                <a:solidFill>
                  <a:schemeClr val="tx1"/>
                </a:solidFill>
              </a:rPr>
              <a:t> Acuerdos de procesos de selección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CO" sz="1200" dirty="0">
                <a:solidFill>
                  <a:schemeClr val="tx1"/>
                </a:solidFill>
              </a:rPr>
              <a:t>Modulo Ciudadano - Inscripciones: </a:t>
            </a:r>
            <a:r>
              <a:rPr lang="es-CO" sz="1200" dirty="0" err="1">
                <a:solidFill>
                  <a:schemeClr val="tx1"/>
                </a:solidFill>
              </a:rPr>
              <a:t>recomendador</a:t>
            </a:r>
            <a:r>
              <a:rPr lang="es-CO" sz="1200" dirty="0">
                <a:solidFill>
                  <a:schemeClr val="tx1"/>
                </a:solidFill>
              </a:rPr>
              <a:t> ciudadano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CO" sz="1200" dirty="0">
                <a:solidFill>
                  <a:schemeClr val="tx1"/>
                </a:solidFill>
              </a:rPr>
              <a:t>Modulo </a:t>
            </a:r>
            <a:r>
              <a:rPr lang="es-CO" sz="1200" dirty="0" err="1">
                <a:solidFill>
                  <a:schemeClr val="tx1"/>
                </a:solidFill>
              </a:rPr>
              <a:t>IES</a:t>
            </a:r>
            <a:r>
              <a:rPr lang="es-CO" sz="1200" dirty="0">
                <a:solidFill>
                  <a:schemeClr val="tx1"/>
                </a:solidFill>
              </a:rPr>
              <a:t>: </a:t>
            </a:r>
          </a:p>
          <a:p>
            <a:pPr marL="628650" lvl="1" indent="-171450" algn="just">
              <a:buFont typeface="Calibri" panose="020F0502020204030204" pitchFamily="34" charset="0"/>
              <a:buChar char="‐"/>
            </a:pPr>
            <a:r>
              <a:rPr lang="es-CO" sz="1200" dirty="0" err="1">
                <a:solidFill>
                  <a:schemeClr val="tx1"/>
                </a:solidFill>
              </a:rPr>
              <a:t>Submódulo</a:t>
            </a:r>
            <a:r>
              <a:rPr lang="es-CO" sz="1200" dirty="0">
                <a:solidFill>
                  <a:schemeClr val="tx1"/>
                </a:solidFill>
              </a:rPr>
              <a:t> de </a:t>
            </a:r>
            <a:r>
              <a:rPr lang="es-CO" sz="1200" dirty="0" err="1">
                <a:solidFill>
                  <a:schemeClr val="tx1"/>
                </a:solidFill>
              </a:rPr>
              <a:t>VRM</a:t>
            </a:r>
            <a:r>
              <a:rPr lang="es-CO" sz="1200" dirty="0">
                <a:solidFill>
                  <a:schemeClr val="tx1"/>
                </a:solidFill>
              </a:rPr>
              <a:t> y VA</a:t>
            </a:r>
          </a:p>
          <a:p>
            <a:pPr marL="628650" lvl="1" indent="-171450" algn="just">
              <a:buFont typeface="Calibri" panose="020F0502020204030204" pitchFamily="34" charset="0"/>
              <a:buChar char="‐"/>
            </a:pPr>
            <a:r>
              <a:rPr lang="es-CO" sz="1200" dirty="0" err="1">
                <a:solidFill>
                  <a:schemeClr val="tx1"/>
                </a:solidFill>
              </a:rPr>
              <a:t>Submódulo</a:t>
            </a:r>
            <a:r>
              <a:rPr lang="es-CO" sz="1200" dirty="0">
                <a:solidFill>
                  <a:schemeClr val="tx1"/>
                </a:solidFill>
              </a:rPr>
              <a:t> de Pruebas: construcción ítems, banco de ítems, pruebas informatizadas escritas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CO" sz="1200" dirty="0">
                <a:solidFill>
                  <a:schemeClr val="tx1"/>
                </a:solidFill>
              </a:rPr>
              <a:t>Módulo de Listas de Elegibles: conformación de listas, uso listas de elegibles, </a:t>
            </a:r>
            <a:r>
              <a:rPr lang="es-CO" sz="1200" dirty="0" err="1">
                <a:solidFill>
                  <a:schemeClr val="tx1"/>
                </a:solidFill>
              </a:rPr>
              <a:t>Recomendador</a:t>
            </a:r>
            <a:r>
              <a:rPr lang="es-CO" sz="1200" dirty="0">
                <a:solidFill>
                  <a:schemeClr val="tx1"/>
                </a:solidFill>
              </a:rPr>
              <a:t> Pruebas, Entidad Pública y/o audiencias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CO" sz="1200" dirty="0">
                <a:solidFill>
                  <a:schemeClr val="tx1"/>
                </a:solidFill>
              </a:rPr>
              <a:t>Módulo de Reclamaciones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CO" sz="1200" dirty="0">
                <a:solidFill>
                  <a:schemeClr val="tx1"/>
                </a:solidFill>
              </a:rPr>
              <a:t>Módulo de solicitudes de Exclusión y Recursos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>
                <a:solidFill>
                  <a:schemeClr val="tx1"/>
                </a:solidFill>
              </a:rPr>
              <a:t>Módulo </a:t>
            </a:r>
            <a:r>
              <a:rPr lang="es-MX" sz="1200" dirty="0" err="1">
                <a:solidFill>
                  <a:schemeClr val="tx1"/>
                </a:solidFill>
              </a:rPr>
              <a:t>EDL</a:t>
            </a:r>
            <a:r>
              <a:rPr lang="es-MX" sz="1200" dirty="0">
                <a:solidFill>
                  <a:schemeClr val="tx1"/>
                </a:solidFill>
              </a:rPr>
              <a:t>: - Evaluación en P. Prueba, </a:t>
            </a:r>
            <a:r>
              <a:rPr lang="es-CO" sz="1200" dirty="0">
                <a:solidFill>
                  <a:schemeClr val="tx1"/>
                </a:solidFill>
              </a:rPr>
              <a:t>Evaluaciones Ordinarias, - Evaluaciones Extraordinarias, </a:t>
            </a:r>
            <a:r>
              <a:rPr lang="es-ES" sz="1200" dirty="0">
                <a:solidFill>
                  <a:schemeClr val="tx1"/>
                </a:solidFill>
              </a:rPr>
              <a:t>- Reclamaciones, Recursos Administrativos</a:t>
            </a:r>
            <a:endParaRPr lang="es-CO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/>
                </a:solidFill>
              </a:rPr>
              <a:t>Módulo </a:t>
            </a:r>
            <a:r>
              <a:rPr lang="es-ES" sz="1200" dirty="0" err="1">
                <a:solidFill>
                  <a:schemeClr val="tx1"/>
                </a:solidFill>
              </a:rPr>
              <a:t>RPCA</a:t>
            </a:r>
            <a:r>
              <a:rPr lang="es-ES" sz="1200" dirty="0">
                <a:solidFill>
                  <a:schemeClr val="tx1"/>
                </a:solidFill>
              </a:rPr>
              <a:t>: </a:t>
            </a:r>
            <a:r>
              <a:rPr lang="es-MX" sz="1200" dirty="0">
                <a:solidFill>
                  <a:schemeClr val="tx1"/>
                </a:solidFill>
              </a:rPr>
              <a:t>- Inscripción, A</a:t>
            </a:r>
            <a:r>
              <a:rPr lang="es-CO" sz="1200" dirty="0">
                <a:solidFill>
                  <a:schemeClr val="tx1"/>
                </a:solidFill>
              </a:rPr>
              <a:t>actualizaciones, Cancelaciones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O" sz="1200" dirty="0">
                <a:solidFill>
                  <a:schemeClr val="tx1"/>
                </a:solidFill>
              </a:rPr>
              <a:t>Módulo de Reincorporaciones y reubicaciones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O" sz="1200" dirty="0">
                <a:solidFill>
                  <a:schemeClr val="tx1"/>
                </a:solidFill>
              </a:rPr>
              <a:t>Modulo de Vigilancia y Control de la CA</a:t>
            </a:r>
          </a:p>
        </p:txBody>
      </p:sp>
      <p:sp>
        <p:nvSpPr>
          <p:cNvPr id="6" name="5 Rectángulo"/>
          <p:cNvSpPr/>
          <p:nvPr/>
        </p:nvSpPr>
        <p:spPr>
          <a:xfrm>
            <a:off x="3067291" y="2220649"/>
            <a:ext cx="8827191" cy="8265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87312" algn="just"/>
            <a:r>
              <a:rPr lang="es-CO" sz="1600" dirty="0">
                <a:solidFill>
                  <a:schemeClr val="tx1"/>
                </a:solidFill>
                <a:ea typeface="Arial" charset="0"/>
                <a:cs typeface="Arial" charset="0"/>
              </a:rPr>
              <a:t>Uso de tecnologías emergentes y de desarrollos de inteligencia artificial, para la automatización de procesos de administración y control del ciclo de la carrera administrativa y la interoperabilidad de los sistemas de información.</a:t>
            </a:r>
          </a:p>
        </p:txBody>
      </p:sp>
      <p:sp>
        <p:nvSpPr>
          <p:cNvPr id="12" name="Rectángulo 5"/>
          <p:cNvSpPr/>
          <p:nvPr/>
        </p:nvSpPr>
        <p:spPr>
          <a:xfrm>
            <a:off x="2945428" y="184987"/>
            <a:ext cx="6321669" cy="830997"/>
          </a:xfrm>
          <a:prstGeom prst="rect">
            <a:avLst/>
          </a:prstGeom>
          <a:solidFill>
            <a:schemeClr val="bg2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600" b="1" dirty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PLANEACIÓN INSTITUCIONAL </a:t>
            </a:r>
            <a:r>
              <a:rPr lang="es-ES" sz="2400" b="1" dirty="0" err="1">
                <a:ln w="0"/>
                <a:solidFill>
                  <a:schemeClr val="accent5">
                    <a:lumMod val="75000"/>
                  </a:schemeClr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CNSC</a:t>
            </a:r>
            <a:r>
              <a:rPr lang="es-ES" sz="2400" b="1" dirty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 2020</a:t>
            </a:r>
          </a:p>
          <a:p>
            <a:pPr algn="ctr"/>
            <a:r>
              <a:rPr lang="x-none" sz="2400" b="1" dirty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Ajuste </a:t>
            </a:r>
            <a:r>
              <a:rPr lang="x-none" sz="2400" b="1">
                <a:ln w="0"/>
                <a:solidFill>
                  <a:schemeClr val="accent5">
                    <a:lumMod val="75000"/>
                  </a:schemeClr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PEI </a:t>
            </a:r>
            <a:r>
              <a:rPr lang="x-none" sz="2400" b="1" smtClean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20</a:t>
            </a:r>
            <a:r>
              <a:rPr lang="es-CO" sz="2400" b="1" dirty="0" smtClean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20</a:t>
            </a:r>
            <a:r>
              <a:rPr lang="x-none" sz="2400" b="1" smtClean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 </a:t>
            </a:r>
            <a:r>
              <a:rPr lang="x-none" sz="2400" b="1" dirty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- 2022</a:t>
            </a:r>
            <a:endParaRPr lang="es-ES_tradnl" sz="2400" b="1" dirty="0">
              <a:ln w="0"/>
              <a:solidFill>
                <a:schemeClr val="accent5">
                  <a:lumMod val="75000"/>
                </a:schemeClr>
              </a:solidFill>
              <a:effectLst>
                <a:outerShdw sx="1000" sy="1000" algn="ctr" rotWithShape="0">
                  <a:srgbClr val="6E747A"/>
                </a:outerShdw>
              </a:effectLst>
              <a:latin typeface="Arial Black" charset="0"/>
              <a:ea typeface="Arial Black" charset="0"/>
              <a:cs typeface="Arial Blac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4824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3006359" y="1583657"/>
            <a:ext cx="8949054" cy="562707"/>
          </a:xfrm>
          <a:prstGeom prst="rect">
            <a:avLst/>
          </a:prstGeom>
          <a:solidFill>
            <a:srgbClr val="8FC36B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b="1" dirty="0">
                <a:solidFill>
                  <a:schemeClr val="accent5">
                    <a:lumMod val="50000"/>
                  </a:schemeClr>
                </a:solidFill>
              </a:rPr>
              <a:t>Transformación Digital e Incorporación de Nuevas Tecnologías para la Operación de Procesos Misionales y de Apoyo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370475" y="1583657"/>
            <a:ext cx="2635883" cy="56270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/>
              <a:t>ESTRATEGIA</a:t>
            </a:r>
          </a:p>
        </p:txBody>
      </p:sp>
      <p:sp>
        <p:nvSpPr>
          <p:cNvPr id="2" name="1 Rectángulo"/>
          <p:cNvSpPr/>
          <p:nvPr/>
        </p:nvSpPr>
        <p:spPr>
          <a:xfrm>
            <a:off x="370475" y="2310956"/>
            <a:ext cx="2635883" cy="7649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>
                <a:solidFill>
                  <a:schemeClr val="tx1"/>
                </a:solidFill>
              </a:rPr>
              <a:t>Descripción</a:t>
            </a:r>
          </a:p>
        </p:txBody>
      </p:sp>
      <p:sp>
        <p:nvSpPr>
          <p:cNvPr id="18" name="17 Rectángulo"/>
          <p:cNvSpPr/>
          <p:nvPr/>
        </p:nvSpPr>
        <p:spPr>
          <a:xfrm>
            <a:off x="392457" y="3260122"/>
            <a:ext cx="2613901" cy="7649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>
                <a:solidFill>
                  <a:schemeClr val="tx1"/>
                </a:solidFill>
              </a:rPr>
              <a:t>Metas </a:t>
            </a:r>
          </a:p>
        </p:txBody>
      </p:sp>
      <p:sp>
        <p:nvSpPr>
          <p:cNvPr id="5" name="4 Rectángulo"/>
          <p:cNvSpPr/>
          <p:nvPr/>
        </p:nvSpPr>
        <p:spPr>
          <a:xfrm>
            <a:off x="3128221" y="3260121"/>
            <a:ext cx="8827192" cy="30865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1300" b="1" dirty="0">
                <a:solidFill>
                  <a:schemeClr val="tx1"/>
                </a:solidFill>
                <a:ea typeface="Arial" charset="0"/>
                <a:cs typeface="Arial" charset="0"/>
              </a:rPr>
              <a:t>Sistema de Gestión Documental y de Archivo Electrónico </a:t>
            </a:r>
            <a:r>
              <a:rPr lang="es-CO" sz="1300" dirty="0">
                <a:solidFill>
                  <a:schemeClr val="tx1"/>
                </a:solidFill>
                <a:ea typeface="Arial" charset="0"/>
                <a:cs typeface="Arial" charset="0"/>
              </a:rPr>
              <a:t>en funcionamiento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300" dirty="0">
                <a:solidFill>
                  <a:schemeClr val="tx1"/>
                </a:solidFill>
              </a:rPr>
              <a:t>Fase de Selección y Adquisición de la plataforma de gestión documental y contenidos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300" dirty="0">
                <a:solidFill>
                  <a:schemeClr val="tx1"/>
                </a:solidFill>
              </a:rPr>
              <a:t>Fase de Instalación de la solución de gestión documental y de contenido: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300" dirty="0">
                <a:solidFill>
                  <a:schemeClr val="tx1"/>
                </a:solidFill>
              </a:rPr>
              <a:t>Fase IV Definición de políticas de implantación, almacenamiento y para la accesibilidad de la información.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300" dirty="0">
                <a:solidFill>
                  <a:schemeClr val="tx1"/>
                </a:solidFill>
              </a:rPr>
              <a:t>Fase de Configuración y migración de información inicial.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300" dirty="0">
                <a:solidFill>
                  <a:schemeClr val="tx1"/>
                </a:solidFill>
              </a:rPr>
              <a:t>Fase de Pruebas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300" dirty="0">
                <a:solidFill>
                  <a:schemeClr val="tx1"/>
                </a:solidFill>
              </a:rPr>
              <a:t>Fase de sensibilización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300" dirty="0">
                <a:solidFill>
                  <a:schemeClr val="tx1"/>
                </a:solidFill>
              </a:rPr>
              <a:t>Fase de sostenibilidad y ajustes</a:t>
            </a:r>
          </a:p>
          <a:p>
            <a:endParaRPr lang="es-CO" sz="1300" dirty="0">
              <a:solidFill>
                <a:schemeClr val="tx1"/>
              </a:solidFill>
              <a:ea typeface="Arial" charset="0"/>
              <a:cs typeface="Arial" charset="0"/>
            </a:endParaRPr>
          </a:p>
          <a:p>
            <a:r>
              <a:rPr lang="es-CO" sz="1300" b="1" dirty="0">
                <a:solidFill>
                  <a:schemeClr val="tx1"/>
                </a:solidFill>
                <a:ea typeface="Arial" charset="0"/>
                <a:cs typeface="Arial" charset="0"/>
              </a:rPr>
              <a:t>Sistema de Gestión del Conocimiento</a:t>
            </a:r>
            <a:r>
              <a:rPr lang="es-CO" sz="1300" dirty="0">
                <a:solidFill>
                  <a:schemeClr val="tx1"/>
                </a:solidFill>
                <a:ea typeface="Arial" charset="0"/>
                <a:cs typeface="Arial" charset="0"/>
              </a:rPr>
              <a:t>: etapas consolidadas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O" sz="1300" dirty="0">
                <a:solidFill>
                  <a:schemeClr val="tx1"/>
                </a:solidFill>
                <a:ea typeface="Arial" charset="0"/>
                <a:cs typeface="Arial" charset="0"/>
              </a:rPr>
              <a:t>Observatorio de la Carrera Administrativa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O" sz="1300" dirty="0">
                <a:solidFill>
                  <a:schemeClr val="tx1"/>
                </a:solidFill>
                <a:ea typeface="Arial" charset="0"/>
                <a:cs typeface="Arial" charset="0"/>
              </a:rPr>
              <a:t>Aplicación </a:t>
            </a:r>
            <a:r>
              <a:rPr lang="es-CO" sz="1300" dirty="0" err="1">
                <a:solidFill>
                  <a:schemeClr val="tx1"/>
                </a:solidFill>
                <a:ea typeface="Arial" charset="0"/>
                <a:cs typeface="Arial" charset="0"/>
              </a:rPr>
              <a:t>LMS</a:t>
            </a:r>
            <a:r>
              <a:rPr lang="es-CO" sz="1300" dirty="0">
                <a:solidFill>
                  <a:schemeClr val="tx1"/>
                </a:solidFill>
                <a:ea typeface="Arial" charset="0"/>
                <a:cs typeface="Arial" charset="0"/>
              </a:rPr>
              <a:t> (</a:t>
            </a:r>
            <a:r>
              <a:rPr lang="es-CO" sz="1300" dirty="0" err="1">
                <a:solidFill>
                  <a:schemeClr val="tx1"/>
                </a:solidFill>
                <a:ea typeface="Arial" charset="0"/>
                <a:cs typeface="Arial" charset="0"/>
              </a:rPr>
              <a:t>learning</a:t>
            </a:r>
            <a:r>
              <a:rPr lang="es-CO" sz="1300" dirty="0">
                <a:solidFill>
                  <a:schemeClr val="tx1"/>
                </a:solidFill>
                <a:ea typeface="Arial" charset="0"/>
                <a:cs typeface="Arial" charset="0"/>
              </a:rPr>
              <a:t> </a:t>
            </a:r>
            <a:r>
              <a:rPr lang="es-CO" sz="1300" dirty="0" err="1">
                <a:solidFill>
                  <a:schemeClr val="tx1"/>
                </a:solidFill>
                <a:ea typeface="Arial" charset="0"/>
                <a:cs typeface="Arial" charset="0"/>
              </a:rPr>
              <a:t>managemnet</a:t>
            </a:r>
            <a:r>
              <a:rPr lang="es-CO" sz="1300" dirty="0">
                <a:solidFill>
                  <a:schemeClr val="tx1"/>
                </a:solidFill>
                <a:ea typeface="Arial" charset="0"/>
                <a:cs typeface="Arial" charset="0"/>
              </a:rPr>
              <a:t> </a:t>
            </a:r>
            <a:r>
              <a:rPr lang="es-CO" sz="1300" dirty="0" err="1">
                <a:solidFill>
                  <a:schemeClr val="tx1"/>
                </a:solidFill>
                <a:ea typeface="Arial" charset="0"/>
                <a:cs typeface="Arial" charset="0"/>
              </a:rPr>
              <a:t>system</a:t>
            </a:r>
            <a:r>
              <a:rPr lang="es-CO" sz="1300" dirty="0">
                <a:solidFill>
                  <a:schemeClr val="tx1"/>
                </a:solidFill>
                <a:ea typeface="Arial" charset="0"/>
                <a:cs typeface="Arial" charset="0"/>
              </a:rPr>
              <a:t>) para formación en línea – Escuela Virtual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O" sz="1300" dirty="0">
                <a:solidFill>
                  <a:schemeClr val="tx1"/>
                </a:solidFill>
                <a:ea typeface="Arial" charset="0"/>
                <a:cs typeface="Arial" charset="0"/>
              </a:rPr>
              <a:t>Laboratorio de estructuración de pruebas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O" sz="1300" dirty="0">
                <a:solidFill>
                  <a:schemeClr val="tx1"/>
                </a:solidFill>
                <a:ea typeface="Arial" charset="0"/>
                <a:cs typeface="Arial" charset="0"/>
              </a:rPr>
              <a:t>Aplicación para Mapa de conocimiento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O" sz="1300" dirty="0">
                <a:solidFill>
                  <a:schemeClr val="tx1"/>
                </a:solidFill>
                <a:ea typeface="Arial" charset="0"/>
                <a:cs typeface="Arial" charset="0"/>
              </a:rPr>
              <a:t>Tableros de control y </a:t>
            </a:r>
            <a:r>
              <a:rPr lang="es-CO" sz="1300" dirty="0" err="1">
                <a:solidFill>
                  <a:schemeClr val="tx1"/>
                </a:solidFill>
                <a:ea typeface="Arial" charset="0"/>
                <a:cs typeface="Arial" charset="0"/>
              </a:rPr>
              <a:t>KPI</a:t>
            </a:r>
            <a:endParaRPr lang="es-CO" sz="1300" dirty="0">
              <a:solidFill>
                <a:schemeClr val="tx1"/>
              </a:solidFill>
              <a:ea typeface="Arial" charset="0"/>
              <a:cs typeface="Arial" charset="0"/>
            </a:endParaRPr>
          </a:p>
        </p:txBody>
      </p:sp>
      <p:sp>
        <p:nvSpPr>
          <p:cNvPr id="12" name="Rectángulo 5"/>
          <p:cNvSpPr/>
          <p:nvPr/>
        </p:nvSpPr>
        <p:spPr>
          <a:xfrm>
            <a:off x="2945428" y="184987"/>
            <a:ext cx="6321669" cy="830997"/>
          </a:xfrm>
          <a:prstGeom prst="rect">
            <a:avLst/>
          </a:prstGeom>
          <a:solidFill>
            <a:schemeClr val="bg2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600" b="1" dirty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PLANEACIÓN INSTITUCIONAL </a:t>
            </a:r>
            <a:r>
              <a:rPr lang="es-ES" sz="2400" b="1" dirty="0" err="1">
                <a:ln w="0"/>
                <a:solidFill>
                  <a:schemeClr val="accent5">
                    <a:lumMod val="75000"/>
                  </a:schemeClr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CNSC</a:t>
            </a:r>
            <a:r>
              <a:rPr lang="es-ES" sz="2400" b="1" dirty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 2020</a:t>
            </a:r>
          </a:p>
          <a:p>
            <a:pPr algn="ctr"/>
            <a:r>
              <a:rPr lang="x-none" sz="2400" b="1" dirty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Ajuste </a:t>
            </a:r>
            <a:r>
              <a:rPr lang="x-none" sz="2400" b="1">
                <a:ln w="0"/>
                <a:solidFill>
                  <a:schemeClr val="accent5">
                    <a:lumMod val="75000"/>
                  </a:schemeClr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PEI </a:t>
            </a:r>
            <a:r>
              <a:rPr lang="x-none" sz="2400" b="1" smtClean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20</a:t>
            </a:r>
            <a:r>
              <a:rPr lang="es-CO" sz="2400" b="1" dirty="0" smtClean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20</a:t>
            </a:r>
            <a:r>
              <a:rPr lang="x-none" sz="2400" b="1" smtClean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 </a:t>
            </a:r>
            <a:r>
              <a:rPr lang="x-none" sz="2400" b="1" dirty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- 2022</a:t>
            </a:r>
            <a:endParaRPr lang="es-ES_tradnl" sz="2400" b="1" dirty="0">
              <a:ln w="0"/>
              <a:solidFill>
                <a:schemeClr val="accent5">
                  <a:lumMod val="75000"/>
                </a:schemeClr>
              </a:solidFill>
              <a:effectLst>
                <a:outerShdw sx="1000" sy="1000" algn="ctr" rotWithShape="0">
                  <a:srgbClr val="6E747A"/>
                </a:outerShdw>
              </a:effectLst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3128221" y="2332909"/>
            <a:ext cx="8827191" cy="8265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87312" algn="just"/>
            <a:r>
              <a:rPr lang="es-CO" sz="1600" dirty="0">
                <a:solidFill>
                  <a:schemeClr val="tx1"/>
                </a:solidFill>
                <a:ea typeface="Arial" charset="0"/>
                <a:cs typeface="Arial" charset="0"/>
              </a:rPr>
              <a:t>Uso de tecnologías emergentes y de desarrollos de inteligencia artificial, para la automatización de procesos de administración y control del ciclo de la carrera administrativa y la interoperabilidad de los sistemas de información.</a:t>
            </a:r>
          </a:p>
        </p:txBody>
      </p:sp>
    </p:spTree>
    <p:extLst>
      <p:ext uri="{BB962C8B-B14F-4D97-AF65-F5344CB8AC3E}">
        <p14:creationId xmlns:p14="http://schemas.microsoft.com/office/powerpoint/2010/main" val="3150529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2945428" y="1583657"/>
            <a:ext cx="8949054" cy="562707"/>
          </a:xfrm>
          <a:prstGeom prst="rect">
            <a:avLst/>
          </a:prstGeom>
          <a:solidFill>
            <a:srgbClr val="8FC36B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b="1" dirty="0">
                <a:solidFill>
                  <a:schemeClr val="accent5">
                    <a:lumMod val="50000"/>
                  </a:schemeClr>
                </a:solidFill>
              </a:rPr>
              <a:t>Transformación Digital e Incorporación de Nuevas Tecnologías para la Operación de Procesos Misionales y de Apoyo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309544" y="1583657"/>
            <a:ext cx="2635883" cy="56270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/>
              <a:t>ESTRATEGIA</a:t>
            </a:r>
          </a:p>
        </p:txBody>
      </p:sp>
      <p:sp>
        <p:nvSpPr>
          <p:cNvPr id="2" name="1 Rectángulo"/>
          <p:cNvSpPr/>
          <p:nvPr/>
        </p:nvSpPr>
        <p:spPr>
          <a:xfrm>
            <a:off x="309544" y="2310956"/>
            <a:ext cx="2635883" cy="7649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>
                <a:solidFill>
                  <a:schemeClr val="tx1"/>
                </a:solidFill>
              </a:rPr>
              <a:t>Descripción</a:t>
            </a:r>
          </a:p>
        </p:txBody>
      </p:sp>
      <p:sp>
        <p:nvSpPr>
          <p:cNvPr id="18" name="17 Rectángulo"/>
          <p:cNvSpPr/>
          <p:nvPr/>
        </p:nvSpPr>
        <p:spPr>
          <a:xfrm>
            <a:off x="331526" y="3260122"/>
            <a:ext cx="2613901" cy="7649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>
                <a:solidFill>
                  <a:schemeClr val="tx1"/>
                </a:solidFill>
              </a:rPr>
              <a:t>Metas </a:t>
            </a:r>
          </a:p>
        </p:txBody>
      </p:sp>
      <p:sp>
        <p:nvSpPr>
          <p:cNvPr id="5" name="4 Rectángulo"/>
          <p:cNvSpPr/>
          <p:nvPr/>
        </p:nvSpPr>
        <p:spPr>
          <a:xfrm>
            <a:off x="3067290" y="3286499"/>
            <a:ext cx="8827192" cy="28557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1300" b="1" dirty="0">
                <a:solidFill>
                  <a:schemeClr val="tx1"/>
                </a:solidFill>
              </a:rPr>
              <a:t>Sistema de soluciones integrales para el ciudadano: puesta en funcionamiento de: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O" sz="1300" dirty="0">
                <a:solidFill>
                  <a:schemeClr val="tx1"/>
                </a:solidFill>
              </a:rPr>
              <a:t>Plataforma virtual de servicios y Re-formulación  del </a:t>
            </a:r>
            <a:r>
              <a:rPr lang="es-CO" sz="1300" dirty="0" err="1">
                <a:solidFill>
                  <a:schemeClr val="tx1"/>
                </a:solidFill>
              </a:rPr>
              <a:t>contact</a:t>
            </a:r>
            <a:r>
              <a:rPr lang="es-CO" sz="1300" dirty="0">
                <a:solidFill>
                  <a:schemeClr val="tx1"/>
                </a:solidFill>
              </a:rPr>
              <a:t> center usando </a:t>
            </a:r>
            <a:r>
              <a:rPr lang="es-CO" sz="1300" dirty="0" err="1">
                <a:solidFill>
                  <a:schemeClr val="tx1"/>
                </a:solidFill>
              </a:rPr>
              <a:t>IA</a:t>
            </a:r>
            <a:r>
              <a:rPr lang="es-CO" sz="1300" dirty="0">
                <a:solidFill>
                  <a:schemeClr val="tx1"/>
                </a:solidFill>
              </a:rPr>
              <a:t>:</a:t>
            </a:r>
          </a:p>
          <a:p>
            <a:pPr marL="171450" indent="-171450">
              <a:buFontTx/>
              <a:buChar char="-"/>
            </a:pPr>
            <a:r>
              <a:rPr lang="es-CO" sz="1300" dirty="0">
                <a:solidFill>
                  <a:schemeClr val="tx1"/>
                </a:solidFill>
              </a:rPr>
              <a:t>Evaluación de la solución actual</a:t>
            </a:r>
          </a:p>
          <a:p>
            <a:pPr marL="171450" indent="-171450">
              <a:buFontTx/>
              <a:buChar char="-"/>
            </a:pPr>
            <a:r>
              <a:rPr lang="es-CO" sz="1300" dirty="0">
                <a:solidFill>
                  <a:schemeClr val="tx1"/>
                </a:solidFill>
              </a:rPr>
              <a:t>Evaluación de la solución con tecnología emergente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O" sz="1300" dirty="0">
                <a:solidFill>
                  <a:schemeClr val="tx1"/>
                </a:solidFill>
              </a:rPr>
              <a:t>Centro Digital de Servicio Ciudadano</a:t>
            </a:r>
          </a:p>
          <a:p>
            <a:pPr marL="171450" indent="-171450">
              <a:buFontTx/>
              <a:buChar char="-"/>
            </a:pPr>
            <a:r>
              <a:rPr lang="es-CO" sz="1300" dirty="0">
                <a:solidFill>
                  <a:schemeClr val="tx1"/>
                </a:solidFill>
              </a:rPr>
              <a:t>Diseño Prueba piloto</a:t>
            </a:r>
          </a:p>
          <a:p>
            <a:pPr marL="171450" indent="-171450">
              <a:buFontTx/>
              <a:buChar char="-"/>
            </a:pPr>
            <a:r>
              <a:rPr lang="es-CO" sz="1300" dirty="0">
                <a:solidFill>
                  <a:schemeClr val="tx1"/>
                </a:solidFill>
              </a:rPr>
              <a:t>Validación de resultados</a:t>
            </a:r>
          </a:p>
          <a:p>
            <a:pPr marL="171450" indent="-171450">
              <a:buFontTx/>
              <a:buChar char="-"/>
            </a:pPr>
            <a:r>
              <a:rPr lang="es-CO" sz="1300" dirty="0">
                <a:solidFill>
                  <a:schemeClr val="tx1"/>
                </a:solidFill>
              </a:rPr>
              <a:t>Expedientes de usuarios: Ciudadano aspirante, Funcionario, Entidad</a:t>
            </a:r>
          </a:p>
          <a:p>
            <a:endParaRPr lang="es-CO" sz="1300" dirty="0">
              <a:solidFill>
                <a:schemeClr val="tx1"/>
              </a:solidFill>
            </a:endParaRPr>
          </a:p>
          <a:p>
            <a:pPr marL="171450" indent="-171450">
              <a:buFontTx/>
              <a:buChar char="-"/>
            </a:pPr>
            <a:endParaRPr lang="es-CO" sz="1300" dirty="0">
              <a:solidFill>
                <a:schemeClr val="tx1"/>
              </a:solidFill>
            </a:endParaRPr>
          </a:p>
          <a:p>
            <a:r>
              <a:rPr lang="es-CO" sz="1300" b="1" dirty="0">
                <a:solidFill>
                  <a:schemeClr val="tx1"/>
                </a:solidFill>
              </a:rPr>
              <a:t>Sistema De Planificación De Recursos </a:t>
            </a:r>
            <a:r>
              <a:rPr lang="es-CO" sz="1300" dirty="0">
                <a:solidFill>
                  <a:schemeClr val="tx1"/>
                </a:solidFill>
              </a:rPr>
              <a:t>(</a:t>
            </a:r>
            <a:r>
              <a:rPr lang="es-CO" sz="1300" dirty="0" err="1">
                <a:solidFill>
                  <a:schemeClr val="tx1"/>
                </a:solidFill>
              </a:rPr>
              <a:t>ERP</a:t>
            </a:r>
            <a:r>
              <a:rPr lang="es-CO" sz="1300" dirty="0">
                <a:solidFill>
                  <a:schemeClr val="tx1"/>
                </a:solidFill>
              </a:rPr>
              <a:t>) en funcionamiento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O" sz="1300" dirty="0">
                <a:solidFill>
                  <a:schemeClr val="tx1"/>
                </a:solidFill>
              </a:rPr>
              <a:t>Modelo del negocio nómina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O" sz="1300" dirty="0">
                <a:solidFill>
                  <a:schemeClr val="tx1"/>
                </a:solidFill>
              </a:rPr>
              <a:t>Modelo del negocio Cartera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O" sz="1300" dirty="0">
                <a:solidFill>
                  <a:schemeClr val="tx1"/>
                </a:solidFill>
              </a:rPr>
              <a:t>Modelo del negocio Inventarios y Compras</a:t>
            </a:r>
          </a:p>
        </p:txBody>
      </p:sp>
      <p:sp>
        <p:nvSpPr>
          <p:cNvPr id="12" name="Rectángulo 5"/>
          <p:cNvSpPr/>
          <p:nvPr/>
        </p:nvSpPr>
        <p:spPr>
          <a:xfrm>
            <a:off x="2945428" y="184987"/>
            <a:ext cx="6321669" cy="830997"/>
          </a:xfrm>
          <a:prstGeom prst="rect">
            <a:avLst/>
          </a:prstGeom>
          <a:solidFill>
            <a:schemeClr val="bg2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600" b="1" dirty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PLANEACIÓN INSTITUCIONAL </a:t>
            </a:r>
            <a:r>
              <a:rPr lang="es-ES" sz="2400" b="1" dirty="0" err="1">
                <a:ln w="0"/>
                <a:solidFill>
                  <a:schemeClr val="accent5">
                    <a:lumMod val="75000"/>
                  </a:schemeClr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CNSC</a:t>
            </a:r>
            <a:r>
              <a:rPr lang="es-ES" sz="2400" b="1" dirty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 2020</a:t>
            </a:r>
          </a:p>
          <a:p>
            <a:pPr algn="ctr"/>
            <a:r>
              <a:rPr lang="x-none" sz="2400" b="1" dirty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Ajuste </a:t>
            </a:r>
            <a:r>
              <a:rPr lang="x-none" sz="2400" b="1">
                <a:ln w="0"/>
                <a:solidFill>
                  <a:schemeClr val="accent5">
                    <a:lumMod val="75000"/>
                  </a:schemeClr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PEI </a:t>
            </a:r>
            <a:r>
              <a:rPr lang="x-none" sz="2400" b="1" smtClean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20</a:t>
            </a:r>
            <a:r>
              <a:rPr lang="es-CO" sz="2400" b="1" dirty="0" smtClean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20</a:t>
            </a:r>
            <a:r>
              <a:rPr lang="x-none" sz="2400" b="1" smtClean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 </a:t>
            </a:r>
            <a:r>
              <a:rPr lang="x-none" sz="2400" b="1" dirty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- 2022</a:t>
            </a:r>
            <a:endParaRPr lang="es-ES_tradnl" sz="2400" b="1" dirty="0">
              <a:ln w="0"/>
              <a:solidFill>
                <a:schemeClr val="accent5">
                  <a:lumMod val="75000"/>
                </a:schemeClr>
              </a:solidFill>
              <a:effectLst>
                <a:outerShdw sx="1000" sy="1000" algn="ctr" rotWithShape="0">
                  <a:srgbClr val="6E747A"/>
                </a:outerShdw>
              </a:effectLst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3067290" y="2332909"/>
            <a:ext cx="8827191" cy="8265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87312" algn="just"/>
            <a:r>
              <a:rPr lang="es-CO" sz="1600" dirty="0">
                <a:solidFill>
                  <a:schemeClr val="tx1"/>
                </a:solidFill>
                <a:ea typeface="Arial" charset="0"/>
                <a:cs typeface="Arial" charset="0"/>
              </a:rPr>
              <a:t>Uso de tecnologías emergentes y de desarrollos de inteligencia artificial, para la automatización de procesos de administración y control del ciclo de la carrera administrativa y la interoperabilidad de los sistemas de información.</a:t>
            </a:r>
          </a:p>
        </p:txBody>
      </p:sp>
      <p:sp>
        <p:nvSpPr>
          <p:cNvPr id="6" name="5 Rectángulo"/>
          <p:cNvSpPr/>
          <p:nvPr/>
        </p:nvSpPr>
        <p:spPr>
          <a:xfrm>
            <a:off x="7480886" y="5211090"/>
            <a:ext cx="3919426" cy="9311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CO" sz="1200" dirty="0">
                <a:solidFill>
                  <a:schemeClr val="tx1"/>
                </a:solidFill>
              </a:rPr>
              <a:t>Interoperabilidad con </a:t>
            </a:r>
            <a:r>
              <a:rPr lang="es-CO" sz="1200" dirty="0" err="1">
                <a:solidFill>
                  <a:schemeClr val="tx1"/>
                </a:solidFill>
              </a:rPr>
              <a:t>SIIF</a:t>
            </a:r>
            <a:endParaRPr lang="es-CO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O" sz="1200" dirty="0">
                <a:solidFill>
                  <a:schemeClr val="tx1"/>
                </a:solidFill>
              </a:rPr>
              <a:t>Plan Anual de Adquisiciones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O" sz="1200" dirty="0">
                <a:solidFill>
                  <a:schemeClr val="tx1"/>
                </a:solidFill>
              </a:rPr>
              <a:t>Ejecución Contractual / Pagos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O" sz="1200" dirty="0">
                <a:solidFill>
                  <a:schemeClr val="tx1"/>
                </a:solidFill>
              </a:rPr>
              <a:t>Reporte de ingresos y costos por  convocatorias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O" sz="1200" dirty="0">
                <a:solidFill>
                  <a:schemeClr val="tx1"/>
                </a:solidFill>
              </a:rPr>
              <a:t>Gestor de gastos de viaje: planeación y ejecución</a:t>
            </a:r>
          </a:p>
        </p:txBody>
      </p:sp>
    </p:spTree>
    <p:extLst>
      <p:ext uri="{BB962C8B-B14F-4D97-AF65-F5344CB8AC3E}">
        <p14:creationId xmlns:p14="http://schemas.microsoft.com/office/powerpoint/2010/main" val="1707293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996</TotalTime>
  <Words>2669</Words>
  <Application>Microsoft Office PowerPoint</Application>
  <PresentationFormat>Personalizado</PresentationFormat>
  <Paragraphs>273</Paragraphs>
  <Slides>15</Slides>
  <Notes>15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Olga Yurany Rojas Gonzalez</dc:creator>
  <cp:lastModifiedBy>Jose Jorge Roca Martinez</cp:lastModifiedBy>
  <cp:revision>89</cp:revision>
  <cp:lastPrinted>2020-01-28T19:33:57Z</cp:lastPrinted>
  <dcterms:modified xsi:type="dcterms:W3CDTF">2020-02-20T21:24:22Z</dcterms:modified>
</cp:coreProperties>
</file>