
<file path=[Content_Types].xml><?xml version="1.0" encoding="utf-8"?>
<Types xmlns="http://schemas.openxmlformats.org/package/2006/content-types">
  <Default Extension="jpeg" ContentType="image/jpeg"/>
  <Default Extension="rels" ContentType="application/vnd.openxmlformats-package.relationships+xml"/>
  <Default Extension="xml" ContentType="application/xml"/>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0.xml" ContentType="application/vnd.openxmlformats-officedocument.presentationml.slide+xml"/>
  <Override PartName="/ppt/slides/slide561.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7.xml" ContentType="application/vnd.openxmlformats-officedocument.presentationml.slide+xml"/>
  <Override PartName="/ppt/slides/slide568.xml" ContentType="application/vnd.openxmlformats-officedocument.presentationml.slide+xml"/>
  <Override PartName="/ppt/slides/slide569.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79.xml" ContentType="application/vnd.openxmlformats-officedocument.presentationml.slide+xml"/>
  <Override PartName="/ppt/slides/slide580.xml" ContentType="application/vnd.openxmlformats-officedocument.presentationml.slide+xml"/>
  <Override PartName="/ppt/slides/slide581.xml" ContentType="application/vnd.openxmlformats-officedocument.presentationml.slide+xml"/>
  <Override PartName="/ppt/slides/slide582.xml" ContentType="application/vnd.openxmlformats-officedocument.presentationml.slide+xml"/>
  <Override PartName="/ppt/slides/slide583.xml" ContentType="application/vnd.openxmlformats-officedocument.presentationml.slide+xml"/>
  <Override PartName="/ppt/slides/slide584.xml" ContentType="application/vnd.openxmlformats-officedocument.presentationml.slide+xml"/>
  <Override PartName="/ppt/slides/slide585.xml" ContentType="application/vnd.openxmlformats-officedocument.presentationml.slide+xml"/>
  <Override PartName="/ppt/slides/slide586.xml" ContentType="application/vnd.openxmlformats-officedocument.presentationml.slide+xml"/>
  <Override PartName="/ppt/slides/slide587.xml" ContentType="application/vnd.openxmlformats-officedocument.presentationml.slide+xml"/>
  <Override PartName="/ppt/slides/slide588.xml" ContentType="application/vnd.openxmlformats-officedocument.presentationml.slide+xml"/>
  <Override PartName="/ppt/slides/slide589.xml" ContentType="application/vnd.openxmlformats-officedocument.presentationml.slide+xml"/>
  <Override PartName="/ppt/slides/slide590.xml" ContentType="application/vnd.openxmlformats-officedocument.presentationml.slide+xml"/>
  <Override PartName="/ppt/slides/slide591.xml" ContentType="application/vnd.openxmlformats-officedocument.presentationml.slide+xml"/>
  <Override PartName="/ppt/slides/slide592.xml" ContentType="application/vnd.openxmlformats-officedocument.presentationml.slide+xml"/>
  <Override PartName="/ppt/slides/slide593.xml" ContentType="application/vnd.openxmlformats-officedocument.presentationml.slide+xml"/>
  <Override PartName="/ppt/slides/slide594.xml" ContentType="application/vnd.openxmlformats-officedocument.presentationml.slide+xml"/>
  <Override PartName="/ppt/slides/slide595.xml" ContentType="application/vnd.openxmlformats-officedocument.presentationml.slide+xml"/>
  <Override PartName="/ppt/slides/slide596.xml" ContentType="application/vnd.openxmlformats-officedocument.presentationml.slide+xml"/>
  <Override PartName="/ppt/slides/slide597.xml" ContentType="application/vnd.openxmlformats-officedocument.presentationml.slide+xml"/>
  <Override PartName="/ppt/slides/slide598.xml" ContentType="application/vnd.openxmlformats-officedocument.presentationml.slide+xml"/>
  <Override PartName="/ppt/slides/slide599.xml" ContentType="application/vnd.openxmlformats-officedocument.presentationml.slide+xml"/>
  <Override PartName="/ppt/slides/slide600.xml" ContentType="application/vnd.openxmlformats-officedocument.presentationml.slide+xml"/>
  <Override PartName="/ppt/slides/slide601.xml" ContentType="application/vnd.openxmlformats-officedocument.presentationml.slide+xml"/>
  <Override PartName="/ppt/slides/slide602.xml" ContentType="application/vnd.openxmlformats-officedocument.presentationml.slide+xml"/>
  <Override PartName="/ppt/slides/slide603.xml" ContentType="application/vnd.openxmlformats-officedocument.presentationml.slide+xml"/>
  <Override PartName="/ppt/slides/slide604.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2.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0.xml" ContentType="application/vnd.openxmlformats-officedocument.presentationml.slide+xml"/>
  <Override PartName="/ppt/slides/slide621.xml" ContentType="application/vnd.openxmlformats-officedocument.presentationml.slide+xml"/>
  <Override PartName="/ppt/slides/slide622.xml" ContentType="application/vnd.openxmlformats-officedocument.presentationml.slide+xml"/>
  <Override PartName="/ppt/slides/slide623.xml" ContentType="application/vnd.openxmlformats-officedocument.presentationml.slide+xml"/>
  <Override PartName="/ppt/slides/slide624.xml" ContentType="application/vnd.openxmlformats-officedocument.presentationml.slide+xml"/>
  <Override PartName="/ppt/slides/slide625.xml" ContentType="application/vnd.openxmlformats-officedocument.presentationml.slide+xml"/>
  <Override PartName="/ppt/slides/slide626.xml" ContentType="application/vnd.openxmlformats-officedocument.presentationml.slide+xml"/>
  <Override PartName="/ppt/slides/slide627.xml" ContentType="application/vnd.openxmlformats-officedocument.presentationml.slide+xml"/>
  <Override PartName="/ppt/slides/slide628.xml" ContentType="application/vnd.openxmlformats-officedocument.presentationml.slide+xml"/>
  <Override PartName="/ppt/slides/slide629.xml" ContentType="application/vnd.openxmlformats-officedocument.presentationml.slide+xml"/>
  <Override PartName="/ppt/slides/slide630.xml" ContentType="application/vnd.openxmlformats-officedocument.presentationml.slide+xml"/>
  <Override PartName="/ppt/slides/slide631.xml" ContentType="application/vnd.openxmlformats-officedocument.presentationml.slide+xml"/>
  <Override PartName="/ppt/slides/slide632.xml" ContentType="application/vnd.openxmlformats-officedocument.presentationml.slide+xml"/>
  <Override PartName="/ppt/slides/slide633.xml" ContentType="application/vnd.openxmlformats-officedocument.presentationml.slide+xml"/>
  <Override PartName="/ppt/slides/slide634.xml" ContentType="application/vnd.openxmlformats-officedocument.presentationml.slide+xml"/>
  <Override PartName="/ppt/slides/slide635.xml" ContentType="application/vnd.openxmlformats-officedocument.presentationml.slide+xml"/>
  <Override PartName="/ppt/slides/slide636.xml" ContentType="application/vnd.openxmlformats-officedocument.presentationml.slide+xml"/>
  <Override PartName="/ppt/slides/slide637.xml" ContentType="application/vnd.openxmlformats-officedocument.presentationml.slide+xml"/>
  <Override PartName="/ppt/slides/slide638.xml" ContentType="application/vnd.openxmlformats-officedocument.presentationml.slide+xml"/>
  <Override PartName="/ppt/slides/slide639.xml" ContentType="application/vnd.openxmlformats-officedocument.presentationml.slide+xml"/>
  <Override PartName="/ppt/slides/slide640.xml" ContentType="application/vnd.openxmlformats-officedocument.presentationml.slide+xml"/>
  <Override PartName="/ppt/slides/slide641.xml" ContentType="application/vnd.openxmlformats-officedocument.presentationml.slide+xml"/>
  <Override PartName="/ppt/slides/slide642.xml" ContentType="application/vnd.openxmlformats-officedocument.presentationml.slide+xml"/>
  <Override PartName="/ppt/slides/slide643.xml" ContentType="application/vnd.openxmlformats-officedocument.presentationml.slide+xml"/>
  <Override PartName="/ppt/slides/slide644.xml" ContentType="application/vnd.openxmlformats-officedocument.presentationml.slide+xml"/>
  <Override PartName="/ppt/slides/slide645.xml" ContentType="application/vnd.openxmlformats-officedocument.presentationml.slide+xml"/>
  <Override PartName="/ppt/slides/slide646.xml" ContentType="application/vnd.openxmlformats-officedocument.presentationml.slide+xml"/>
  <Override PartName="/ppt/slides/slide647.xml" ContentType="application/vnd.openxmlformats-officedocument.presentationml.slide+xml"/>
  <Override PartName="/ppt/slides/slide648.xml" ContentType="application/vnd.openxmlformats-officedocument.presentationml.slide+xml"/>
  <Override PartName="/ppt/slides/slide649.xml" ContentType="application/vnd.openxmlformats-officedocument.presentationml.slide+xml"/>
  <Override PartName="/ppt/slides/slide650.xml" ContentType="application/vnd.openxmlformats-officedocument.presentationml.slide+xml"/>
  <Override PartName="/ppt/slides/slide651.xml" ContentType="application/vnd.openxmlformats-officedocument.presentationml.slide+xml"/>
  <Override PartName="/ppt/slides/slide652.xml" ContentType="application/vnd.openxmlformats-officedocument.presentationml.slide+xml"/>
  <Override PartName="/ppt/slides/slide653.xml" ContentType="application/vnd.openxmlformats-officedocument.presentationml.slide+xml"/>
  <Override PartName="/ppt/slides/slide654.xml" ContentType="application/vnd.openxmlformats-officedocument.presentationml.slide+xml"/>
  <Override PartName="/ppt/slides/slide655.xml" ContentType="application/vnd.openxmlformats-officedocument.presentationml.slide+xml"/>
  <Override PartName="/ppt/slides/slide656.xml" ContentType="application/vnd.openxmlformats-officedocument.presentationml.slide+xml"/>
  <Override PartName="/ppt/slides/slide657.xml" ContentType="application/vnd.openxmlformats-officedocument.presentationml.slide+xml"/>
  <Override PartName="/ppt/slides/slide658.xml" ContentType="application/vnd.openxmlformats-officedocument.presentationml.slide+xml"/>
  <Override PartName="/ppt/slides/slide659.xml" ContentType="application/vnd.openxmlformats-officedocument.presentationml.slide+xml"/>
  <Override PartName="/ppt/slides/slide660.xml" ContentType="application/vnd.openxmlformats-officedocument.presentationml.slide+xml"/>
  <Override PartName="/ppt/slides/slide661.xml" ContentType="application/vnd.openxmlformats-officedocument.presentationml.slide+xml"/>
  <Override PartName="/ppt/slides/slide662.xml" ContentType="application/vnd.openxmlformats-officedocument.presentationml.slide+xml"/>
  <Override PartName="/ppt/slides/slide663.xml" ContentType="application/vnd.openxmlformats-officedocument.presentationml.slide+xml"/>
  <Override PartName="/ppt/slides/slide664.xml" ContentType="application/vnd.openxmlformats-officedocument.presentationml.slide+xml"/>
  <Override PartName="/ppt/slides/slide665.xml" ContentType="application/vnd.openxmlformats-officedocument.presentationml.slide+xml"/>
  <Override PartName="/ppt/slides/slide666.xml" ContentType="application/vnd.openxmlformats-officedocument.presentationml.slide+xml"/>
  <Override PartName="/ppt/slides/slide667.xml" ContentType="application/vnd.openxmlformats-officedocument.presentationml.slide+xml"/>
  <Override PartName="/ppt/slides/slide668.xml" ContentType="application/vnd.openxmlformats-officedocument.presentationml.slide+xml"/>
  <Override PartName="/ppt/slides/slide669.xml" ContentType="application/vnd.openxmlformats-officedocument.presentationml.slide+xml"/>
  <Override PartName="/ppt/slides/slide670.xml" ContentType="application/vnd.openxmlformats-officedocument.presentationml.slide+xml"/>
  <Override PartName="/ppt/slides/slide671.xml" ContentType="application/vnd.openxmlformats-officedocument.presentationml.slide+xml"/>
  <Override PartName="/ppt/slides/slide672.xml" ContentType="application/vnd.openxmlformats-officedocument.presentationml.slide+xml"/>
  <Override PartName="/ppt/slides/slide673.xml" ContentType="application/vnd.openxmlformats-officedocument.presentationml.slide+xml"/>
  <Override PartName="/ppt/slides/slide674.xml" ContentType="application/vnd.openxmlformats-officedocument.presentationml.slide+xml"/>
  <Override PartName="/ppt/slides/slide675.xml" ContentType="application/vnd.openxmlformats-officedocument.presentationml.slide+xml"/>
  <Override PartName="/ppt/slides/slide676.xml" ContentType="application/vnd.openxmlformats-officedocument.presentationml.slide+xml"/>
  <Override PartName="/ppt/slides/slide677.xml" ContentType="application/vnd.openxmlformats-officedocument.presentationml.slide+xml"/>
  <Override PartName="/ppt/slides/slide678.xml" ContentType="application/vnd.openxmlformats-officedocument.presentationml.slide+xml"/>
  <Override PartName="/ppt/slides/slide679.xml" ContentType="application/vnd.openxmlformats-officedocument.presentationml.slide+xml"/>
  <Override PartName="/ppt/slides/slide680.xml" ContentType="application/vnd.openxmlformats-officedocument.presentationml.slide+xml"/>
  <Override PartName="/ppt/slides/slide681.xml" ContentType="application/vnd.openxmlformats-officedocument.presentationml.slide+xml"/>
  <Override PartName="/ppt/slides/slide682.xml" ContentType="application/vnd.openxmlformats-officedocument.presentationml.slide+xml"/>
  <Override PartName="/ppt/slides/slide683.xml" ContentType="application/vnd.openxmlformats-officedocument.presentationml.slide+xml"/>
  <Override PartName="/ppt/slides/slide684.xml" ContentType="application/vnd.openxmlformats-officedocument.presentationml.slide+xml"/>
  <Override PartName="/ppt/slides/slide685.xml" ContentType="application/vnd.openxmlformats-officedocument.presentationml.slide+xml"/>
  <Override PartName="/ppt/slides/slide686.xml" ContentType="application/vnd.openxmlformats-officedocument.presentationml.slide+xml"/>
  <Override PartName="/ppt/slides/slide687.xml" ContentType="application/vnd.openxmlformats-officedocument.presentationml.slide+xml"/>
  <Override PartName="/ppt/slides/slide688.xml" ContentType="application/vnd.openxmlformats-officedocument.presentationml.slide+xml"/>
  <Override PartName="/ppt/slides/slide689.xml" ContentType="application/vnd.openxmlformats-officedocument.presentationml.slide+xml"/>
  <Override PartName="/ppt/slides/slide690.xml" ContentType="application/vnd.openxmlformats-officedocument.presentationml.slide+xml"/>
  <Override PartName="/ppt/slides/slide691.xml" ContentType="application/vnd.openxmlformats-officedocument.presentationml.slide+xml"/>
  <Override PartName="/ppt/slides/slide692.xml" ContentType="application/vnd.openxmlformats-officedocument.presentationml.slide+xml"/>
  <Override PartName="/ppt/slides/slide693.xml" ContentType="application/vnd.openxmlformats-officedocument.presentationml.slide+xml"/>
  <Override PartName="/ppt/slides/slide694.xml" ContentType="application/vnd.openxmlformats-officedocument.presentationml.slide+xml"/>
  <Override PartName="/ppt/slides/slide695.xml" ContentType="application/vnd.openxmlformats-officedocument.presentationml.slide+xml"/>
  <Override PartName="/ppt/slides/slide696.xml" ContentType="application/vnd.openxmlformats-officedocument.presentationml.slide+xml"/>
  <Override PartName="/ppt/slides/slide697.xml" ContentType="application/vnd.openxmlformats-officedocument.presentationml.slide+xml"/>
  <Override PartName="/ppt/slides/slide698.xml" ContentType="application/vnd.openxmlformats-officedocument.presentationml.slide+xml"/>
  <Override PartName="/ppt/slides/slide699.xml" ContentType="application/vnd.openxmlformats-officedocument.presentationml.slide+xml"/>
  <Override PartName="/ppt/slides/slide700.xml" ContentType="application/vnd.openxmlformats-officedocument.presentationml.slide+xml"/>
  <Override PartName="/ppt/slides/slide701.xml" ContentType="application/vnd.openxmlformats-officedocument.presentationml.slide+xml"/>
  <Override PartName="/ppt/slides/slide702.xml" ContentType="application/vnd.openxmlformats-officedocument.presentationml.slide+xml"/>
  <Override PartName="/ppt/slides/slide703.xml" ContentType="application/vnd.openxmlformats-officedocument.presentationml.slide+xml"/>
  <Override PartName="/ppt/slides/slide704.xml" ContentType="application/vnd.openxmlformats-officedocument.presentationml.slide+xml"/>
  <Override PartName="/ppt/slides/slide705.xml" ContentType="application/vnd.openxmlformats-officedocument.presentationml.slide+xml"/>
  <Override PartName="/ppt/slides/slide706.xml" ContentType="application/vnd.openxmlformats-officedocument.presentationml.slide+xml"/>
  <Override PartName="/ppt/slides/slide707.xml" ContentType="application/vnd.openxmlformats-officedocument.presentationml.slide+xml"/>
  <Override PartName="/ppt/slides/slide708.xml" ContentType="application/vnd.openxmlformats-officedocument.presentationml.slide+xml"/>
  <Override PartName="/ppt/slides/slide709.xml" ContentType="application/vnd.openxmlformats-officedocument.presentationml.slide+xml"/>
  <Override PartName="/ppt/slides/slide710.xml" ContentType="application/vnd.openxmlformats-officedocument.presentationml.slide+xml"/>
  <Override PartName="/ppt/slides/slide711.xml" ContentType="application/vnd.openxmlformats-officedocument.presentationml.slide+xml"/>
  <Override PartName="/ppt/slides/slide712.xml" ContentType="application/vnd.openxmlformats-officedocument.presentationml.slide+xml"/>
  <Override PartName="/ppt/slides/slide713.xml" ContentType="application/vnd.openxmlformats-officedocument.presentationml.slide+xml"/>
  <Override PartName="/ppt/slides/slide714.xml" ContentType="application/vnd.openxmlformats-officedocument.presentationml.slide+xml"/>
  <Override PartName="/ppt/slides/slide715.xml" ContentType="application/vnd.openxmlformats-officedocument.presentationml.slide+xml"/>
  <Override PartName="/ppt/slides/slide716.xml" ContentType="application/vnd.openxmlformats-officedocument.presentationml.slide+xml"/>
  <Override PartName="/ppt/slides/slide717.xml" ContentType="application/vnd.openxmlformats-officedocument.presentationml.slide+xml"/>
  <Override PartName="/ppt/slides/slide718.xml" ContentType="application/vnd.openxmlformats-officedocument.presentationml.slide+xml"/>
  <Override PartName="/ppt/slides/slide719.xml" ContentType="application/vnd.openxmlformats-officedocument.presentationml.slide+xml"/>
  <Override PartName="/ppt/slides/slide720.xml" ContentType="application/vnd.openxmlformats-officedocument.presentationml.slide+xml"/>
  <Override PartName="/ppt/slides/slide721.xml" ContentType="application/vnd.openxmlformats-officedocument.presentationml.slide+xml"/>
  <Override PartName="/ppt/slides/slide722.xml" ContentType="application/vnd.openxmlformats-officedocument.presentationml.slide+xml"/>
  <Override PartName="/ppt/slides/slide723.xml" ContentType="application/vnd.openxmlformats-officedocument.presentationml.slide+xml"/>
  <Override PartName="/ppt/slides/slide724.xml" ContentType="application/vnd.openxmlformats-officedocument.presentationml.slide+xml"/>
  <Override PartName="/ppt/slides/slide725.xml" ContentType="application/vnd.openxmlformats-officedocument.presentationml.slide+xml"/>
  <Override PartName="/ppt/slides/slide726.xml" ContentType="application/vnd.openxmlformats-officedocument.presentationml.slide+xml"/>
  <Override PartName="/ppt/slides/slide727.xml" ContentType="application/vnd.openxmlformats-officedocument.presentationml.slide+xml"/>
  <Override PartName="/ppt/slides/slide728.xml" ContentType="application/vnd.openxmlformats-officedocument.presentationml.slide+xml"/>
  <Override PartName="/ppt/slides/slide729.xml" ContentType="application/vnd.openxmlformats-officedocument.presentationml.slide+xml"/>
  <Override PartName="/ppt/slides/slide730.xml" ContentType="application/vnd.openxmlformats-officedocument.presentationml.slide+xml"/>
  <Override PartName="/ppt/slides/slide731.xml" ContentType="application/vnd.openxmlformats-officedocument.presentationml.slide+xml"/>
  <Override PartName="/ppt/slides/slide732.xml" ContentType="application/vnd.openxmlformats-officedocument.presentationml.slide+xml"/>
  <Override PartName="/ppt/slides/slide733.xml" ContentType="application/vnd.openxmlformats-officedocument.presentationml.slide+xml"/>
  <Override PartName="/ppt/slides/slide734.xml" ContentType="application/vnd.openxmlformats-officedocument.presentationml.slide+xml"/>
  <Override PartName="/ppt/slides/slide735.xml" ContentType="application/vnd.openxmlformats-officedocument.presentationml.slide+xml"/>
  <Override PartName="/ppt/slides/slide736.xml" ContentType="application/vnd.openxmlformats-officedocument.presentationml.slide+xml"/>
  <Override PartName="/ppt/slides/slide737.xml" ContentType="application/vnd.openxmlformats-officedocument.presentationml.slide+xml"/>
  <Override PartName="/ppt/slides/slide738.xml" ContentType="application/vnd.openxmlformats-officedocument.presentationml.slide+xml"/>
  <Override PartName="/ppt/slides/slide739.xml" ContentType="application/vnd.openxmlformats-officedocument.presentationml.slide+xml"/>
  <Override PartName="/ppt/slides/slide740.xml" ContentType="application/vnd.openxmlformats-officedocument.presentationml.slide+xml"/>
  <Override PartName="/ppt/slides/slide741.xml" ContentType="application/vnd.openxmlformats-officedocument.presentationml.slide+xml"/>
  <Override PartName="/ppt/slides/slide742.xml" ContentType="application/vnd.openxmlformats-officedocument.presentationml.slide+xml"/>
  <Override PartName="/ppt/slides/slide743.xml" ContentType="application/vnd.openxmlformats-officedocument.presentationml.slide+xml"/>
  <Override PartName="/ppt/slides/slide744.xml" ContentType="application/vnd.openxmlformats-officedocument.presentationml.slide+xml"/>
  <Override PartName="/ppt/slides/slide745.xml" ContentType="application/vnd.openxmlformats-officedocument.presentationml.slide+xml"/>
  <Override PartName="/ppt/slides/slide746.xml" ContentType="application/vnd.openxmlformats-officedocument.presentationml.slide+xml"/>
  <Override PartName="/ppt/slides/slide747.xml" ContentType="application/vnd.openxmlformats-officedocument.presentationml.slide+xml"/>
  <Override PartName="/ppt/slides/slide748.xml" ContentType="application/vnd.openxmlformats-officedocument.presentationml.slide+xml"/>
  <Override PartName="/ppt/slides/slide749.xml" ContentType="application/vnd.openxmlformats-officedocument.presentationml.slide+xml"/>
  <Override PartName="/ppt/slides/slide750.xml" ContentType="application/vnd.openxmlformats-officedocument.presentationml.slide+xml"/>
  <Override PartName="/ppt/slides/slide751.xml" ContentType="application/vnd.openxmlformats-officedocument.presentationml.slide+xml"/>
  <Override PartName="/ppt/slides/slide752.xml" ContentType="application/vnd.openxmlformats-officedocument.presentationml.slide+xml"/>
  <Override PartName="/ppt/slides/slide753.xml" ContentType="application/vnd.openxmlformats-officedocument.presentationml.slide+xml"/>
  <Override PartName="/ppt/slides/slide754.xml" ContentType="application/vnd.openxmlformats-officedocument.presentationml.slide+xml"/>
  <Override PartName="/ppt/slides/slide755.xml" ContentType="application/vnd.openxmlformats-officedocument.presentationml.slide+xml"/>
  <Override PartName="/ppt/slides/slide756.xml" ContentType="application/vnd.openxmlformats-officedocument.presentationml.slide+xml"/>
  <Override PartName="/ppt/slides/slide757.xml" ContentType="application/vnd.openxmlformats-officedocument.presentationml.slide+xml"/>
  <Override PartName="/ppt/slides/slide758.xml" ContentType="application/vnd.openxmlformats-officedocument.presentationml.slide+xml"/>
  <Override PartName="/ppt/slides/slide759.xml" ContentType="application/vnd.openxmlformats-officedocument.presentationml.slide+xml"/>
  <Override PartName="/ppt/slides/slide760.xml" ContentType="application/vnd.openxmlformats-officedocument.presentationml.slide+xml"/>
  <Override PartName="/ppt/slides/slide761.xml" ContentType="application/vnd.openxmlformats-officedocument.presentationml.slide+xml"/>
  <Override PartName="/ppt/slides/slide762.xml" ContentType="application/vnd.openxmlformats-officedocument.presentationml.slide+xml"/>
  <Override PartName="/ppt/slides/slide763.xml" ContentType="application/vnd.openxmlformats-officedocument.presentationml.slide+xml"/>
  <Override PartName="/ppt/slides/slide764.xml" ContentType="application/vnd.openxmlformats-officedocument.presentationml.slide+xml"/>
  <Override PartName="/ppt/slides/slide765.xml" ContentType="application/vnd.openxmlformats-officedocument.presentationml.slide+xml"/>
  <Override PartName="/ppt/slides/slide766.xml" ContentType="application/vnd.openxmlformats-officedocument.presentationml.slide+xml"/>
  <Override PartName="/ppt/slides/slide767.xml" ContentType="application/vnd.openxmlformats-officedocument.presentationml.slide+xml"/>
  <Override PartName="/ppt/slides/slide768.xml" ContentType="application/vnd.openxmlformats-officedocument.presentationml.slide+xml"/>
  <Override PartName="/ppt/slides/slide769.xml" ContentType="application/vnd.openxmlformats-officedocument.presentationml.slide+xml"/>
  <Override PartName="/ppt/slides/slide770.xml" ContentType="application/vnd.openxmlformats-officedocument.presentationml.slide+xml"/>
  <Override PartName="/ppt/slides/slide771.xml" ContentType="application/vnd.openxmlformats-officedocument.presentationml.slide+xml"/>
  <Override PartName="/ppt/slides/slide772.xml" ContentType="application/vnd.openxmlformats-officedocument.presentationml.slide+xml"/>
  <Override PartName="/ppt/slides/slide773.xml" ContentType="application/vnd.openxmlformats-officedocument.presentationml.slide+xml"/>
  <Override PartName="/ppt/slides/slide774.xml" ContentType="application/vnd.openxmlformats-officedocument.presentationml.slide+xml"/>
  <Override PartName="/ppt/slides/slide775.xml" ContentType="application/vnd.openxmlformats-officedocument.presentationml.slide+xml"/>
  <Override PartName="/ppt/slides/slide776.xml" ContentType="application/vnd.openxmlformats-officedocument.presentationml.slide+xml"/>
  <Override PartName="/ppt/slides/slide777.xml" ContentType="application/vnd.openxmlformats-officedocument.presentationml.slide+xml"/>
  <Override PartName="/ppt/slides/slide778.xml" ContentType="application/vnd.openxmlformats-officedocument.presentationml.slide+xml"/>
  <Override PartName="/ppt/slides/slide779.xml" ContentType="application/vnd.openxmlformats-officedocument.presentationml.slide+xml"/>
  <Override PartName="/ppt/slides/slide780.xml" ContentType="application/vnd.openxmlformats-officedocument.presentationml.slide+xml"/>
  <Override PartName="/ppt/slides/slide781.xml" ContentType="application/vnd.openxmlformats-officedocument.presentationml.slide+xml"/>
  <Override PartName="/ppt/slides/slide782.xml" ContentType="application/vnd.openxmlformats-officedocument.presentationml.slide+xml"/>
  <Override PartName="/ppt/slides/slide783.xml" ContentType="application/vnd.openxmlformats-officedocument.presentationml.slide+xml"/>
  <Override PartName="/ppt/slides/slide784.xml" ContentType="application/vnd.openxmlformats-officedocument.presentationml.slide+xml"/>
  <Override PartName="/ppt/slides/slide785.xml" ContentType="application/vnd.openxmlformats-officedocument.presentationml.slide+xml"/>
  <Override PartName="/ppt/slides/slide786.xml" ContentType="application/vnd.openxmlformats-officedocument.presentationml.slide+xml"/>
  <Override PartName="/ppt/slides/slide787.xml" ContentType="application/vnd.openxmlformats-officedocument.presentationml.slide+xml"/>
  <Override PartName="/ppt/slides/slide788.xml" ContentType="application/vnd.openxmlformats-officedocument.presentationml.slide+xml"/>
  <Override PartName="/ppt/slides/slide789.xml" ContentType="application/vnd.openxmlformats-officedocument.presentationml.slide+xml"/>
  <Override PartName="/ppt/slides/slide790.xml" ContentType="application/vnd.openxmlformats-officedocument.presentationml.slide+xml"/>
  <Override PartName="/ppt/slides/slide791.xml" ContentType="application/vnd.openxmlformats-officedocument.presentationml.slide+xml"/>
  <Override PartName="/ppt/slides/slide792.xml" ContentType="application/vnd.openxmlformats-officedocument.presentationml.slide+xml"/>
  <Override PartName="/ppt/slides/slide793.xml" ContentType="application/vnd.openxmlformats-officedocument.presentationml.slide+xml"/>
  <Override PartName="/ppt/slides/slide794.xml" ContentType="application/vnd.openxmlformats-officedocument.presentationml.slide+xml"/>
  <Override PartName="/ppt/slides/slide795.xml" ContentType="application/vnd.openxmlformats-officedocument.presentationml.slide+xml"/>
  <Override PartName="/ppt/slides/slide796.xml" ContentType="application/vnd.openxmlformats-officedocument.presentationml.slide+xml"/>
  <Override PartName="/ppt/slides/slide797.xml" ContentType="application/vnd.openxmlformats-officedocument.presentationml.slide+xml"/>
  <Override PartName="/ppt/slides/slide798.xml" ContentType="application/vnd.openxmlformats-officedocument.presentationml.slide+xml"/>
  <Override PartName="/ppt/slides/slide799.xml" ContentType="application/vnd.openxmlformats-officedocument.presentationml.slide+xml"/>
  <Override PartName="/ppt/slides/slide800.xml" ContentType="application/vnd.openxmlformats-officedocument.presentationml.slide+xml"/>
  <Override PartName="/ppt/slides/slide801.xml" ContentType="application/vnd.openxmlformats-officedocument.presentationml.slide+xml"/>
  <Override PartName="/ppt/slides/slide802.xml" ContentType="application/vnd.openxmlformats-officedocument.presentationml.slide+xml"/>
  <Override PartName="/ppt/slides/slide803.xml" ContentType="application/vnd.openxmlformats-officedocument.presentationml.slide+xml"/>
  <Override PartName="/ppt/slides/slide804.xml" ContentType="application/vnd.openxmlformats-officedocument.presentationml.slide+xml"/>
  <Override PartName="/ppt/slides/slide805.xml" ContentType="application/vnd.openxmlformats-officedocument.presentationml.slide+xml"/>
  <Override PartName="/ppt/slides/slide806.xml" ContentType="application/vnd.openxmlformats-officedocument.presentationml.slide+xml"/>
  <Override PartName="/ppt/slides/slide807.xml" ContentType="application/vnd.openxmlformats-officedocument.presentationml.slide+xml"/>
  <Override PartName="/ppt/slides/slide808.xml" ContentType="application/vnd.openxmlformats-officedocument.presentationml.slide+xml"/>
  <Override PartName="/ppt/slides/slide809.xml" ContentType="application/vnd.openxmlformats-officedocument.presentationml.slide+xml"/>
  <Override PartName="/ppt/slides/slide810.xml" ContentType="application/vnd.openxmlformats-officedocument.presentationml.slide+xml"/>
  <Override PartName="/ppt/slides/slide811.xml" ContentType="application/vnd.openxmlformats-officedocument.presentationml.slide+xml"/>
  <Override PartName="/ppt/slides/slide812.xml" ContentType="application/vnd.openxmlformats-officedocument.presentationml.slide+xml"/>
  <Override PartName="/ppt/slides/slide813.xml" ContentType="application/vnd.openxmlformats-officedocument.presentationml.slide+xml"/>
  <Override PartName="/ppt/slides/slide814.xml" ContentType="application/vnd.openxmlformats-officedocument.presentationml.slide+xml"/>
  <Override PartName="/ppt/slides/slide815.xml" ContentType="application/vnd.openxmlformats-officedocument.presentationml.slide+xml"/>
  <Override PartName="/ppt/slides/slide816.xml" ContentType="application/vnd.openxmlformats-officedocument.presentationml.slide+xml"/>
  <Override PartName="/ppt/slides/slide817.xml" ContentType="application/vnd.openxmlformats-officedocument.presentationml.slide+xml"/>
  <Override PartName="/ppt/slides/slide818.xml" ContentType="application/vnd.openxmlformats-officedocument.presentationml.slide+xml"/>
  <Override PartName="/ppt/slides/slide819.xml" ContentType="application/vnd.openxmlformats-officedocument.presentationml.slide+xml"/>
  <Override PartName="/ppt/slides/slide820.xml" ContentType="application/vnd.openxmlformats-officedocument.presentationml.slide+xml"/>
  <Override PartName="/ppt/slides/slide821.xml" ContentType="application/vnd.openxmlformats-officedocument.presentationml.slide+xml"/>
  <Override PartName="/ppt/slides/slide822.xml" ContentType="application/vnd.openxmlformats-officedocument.presentationml.slide+xml"/>
  <Override PartName="/ppt/slides/slide823.xml" ContentType="application/vnd.openxmlformats-officedocument.presentationml.slide+xml"/>
  <Override PartName="/ppt/slides/slide824.xml" ContentType="application/vnd.openxmlformats-officedocument.presentationml.slide+xml"/>
  <Override PartName="/ppt/slides/slide825.xml" ContentType="application/vnd.openxmlformats-officedocument.presentationml.slide+xml"/>
  <Override PartName="/ppt/slides/slide826.xml" ContentType="application/vnd.openxmlformats-officedocument.presentationml.slide+xml"/>
  <Override PartName="/ppt/slides/slide827.xml" ContentType="application/vnd.openxmlformats-officedocument.presentationml.slide+xml"/>
  <Override PartName="/ppt/slides/slide828.xml" ContentType="application/vnd.openxmlformats-officedocument.presentationml.slide+xml"/>
  <Override PartName="/ppt/slides/slide829.xml" ContentType="application/vnd.openxmlformats-officedocument.presentationml.slide+xml"/>
  <Override PartName="/ppt/slides/slide830.xml" ContentType="application/vnd.openxmlformats-officedocument.presentationml.slide+xml"/>
  <Override PartName="/ppt/slides/slide831.xml" ContentType="application/vnd.openxmlformats-officedocument.presentationml.slide+xml"/>
  <Override PartName="/ppt/slides/slide832.xml" ContentType="application/vnd.openxmlformats-officedocument.presentationml.slide+xml"/>
  <Override PartName="/ppt/slides/slide833.xml" ContentType="application/vnd.openxmlformats-officedocument.presentationml.slide+xml"/>
  <Override PartName="/ppt/slides/slide834.xml" ContentType="application/vnd.openxmlformats-officedocument.presentationml.slide+xml"/>
  <Override PartName="/ppt/slides/slide835.xml" ContentType="application/vnd.openxmlformats-officedocument.presentationml.slide+xml"/>
  <Override PartName="/ppt/slides/slide836.xml" ContentType="application/vnd.openxmlformats-officedocument.presentationml.slide+xml"/>
  <Override PartName="/ppt/slides/slide837.xml" ContentType="application/vnd.openxmlformats-officedocument.presentationml.slide+xml"/>
  <Override PartName="/ppt/slides/slide838.xml" ContentType="application/vnd.openxmlformats-officedocument.presentationml.slide+xml"/>
  <Override PartName="/ppt/slides/slide839.xml" ContentType="application/vnd.openxmlformats-officedocument.presentationml.slide+xml"/>
  <Override PartName="/ppt/slides/slide840.xml" ContentType="application/vnd.openxmlformats-officedocument.presentationml.slide+xml"/>
  <Override PartName="/ppt/slides/slide841.xml" ContentType="application/vnd.openxmlformats-officedocument.presentationml.slide+xml"/>
  <Override PartName="/ppt/slides/slide842.xml" ContentType="application/vnd.openxmlformats-officedocument.presentationml.slide+xml"/>
  <Override PartName="/ppt/slides/slide843.xml" ContentType="application/vnd.openxmlformats-officedocument.presentationml.slide+xml"/>
  <Override PartName="/ppt/slides/slide844.xml" ContentType="application/vnd.openxmlformats-officedocument.presentationml.slide+xml"/>
  <Override PartName="/ppt/slides/slide845.xml" ContentType="application/vnd.openxmlformats-officedocument.presentationml.slide+xml"/>
  <Override PartName="/ppt/slides/slide846.xml" ContentType="application/vnd.openxmlformats-officedocument.presentationml.slide+xml"/>
  <Override PartName="/ppt/slides/slide847.xml" ContentType="application/vnd.openxmlformats-officedocument.presentationml.slide+xml"/>
  <Override PartName="/ppt/slides/slide848.xml" ContentType="application/vnd.openxmlformats-officedocument.presentationml.slide+xml"/>
  <Override PartName="/ppt/slides/slide849.xml" ContentType="application/vnd.openxmlformats-officedocument.presentationml.slide+xml"/>
  <Override PartName="/ppt/slides/slide850.xml" ContentType="application/vnd.openxmlformats-officedocument.presentationml.slide+xml"/>
  <Override PartName="/ppt/slides/slide851.xml" ContentType="application/vnd.openxmlformats-officedocument.presentationml.slide+xml"/>
  <Override PartName="/ppt/slides/slide852.xml" ContentType="application/vnd.openxmlformats-officedocument.presentationml.slide+xml"/>
  <Override PartName="/ppt/slides/slide853.xml" ContentType="application/vnd.openxmlformats-officedocument.presentationml.slide+xml"/>
  <Override PartName="/ppt/slides/slide854.xml" ContentType="application/vnd.openxmlformats-officedocument.presentationml.slide+xml"/>
  <Override PartName="/ppt/slides/slide855.xml" ContentType="application/vnd.openxmlformats-officedocument.presentationml.slide+xml"/>
  <Override PartName="/ppt/slides/slide856.xml" ContentType="application/vnd.openxmlformats-officedocument.presentationml.slide+xml"/>
  <Override PartName="/ppt/slides/slide857.xml" ContentType="application/vnd.openxmlformats-officedocument.presentationml.slide+xml"/>
  <Override PartName="/ppt/slides/slide858.xml" ContentType="application/vnd.openxmlformats-officedocument.presentationml.slide+xml"/>
  <Override PartName="/ppt/slides/slide859.xml" ContentType="application/vnd.openxmlformats-officedocument.presentationml.slide+xml"/>
  <Override PartName="/ppt/slides/slide860.xml" ContentType="application/vnd.openxmlformats-officedocument.presentationml.slide+xml"/>
  <Override PartName="/ppt/slides/slide861.xml" ContentType="application/vnd.openxmlformats-officedocument.presentationml.slide+xml"/>
  <Override PartName="/ppt/slides/slide862.xml" ContentType="application/vnd.openxmlformats-officedocument.presentationml.slide+xml"/>
  <Override PartName="/ppt/slides/slide863.xml" ContentType="application/vnd.openxmlformats-officedocument.presentationml.slide+xml"/>
  <Override PartName="/ppt/slides/slide864.xml" ContentType="application/vnd.openxmlformats-officedocument.presentationml.slide+xml"/>
  <Override PartName="/ppt/slides/slide865.xml" ContentType="application/vnd.openxmlformats-officedocument.presentationml.slide+xml"/>
  <Override PartName="/ppt/slides/slide866.xml" ContentType="application/vnd.openxmlformats-officedocument.presentationml.slide+xml"/>
  <Override PartName="/ppt/slides/slide867.xml" ContentType="application/vnd.openxmlformats-officedocument.presentationml.slide+xml"/>
  <Override PartName="/ppt/slides/slide868.xml" ContentType="application/vnd.openxmlformats-officedocument.presentationml.slide+xml"/>
  <Override PartName="/ppt/slides/slide869.xml" ContentType="application/vnd.openxmlformats-officedocument.presentationml.slide+xml"/>
  <Override PartName="/ppt/slides/slide870.xml" ContentType="application/vnd.openxmlformats-officedocument.presentationml.slide+xml"/>
  <Override PartName="/ppt/slides/slide871.xml" ContentType="application/vnd.openxmlformats-officedocument.presentationml.slide+xml"/>
  <Override PartName="/ppt/slides/slide872.xml" ContentType="application/vnd.openxmlformats-officedocument.presentationml.slide+xml"/>
  <Override PartName="/ppt/slides/slide873.xml" ContentType="application/vnd.openxmlformats-officedocument.presentationml.slide+xml"/>
  <Override PartName="/ppt/slides/slide874.xml" ContentType="application/vnd.openxmlformats-officedocument.presentationml.slide+xml"/>
  <Override PartName="/ppt/slides/slide875.xml" ContentType="application/vnd.openxmlformats-officedocument.presentationml.slide+xml"/>
  <Override PartName="/ppt/slides/slide876.xml" ContentType="application/vnd.openxmlformats-officedocument.presentationml.slide+xml"/>
  <Override PartName="/ppt/slides/slide877.xml" ContentType="application/vnd.openxmlformats-officedocument.presentationml.slide+xml"/>
  <Override PartName="/ppt/slides/slide878.xml" ContentType="application/vnd.openxmlformats-officedocument.presentationml.slide+xml"/>
  <Override PartName="/ppt/slides/slide879.xml" ContentType="application/vnd.openxmlformats-officedocument.presentationml.slide+xml"/>
  <Override PartName="/ppt/slides/slide880.xml" ContentType="application/vnd.openxmlformats-officedocument.presentationml.slide+xml"/>
  <Override PartName="/ppt/slides/slide881.xml" ContentType="application/vnd.openxmlformats-officedocument.presentationml.slide+xml"/>
  <Override PartName="/ppt/slides/slide882.xml" ContentType="application/vnd.openxmlformats-officedocument.presentationml.slide+xml"/>
  <Override PartName="/ppt/slides/slide883.xml" ContentType="application/vnd.openxmlformats-officedocument.presentationml.slide+xml"/>
  <Override PartName="/ppt/slides/slide884.xml" ContentType="application/vnd.openxmlformats-officedocument.presentationml.slide+xml"/>
  <Override PartName="/ppt/slides/slide885.xml" ContentType="application/vnd.openxmlformats-officedocument.presentationml.slide+xml"/>
  <Override PartName="/ppt/slides/slide886.xml" ContentType="application/vnd.openxmlformats-officedocument.presentationml.slide+xml"/>
  <Override PartName="/ppt/slides/slide887.xml" ContentType="application/vnd.openxmlformats-officedocument.presentationml.slide+xml"/>
  <Override PartName="/ppt/slides/slide888.xml" ContentType="application/vnd.openxmlformats-officedocument.presentationml.slide+xml"/>
  <Override PartName="/ppt/slides/slide889.xml" ContentType="application/vnd.openxmlformats-officedocument.presentationml.slide+xml"/>
  <Override PartName="/ppt/slides/slide890.xml" ContentType="application/vnd.openxmlformats-officedocument.presentationml.slide+xml"/>
  <Override PartName="/ppt/slides/slide891.xml" ContentType="application/vnd.openxmlformats-officedocument.presentationml.slide+xml"/>
  <Override PartName="/ppt/slides/slide892.xml" ContentType="application/vnd.openxmlformats-officedocument.presentationml.slide+xml"/>
  <Override PartName="/ppt/slides/slide893.xml" ContentType="application/vnd.openxmlformats-officedocument.presentationml.slide+xml"/>
  <Override PartName="/ppt/slides/slide894.xml" ContentType="application/vnd.openxmlformats-officedocument.presentationml.slide+xml"/>
  <Override PartName="/ppt/slides/slide895.xml" ContentType="application/vnd.openxmlformats-officedocument.presentationml.slide+xml"/>
  <Override PartName="/ppt/slides/slide896.xml" ContentType="application/vnd.openxmlformats-officedocument.presentationml.slide+xml"/>
  <Override PartName="/ppt/slides/slide897.xml" ContentType="application/vnd.openxmlformats-officedocument.presentationml.slide+xml"/>
  <Override PartName="/ppt/slides/slide898.xml" ContentType="application/vnd.openxmlformats-officedocument.presentationml.slide+xml"/>
  <Override PartName="/ppt/slides/slide899.xml" ContentType="application/vnd.openxmlformats-officedocument.presentationml.slide+xml"/>
  <Override PartName="/ppt/slides/slide900.xml" ContentType="application/vnd.openxmlformats-officedocument.presentationml.slide+xml"/>
  <Override PartName="/ppt/slides/slide901.xml" ContentType="application/vnd.openxmlformats-officedocument.presentationml.slide+xml"/>
  <Override PartName="/ppt/slides/slide902.xml" ContentType="application/vnd.openxmlformats-officedocument.presentationml.slide+xml"/>
  <Override PartName="/ppt/slides/slide903.xml" ContentType="application/vnd.openxmlformats-officedocument.presentationml.slide+xml"/>
  <Override PartName="/ppt/slides/slide904.xml" ContentType="application/vnd.openxmlformats-officedocument.presentationml.slide+xml"/>
  <Override PartName="/ppt/slides/slide905.xml" ContentType="application/vnd.openxmlformats-officedocument.presentationml.slide+xml"/>
  <Override PartName="/ppt/slides/slide906.xml" ContentType="application/vnd.openxmlformats-officedocument.presentationml.slide+xml"/>
  <Override PartName="/ppt/slides/slide907.xml" ContentType="application/vnd.openxmlformats-officedocument.presentationml.slide+xml"/>
  <Override PartName="/ppt/slides/slide908.xml" ContentType="application/vnd.openxmlformats-officedocument.presentationml.slide+xml"/>
  <Override PartName="/ppt/slides/slide909.xml" ContentType="application/vnd.openxmlformats-officedocument.presentationml.slide+xml"/>
  <Override PartName="/ppt/slides/slide910.xml" ContentType="application/vnd.openxmlformats-officedocument.presentationml.slide+xml"/>
  <Override PartName="/ppt/slides/slide911.xml" ContentType="application/vnd.openxmlformats-officedocument.presentationml.slide+xml"/>
  <Override PartName="/ppt/slides/slide912.xml" ContentType="application/vnd.openxmlformats-officedocument.presentationml.slide+xml"/>
  <Override PartName="/ppt/slides/slide913.xml" ContentType="application/vnd.openxmlformats-officedocument.presentationml.slide+xml"/>
  <Override PartName="/ppt/slides/slide914.xml" ContentType="application/vnd.openxmlformats-officedocument.presentationml.slide+xml"/>
  <Override PartName="/ppt/slides/slide915.xml" ContentType="application/vnd.openxmlformats-officedocument.presentationml.slide+xml"/>
  <Override PartName="/ppt/slides/slide916.xml" ContentType="application/vnd.openxmlformats-officedocument.presentationml.slide+xml"/>
  <Override PartName="/ppt/slides/slide917.xml" ContentType="application/vnd.openxmlformats-officedocument.presentationml.slide+xml"/>
  <Override PartName="/ppt/slides/slide918.xml" ContentType="application/vnd.openxmlformats-officedocument.presentationml.slide+xml"/>
  <Override PartName="/ppt/slides/slide919.xml" ContentType="application/vnd.openxmlformats-officedocument.presentationml.slide+xml"/>
  <Override PartName="/ppt/slides/slide920.xml" ContentType="application/vnd.openxmlformats-officedocument.presentationml.slide+xml"/>
  <Override PartName="/ppt/slides/slide921.xml" ContentType="application/vnd.openxmlformats-officedocument.presentationml.slide+xml"/>
  <Override PartName="/ppt/slides/slide922.xml" ContentType="application/vnd.openxmlformats-officedocument.presentationml.slide+xml"/>
  <Override PartName="/ppt/slides/slide923.xml" ContentType="application/vnd.openxmlformats-officedocument.presentationml.slide+xml"/>
  <Override PartName="/ppt/slides/slide924.xml" ContentType="application/vnd.openxmlformats-officedocument.presentationml.slide+xml"/>
  <Override PartName="/ppt/slides/slide925.xml" ContentType="application/vnd.openxmlformats-officedocument.presentationml.slide+xml"/>
  <Override PartName="/ppt/slides/slide926.xml" ContentType="application/vnd.openxmlformats-officedocument.presentationml.slide+xml"/>
  <Override PartName="/ppt/slides/slide927.xml" ContentType="application/vnd.openxmlformats-officedocument.presentationml.slide+xml"/>
  <Override PartName="/ppt/slides/slide928.xml" ContentType="application/vnd.openxmlformats-officedocument.presentationml.slide+xml"/>
  <Override PartName="/ppt/slides/slide929.xml" ContentType="application/vnd.openxmlformats-officedocument.presentationml.slide+xml"/>
  <Override PartName="/ppt/slides/slide930.xml" ContentType="application/vnd.openxmlformats-officedocument.presentationml.slide+xml"/>
  <Override PartName="/ppt/slides/slide931.xml" ContentType="application/vnd.openxmlformats-officedocument.presentationml.slide+xml"/>
  <Override PartName="/ppt/slides/slide932.xml" ContentType="application/vnd.openxmlformats-officedocument.presentationml.slide+xml"/>
  <Override PartName="/ppt/slides/slide933.xml" ContentType="application/vnd.openxmlformats-officedocument.presentationml.slide+xml"/>
  <Override PartName="/ppt/slides/slide934.xml" ContentType="application/vnd.openxmlformats-officedocument.presentationml.slide+xml"/>
  <Override PartName="/ppt/slides/slide935.xml" ContentType="application/vnd.openxmlformats-officedocument.presentationml.slide+xml"/>
  <Override PartName="/ppt/slides/slide936.xml" ContentType="application/vnd.openxmlformats-officedocument.presentationml.slide+xml"/>
  <Override PartName="/ppt/slides/slide937.xml" ContentType="application/vnd.openxmlformats-officedocument.presentationml.slide+xml"/>
  <Override PartName="/ppt/slides/slide938.xml" ContentType="application/vnd.openxmlformats-officedocument.presentationml.slide+xml"/>
  <Override PartName="/ppt/slides/slide939.xml" ContentType="application/vnd.openxmlformats-officedocument.presentationml.slide+xml"/>
  <Override PartName="/ppt/slides/slide940.xml" ContentType="application/vnd.openxmlformats-officedocument.presentationml.slide+xml"/>
  <Override PartName="/ppt/slides/slide941.xml" ContentType="application/vnd.openxmlformats-officedocument.presentationml.slide+xml"/>
  <Override PartName="/ppt/slides/slide942.xml" ContentType="application/vnd.openxmlformats-officedocument.presentationml.slide+xml"/>
  <Override PartName="/ppt/slides/slide943.xml" ContentType="application/vnd.openxmlformats-officedocument.presentationml.slide+xml"/>
  <Override PartName="/ppt/slides/slide944.xml" ContentType="application/vnd.openxmlformats-officedocument.presentationml.slide+xml"/>
  <Override PartName="/ppt/slides/slide945.xml" ContentType="application/vnd.openxmlformats-officedocument.presentationml.slide+xml"/>
  <Override PartName="/ppt/slides/slide946.xml" ContentType="application/vnd.openxmlformats-officedocument.presentationml.slide+xml"/>
  <Override PartName="/ppt/slides/slide947.xml" ContentType="application/vnd.openxmlformats-officedocument.presentationml.slide+xml"/>
  <Override PartName="/ppt/slides/slide948.xml" ContentType="application/vnd.openxmlformats-officedocument.presentationml.slide+xml"/>
  <Override PartName="/ppt/slides/slide949.xml" ContentType="application/vnd.openxmlformats-officedocument.presentationml.slide+xml"/>
  <Override PartName="/ppt/slides/slide950.xml" ContentType="application/vnd.openxmlformats-officedocument.presentationml.slide+xml"/>
  <Override PartName="/ppt/slides/slide951.xml" ContentType="application/vnd.openxmlformats-officedocument.presentationml.slide+xml"/>
  <Override PartName="/ppt/slides/slide952.xml" ContentType="application/vnd.openxmlformats-officedocument.presentationml.slide+xml"/>
  <Override PartName="/ppt/slides/slide953.xml" ContentType="application/vnd.openxmlformats-officedocument.presentationml.slide+xml"/>
  <Override PartName="/ppt/slides/slide954.xml" ContentType="application/vnd.openxmlformats-officedocument.presentationml.slide+xml"/>
  <Override PartName="/ppt/slides/slide955.xml" ContentType="application/vnd.openxmlformats-officedocument.presentationml.slide+xml"/>
  <Override PartName="/ppt/slides/slide956.xml" ContentType="application/vnd.openxmlformats-officedocument.presentationml.slide+xml"/>
  <Override PartName="/ppt/slides/slide957.xml" ContentType="application/vnd.openxmlformats-officedocument.presentationml.slide+xml"/>
  <Override PartName="/ppt/slides/slide958.xml" ContentType="application/vnd.openxmlformats-officedocument.presentationml.slide+xml"/>
  <Override PartName="/ppt/slides/slide959.xml" ContentType="application/vnd.openxmlformats-officedocument.presentationml.slide+xml"/>
  <Override PartName="/ppt/slides/slide960.xml" ContentType="application/vnd.openxmlformats-officedocument.presentationml.slide+xml"/>
  <Override PartName="/ppt/slides/slide961.xml" ContentType="application/vnd.openxmlformats-officedocument.presentationml.slide+xml"/>
  <Override PartName="/ppt/slides/slide962.xml" ContentType="application/vnd.openxmlformats-officedocument.presentationml.slide+xml"/>
  <Override PartName="/ppt/slides/slide963.xml" ContentType="application/vnd.openxmlformats-officedocument.presentationml.slide+xml"/>
  <Override PartName="/ppt/slides/slide964.xml" ContentType="application/vnd.openxmlformats-officedocument.presentationml.slide+xml"/>
  <Override PartName="/ppt/slides/slide965.xml" ContentType="application/vnd.openxmlformats-officedocument.presentationml.slide+xml"/>
  <Override PartName="/ppt/slides/slide966.xml" ContentType="application/vnd.openxmlformats-officedocument.presentationml.slide+xml"/>
  <Override PartName="/ppt/slides/slide967.xml" ContentType="application/vnd.openxmlformats-officedocument.presentationml.slide+xml"/>
  <Override PartName="/ppt/slides/slide968.xml" ContentType="application/vnd.openxmlformats-officedocument.presentationml.slide+xml"/>
  <Override PartName="/ppt/slides/slide969.xml" ContentType="application/vnd.openxmlformats-officedocument.presentationml.slide+xml"/>
  <Override PartName="/ppt/slides/slide970.xml" ContentType="application/vnd.openxmlformats-officedocument.presentationml.slide+xml"/>
  <Override PartName="/ppt/slides/slide971.xml" ContentType="application/vnd.openxmlformats-officedocument.presentationml.slide+xml"/>
  <Override PartName="/ppt/slides/slide972.xml" ContentType="application/vnd.openxmlformats-officedocument.presentationml.slide+xml"/>
  <Override PartName="/ppt/slides/slide973.xml" ContentType="application/vnd.openxmlformats-officedocument.presentationml.slide+xml"/>
  <Override PartName="/ppt/slides/slide974.xml" ContentType="application/vnd.openxmlformats-officedocument.presentationml.slide+xml"/>
  <Override PartName="/ppt/slides/slide975.xml" ContentType="application/vnd.openxmlformats-officedocument.presentationml.slide+xml"/>
  <Override PartName="/ppt/slides/slide976.xml" ContentType="application/vnd.openxmlformats-officedocument.presentationml.slide+xml"/>
  <Override PartName="/ppt/slides/slide977.xml" ContentType="application/vnd.openxmlformats-officedocument.presentationml.slide+xml"/>
  <Override PartName="/ppt/slides/slide978.xml" ContentType="application/vnd.openxmlformats-officedocument.presentationml.slide+xml"/>
  <Override PartName="/ppt/slides/slide979.xml" ContentType="application/vnd.openxmlformats-officedocument.presentationml.slide+xml"/>
  <Override PartName="/ppt/slides/slide980.xml" ContentType="application/vnd.openxmlformats-officedocument.presentationml.slide+xml"/>
  <Override PartName="/ppt/slides/slide981.xml" ContentType="application/vnd.openxmlformats-officedocument.presentationml.slide+xml"/>
  <Override PartName="/ppt/slides/slide982.xml" ContentType="application/vnd.openxmlformats-officedocument.presentationml.slide+xml"/>
  <Override PartName="/ppt/slides/slide983.xml" ContentType="application/vnd.openxmlformats-officedocument.presentationml.slide+xml"/>
  <Override PartName="/ppt/slides/slide984.xml" ContentType="application/vnd.openxmlformats-officedocument.presentationml.slide+xml"/>
  <Override PartName="/ppt/slides/slide985.xml" ContentType="application/vnd.openxmlformats-officedocument.presentationml.slide+xml"/>
  <Override PartName="/ppt/slides/slide986.xml" ContentType="application/vnd.openxmlformats-officedocument.presentationml.slide+xml"/>
  <Override PartName="/ppt/slides/slide987.xml" ContentType="application/vnd.openxmlformats-officedocument.presentationml.slide+xml"/>
  <Override PartName="/ppt/slides/slide988.xml" ContentType="application/vnd.openxmlformats-officedocument.presentationml.slide+xml"/>
  <Override PartName="/ppt/slides/slide989.xml" ContentType="application/vnd.openxmlformats-officedocument.presentationml.slide+xml"/>
  <Override PartName="/ppt/slides/slide990.xml" ContentType="application/vnd.openxmlformats-officedocument.presentationml.slide+xml"/>
  <Override PartName="/ppt/slides/slide991.xml" ContentType="application/vnd.openxmlformats-officedocument.presentationml.slide+xml"/>
  <Override PartName="/ppt/slides/slide992.xml" ContentType="application/vnd.openxmlformats-officedocument.presentationml.slide+xml"/>
  <Override PartName="/ppt/slides/slide993.xml" ContentType="application/vnd.openxmlformats-officedocument.presentationml.slide+xml"/>
  <Override PartName="/ppt/slides/slide994.xml" ContentType="application/vnd.openxmlformats-officedocument.presentationml.slide+xml"/>
  <Override PartName="/ppt/slides/slide995.xml" ContentType="application/vnd.openxmlformats-officedocument.presentationml.slide+xml"/>
  <Override PartName="/ppt/slides/slide996.xml" ContentType="application/vnd.openxmlformats-officedocument.presentationml.slide+xml"/>
  <Override PartName="/ppt/slides/slide997.xml" ContentType="application/vnd.openxmlformats-officedocument.presentationml.slide+xml"/>
  <Override PartName="/ppt/slides/slide998.xml" ContentType="application/vnd.openxmlformats-officedocument.presentationml.slide+xml"/>
  <Override PartName="/ppt/slides/slide999.xml" ContentType="application/vnd.openxmlformats-officedocument.presentationml.slide+xml"/>
  <Override PartName="/ppt/slides/slide1000.xml" ContentType="application/vnd.openxmlformats-officedocument.presentationml.slide+xml"/>
  <Override PartName="/ppt/slides/slide1001.xml" ContentType="application/vnd.openxmlformats-officedocument.presentationml.slide+xml"/>
  <Override PartName="/ppt/slides/slide1002.xml" ContentType="application/vnd.openxmlformats-officedocument.presentationml.slide+xml"/>
  <Override PartName="/ppt/slides/slide1003.xml" ContentType="application/vnd.openxmlformats-officedocument.presentationml.slide+xml"/>
  <Override PartName="/ppt/slides/slide1004.xml" ContentType="application/vnd.openxmlformats-officedocument.presentationml.slide+xml"/>
  <Override PartName="/ppt/slides/slide1005.xml" ContentType="application/vnd.openxmlformats-officedocument.presentationml.slide+xml"/>
  <Override PartName="/ppt/slides/slide1006.xml" ContentType="application/vnd.openxmlformats-officedocument.presentationml.slide+xml"/>
  <Override PartName="/ppt/slides/slide1007.xml" ContentType="application/vnd.openxmlformats-officedocument.presentationml.slide+xml"/>
  <Override PartName="/ppt/slides/slide1008.xml" ContentType="application/vnd.openxmlformats-officedocument.presentationml.slide+xml"/>
  <Override PartName="/ppt/slides/slide1009.xml" ContentType="application/vnd.openxmlformats-officedocument.presentationml.slide+xml"/>
  <Override PartName="/ppt/slides/slide1010.xml" ContentType="application/vnd.openxmlformats-officedocument.presentationml.slide+xml"/>
  <Override PartName="/ppt/slides/slide1011.xml" ContentType="application/vnd.openxmlformats-officedocument.presentationml.slide+xml"/>
  <Override PartName="/ppt/slides/slide1012.xml" ContentType="application/vnd.openxmlformats-officedocument.presentationml.slide+xml"/>
  <Override PartName="/ppt/slides/slide1013.xml" ContentType="application/vnd.openxmlformats-officedocument.presentationml.slide+xml"/>
  <Override PartName="/ppt/slides/slide1014.xml" ContentType="application/vnd.openxmlformats-officedocument.presentationml.slide+xml"/>
  <Override PartName="/ppt/slides/slide1015.xml" ContentType="application/vnd.openxmlformats-officedocument.presentationml.slide+xml"/>
  <Override PartName="/ppt/slides/slide1016.xml" ContentType="application/vnd.openxmlformats-officedocument.presentationml.slide+xml"/>
  <Override PartName="/ppt/slides/slide1017.xml" ContentType="application/vnd.openxmlformats-officedocument.presentationml.slide+xml"/>
  <Override PartName="/ppt/slides/slide1018.xml" ContentType="application/vnd.openxmlformats-officedocument.presentationml.slide+xml"/>
  <Override PartName="/ppt/slides/slide1019.xml" ContentType="application/vnd.openxmlformats-officedocument.presentationml.slide+xml"/>
  <Override PartName="/ppt/slides/slide1020.xml" ContentType="application/vnd.openxmlformats-officedocument.presentationml.slide+xml"/>
  <Override PartName="/ppt/slides/slide1021.xml" ContentType="application/vnd.openxmlformats-officedocument.presentationml.slide+xml"/>
  <Override PartName="/ppt/slides/slide1022.xml" ContentType="application/vnd.openxmlformats-officedocument.presentationml.slide+xml"/>
  <Override PartName="/ppt/slides/slide1023.xml" ContentType="application/vnd.openxmlformats-officedocument.presentationml.slide+xml"/>
  <Override PartName="/ppt/slides/slide1024.xml" ContentType="application/vnd.openxmlformats-officedocument.presentationml.slide+xml"/>
  <Override PartName="/ppt/slides/slide1025.xml" ContentType="application/vnd.openxmlformats-officedocument.presentationml.slide+xml"/>
  <Override PartName="/ppt/slides/slide1026.xml" ContentType="application/vnd.openxmlformats-officedocument.presentationml.slide+xml"/>
  <Override PartName="/ppt/slides/slide1027.xml" ContentType="application/vnd.openxmlformats-officedocument.presentationml.slide+xml"/>
  <Override PartName="/ppt/slides/slide1028.xml" ContentType="application/vnd.openxmlformats-officedocument.presentationml.slide+xml"/>
  <Override PartName="/ppt/slides/slide1029.xml" ContentType="application/vnd.openxmlformats-officedocument.presentationml.slide+xml"/>
  <Override PartName="/ppt/slides/slide1030.xml" ContentType="application/vnd.openxmlformats-officedocument.presentationml.slide+xml"/>
  <Override PartName="/ppt/slides/slide1031.xml" ContentType="application/vnd.openxmlformats-officedocument.presentationml.slide+xml"/>
  <Override PartName="/ppt/slides/slide1032.xml" ContentType="application/vnd.openxmlformats-officedocument.presentationml.slide+xml"/>
  <Override PartName="/ppt/slides/slide1033.xml" ContentType="application/vnd.openxmlformats-officedocument.presentationml.slide+xml"/>
  <Override PartName="/ppt/slides/slide1034.xml" ContentType="application/vnd.openxmlformats-officedocument.presentationml.slide+xml"/>
  <Override PartName="/ppt/slides/slide1035.xml" ContentType="application/vnd.openxmlformats-officedocument.presentationml.slide+xml"/>
  <Override PartName="/ppt/slides/slide1036.xml" ContentType="application/vnd.openxmlformats-officedocument.presentationml.slide+xml"/>
  <Override PartName="/ppt/slides/slide1037.xml" ContentType="application/vnd.openxmlformats-officedocument.presentationml.slide+xml"/>
  <Override PartName="/ppt/slides/slide1038.xml" ContentType="application/vnd.openxmlformats-officedocument.presentationml.slide+xml"/>
  <Override PartName="/ppt/slides/slide1039.xml" ContentType="application/vnd.openxmlformats-officedocument.presentationml.slide+xml"/>
  <Override PartName="/ppt/slides/slide1040.xml" ContentType="application/vnd.openxmlformats-officedocument.presentationml.slide+xml"/>
  <Override PartName="/ppt/slides/slide1041.xml" ContentType="application/vnd.openxmlformats-officedocument.presentationml.slide+xml"/>
  <Override PartName="/ppt/slides/slide1042.xml" ContentType="application/vnd.openxmlformats-officedocument.presentationml.slide+xml"/>
  <Override PartName="/ppt/slides/slide1043.xml" ContentType="application/vnd.openxmlformats-officedocument.presentationml.slide+xml"/>
  <Override PartName="/ppt/slides/slide1044.xml" ContentType="application/vnd.openxmlformats-officedocument.presentationml.slide+xml"/>
  <Override PartName="/ppt/slides/slide1045.xml" ContentType="application/vnd.openxmlformats-officedocument.presentationml.slide+xml"/>
  <Override PartName="/ppt/slides/slide1046.xml" ContentType="application/vnd.openxmlformats-officedocument.presentationml.slide+xml"/>
  <Override PartName="/ppt/slides/slide1047.xml" ContentType="application/vnd.openxmlformats-officedocument.presentationml.slide+xml"/>
  <Override PartName="/ppt/slides/slide1048.xml" ContentType="application/vnd.openxmlformats-officedocument.presentationml.slide+xml"/>
  <Override PartName="/ppt/slides/slide1049.xml" ContentType="application/vnd.openxmlformats-officedocument.presentationml.slide+xml"/>
  <Override PartName="/ppt/slides/slide1050.xml" ContentType="application/vnd.openxmlformats-officedocument.presentationml.slide+xml"/>
  <Override PartName="/ppt/slides/slide1051.xml" ContentType="application/vnd.openxmlformats-officedocument.presentationml.slide+xml"/>
  <Override PartName="/ppt/slides/slide1052.xml" ContentType="application/vnd.openxmlformats-officedocument.presentationml.slide+xml"/>
  <Override PartName="/ppt/slides/slide1053.xml" ContentType="application/vnd.openxmlformats-officedocument.presentationml.slide+xml"/>
  <Override PartName="/ppt/slides/slide1054.xml" ContentType="application/vnd.openxmlformats-officedocument.presentationml.slide+xml"/>
  <Override PartName="/ppt/slides/slide1055.xml" ContentType="application/vnd.openxmlformats-officedocument.presentationml.slide+xml"/>
  <Override PartName="/ppt/slides/slide1056.xml" ContentType="application/vnd.openxmlformats-officedocument.presentationml.slide+xml"/>
  <Override PartName="/ppt/slides/slide1057.xml" ContentType="application/vnd.openxmlformats-officedocument.presentationml.slide+xml"/>
  <Override PartName="/ppt/slides/slide1058.xml" ContentType="application/vnd.openxmlformats-officedocument.presentationml.slide+xml"/>
  <Override PartName="/ppt/slides/slide1059.xml" ContentType="application/vnd.openxmlformats-officedocument.presentationml.slide+xml"/>
  <Override PartName="/ppt/slides/slide1060.xml" ContentType="application/vnd.openxmlformats-officedocument.presentationml.slide+xml"/>
  <Override PartName="/ppt/slides/slide1061.xml" ContentType="application/vnd.openxmlformats-officedocument.presentationml.slide+xml"/>
  <Override PartName="/ppt/slides/slide1062.xml" ContentType="application/vnd.openxmlformats-officedocument.presentationml.slide+xml"/>
  <Override PartName="/ppt/slides/slide1063.xml" ContentType="application/vnd.openxmlformats-officedocument.presentationml.slide+xml"/>
  <Override PartName="/ppt/slides/slide1064.xml" ContentType="application/vnd.openxmlformats-officedocument.presentationml.slide+xml"/>
  <Override PartName="/ppt/slides/slide1065.xml" ContentType="application/vnd.openxmlformats-officedocument.presentationml.slide+xml"/>
  <Override PartName="/ppt/slides/slide1066.xml" ContentType="application/vnd.openxmlformats-officedocument.presentationml.slide+xml"/>
  <Override PartName="/ppt/slides/slide1067.xml" ContentType="application/vnd.openxmlformats-officedocument.presentationml.slide+xml"/>
  <Override PartName="/ppt/slides/slide1068.xml" ContentType="application/vnd.openxmlformats-officedocument.presentationml.slide+xml"/>
  <Override PartName="/ppt/slides/slide1069.xml" ContentType="application/vnd.openxmlformats-officedocument.presentationml.slide+xml"/>
  <Override PartName="/ppt/slides/slide1070.xml" ContentType="application/vnd.openxmlformats-officedocument.presentationml.slide+xml"/>
  <Override PartName="/ppt/slides/slide1071.xml" ContentType="application/vnd.openxmlformats-officedocument.presentationml.slide+xml"/>
  <Override PartName="/ppt/slides/slide1072.xml" ContentType="application/vnd.openxmlformats-officedocument.presentationml.slide+xml"/>
  <Override PartName="/ppt/slides/slide1073.xml" ContentType="application/vnd.openxmlformats-officedocument.presentationml.slide+xml"/>
  <Override PartName="/ppt/slides/slide1074.xml" ContentType="application/vnd.openxmlformats-officedocument.presentationml.slide+xml"/>
  <Override PartName="/ppt/slides/slide1075.xml" ContentType="application/vnd.openxmlformats-officedocument.presentationml.slide+xml"/>
  <Override PartName="/ppt/slides/slide1076.xml" ContentType="application/vnd.openxmlformats-officedocument.presentationml.slide+xml"/>
  <Override PartName="/ppt/slides/slide1077.xml" ContentType="application/vnd.openxmlformats-officedocument.presentationml.slide+xml"/>
  <Override PartName="/ppt/slides/slide1078.xml" ContentType="application/vnd.openxmlformats-officedocument.presentationml.slide+xml"/>
  <Override PartName="/ppt/slides/slide1079.xml" ContentType="application/vnd.openxmlformats-officedocument.presentationml.slide+xml"/>
  <Override PartName="/ppt/slides/slide1080.xml" ContentType="application/vnd.openxmlformats-officedocument.presentationml.slide+xml"/>
  <Override PartName="/ppt/slides/slide1081.xml" ContentType="application/vnd.openxmlformats-officedocument.presentationml.slide+xml"/>
  <Override PartName="/ppt/slides/slide1082.xml" ContentType="application/vnd.openxmlformats-officedocument.presentationml.slide+xml"/>
  <Override PartName="/ppt/slides/slide1083.xml" ContentType="application/vnd.openxmlformats-officedocument.presentationml.slide+xml"/>
  <Override PartName="/ppt/slides/slide1084.xml" ContentType="application/vnd.openxmlformats-officedocument.presentationml.slide+xml"/>
  <Override PartName="/ppt/slides/slide1085.xml" ContentType="application/vnd.openxmlformats-officedocument.presentationml.slide+xml"/>
  <Override PartName="/ppt/slides/slide1086.xml" ContentType="application/vnd.openxmlformats-officedocument.presentationml.slide+xml"/>
  <Override PartName="/ppt/slides/slide1087.xml" ContentType="application/vnd.openxmlformats-officedocument.presentationml.slide+xml"/>
  <Override PartName="/ppt/slides/slide1088.xml" ContentType="application/vnd.openxmlformats-officedocument.presentationml.slide+xml"/>
  <Override PartName="/ppt/slides/slide1089.xml" ContentType="application/vnd.openxmlformats-officedocument.presentationml.slide+xml"/>
  <Override PartName="/ppt/slides/slide1090.xml" ContentType="application/vnd.openxmlformats-officedocument.presentationml.slide+xml"/>
  <Override PartName="/ppt/slides/slide1091.xml" ContentType="application/vnd.openxmlformats-officedocument.presentationml.slide+xml"/>
  <Override PartName="/ppt/slides/slide1092.xml" ContentType="application/vnd.openxmlformats-officedocument.presentationml.slide+xml"/>
  <Override PartName="/ppt/slides/slide1093.xml" ContentType="application/vnd.openxmlformats-officedocument.presentationml.slide+xml"/>
  <Override PartName="/ppt/slides/slide1094.xml" ContentType="application/vnd.openxmlformats-officedocument.presentationml.slide+xml"/>
  <Override PartName="/ppt/slides/slide1095.xml" ContentType="application/vnd.openxmlformats-officedocument.presentationml.slide+xml"/>
  <Override PartName="/ppt/slides/slide1096.xml" ContentType="application/vnd.openxmlformats-officedocument.presentationml.slide+xml"/>
  <Override PartName="/ppt/slides/slide1097.xml" ContentType="application/vnd.openxmlformats-officedocument.presentationml.slide+xml"/>
  <Override PartName="/ppt/slides/slide1098.xml" ContentType="application/vnd.openxmlformats-officedocument.presentationml.slide+xml"/>
  <Override PartName="/ppt/slides/slide1099.xml" ContentType="application/vnd.openxmlformats-officedocument.presentationml.slide+xml"/>
  <Override PartName="/ppt/slides/slide1100.xml" ContentType="application/vnd.openxmlformats-officedocument.presentationml.slide+xml"/>
  <Override PartName="/ppt/slides/slide1101.xml" ContentType="application/vnd.openxmlformats-officedocument.presentationml.slide+xml"/>
  <Override PartName="/ppt/slides/slide1102.xml" ContentType="application/vnd.openxmlformats-officedocument.presentationml.slide+xml"/>
  <Override PartName="/ppt/slides/slide1103.xml" ContentType="application/vnd.openxmlformats-officedocument.presentationml.slide+xml"/>
  <Override PartName="/ppt/slides/slide1104.xml" ContentType="application/vnd.openxmlformats-officedocument.presentationml.slide+xml"/>
  <Override PartName="/ppt/slides/slide1105.xml" ContentType="application/vnd.openxmlformats-officedocument.presentationml.slide+xml"/>
  <Override PartName="/ppt/slides/slide1106.xml" ContentType="application/vnd.openxmlformats-officedocument.presentationml.slide+xml"/>
  <Override PartName="/ppt/slides/slide1107.xml" ContentType="application/vnd.openxmlformats-officedocument.presentationml.slide+xml"/>
  <Override PartName="/ppt/slides/slide1108.xml" ContentType="application/vnd.openxmlformats-officedocument.presentationml.slide+xml"/>
  <Override PartName="/ppt/slides/slide1109.xml" ContentType="application/vnd.openxmlformats-officedocument.presentationml.slide+xml"/>
  <Override PartName="/ppt/slides/slide1110.xml" ContentType="application/vnd.openxmlformats-officedocument.presentationml.slide+xml"/>
  <Override PartName="/ppt/slides/slide1111.xml" ContentType="application/vnd.openxmlformats-officedocument.presentationml.slide+xml"/>
  <Override PartName="/ppt/slides/slide1112.xml" ContentType="application/vnd.openxmlformats-officedocument.presentationml.slide+xml"/>
  <Override PartName="/ppt/slides/slide1113.xml" ContentType="application/vnd.openxmlformats-officedocument.presentationml.slide+xml"/>
  <Override PartName="/ppt/slides/slide1114.xml" ContentType="application/vnd.openxmlformats-officedocument.presentationml.slide+xml"/>
  <Override PartName="/ppt/slides/slide1115.xml" ContentType="application/vnd.openxmlformats-officedocument.presentationml.slide+xml"/>
  <Override PartName="/ppt/slides/slide1116.xml" ContentType="application/vnd.openxmlformats-officedocument.presentationml.slide+xml"/>
  <Override PartName="/ppt/slides/slide1117.xml" ContentType="application/vnd.openxmlformats-officedocument.presentationml.slide+xml"/>
  <Override PartName="/ppt/slides/slide1118.xml" ContentType="application/vnd.openxmlformats-officedocument.presentationml.slide+xml"/>
  <Override PartName="/ppt/slides/slide1119.xml" ContentType="application/vnd.openxmlformats-officedocument.presentationml.slide+xml"/>
  <Override PartName="/ppt/slides/slide1120.xml" ContentType="application/vnd.openxmlformats-officedocument.presentationml.slide+xml"/>
  <Override PartName="/ppt/slides/slide1121.xml" ContentType="application/vnd.openxmlformats-officedocument.presentationml.slide+xml"/>
  <Override PartName="/ppt/slides/slide1122.xml" ContentType="application/vnd.openxmlformats-officedocument.presentationml.slide+xml"/>
  <Override PartName="/ppt/slides/slide1123.xml" ContentType="application/vnd.openxmlformats-officedocument.presentationml.slide+xml"/>
  <Override PartName="/ppt/slides/slide1124.xml" ContentType="application/vnd.openxmlformats-officedocument.presentationml.slide+xml"/>
  <Override PartName="/ppt/slides/slide1125.xml" ContentType="application/vnd.openxmlformats-officedocument.presentationml.slide+xml"/>
  <Override PartName="/ppt/slides/slide1126.xml" ContentType="application/vnd.openxmlformats-officedocument.presentationml.slide+xml"/>
  <Override PartName="/ppt/slides/slide1127.xml" ContentType="application/vnd.openxmlformats-officedocument.presentationml.slide+xml"/>
  <Override PartName="/ppt/slides/slide1128.xml" ContentType="application/vnd.openxmlformats-officedocument.presentationml.slide+xml"/>
  <Override PartName="/ppt/slides/slide1129.xml" ContentType="application/vnd.openxmlformats-officedocument.presentationml.slide+xml"/>
  <Override PartName="/ppt/slides/slide1130.xml" ContentType="application/vnd.openxmlformats-officedocument.presentationml.slide+xml"/>
  <Override PartName="/ppt/slides/slide1131.xml" ContentType="application/vnd.openxmlformats-officedocument.presentationml.slide+xml"/>
  <Override PartName="/ppt/slides/slide1132.xml" ContentType="application/vnd.openxmlformats-officedocument.presentationml.slide+xml"/>
  <Override PartName="/ppt/slides/slide1133.xml" ContentType="application/vnd.openxmlformats-officedocument.presentationml.slide+xml"/>
  <Override PartName="/ppt/slides/slide1134.xml" ContentType="application/vnd.openxmlformats-officedocument.presentationml.slide+xml"/>
  <Override PartName="/ppt/slides/slide1135.xml" ContentType="application/vnd.openxmlformats-officedocument.presentationml.slide+xml"/>
  <Override PartName="/ppt/slides/slide1136.xml" ContentType="application/vnd.openxmlformats-officedocument.presentationml.slide+xml"/>
  <Override PartName="/ppt/slides/slide1137.xml" ContentType="application/vnd.openxmlformats-officedocument.presentationml.slide+xml"/>
  <Override PartName="/ppt/slides/slide1138.xml" ContentType="application/vnd.openxmlformats-officedocument.presentationml.slide+xml"/>
  <Override PartName="/ppt/slides/slide1139.xml" ContentType="application/vnd.openxmlformats-officedocument.presentationml.slide+xml"/>
  <Override PartName="/ppt/slides/slide1140.xml" ContentType="application/vnd.openxmlformats-officedocument.presentationml.slide+xml"/>
  <Override PartName="/ppt/slides/slide1141.xml" ContentType="application/vnd.openxmlformats-officedocument.presentationml.slide+xml"/>
  <Override PartName="/ppt/slides/slide1142.xml" ContentType="application/vnd.openxmlformats-officedocument.presentationml.slide+xml"/>
  <Override PartName="/ppt/slides/slide1143.xml" ContentType="application/vnd.openxmlformats-officedocument.presentationml.slide+xml"/>
  <Override PartName="/ppt/slides/slide1144.xml" ContentType="application/vnd.openxmlformats-officedocument.presentationml.slide+xml"/>
  <Override PartName="/ppt/slides/slide1145.xml" ContentType="application/vnd.openxmlformats-officedocument.presentationml.slide+xml"/>
  <Override PartName="/ppt/slides/slide1146.xml" ContentType="application/vnd.openxmlformats-officedocument.presentationml.slide+xml"/>
  <Override PartName="/ppt/slides/slide1147.xml" ContentType="application/vnd.openxmlformats-officedocument.presentationml.slide+xml"/>
  <Override PartName="/ppt/slides/slide1148.xml" ContentType="application/vnd.openxmlformats-officedocument.presentationml.slide+xml"/>
  <Override PartName="/ppt/slides/slide1149.xml" ContentType="application/vnd.openxmlformats-officedocument.presentationml.slide+xml"/>
  <Override PartName="/ppt/slides/slide1150.xml" ContentType="application/vnd.openxmlformats-officedocument.presentationml.slide+xml"/>
  <Override PartName="/ppt/slides/slide1151.xml" ContentType="application/vnd.openxmlformats-officedocument.presentationml.slide+xml"/>
  <Override PartName="/ppt/slides/slide1152.xml" ContentType="application/vnd.openxmlformats-officedocument.presentationml.slide+xml"/>
  <Override PartName="/ppt/slides/slide1153.xml" ContentType="application/vnd.openxmlformats-officedocument.presentationml.slide+xml"/>
  <Override PartName="/ppt/slides/slide1154.xml" ContentType="application/vnd.openxmlformats-officedocument.presentationml.slide+xml"/>
  <Override PartName="/ppt/slides/slide1155.xml" ContentType="application/vnd.openxmlformats-officedocument.presentationml.slide+xml"/>
  <Override PartName="/ppt/slides/slide1156.xml" ContentType="application/vnd.openxmlformats-officedocument.presentationml.slide+xml"/>
  <Override PartName="/ppt/slides/slide1157.xml" ContentType="application/vnd.openxmlformats-officedocument.presentationml.slide+xml"/>
  <Override PartName="/ppt/slides/slide1158.xml" ContentType="application/vnd.openxmlformats-officedocument.presentationml.slide+xml"/>
  <Override PartName="/ppt/slides/slide1159.xml" ContentType="application/vnd.openxmlformats-officedocument.presentationml.slide+xml"/>
  <Override PartName="/ppt/slides/slide1160.xml" ContentType="application/vnd.openxmlformats-officedocument.presentationml.slide+xml"/>
  <Override PartName="/ppt/slides/slide1161.xml" ContentType="application/vnd.openxmlformats-officedocument.presentationml.slide+xml"/>
  <Override PartName="/ppt/slides/slide1162.xml" ContentType="application/vnd.openxmlformats-officedocument.presentationml.slide+xml"/>
  <Override PartName="/ppt/slides/slide1163.xml" ContentType="application/vnd.openxmlformats-officedocument.presentationml.slide+xml"/>
  <Override PartName="/ppt/slides/slide1164.xml" ContentType="application/vnd.openxmlformats-officedocument.presentationml.slide+xml"/>
  <Override PartName="/ppt/slides/slide1165.xml" ContentType="application/vnd.openxmlformats-officedocument.presentationml.slide+xml"/>
  <Override PartName="/ppt/slides/slide1166.xml" ContentType="application/vnd.openxmlformats-officedocument.presentationml.slide+xml"/>
  <Override PartName="/ppt/slides/slide1167.xml" ContentType="application/vnd.openxmlformats-officedocument.presentationml.slide+xml"/>
  <Override PartName="/ppt/slides/slide1168.xml" ContentType="application/vnd.openxmlformats-officedocument.presentationml.slide+xml"/>
  <Override PartName="/ppt/slides/slide1169.xml" ContentType="application/vnd.openxmlformats-officedocument.presentationml.slide+xml"/>
  <Override PartName="/ppt/slides/slide1170.xml" ContentType="application/vnd.openxmlformats-officedocument.presentationml.slide+xml"/>
  <Override PartName="/ppt/slides/slide1171.xml" ContentType="application/vnd.openxmlformats-officedocument.presentationml.slide+xml"/>
  <Override PartName="/ppt/slides/slide1172.xml" ContentType="application/vnd.openxmlformats-officedocument.presentationml.slide+xml"/>
  <Override PartName="/ppt/slides/slide1173.xml" ContentType="application/vnd.openxmlformats-officedocument.presentationml.slide+xml"/>
  <Override PartName="/ppt/slides/slide1174.xml" ContentType="application/vnd.openxmlformats-officedocument.presentationml.slide+xml"/>
  <Override PartName="/ppt/slides/slide1175.xml" ContentType="application/vnd.openxmlformats-officedocument.presentationml.slide+xml"/>
  <Override PartName="/ppt/slides/slide1176.xml" ContentType="application/vnd.openxmlformats-officedocument.presentationml.slide+xml"/>
  <Override PartName="/ppt/slides/slide1177.xml" ContentType="application/vnd.openxmlformats-officedocument.presentationml.slide+xml"/>
  <Override PartName="/ppt/slides/slide1178.xml" ContentType="application/vnd.openxmlformats-officedocument.presentationml.slide+xml"/>
  <Override PartName="/ppt/slides/slide1179.xml" ContentType="application/vnd.openxmlformats-officedocument.presentationml.slide+xml"/>
  <Override PartName="/ppt/slides/slide1180.xml" ContentType="application/vnd.openxmlformats-officedocument.presentationml.slide+xml"/>
  <Override PartName="/ppt/slides/slide1181.xml" ContentType="application/vnd.openxmlformats-officedocument.presentationml.slide+xml"/>
  <Override PartName="/ppt/slides/slide1182.xml" ContentType="application/vnd.openxmlformats-officedocument.presentationml.slide+xml"/>
  <Override PartName="/ppt/slides/slide1183.xml" ContentType="application/vnd.openxmlformats-officedocument.presentationml.slide+xml"/>
  <Override PartName="/ppt/slides/slide1184.xml" ContentType="application/vnd.openxmlformats-officedocument.presentationml.slide+xml"/>
  <Override PartName="/ppt/slides/slide1185.xml" ContentType="application/vnd.openxmlformats-officedocument.presentationml.slide+xml"/>
  <Override PartName="/ppt/slides/slide1186.xml" ContentType="application/vnd.openxmlformats-officedocument.presentationml.slide+xml"/>
  <Override PartName="/ppt/slides/slide1187.xml" ContentType="application/vnd.openxmlformats-officedocument.presentationml.slide+xml"/>
  <Override PartName="/ppt/slides/slide1188.xml" ContentType="application/vnd.openxmlformats-officedocument.presentationml.slide+xml"/>
  <Override PartName="/ppt/slides/slide1189.xml" ContentType="application/vnd.openxmlformats-officedocument.presentationml.slide+xml"/>
  <Override PartName="/ppt/slides/slide1190.xml" ContentType="application/vnd.openxmlformats-officedocument.presentationml.slide+xml"/>
  <Override PartName="/ppt/slides/slide1191.xml" ContentType="application/vnd.openxmlformats-officedocument.presentationml.slide+xml"/>
  <Override PartName="/ppt/slides/slide1192.xml" ContentType="application/vnd.openxmlformats-officedocument.presentationml.slide+xml"/>
  <Override PartName="/ppt/slides/slide1193.xml" ContentType="application/vnd.openxmlformats-officedocument.presentationml.slide+xml"/>
  <Override PartName="/ppt/slides/slide1194.xml" ContentType="application/vnd.openxmlformats-officedocument.presentationml.slide+xml"/>
  <Override PartName="/ppt/slides/slide1195.xml" ContentType="application/vnd.openxmlformats-officedocument.presentationml.slide+xml"/>
  <Override PartName="/ppt/slides/slide1196.xml" ContentType="application/vnd.openxmlformats-officedocument.presentationml.slide+xml"/>
  <Override PartName="/ppt/slides/slide1197.xml" ContentType="application/vnd.openxmlformats-officedocument.presentationml.slide+xml"/>
  <Override PartName="/ppt/slides/slide1198.xml" ContentType="application/vnd.openxmlformats-officedocument.presentationml.slide+xml"/>
  <Override PartName="/ppt/slides/slide1199.xml" ContentType="application/vnd.openxmlformats-officedocument.presentationml.slide+xml"/>
  <Override PartName="/ppt/slides/slide1200.xml" ContentType="application/vnd.openxmlformats-officedocument.presentationml.slide+xml"/>
  <Override PartName="/ppt/slides/slide1201.xml" ContentType="application/vnd.openxmlformats-officedocument.presentationml.slide+xml"/>
  <Override PartName="/ppt/slides/slide1202.xml" ContentType="application/vnd.openxmlformats-officedocument.presentationml.slide+xml"/>
  <Override PartName="/ppt/slides/slide1203.xml" ContentType="application/vnd.openxmlformats-officedocument.presentationml.slide+xml"/>
  <Override PartName="/ppt/slides/slide1204.xml" ContentType="application/vnd.openxmlformats-officedocument.presentationml.slide+xml"/>
  <Override PartName="/ppt/slides/slide1205.xml" ContentType="application/vnd.openxmlformats-officedocument.presentationml.slide+xml"/>
  <Override PartName="/ppt/slides/slide1206.xml" ContentType="application/vnd.openxmlformats-officedocument.presentationml.slide+xml"/>
  <Override PartName="/ppt/slides/slide1207.xml" ContentType="application/vnd.openxmlformats-officedocument.presentationml.slide+xml"/>
  <Override PartName="/ppt/slides/slide1208.xml" ContentType="application/vnd.openxmlformats-officedocument.presentationml.slide+xml"/>
  <Override PartName="/ppt/slides/slide1209.xml" ContentType="application/vnd.openxmlformats-officedocument.presentationml.slide+xml"/>
  <Override PartName="/ppt/slides/slide1210.xml" ContentType="application/vnd.openxmlformats-officedocument.presentationml.slide+xml"/>
  <Override PartName="/ppt/slides/slide1211.xml" ContentType="application/vnd.openxmlformats-officedocument.presentationml.slide+xml"/>
  <Override PartName="/ppt/slides/slide1212.xml" ContentType="application/vnd.openxmlformats-officedocument.presentationml.slide+xml"/>
  <Override PartName="/ppt/slides/slide1213.xml" ContentType="application/vnd.openxmlformats-officedocument.presentationml.slide+xml"/>
  <Override PartName="/ppt/slides/slide1214.xml" ContentType="application/vnd.openxmlformats-officedocument.presentationml.slide+xml"/>
  <Override PartName="/ppt/slides/slide1215.xml" ContentType="application/vnd.openxmlformats-officedocument.presentationml.slide+xml"/>
  <Override PartName="/ppt/slides/slide1216.xml" ContentType="application/vnd.openxmlformats-officedocument.presentationml.slide+xml"/>
  <Override PartName="/ppt/slides/slide1217.xml" ContentType="application/vnd.openxmlformats-officedocument.presentationml.slide+xml"/>
  <Override PartName="/ppt/slides/slide1218.xml" ContentType="application/vnd.openxmlformats-officedocument.presentationml.slide+xml"/>
  <Override PartName="/ppt/slides/slide1219.xml" ContentType="application/vnd.openxmlformats-officedocument.presentationml.slide+xml"/>
  <Override PartName="/ppt/slides/slide1220.xml" ContentType="application/vnd.openxmlformats-officedocument.presentationml.slide+xml"/>
  <Override PartName="/ppt/slides/slide1221.xml" ContentType="application/vnd.openxmlformats-officedocument.presentationml.slide+xml"/>
  <Override PartName="/ppt/slides/slide1222.xml" ContentType="application/vnd.openxmlformats-officedocument.presentationml.slide+xml"/>
  <Override PartName="/ppt/slides/slide1223.xml" ContentType="application/vnd.openxmlformats-officedocument.presentationml.slide+xml"/>
  <Override PartName="/ppt/slides/slide1224.xml" ContentType="application/vnd.openxmlformats-officedocument.presentationml.slide+xml"/>
  <Override PartName="/ppt/slides/slide1225.xml" ContentType="application/vnd.openxmlformats-officedocument.presentationml.slide+xml"/>
  <Override PartName="/ppt/slides/slide1226.xml" ContentType="application/vnd.openxmlformats-officedocument.presentationml.slide+xml"/>
  <Override PartName="/ppt/slides/slide1227.xml" ContentType="application/vnd.openxmlformats-officedocument.presentationml.slide+xml"/>
  <Override PartName="/ppt/slides/slide1228.xml" ContentType="application/vnd.openxmlformats-officedocument.presentationml.slide+xml"/>
  <Override PartName="/ppt/slides/slide1229.xml" ContentType="application/vnd.openxmlformats-officedocument.presentationml.slide+xml"/>
  <Override PartName="/ppt/slides/slide1230.xml" ContentType="application/vnd.openxmlformats-officedocument.presentationml.slide+xml"/>
  <Override PartName="/ppt/slides/slide1231.xml" ContentType="application/vnd.openxmlformats-officedocument.presentationml.slide+xml"/>
  <Override PartName="/ppt/slides/slide1232.xml" ContentType="application/vnd.openxmlformats-officedocument.presentationml.slide+xml"/>
  <Override PartName="/ppt/slides/slide1233.xml" ContentType="application/vnd.openxmlformats-officedocument.presentationml.slide+xml"/>
  <Override PartName="/ppt/slides/slide1234.xml" ContentType="application/vnd.openxmlformats-officedocument.presentationml.slide+xml"/>
  <Override PartName="/ppt/slides/slide1235.xml" ContentType="application/vnd.openxmlformats-officedocument.presentationml.slide+xml"/>
  <Override PartName="/ppt/slides/slide1236.xml" ContentType="application/vnd.openxmlformats-officedocument.presentationml.slide+xml"/>
  <Override PartName="/ppt/slides/slide1237.xml" ContentType="application/vnd.openxmlformats-officedocument.presentationml.slide+xml"/>
  <Override PartName="/ppt/slides/slide1238.xml" ContentType="application/vnd.openxmlformats-officedocument.presentationml.slide+xml"/>
  <Override PartName="/ppt/slides/slide1239.xml" ContentType="application/vnd.openxmlformats-officedocument.presentationml.slide+xml"/>
  <Override PartName="/ppt/slides/slide1240.xml" ContentType="application/vnd.openxmlformats-officedocument.presentationml.slide+xml"/>
  <Override PartName="/ppt/slides/slide1241.xml" ContentType="application/vnd.openxmlformats-officedocument.presentationml.slide+xml"/>
  <Override PartName="/ppt/slides/slide1242.xml" ContentType="application/vnd.openxmlformats-officedocument.presentationml.slide+xml"/>
  <Override PartName="/ppt/slides/slide1243.xml" ContentType="application/vnd.openxmlformats-officedocument.presentationml.slide+xml"/>
  <Override PartName="/ppt/slides/slide1244.xml" ContentType="application/vnd.openxmlformats-officedocument.presentationml.slide+xml"/>
  <Override PartName="/ppt/slides/slide1245.xml" ContentType="application/vnd.openxmlformats-officedocument.presentationml.slide+xml"/>
  <Override PartName="/ppt/slides/slide1246.xml" ContentType="application/vnd.openxmlformats-officedocument.presentationml.slide+xml"/>
  <Override PartName="/ppt/slides/slide1247.xml" ContentType="application/vnd.openxmlformats-officedocument.presentationml.slide+xml"/>
  <Override PartName="/ppt/slides/slide1248.xml" ContentType="application/vnd.openxmlformats-officedocument.presentationml.slide+xml"/>
  <Override PartName="/ppt/slides/slide1249.xml" ContentType="application/vnd.openxmlformats-officedocument.presentationml.slide+xml"/>
  <Override PartName="/ppt/slides/slide1250.xml" ContentType="application/vnd.openxmlformats-officedocument.presentationml.slide+xml"/>
  <Override PartName="/ppt/slides/slide1251.xml" ContentType="application/vnd.openxmlformats-officedocument.presentationml.slide+xml"/>
  <Override PartName="/ppt/slides/slide1252.xml" ContentType="application/vnd.openxmlformats-officedocument.presentationml.slide+xml"/>
  <Override PartName="/ppt/slides/slide1253.xml" ContentType="application/vnd.openxmlformats-officedocument.presentationml.slide+xml"/>
  <Override PartName="/ppt/slides/slide1254.xml" ContentType="application/vnd.openxmlformats-officedocument.presentationml.slide+xml"/>
  <Override PartName="/ppt/slides/slide1255.xml" ContentType="application/vnd.openxmlformats-officedocument.presentationml.slide+xml"/>
  <Override PartName="/ppt/slides/slide1256.xml" ContentType="application/vnd.openxmlformats-officedocument.presentationml.slide+xml"/>
  <Override PartName="/ppt/slides/slide1257.xml" ContentType="application/vnd.openxmlformats-officedocument.presentationml.slide+xml"/>
  <Override PartName="/ppt/slides/slide1258.xml" ContentType="application/vnd.openxmlformats-officedocument.presentationml.slide+xml"/>
  <Override PartName="/ppt/slides/slide1259.xml" ContentType="application/vnd.openxmlformats-officedocument.presentationml.slide+xml"/>
  <Override PartName="/ppt/slides/slide1260.xml" ContentType="application/vnd.openxmlformats-officedocument.presentationml.slide+xml"/>
  <Override PartName="/ppt/slides/slide1261.xml" ContentType="application/vnd.openxmlformats-officedocument.presentationml.slide+xml"/>
  <Override PartName="/ppt/slides/slide1262.xml" ContentType="application/vnd.openxmlformats-officedocument.presentationml.slide+xml"/>
  <Override PartName="/ppt/slides/slide1263.xml" ContentType="application/vnd.openxmlformats-officedocument.presentationml.slide+xml"/>
  <Override PartName="/ppt/slides/slide1264.xml" ContentType="application/vnd.openxmlformats-officedocument.presentationml.slide+xml"/>
  <Override PartName="/ppt/slides/slide1265.xml" ContentType="application/vnd.openxmlformats-officedocument.presentationml.slide+xml"/>
  <Override PartName="/ppt/slides/slide1266.xml" ContentType="application/vnd.openxmlformats-officedocument.presentationml.slide+xml"/>
  <Override PartName="/ppt/slides/slide1267.xml" ContentType="application/vnd.openxmlformats-officedocument.presentationml.slide+xml"/>
  <Override PartName="/ppt/slides/slide1268.xml" ContentType="application/vnd.openxmlformats-officedocument.presentationml.slide+xml"/>
  <Override PartName="/ppt/slides/slide1269.xml" ContentType="application/vnd.openxmlformats-officedocument.presentationml.slide+xml"/>
  <Override PartName="/ppt/slides/slide1270.xml" ContentType="application/vnd.openxmlformats-officedocument.presentationml.slide+xml"/>
  <Override PartName="/ppt/slides/slide1271.xml" ContentType="application/vnd.openxmlformats-officedocument.presentationml.slide+xml"/>
  <Override PartName="/ppt/slides/slide1272.xml" ContentType="application/vnd.openxmlformats-officedocument.presentationml.slide+xml"/>
  <Override PartName="/ppt/slides/slide1273.xml" ContentType="application/vnd.openxmlformats-officedocument.presentationml.slide+xml"/>
  <Override PartName="/ppt/slides/slide1274.xml" ContentType="application/vnd.openxmlformats-officedocument.presentationml.slide+xml"/>
  <Override PartName="/ppt/slides/slide1275.xml" ContentType="application/vnd.openxmlformats-officedocument.presentationml.slide+xml"/>
  <Override PartName="/ppt/slides/slide1276.xml" ContentType="application/vnd.openxmlformats-officedocument.presentationml.slide+xml"/>
  <Override PartName="/ppt/slides/slide1277.xml" ContentType="application/vnd.openxmlformats-officedocument.presentationml.slide+xml"/>
  <Override PartName="/ppt/slides/slide1278.xml" ContentType="application/vnd.openxmlformats-officedocument.presentationml.slide+xml"/>
  <Override PartName="/ppt/slides/slide1279.xml" ContentType="application/vnd.openxmlformats-officedocument.presentationml.slide+xml"/>
  <Override PartName="/ppt/slides/slide1280.xml" ContentType="application/vnd.openxmlformats-officedocument.presentationml.slide+xml"/>
  <Override PartName="/ppt/slides/slide1281.xml" ContentType="application/vnd.openxmlformats-officedocument.presentationml.slide+xml"/>
  <Override PartName="/ppt/slides/slide1282.xml" ContentType="application/vnd.openxmlformats-officedocument.presentationml.slide+xml"/>
  <Override PartName="/ppt/slides/slide1283.xml" ContentType="application/vnd.openxmlformats-officedocument.presentationml.slide+xml"/>
  <Override PartName="/ppt/slides/slide1284.xml" ContentType="application/vnd.openxmlformats-officedocument.presentationml.slide+xml"/>
  <Override PartName="/ppt/slides/slide1285.xml" ContentType="application/vnd.openxmlformats-officedocument.presentationml.slide+xml"/>
  <Override PartName="/ppt/slides/slide1286.xml" ContentType="application/vnd.openxmlformats-officedocument.presentationml.slide+xml"/>
  <Override PartName="/ppt/slides/slide1287.xml" ContentType="application/vnd.openxmlformats-officedocument.presentationml.slide+xml"/>
  <Override PartName="/ppt/slides/slide1288.xml" ContentType="application/vnd.openxmlformats-officedocument.presentationml.slide+xml"/>
  <Override PartName="/ppt/slides/slide1289.xml" ContentType="application/vnd.openxmlformats-officedocument.presentationml.slide+xml"/>
  <Override PartName="/ppt/slides/slide1290.xml" ContentType="application/vnd.openxmlformats-officedocument.presentationml.slide+xml"/>
  <Override PartName="/ppt/slides/slide1291.xml" ContentType="application/vnd.openxmlformats-officedocument.presentationml.slide+xml"/>
  <Override PartName="/ppt/slides/slide1292.xml" ContentType="application/vnd.openxmlformats-officedocument.presentationml.slide+xml"/>
  <Override PartName="/ppt/slides/slide1293.xml" ContentType="application/vnd.openxmlformats-officedocument.presentationml.slide+xml"/>
  <Override PartName="/ppt/slides/slide1294.xml" ContentType="application/vnd.openxmlformats-officedocument.presentationml.slide+xml"/>
  <Override PartName="/ppt/slides/slide1295.xml" ContentType="application/vnd.openxmlformats-officedocument.presentationml.slide+xml"/>
  <Override PartName="/ppt/slides/slide1296.xml" ContentType="application/vnd.openxmlformats-officedocument.presentationml.slide+xml"/>
  <Override PartName="/ppt/slides/slide1297.xml" ContentType="application/vnd.openxmlformats-officedocument.presentationml.slide+xml"/>
  <Override PartName="/ppt/slides/slide1298.xml" ContentType="application/vnd.openxmlformats-officedocument.presentationml.slide+xml"/>
  <Override PartName="/ppt/slides/slide1299.xml" ContentType="application/vnd.openxmlformats-officedocument.presentationml.slide+xml"/>
  <Override PartName="/ppt/slides/slide1300.xml" ContentType="application/vnd.openxmlformats-officedocument.presentationml.slide+xml"/>
  <Override PartName="/ppt/slides/slide1301.xml" ContentType="application/vnd.openxmlformats-officedocument.presentationml.slide+xml"/>
  <Override PartName="/ppt/slides/slide1302.xml" ContentType="application/vnd.openxmlformats-officedocument.presentationml.slide+xml"/>
  <Override PartName="/ppt/slides/slide1303.xml" ContentType="application/vnd.openxmlformats-officedocument.presentationml.slide+xml"/>
  <Override PartName="/ppt/slides/slide1304.xml" ContentType="application/vnd.openxmlformats-officedocument.presentationml.slide+xml"/>
  <Override PartName="/ppt/slides/slide1305.xml" ContentType="application/vnd.openxmlformats-officedocument.presentationml.slide+xml"/>
  <Override PartName="/ppt/slides/slide1306.xml" ContentType="application/vnd.openxmlformats-officedocument.presentationml.slide+xml"/>
  <Override PartName="/ppt/slides/slide1307.xml" ContentType="application/vnd.openxmlformats-officedocument.presentationml.slide+xml"/>
  <Override PartName="/ppt/slides/slide1308.xml" ContentType="application/vnd.openxmlformats-officedocument.presentationml.slide+xml"/>
  <Override PartName="/ppt/slides/slide1309.xml" ContentType="application/vnd.openxmlformats-officedocument.presentationml.slide+xml"/>
  <Override PartName="/ppt/slides/slide1310.xml" ContentType="application/vnd.openxmlformats-officedocument.presentationml.slide+xml"/>
  <Override PartName="/ppt/slides/slide1311.xml" ContentType="application/vnd.openxmlformats-officedocument.presentationml.slide+xml"/>
  <Override PartName="/ppt/slides/slide1312.xml" ContentType="application/vnd.openxmlformats-officedocument.presentationml.slide+xml"/>
  <Override PartName="/ppt/slides/slide1313.xml" ContentType="application/vnd.openxmlformats-officedocument.presentationml.slide+xml"/>
  <Override PartName="/ppt/slides/slide1314.xml" ContentType="application/vnd.openxmlformats-officedocument.presentationml.slide+xml"/>
  <Override PartName="/ppt/slides/slide1315.xml" ContentType="application/vnd.openxmlformats-officedocument.presentationml.slide+xml"/>
  <Override PartName="/ppt/slides/slide1316.xml" ContentType="application/vnd.openxmlformats-officedocument.presentationml.slide+xml"/>
  <Override PartName="/ppt/slides/slide1317.xml" ContentType="application/vnd.openxmlformats-officedocument.presentationml.slide+xml"/>
  <Override PartName="/ppt/slides/slide1318.xml" ContentType="application/vnd.openxmlformats-officedocument.presentationml.slide+xml"/>
  <Override PartName="/ppt/slides/slide1319.xml" ContentType="application/vnd.openxmlformats-officedocument.presentationml.slide+xml"/>
  <Override PartName="/ppt/slides/slide1320.xml" ContentType="application/vnd.openxmlformats-officedocument.presentationml.slide+xml"/>
  <Override PartName="/ppt/slides/slide1321.xml" ContentType="application/vnd.openxmlformats-officedocument.presentationml.slide+xml"/>
  <Override PartName="/ppt/slides/slide1322.xml" ContentType="application/vnd.openxmlformats-officedocument.presentationml.slide+xml"/>
  <Override PartName="/ppt/slides/slide1323.xml" ContentType="application/vnd.openxmlformats-officedocument.presentationml.slide+xml"/>
  <Override PartName="/ppt/slides/slide1324.xml" ContentType="application/vnd.openxmlformats-officedocument.presentationml.slide+xml"/>
  <Override PartName="/ppt/slides/slide1325.xml" ContentType="application/vnd.openxmlformats-officedocument.presentationml.slide+xml"/>
  <Override PartName="/ppt/slides/slide1326.xml" ContentType="application/vnd.openxmlformats-officedocument.presentationml.slide+xml"/>
  <Override PartName="/ppt/slides/slide1327.xml" ContentType="application/vnd.openxmlformats-officedocument.presentationml.slide+xml"/>
  <Override PartName="/ppt/slides/slide1328.xml" ContentType="application/vnd.openxmlformats-officedocument.presentationml.slide+xml"/>
  <Override PartName="/ppt/slides/slide1329.xml" ContentType="application/vnd.openxmlformats-officedocument.presentationml.slide+xml"/>
  <Override PartName="/ppt/slides/slide1330.xml" ContentType="application/vnd.openxmlformats-officedocument.presentationml.slide+xml"/>
  <Override PartName="/ppt/slides/slide1331.xml" ContentType="application/vnd.openxmlformats-officedocument.presentationml.slide+xml"/>
  <Override PartName="/ppt/slides/slide1332.xml" ContentType="application/vnd.openxmlformats-officedocument.presentationml.slide+xml"/>
  <Override PartName="/ppt/slides/slide1333.xml" ContentType="application/vnd.openxmlformats-officedocument.presentationml.slide+xml"/>
  <Override PartName="/ppt/slides/slide1334.xml" ContentType="application/vnd.openxmlformats-officedocument.presentationml.slide+xml"/>
  <Override PartName="/ppt/slides/slide1335.xml" ContentType="application/vnd.openxmlformats-officedocument.presentationml.slide+xml"/>
  <Override PartName="/ppt/slides/slide1336.xml" ContentType="application/vnd.openxmlformats-officedocument.presentationml.slide+xml"/>
  <Override PartName="/ppt/slides/slide1337.xml" ContentType="application/vnd.openxmlformats-officedocument.presentationml.slide+xml"/>
  <Override PartName="/ppt/slides/slide1338.xml" ContentType="application/vnd.openxmlformats-officedocument.presentationml.slide+xml"/>
  <Override PartName="/ppt/slides/slide1339.xml" ContentType="application/vnd.openxmlformats-officedocument.presentationml.slide+xml"/>
  <Override PartName="/ppt/slides/slide1340.xml" ContentType="application/vnd.openxmlformats-officedocument.presentationml.slide+xml"/>
  <Override PartName="/ppt/slides/slide1341.xml" ContentType="application/vnd.openxmlformats-officedocument.presentationml.slide+xml"/>
  <Override PartName="/ppt/slides/slide1342.xml" ContentType="application/vnd.openxmlformats-officedocument.presentationml.slide+xml"/>
  <Override PartName="/ppt/slides/slide1343.xml" ContentType="application/vnd.openxmlformats-officedocument.presentationml.slide+xml"/>
  <Override PartName="/ppt/slides/slide1344.xml" ContentType="application/vnd.openxmlformats-officedocument.presentationml.slide+xml"/>
  <Override PartName="/ppt/slides/slide1345.xml" ContentType="application/vnd.openxmlformats-officedocument.presentationml.slide+xml"/>
  <Override PartName="/ppt/slides/slide1346.xml" ContentType="application/vnd.openxmlformats-officedocument.presentationml.slide+xml"/>
  <Override PartName="/ppt/slides/slide1347.xml" ContentType="application/vnd.openxmlformats-officedocument.presentationml.slide+xml"/>
  <Override PartName="/ppt/slides/slide1348.xml" ContentType="application/vnd.openxmlformats-officedocument.presentationml.slide+xml"/>
  <Override PartName="/ppt/slides/slide1349.xml" ContentType="application/vnd.openxmlformats-officedocument.presentationml.slide+xml"/>
  <Override PartName="/ppt/slides/slide1350.xml" ContentType="application/vnd.openxmlformats-officedocument.presentationml.slide+xml"/>
  <Override PartName="/ppt/slides/slide1351.xml" ContentType="application/vnd.openxmlformats-officedocument.presentationml.slide+xml"/>
  <Override PartName="/ppt/slides/slide1352.xml" ContentType="application/vnd.openxmlformats-officedocument.presentationml.slide+xml"/>
  <Override PartName="/ppt/slides/slide1353.xml" ContentType="application/vnd.openxmlformats-officedocument.presentationml.slide+xml"/>
  <Override PartName="/ppt/slides/slide1354.xml" ContentType="application/vnd.openxmlformats-officedocument.presentationml.slide+xml"/>
  <Override PartName="/ppt/slides/slide1355.xml" ContentType="application/vnd.openxmlformats-officedocument.presentationml.slide+xml"/>
  <Override PartName="/ppt/slides/slide1356.xml" ContentType="application/vnd.openxmlformats-officedocument.presentationml.slide+xml"/>
  <Override PartName="/ppt/slides/slide1357.xml" ContentType="application/vnd.openxmlformats-officedocument.presentationml.slide+xml"/>
  <Override PartName="/ppt/slides/slide1358.xml" ContentType="application/vnd.openxmlformats-officedocument.presentationml.slide+xml"/>
  <Override PartName="/ppt/slides/slide1359.xml" ContentType="application/vnd.openxmlformats-officedocument.presentationml.slide+xml"/>
  <Override PartName="/ppt/slides/slide1360.xml" ContentType="application/vnd.openxmlformats-officedocument.presentationml.slide+xml"/>
  <Override PartName="/ppt/slides/slide1361.xml" ContentType="application/vnd.openxmlformats-officedocument.presentationml.slide+xml"/>
  <Override PartName="/ppt/slides/slide1362.xml" ContentType="application/vnd.openxmlformats-officedocument.presentationml.slide+xml"/>
  <Override PartName="/ppt/slides/slide1363.xml" ContentType="application/vnd.openxmlformats-officedocument.presentationml.slide+xml"/>
  <Override PartName="/ppt/slides/slide1364.xml" ContentType="application/vnd.openxmlformats-officedocument.presentationml.slide+xml"/>
  <Override PartName="/ppt/slides/slide1365.xml" ContentType="application/vnd.openxmlformats-officedocument.presentationml.slide+xml"/>
  <Override PartName="/ppt/slides/slide1366.xml" ContentType="application/vnd.openxmlformats-officedocument.presentationml.slide+xml"/>
  <Override PartName="/ppt/slides/slide1367.xml" ContentType="application/vnd.openxmlformats-officedocument.presentationml.slide+xml"/>
  <Override PartName="/ppt/slides/slide1368.xml" ContentType="application/vnd.openxmlformats-officedocument.presentationml.slide+xml"/>
  <Override PartName="/ppt/slides/slide1369.xml" ContentType="application/vnd.openxmlformats-officedocument.presentationml.slide+xml"/>
  <Override PartName="/ppt/slides/slide1370.xml" ContentType="application/vnd.openxmlformats-officedocument.presentationml.slide+xml"/>
  <Override PartName="/ppt/slides/slide1371.xml" ContentType="application/vnd.openxmlformats-officedocument.presentationml.slide+xml"/>
  <Override PartName="/ppt/slides/slide1372.xml" ContentType="application/vnd.openxmlformats-officedocument.presentationml.slide+xml"/>
  <Override PartName="/ppt/slides/slide1373.xml" ContentType="application/vnd.openxmlformats-officedocument.presentationml.slide+xml"/>
  <Override PartName="/ppt/slides/slide1374.xml" ContentType="application/vnd.openxmlformats-officedocument.presentationml.slide+xml"/>
  <Override PartName="/ppt/slides/slide1375.xml" ContentType="application/vnd.openxmlformats-officedocument.presentationml.slide+xml"/>
  <Override PartName="/ppt/slides/slide1376.xml" ContentType="application/vnd.openxmlformats-officedocument.presentationml.slide+xml"/>
  <Override PartName="/ppt/slides/slide1377.xml" ContentType="application/vnd.openxmlformats-officedocument.presentationml.slide+xml"/>
  <Override PartName="/ppt/slides/slide1378.xml" ContentType="application/vnd.openxmlformats-officedocument.presentationml.slide+xml"/>
  <Override PartName="/ppt/slides/slide1379.xml" ContentType="application/vnd.openxmlformats-officedocument.presentationml.slide+xml"/>
  <Override PartName="/ppt/slides/slide1380.xml" ContentType="application/vnd.openxmlformats-officedocument.presentationml.slide+xml"/>
  <Override PartName="/ppt/slides/slide1381.xml" ContentType="application/vnd.openxmlformats-officedocument.presentationml.slide+xml"/>
  <Override PartName="/ppt/slides/slide1382.xml" ContentType="application/vnd.openxmlformats-officedocument.presentationml.slide+xml"/>
  <Override PartName="/ppt/slides/slide1383.xml" ContentType="application/vnd.openxmlformats-officedocument.presentationml.slide+xml"/>
  <Override PartName="/ppt/slides/slide1384.xml" ContentType="application/vnd.openxmlformats-officedocument.presentationml.slide+xml"/>
  <Override PartName="/ppt/slides/slide1385.xml" ContentType="application/vnd.openxmlformats-officedocument.presentationml.slide+xml"/>
  <Override PartName="/ppt/slides/slide1386.xml" ContentType="application/vnd.openxmlformats-officedocument.presentationml.slide+xml"/>
  <Override PartName="/ppt/slides/slide1387.xml" ContentType="application/vnd.openxmlformats-officedocument.presentationml.slide+xml"/>
  <Override PartName="/ppt/slides/slide1388.xml" ContentType="application/vnd.openxmlformats-officedocument.presentationml.slide+xml"/>
  <Override PartName="/ppt/slides/slide1389.xml" ContentType="application/vnd.openxmlformats-officedocument.presentationml.slide+xml"/>
  <Override PartName="/ppt/slides/slide1390.xml" ContentType="application/vnd.openxmlformats-officedocument.presentationml.slide+xml"/>
  <Override PartName="/ppt/slides/slide1391.xml" ContentType="application/vnd.openxmlformats-officedocument.presentationml.slide+xml"/>
  <Override PartName="/ppt/slides/slide1392.xml" ContentType="application/vnd.openxmlformats-officedocument.presentationml.slide+xml"/>
  <Override PartName="/ppt/slides/slide1393.xml" ContentType="application/vnd.openxmlformats-officedocument.presentationml.slide+xml"/>
  <Override PartName="/ppt/slides/slide1394.xml" ContentType="application/vnd.openxmlformats-officedocument.presentationml.slide+xml"/>
  <Override PartName="/ppt/slides/slide1395.xml" ContentType="application/vnd.openxmlformats-officedocument.presentationml.slide+xml"/>
  <Override PartName="/ppt/slides/slide1396.xml" ContentType="application/vnd.openxmlformats-officedocument.presentationml.slide+xml"/>
  <Override PartName="/ppt/slides/slide1397.xml" ContentType="application/vnd.openxmlformats-officedocument.presentationml.slide+xml"/>
  <Override PartName="/ppt/slides/slide1398.xml" ContentType="application/vnd.openxmlformats-officedocument.presentationml.slide+xml"/>
  <Override PartName="/ppt/slides/slide1399.xml" ContentType="application/vnd.openxmlformats-officedocument.presentationml.slide+xml"/>
  <Override PartName="/ppt/slides/slide1400.xml" ContentType="application/vnd.openxmlformats-officedocument.presentationml.slide+xml"/>
  <Override PartName="/ppt/slides/slide1401.xml" ContentType="application/vnd.openxmlformats-officedocument.presentationml.slide+xml"/>
  <Override PartName="/ppt/slides/slide1402.xml" ContentType="application/vnd.openxmlformats-officedocument.presentationml.slide+xml"/>
  <Override PartName="/ppt/slides/slide1403.xml" ContentType="application/vnd.openxmlformats-officedocument.presentationml.slide+xml"/>
  <Override PartName="/ppt/slides/slide1404.xml" ContentType="application/vnd.openxmlformats-officedocument.presentationml.slide+xml"/>
  <Override PartName="/ppt/slides/slide1405.xml" ContentType="application/vnd.openxmlformats-officedocument.presentationml.slide+xml"/>
  <Override PartName="/ppt/slides/slide1406.xml" ContentType="application/vnd.openxmlformats-officedocument.presentationml.slide+xml"/>
  <Override PartName="/ppt/slides/slide1407.xml" ContentType="application/vnd.openxmlformats-officedocument.presentationml.slide+xml"/>
  <Override PartName="/ppt/slides/slide1408.xml" ContentType="application/vnd.openxmlformats-officedocument.presentationml.slide+xml"/>
  <Override PartName="/ppt/slides/slide1409.xml" ContentType="application/vnd.openxmlformats-officedocument.presentationml.slide+xml"/>
  <Override PartName="/ppt/slides/slide1410.xml" ContentType="application/vnd.openxmlformats-officedocument.presentationml.slide+xml"/>
  <Override PartName="/ppt/slides/slide1411.xml" ContentType="application/vnd.openxmlformats-officedocument.presentationml.slide+xml"/>
  <Override PartName="/ppt/slides/slide1412.xml" ContentType="application/vnd.openxmlformats-officedocument.presentationml.slide+xml"/>
  <Override PartName="/ppt/slides/slide1413.xml" ContentType="application/vnd.openxmlformats-officedocument.presentationml.slide+xml"/>
  <Override PartName="/ppt/slides/slide1414.xml" ContentType="application/vnd.openxmlformats-officedocument.presentationml.slide+xml"/>
  <Override PartName="/ppt/slides/slide1415.xml" ContentType="application/vnd.openxmlformats-officedocument.presentationml.slide+xml"/>
  <Override PartName="/ppt/slides/slide1416.xml" ContentType="application/vnd.openxmlformats-officedocument.presentationml.slide+xml"/>
  <Override PartName="/ppt/slides/slide1417.xml" ContentType="application/vnd.openxmlformats-officedocument.presentationml.slide+xml"/>
  <Override PartName="/ppt/slides/slide1418.xml" ContentType="application/vnd.openxmlformats-officedocument.presentationml.slide+xml"/>
  <Override PartName="/ppt/slides/slide1419.xml" ContentType="application/vnd.openxmlformats-officedocument.presentationml.slide+xml"/>
  <Override PartName="/ppt/slides/slide1420.xml" ContentType="application/vnd.openxmlformats-officedocument.presentationml.slide+xml"/>
  <Override PartName="/ppt/slides/slide1421.xml" ContentType="application/vnd.openxmlformats-officedocument.presentationml.slide+xml"/>
  <Override PartName="/ppt/slides/slide1422.xml" ContentType="application/vnd.openxmlformats-officedocument.presentationml.slide+xml"/>
  <Override PartName="/ppt/slides/slide1423.xml" ContentType="application/vnd.openxmlformats-officedocument.presentationml.slide+xml"/>
  <Override PartName="/ppt/slides/slide1424.xml" ContentType="application/vnd.openxmlformats-officedocument.presentationml.slide+xml"/>
  <Override PartName="/ppt/slides/slide1425.xml" ContentType="application/vnd.openxmlformats-officedocument.presentationml.slide+xml"/>
  <Override PartName="/ppt/slides/slide1426.xml" ContentType="application/vnd.openxmlformats-officedocument.presentationml.slide+xml"/>
  <Override PartName="/ppt/slides/slide1427.xml" ContentType="application/vnd.openxmlformats-officedocument.presentationml.slide+xml"/>
  <Override PartName="/ppt/slides/slide1428.xml" ContentType="application/vnd.openxmlformats-officedocument.presentationml.slide+xml"/>
  <Override PartName="/ppt/slides/slide1429.xml" ContentType="application/vnd.openxmlformats-officedocument.presentationml.slide+xml"/>
  <Override PartName="/ppt/slides/slide1430.xml" ContentType="application/vnd.openxmlformats-officedocument.presentationml.slide+xml"/>
  <Override PartName="/ppt/slides/slide1431.xml" ContentType="application/vnd.openxmlformats-officedocument.presentationml.slide+xml"/>
  <Override PartName="/ppt/slides/slide1432.xml" ContentType="application/vnd.openxmlformats-officedocument.presentationml.slide+xml"/>
  <Override PartName="/ppt/slides/slide1433.xml" ContentType="application/vnd.openxmlformats-officedocument.presentationml.slide+xml"/>
  <Override PartName="/ppt/slides/slide1434.xml" ContentType="application/vnd.openxmlformats-officedocument.presentationml.slide+xml"/>
  <Override PartName="/ppt/slides/slide1435.xml" ContentType="application/vnd.openxmlformats-officedocument.presentationml.slide+xml"/>
  <Override PartName="/ppt/slides/slide1436.xml" ContentType="application/vnd.openxmlformats-officedocument.presentationml.slide+xml"/>
  <Override PartName="/ppt/slides/slide1437.xml" ContentType="application/vnd.openxmlformats-officedocument.presentationml.slide+xml"/>
  <Override PartName="/ppt/slides/slide1438.xml" ContentType="application/vnd.openxmlformats-officedocument.presentationml.slide+xml"/>
  <Override PartName="/ppt/slides/slide1439.xml" ContentType="application/vnd.openxmlformats-officedocument.presentationml.slide+xml"/>
  <Override PartName="/ppt/slides/slide1440.xml" ContentType="application/vnd.openxmlformats-officedocument.presentationml.slide+xml"/>
  <Override PartName="/ppt/slides/slide1441.xml" ContentType="application/vnd.openxmlformats-officedocument.presentationml.slide+xml"/>
  <Override PartName="/ppt/slides/slide1442.xml" ContentType="application/vnd.openxmlformats-officedocument.presentationml.slide+xml"/>
  <Override PartName="/ppt/slides/slide1443.xml" ContentType="application/vnd.openxmlformats-officedocument.presentationml.slide+xml"/>
  <Override PartName="/ppt/slides/slide1444.xml" ContentType="application/vnd.openxmlformats-officedocument.presentationml.slide+xml"/>
  <Override PartName="/ppt/slides/slide1445.xml" ContentType="application/vnd.openxmlformats-officedocument.presentationml.slide+xml"/>
  <Override PartName="/ppt/slides/slide1446.xml" ContentType="application/vnd.openxmlformats-officedocument.presentationml.slide+xml"/>
  <Override PartName="/ppt/slides/slide1447.xml" ContentType="application/vnd.openxmlformats-officedocument.presentationml.slide+xml"/>
  <Override PartName="/ppt/slides/slide1448.xml" ContentType="application/vnd.openxmlformats-officedocument.presentationml.slide+xml"/>
  <Override PartName="/ppt/slides/slide1449.xml" ContentType="application/vnd.openxmlformats-officedocument.presentationml.slide+xml"/>
  <Override PartName="/ppt/slides/slide1450.xml" ContentType="application/vnd.openxmlformats-officedocument.presentationml.slide+xml"/>
  <Override PartName="/ppt/slides/slide1451.xml" ContentType="application/vnd.openxmlformats-officedocument.presentationml.slide+xml"/>
  <Override PartName="/ppt/slides/slide1452.xml" ContentType="application/vnd.openxmlformats-officedocument.presentationml.slide+xml"/>
  <Override PartName="/ppt/slides/slide1453.xml" ContentType="application/vnd.openxmlformats-officedocument.presentationml.slide+xml"/>
  <Override PartName="/ppt/slides/slide1454.xml" ContentType="application/vnd.openxmlformats-officedocument.presentationml.slide+xml"/>
  <Override PartName="/ppt/slides/slide1455.xml" ContentType="application/vnd.openxmlformats-officedocument.presentationml.slide+xml"/>
  <Override PartName="/ppt/slides/slide1456.xml" ContentType="application/vnd.openxmlformats-officedocument.presentationml.slide+xml"/>
  <Override PartName="/ppt/slides/slide1457.xml" ContentType="application/vnd.openxmlformats-officedocument.presentationml.slide+xml"/>
  <Override PartName="/ppt/slides/slide1458.xml" ContentType="application/vnd.openxmlformats-officedocument.presentationml.slide+xml"/>
  <Override PartName="/ppt/slides/slide1459.xml" ContentType="application/vnd.openxmlformats-officedocument.presentationml.slide+xml"/>
  <Override PartName="/ppt/slides/slide1460.xml" ContentType="application/vnd.openxmlformats-officedocument.presentationml.slide+xml"/>
  <Override PartName="/ppt/slides/slide1461.xml" ContentType="application/vnd.openxmlformats-officedocument.presentationml.slide+xml"/>
  <Override PartName="/ppt/slides/slide1462.xml" ContentType="application/vnd.openxmlformats-officedocument.presentationml.slide+xml"/>
  <Override PartName="/ppt/slides/slide1463.xml" ContentType="application/vnd.openxmlformats-officedocument.presentationml.slide+xml"/>
  <Override PartName="/ppt/slides/slide1464.xml" ContentType="application/vnd.openxmlformats-officedocument.presentationml.slide+xml"/>
  <Override PartName="/ppt/slides/slide1465.xml" ContentType="application/vnd.openxmlformats-officedocument.presentationml.slide+xml"/>
  <Override PartName="/ppt/slides/slide1466.xml" ContentType="application/vnd.openxmlformats-officedocument.presentationml.slide+xml"/>
  <Override PartName="/ppt/slides/slide1467.xml" ContentType="application/vnd.openxmlformats-officedocument.presentationml.slide+xml"/>
  <Override PartName="/ppt/slides/slide1468.xml" ContentType="application/vnd.openxmlformats-officedocument.presentationml.slide+xml"/>
  <Override PartName="/ppt/slides/slide1469.xml" ContentType="application/vnd.openxmlformats-officedocument.presentationml.slide+xml"/>
  <Override PartName="/ppt/slides/slide1470.xml" ContentType="application/vnd.openxmlformats-officedocument.presentationml.slide+xml"/>
  <Override PartName="/ppt/slides/slide1471.xml" ContentType="application/vnd.openxmlformats-officedocument.presentationml.slide+xml"/>
  <Override PartName="/ppt/slides/slide1472.xml" ContentType="application/vnd.openxmlformats-officedocument.presentationml.slide+xml"/>
  <Override PartName="/ppt/slides/slide1473.xml" ContentType="application/vnd.openxmlformats-officedocument.presentationml.slide+xml"/>
  <Override PartName="/ppt/slides/slide1474.xml" ContentType="application/vnd.openxmlformats-officedocument.presentationml.slide+xml"/>
  <Override PartName="/ppt/slides/slide1475.xml" ContentType="application/vnd.openxmlformats-officedocument.presentationml.slide+xml"/>
  <Override PartName="/ppt/slides/slide1476.xml" ContentType="application/vnd.openxmlformats-officedocument.presentationml.slide+xml"/>
  <Override PartName="/ppt/slides/slide1477.xml" ContentType="application/vnd.openxmlformats-officedocument.presentationml.slide+xml"/>
  <Override PartName="/ppt/slides/slide1478.xml" ContentType="application/vnd.openxmlformats-officedocument.presentationml.slide+xml"/>
  <Override PartName="/ppt/slides/slide1479.xml" ContentType="application/vnd.openxmlformats-officedocument.presentationml.slide+xml"/>
  <Override PartName="/ppt/slides/slide1480.xml" ContentType="application/vnd.openxmlformats-officedocument.presentationml.slide+xml"/>
  <Override PartName="/ppt/slides/slide1481.xml" ContentType="application/vnd.openxmlformats-officedocument.presentationml.slide+xml"/>
  <Override PartName="/ppt/slides/slide1482.xml" ContentType="application/vnd.openxmlformats-officedocument.presentationml.slide+xml"/>
  <Override PartName="/ppt/slides/slide1483.xml" ContentType="application/vnd.openxmlformats-officedocument.presentationml.slide+xml"/>
  <Override PartName="/ppt/slides/slide1484.xml" ContentType="application/vnd.openxmlformats-officedocument.presentationml.slide+xml"/>
  <Override PartName="/ppt/slides/slide1485.xml" ContentType="application/vnd.openxmlformats-officedocument.presentationml.slide+xml"/>
  <Override PartName="/ppt/slides/slide1486.xml" ContentType="application/vnd.openxmlformats-officedocument.presentationml.slide+xml"/>
  <Override PartName="/ppt/slides/slide1487.xml" ContentType="application/vnd.openxmlformats-officedocument.presentationml.slide+xml"/>
  <Override PartName="/ppt/slides/slide1488.xml" ContentType="application/vnd.openxmlformats-officedocument.presentationml.slide+xml"/>
  <Override PartName="/ppt/slides/slide1489.xml" ContentType="application/vnd.openxmlformats-officedocument.presentationml.slide+xml"/>
  <Override PartName="/ppt/slides/slide1490.xml" ContentType="application/vnd.openxmlformats-officedocument.presentationml.slide+xml"/>
  <Override PartName="/ppt/slides/slide1491.xml" ContentType="application/vnd.openxmlformats-officedocument.presentationml.slide+xml"/>
  <Override PartName="/ppt/slides/slide1492.xml" ContentType="application/vnd.openxmlformats-officedocument.presentationml.slide+xml"/>
  <Override PartName="/ppt/slides/slide1493.xml" ContentType="application/vnd.openxmlformats-officedocument.presentationml.slide+xml"/>
  <Override PartName="/ppt/slides/slide1494.xml" ContentType="application/vnd.openxmlformats-officedocument.presentationml.slide+xml"/>
  <Override PartName="/ppt/slides/slide1495.xml" ContentType="application/vnd.openxmlformats-officedocument.presentationml.slide+xml"/>
  <Override PartName="/ppt/slides/slide1496.xml" ContentType="application/vnd.openxmlformats-officedocument.presentationml.slide+xml"/>
  <Override PartName="/ppt/slides/slide1497.xml" ContentType="application/vnd.openxmlformats-officedocument.presentationml.slide+xml"/>
  <Override PartName="/ppt/slides/slide1498.xml" ContentType="application/vnd.openxmlformats-officedocument.presentationml.slide+xml"/>
  <Override PartName="/ppt/slides/slide1499.xml" ContentType="application/vnd.openxmlformats-officedocument.presentationml.slide+xml"/>
  <Override PartName="/ppt/slides/slide1500.xml" ContentType="application/vnd.openxmlformats-officedocument.presentationml.slide+xml"/>
  <Override PartName="/ppt/slides/slide1501.xml" ContentType="application/vnd.openxmlformats-officedocument.presentationml.slide+xml"/>
  <Override PartName="/ppt/slides/slide1502.xml" ContentType="application/vnd.openxmlformats-officedocument.presentationml.slide+xml"/>
  <Override PartName="/ppt/slides/slide1503.xml" ContentType="application/vnd.openxmlformats-officedocument.presentationml.slide+xml"/>
  <Override PartName="/ppt/slides/slide1504.xml" ContentType="application/vnd.openxmlformats-officedocument.presentationml.slide+xml"/>
  <Override PartName="/ppt/slides/slide1505.xml" ContentType="application/vnd.openxmlformats-officedocument.presentationml.slide+xml"/>
  <Override PartName="/ppt/slides/slide1506.xml" ContentType="application/vnd.openxmlformats-officedocument.presentationml.slide+xml"/>
  <Override PartName="/ppt/slides/slide1507.xml" ContentType="application/vnd.openxmlformats-officedocument.presentationml.slide+xml"/>
  <Override PartName="/ppt/slides/slide1508.xml" ContentType="application/vnd.openxmlformats-officedocument.presentationml.slide+xml"/>
  <Override PartName="/ppt/slides/slide1509.xml" ContentType="application/vnd.openxmlformats-officedocument.presentationml.slide+xml"/>
  <Override PartName="/ppt/slides/slide1510.xml" ContentType="application/vnd.openxmlformats-officedocument.presentationml.slide+xml"/>
  <Override PartName="/ppt/slides/slide1511.xml" ContentType="application/vnd.openxmlformats-officedocument.presentationml.slide+xml"/>
  <Override PartName="/ppt/slides/slide1512.xml" ContentType="application/vnd.openxmlformats-officedocument.presentationml.slide+xml"/>
  <Override PartName="/ppt/slides/slide1513.xml" ContentType="application/vnd.openxmlformats-officedocument.presentationml.slide+xml"/>
  <Override PartName="/ppt/slides/slide1514.xml" ContentType="application/vnd.openxmlformats-officedocument.presentationml.slide+xml"/>
  <Override PartName="/ppt/slides/slide1515.xml" ContentType="application/vnd.openxmlformats-officedocument.presentationml.slide+xml"/>
  <Override PartName="/ppt/slides/slide1516.xml" ContentType="application/vnd.openxmlformats-officedocument.presentationml.slide+xml"/>
  <Override PartName="/ppt/slides/slide1517.xml" ContentType="application/vnd.openxmlformats-officedocument.presentationml.slide+xml"/>
  <Override PartName="/ppt/slides/slide1518.xml" ContentType="application/vnd.openxmlformats-officedocument.presentationml.slide+xml"/>
  <Override PartName="/ppt/slides/slide1519.xml" ContentType="application/vnd.openxmlformats-officedocument.presentationml.slide+xml"/>
  <Override PartName="/ppt/slides/slide1520.xml" ContentType="application/vnd.openxmlformats-officedocument.presentationml.slide+xml"/>
  <Override PartName="/ppt/slides/slide1521.xml" ContentType="application/vnd.openxmlformats-officedocument.presentationml.slide+xml"/>
  <Override PartName="/ppt/slides/slide1522.xml" ContentType="application/vnd.openxmlformats-officedocument.presentationml.slide+xml"/>
  <Override PartName="/ppt/slides/slide1523.xml" ContentType="application/vnd.openxmlformats-officedocument.presentationml.slide+xml"/>
  <Override PartName="/ppt/slides/slide1524.xml" ContentType="application/vnd.openxmlformats-officedocument.presentationml.slide+xml"/>
  <Override PartName="/ppt/slides/slide1525.xml" ContentType="application/vnd.openxmlformats-officedocument.presentationml.slide+xml"/>
  <Override PartName="/ppt/slides/slide1526.xml" ContentType="application/vnd.openxmlformats-officedocument.presentationml.slide+xml"/>
  <Override PartName="/ppt/slides/slide1527.xml" ContentType="application/vnd.openxmlformats-officedocument.presentationml.slide+xml"/>
  <Override PartName="/ppt/slides/slide1528.xml" ContentType="application/vnd.openxmlformats-officedocument.presentationml.slide+xml"/>
  <Override PartName="/ppt/slides/slide1529.xml" ContentType="application/vnd.openxmlformats-officedocument.presentationml.slide+xml"/>
  <Override PartName="/ppt/slides/slide1530.xml" ContentType="application/vnd.openxmlformats-officedocument.presentationml.slide+xml"/>
  <Override PartName="/ppt/slides/slide1531.xml" ContentType="application/vnd.openxmlformats-officedocument.presentationml.slide+xml"/>
  <Override PartName="/ppt/slides/slide1532.xml" ContentType="application/vnd.openxmlformats-officedocument.presentationml.slide+xml"/>
  <Override PartName="/ppt/slides/slide1533.xml" ContentType="application/vnd.openxmlformats-officedocument.presentationml.slide+xml"/>
  <Override PartName="/ppt/slides/slide1534.xml" ContentType="application/vnd.openxmlformats-officedocument.presentationml.slide+xml"/>
  <Override PartName="/ppt/slides/slide1535.xml" ContentType="application/vnd.openxmlformats-officedocument.presentationml.slide+xml"/>
  <Override PartName="/ppt/slides/slide1536.xml" ContentType="application/vnd.openxmlformats-officedocument.presentationml.slide+xml"/>
  <Override PartName="/ppt/slides/slide1537.xml" ContentType="application/vnd.openxmlformats-officedocument.presentationml.slide+xml"/>
  <Override PartName="/ppt/slides/slide1538.xml" ContentType="application/vnd.openxmlformats-officedocument.presentationml.slide+xml"/>
  <Override PartName="/ppt/slides/slide1539.xml" ContentType="application/vnd.openxmlformats-officedocument.presentationml.slide+xml"/>
  <Override PartName="/ppt/slides/slide1540.xml" ContentType="application/vnd.openxmlformats-officedocument.presentationml.slide+xml"/>
  <Override PartName="/ppt/slides/slide1541.xml" ContentType="application/vnd.openxmlformats-officedocument.presentationml.slide+xml"/>
  <Override PartName="/ppt/slides/slide1542.xml" ContentType="application/vnd.openxmlformats-officedocument.presentationml.slide+xml"/>
  <Override PartName="/ppt/slides/slide1543.xml" ContentType="application/vnd.openxmlformats-officedocument.presentationml.slide+xml"/>
  <Override PartName="/ppt/slides/slide1544.xml" ContentType="application/vnd.openxmlformats-officedocument.presentationml.slide+xml"/>
  <Override PartName="/ppt/slides/slide1545.xml" ContentType="application/vnd.openxmlformats-officedocument.presentationml.slide+xml"/>
  <Override PartName="/ppt/slides/slide1546.xml" ContentType="application/vnd.openxmlformats-officedocument.presentationml.slide+xml"/>
  <Override PartName="/ppt/slides/slide1547.xml" ContentType="application/vnd.openxmlformats-officedocument.presentationml.slide+xml"/>
  <Override PartName="/ppt/slides/slide1548.xml" ContentType="application/vnd.openxmlformats-officedocument.presentationml.slide+xml"/>
  <Override PartName="/ppt/slides/slide1549.xml" ContentType="application/vnd.openxmlformats-officedocument.presentationml.slide+xml"/>
  <Override PartName="/ppt/slides/slide1550.xml" ContentType="application/vnd.openxmlformats-officedocument.presentationml.slide+xml"/>
  <Override PartName="/ppt/slides/slide1551.xml" ContentType="application/vnd.openxmlformats-officedocument.presentationml.slide+xml"/>
  <Override PartName="/ppt/slides/slide1552.xml" ContentType="application/vnd.openxmlformats-officedocument.presentationml.slide+xml"/>
  <Override PartName="/ppt/slides/slide1553.xml" ContentType="application/vnd.openxmlformats-officedocument.presentationml.slide+xml"/>
  <Override PartName="/ppt/slides/slide1554.xml" ContentType="application/vnd.openxmlformats-officedocument.presentationml.slide+xml"/>
  <Override PartName="/ppt/slides/slide1555.xml" ContentType="application/vnd.openxmlformats-officedocument.presentationml.slide+xml"/>
  <Override PartName="/ppt/slides/slide1556.xml" ContentType="application/vnd.openxmlformats-officedocument.presentationml.slide+xml"/>
  <Override PartName="/ppt/slides/slide1557.xml" ContentType="application/vnd.openxmlformats-officedocument.presentationml.slide+xml"/>
  <Override PartName="/ppt/slides/slide1558.xml" ContentType="application/vnd.openxmlformats-officedocument.presentationml.slide+xml"/>
  <Override PartName="/ppt/slides/slide1559.xml" ContentType="application/vnd.openxmlformats-officedocument.presentationml.slide+xml"/>
  <Override PartName="/ppt/slides/slide1560.xml" ContentType="application/vnd.openxmlformats-officedocument.presentationml.slide+xml"/>
  <Override PartName="/ppt/slides/slide1561.xml" ContentType="application/vnd.openxmlformats-officedocument.presentationml.slide+xml"/>
  <Override PartName="/ppt/slides/slide1562.xml" ContentType="application/vnd.openxmlformats-officedocument.presentationml.slide+xml"/>
  <Override PartName="/ppt/slides/slide1563.xml" ContentType="application/vnd.openxmlformats-officedocument.presentationml.slide+xml"/>
  <Override PartName="/ppt/slides/slide1564.xml" ContentType="application/vnd.openxmlformats-officedocument.presentationml.slide+xml"/>
  <Override PartName="/ppt/slides/slide1565.xml" ContentType="application/vnd.openxmlformats-officedocument.presentationml.slide+xml"/>
  <Override PartName="/ppt/slides/slide1566.xml" ContentType="application/vnd.openxmlformats-officedocument.presentationml.slide+xml"/>
  <Override PartName="/ppt/slides/slide1567.xml" ContentType="application/vnd.openxmlformats-officedocument.presentationml.slide+xml"/>
  <Override PartName="/ppt/slides/slide1568.xml" ContentType="application/vnd.openxmlformats-officedocument.presentationml.slide+xml"/>
  <Override PartName="/ppt/slides/slide1569.xml" ContentType="application/vnd.openxmlformats-officedocument.presentationml.slide+xml"/>
  <Override PartName="/ppt/slides/slide1570.xml" ContentType="application/vnd.openxmlformats-officedocument.presentationml.slide+xml"/>
  <Override PartName="/ppt/slides/slide1571.xml" ContentType="application/vnd.openxmlformats-officedocument.presentationml.slide+xml"/>
  <Override PartName="/ppt/slides/slide1572.xml" ContentType="application/vnd.openxmlformats-officedocument.presentationml.slide+xml"/>
  <Override PartName="/ppt/slides/slide1573.xml" ContentType="application/vnd.openxmlformats-officedocument.presentationml.slide+xml"/>
  <Override PartName="/ppt/slides/slide1574.xml" ContentType="application/vnd.openxmlformats-officedocument.presentationml.slide+xml"/>
  <Override PartName="/ppt/slides/slide1575.xml" ContentType="application/vnd.openxmlformats-officedocument.presentationml.slide+xml"/>
  <Override PartName="/ppt/slides/slide1576.xml" ContentType="application/vnd.openxmlformats-officedocument.presentationml.slide+xml"/>
  <Override PartName="/ppt/slides/slide1577.xml" ContentType="application/vnd.openxmlformats-officedocument.presentationml.slide+xml"/>
  <Override PartName="/ppt/slides/slide1578.xml" ContentType="application/vnd.openxmlformats-officedocument.presentationml.slide+xml"/>
  <Override PartName="/ppt/slides/slide1579.xml" ContentType="application/vnd.openxmlformats-officedocument.presentationml.slide+xml"/>
  <Override PartName="/ppt/slides/slide1580.xml" ContentType="application/vnd.openxmlformats-officedocument.presentationml.slide+xml"/>
  <Override PartName="/ppt/slides/slide1581.xml" ContentType="application/vnd.openxmlformats-officedocument.presentationml.slide+xml"/>
  <Override PartName="/ppt/slides/slide1582.xml" ContentType="application/vnd.openxmlformats-officedocument.presentationml.slide+xml"/>
  <Override PartName="/ppt/slides/slide1583.xml" ContentType="application/vnd.openxmlformats-officedocument.presentationml.slide+xml"/>
  <Override PartName="/ppt/slides/slide1584.xml" ContentType="application/vnd.openxmlformats-officedocument.presentationml.slide+xml"/>
  <Override PartName="/ppt/slides/slide1585.xml" ContentType="application/vnd.openxmlformats-officedocument.presentationml.slide+xml"/>
  <Override PartName="/ppt/slides/slide1586.xml" ContentType="application/vnd.openxmlformats-officedocument.presentationml.slide+xml"/>
  <Override PartName="/ppt/slides/slide1587.xml" ContentType="application/vnd.openxmlformats-officedocument.presentationml.slide+xml"/>
  <Override PartName="/ppt/slides/slide1588.xml" ContentType="application/vnd.openxmlformats-officedocument.presentationml.slide+xml"/>
  <Override PartName="/ppt/slides/slide1589.xml" ContentType="application/vnd.openxmlformats-officedocument.presentationml.slide+xml"/>
  <Override PartName="/ppt/slides/slide1590.xml" ContentType="application/vnd.openxmlformats-officedocument.presentationml.slide+xml"/>
  <Override PartName="/ppt/slides/slide1591.xml" ContentType="application/vnd.openxmlformats-officedocument.presentationml.slide+xml"/>
  <Override PartName="/ppt/slides/slide1592.xml" ContentType="application/vnd.openxmlformats-officedocument.presentationml.slide+xml"/>
  <Override PartName="/ppt/slides/slide1593.xml" ContentType="application/vnd.openxmlformats-officedocument.presentationml.slide+xml"/>
  <Override PartName="/ppt/slides/slide1594.xml" ContentType="application/vnd.openxmlformats-officedocument.presentationml.slide+xml"/>
  <Override PartName="/ppt/slides/slide1595.xml" ContentType="application/vnd.openxmlformats-officedocument.presentationml.slide+xml"/>
  <Override PartName="/ppt/slides/slide1596.xml" ContentType="application/vnd.openxmlformats-officedocument.presentationml.slide+xml"/>
  <Override PartName="/ppt/slides/slide1597.xml" ContentType="application/vnd.openxmlformats-officedocument.presentationml.slide+xml"/>
  <Override PartName="/ppt/slides/slide1598.xml" ContentType="application/vnd.openxmlformats-officedocument.presentationml.slide+xml"/>
  <Override PartName="/ppt/slides/slide1599.xml" ContentType="application/vnd.openxmlformats-officedocument.presentationml.slide+xml"/>
  <Override PartName="/ppt/slides/slide1600.xml" ContentType="application/vnd.openxmlformats-officedocument.presentationml.slide+xml"/>
  <Override PartName="/ppt/slides/slide1601.xml" ContentType="application/vnd.openxmlformats-officedocument.presentationml.slide+xml"/>
  <Override PartName="/ppt/slides/slide1602.xml" ContentType="application/vnd.openxmlformats-officedocument.presentationml.slide+xml"/>
  <Override PartName="/ppt/slides/slide1603.xml" ContentType="application/vnd.openxmlformats-officedocument.presentationml.slide+xml"/>
  <Override PartName="/ppt/slides/slide1604.xml" ContentType="application/vnd.openxmlformats-officedocument.presentationml.slide+xml"/>
  <Override PartName="/ppt/slides/slide1605.xml" ContentType="application/vnd.openxmlformats-officedocument.presentationml.slide+xml"/>
  <Override PartName="/ppt/slides/slide1606.xml" ContentType="application/vnd.openxmlformats-officedocument.presentationml.slide+xml"/>
  <Override PartName="/ppt/slides/slide1607.xml" ContentType="application/vnd.openxmlformats-officedocument.presentationml.slide+xml"/>
  <Override PartName="/ppt/slides/slide1608.xml" ContentType="application/vnd.openxmlformats-officedocument.presentationml.slide+xml"/>
  <Override PartName="/ppt/slides/slide1609.xml" ContentType="application/vnd.openxmlformats-officedocument.presentationml.slide+xml"/>
  <Override PartName="/ppt/slides/slide1610.xml" ContentType="application/vnd.openxmlformats-officedocument.presentationml.slide+xml"/>
  <Override PartName="/ppt/slides/slide1611.xml" ContentType="application/vnd.openxmlformats-officedocument.presentationml.slide+xml"/>
  <Override PartName="/ppt/slides/slide1612.xml" ContentType="application/vnd.openxmlformats-officedocument.presentationml.slide+xml"/>
  <Override PartName="/ppt/slides/slide1613.xml" ContentType="application/vnd.openxmlformats-officedocument.presentationml.slide+xml"/>
  <Override PartName="/ppt/slides/slide1614.xml" ContentType="application/vnd.openxmlformats-officedocument.presentationml.slide+xml"/>
  <Override PartName="/ppt/slides/slide1615.xml" ContentType="application/vnd.openxmlformats-officedocument.presentationml.slide+xml"/>
  <Override PartName="/ppt/slides/slide1616.xml" ContentType="application/vnd.openxmlformats-officedocument.presentationml.slide+xml"/>
  <Override PartName="/ppt/slides/slide1617.xml" ContentType="application/vnd.openxmlformats-officedocument.presentationml.slide+xml"/>
  <Override PartName="/ppt/slides/slide1618.xml" ContentType="application/vnd.openxmlformats-officedocument.presentationml.slide+xml"/>
  <Override PartName="/ppt/slides/slide1619.xml" ContentType="application/vnd.openxmlformats-officedocument.presentationml.slide+xml"/>
  <Override PartName="/ppt/slides/slide1620.xml" ContentType="application/vnd.openxmlformats-officedocument.presentationml.slide+xml"/>
  <Override PartName="/ppt/slides/slide1621.xml" ContentType="application/vnd.openxmlformats-officedocument.presentationml.slide+xml"/>
  <Override PartName="/ppt/slides/slide1622.xml" ContentType="application/vnd.openxmlformats-officedocument.presentationml.slide+xml"/>
  <Override PartName="/ppt/slides/slide1623.xml" ContentType="application/vnd.openxmlformats-officedocument.presentationml.slide+xml"/>
  <Override PartName="/ppt/slides/slide1624.xml" ContentType="application/vnd.openxmlformats-officedocument.presentationml.slide+xml"/>
  <Override PartName="/ppt/slides/slide1625.xml" ContentType="application/vnd.openxmlformats-officedocument.presentationml.slide+xml"/>
  <Override PartName="/ppt/slides/slide1626.xml" ContentType="application/vnd.openxmlformats-officedocument.presentationml.slide+xml"/>
  <Override PartName="/ppt/slides/slide1627.xml" ContentType="application/vnd.openxmlformats-officedocument.presentationml.slide+xml"/>
  <Override PartName="/ppt/slides/slide1628.xml" ContentType="application/vnd.openxmlformats-officedocument.presentationml.slide+xml"/>
  <Override PartName="/ppt/slides/slide1629.xml" ContentType="application/vnd.openxmlformats-officedocument.presentationml.slide+xml"/>
  <Override PartName="/ppt/slides/slide1630.xml" ContentType="application/vnd.openxmlformats-officedocument.presentationml.slide+xml"/>
  <Override PartName="/ppt/slides/slide1631.xml" ContentType="application/vnd.openxmlformats-officedocument.presentationml.slide+xml"/>
  <Override PartName="/ppt/slides/slide1632.xml" ContentType="application/vnd.openxmlformats-officedocument.presentationml.slide+xml"/>
  <Override PartName="/ppt/slides/slide1633.xml" ContentType="application/vnd.openxmlformats-officedocument.presentationml.slide+xml"/>
  <Override PartName="/ppt/slides/slide1634.xml" ContentType="application/vnd.openxmlformats-officedocument.presentationml.slide+xml"/>
  <Override PartName="/ppt/slides/slide1635.xml" ContentType="application/vnd.openxmlformats-officedocument.presentationml.slide+xml"/>
  <Override PartName="/ppt/slides/slide1636.xml" ContentType="application/vnd.openxmlformats-officedocument.presentationml.slide+xml"/>
  <Override PartName="/ppt/slides/slide1637.xml" ContentType="application/vnd.openxmlformats-officedocument.presentationml.slide+xml"/>
  <Override PartName="/ppt/slides/slide1638.xml" ContentType="application/vnd.openxmlformats-officedocument.presentationml.slide+xml"/>
  <Override PartName="/ppt/slides/slide1639.xml" ContentType="application/vnd.openxmlformats-officedocument.presentationml.slide+xml"/>
  <Override PartName="/ppt/slides/slide1640.xml" ContentType="application/vnd.openxmlformats-officedocument.presentationml.slide+xml"/>
  <Override PartName="/ppt/slides/slide1641.xml" ContentType="application/vnd.openxmlformats-officedocument.presentationml.slide+xml"/>
  <Override PartName="/ppt/slides/slide1642.xml" ContentType="application/vnd.openxmlformats-officedocument.presentationml.slide+xml"/>
  <Override PartName="/ppt/slides/slide1643.xml" ContentType="application/vnd.openxmlformats-officedocument.presentationml.slide+xml"/>
  <Override PartName="/ppt/slides/slide1644.xml" ContentType="application/vnd.openxmlformats-officedocument.presentationml.slide+xml"/>
  <Override PartName="/ppt/slides/slide1645.xml" ContentType="application/vnd.openxmlformats-officedocument.presentationml.slide+xml"/>
  <Override PartName="/ppt/slides/slide1646.xml" ContentType="application/vnd.openxmlformats-officedocument.presentationml.slide+xml"/>
  <Override PartName="/ppt/slides/slide1647.xml" ContentType="application/vnd.openxmlformats-officedocument.presentationml.slide+xml"/>
  <Override PartName="/ppt/slides/slide1648.xml" ContentType="application/vnd.openxmlformats-officedocument.presentationml.slide+xml"/>
  <Override PartName="/ppt/slides/slide1649.xml" ContentType="application/vnd.openxmlformats-officedocument.presentationml.slide+xml"/>
  <Override PartName="/ppt/slides/slide1650.xml" ContentType="application/vnd.openxmlformats-officedocument.presentationml.slide+xml"/>
  <Override PartName="/ppt/slides/slide1651.xml" ContentType="application/vnd.openxmlformats-officedocument.presentationml.slide+xml"/>
  <Override PartName="/ppt/slides/slide1652.xml" ContentType="application/vnd.openxmlformats-officedocument.presentationml.slide+xml"/>
  <Override PartName="/ppt/slides/slide1653.xml" ContentType="application/vnd.openxmlformats-officedocument.presentationml.slide+xml"/>
  <Override PartName="/ppt/slides/slide1654.xml" ContentType="application/vnd.openxmlformats-officedocument.presentationml.slide+xml"/>
  <Override PartName="/ppt/slides/slide1655.xml" ContentType="application/vnd.openxmlformats-officedocument.presentationml.slide+xml"/>
  <Override PartName="/ppt/slides/slide1656.xml" ContentType="application/vnd.openxmlformats-officedocument.presentationml.slide+xml"/>
  <Override PartName="/ppt/slides/slide1657.xml" ContentType="application/vnd.openxmlformats-officedocument.presentationml.slide+xml"/>
  <Override PartName="/ppt/slides/slide1658.xml" ContentType="application/vnd.openxmlformats-officedocument.presentationml.slide+xml"/>
  <Override PartName="/ppt/slides/slide1659.xml" ContentType="application/vnd.openxmlformats-officedocument.presentationml.slide+xml"/>
  <Override PartName="/ppt/slides/slide1660.xml" ContentType="application/vnd.openxmlformats-officedocument.presentationml.slide+xml"/>
  <Override PartName="/ppt/slides/slide1661.xml" ContentType="application/vnd.openxmlformats-officedocument.presentationml.slide+xml"/>
  <Override PartName="/ppt/slides/slide1662.xml" ContentType="application/vnd.openxmlformats-officedocument.presentationml.slide+xml"/>
  <Override PartName="/ppt/slides/slide1663.xml" ContentType="application/vnd.openxmlformats-officedocument.presentationml.slide+xml"/>
  <Override PartName="/ppt/slides/slide1664.xml" ContentType="application/vnd.openxmlformats-officedocument.presentationml.slide+xml"/>
  <Override PartName="/ppt/slides/slide1665.xml" ContentType="application/vnd.openxmlformats-officedocument.presentationml.slide+xml"/>
  <Override PartName="/ppt/slides/slide1666.xml" ContentType="application/vnd.openxmlformats-officedocument.presentationml.slide+xml"/>
  <Override PartName="/ppt/slides/slide1667.xml" ContentType="application/vnd.openxmlformats-officedocument.presentationml.slide+xml"/>
  <Override PartName="/ppt/slides/slide1668.xml" ContentType="application/vnd.openxmlformats-officedocument.presentationml.slide+xml"/>
  <Override PartName="/ppt/slides/slide1669.xml" ContentType="application/vnd.openxmlformats-officedocument.presentationml.slide+xml"/>
  <Override PartName="/ppt/slides/slide1670.xml" ContentType="application/vnd.openxmlformats-officedocument.presentationml.slide+xml"/>
  <Override PartName="/ppt/slides/slide1671.xml" ContentType="application/vnd.openxmlformats-officedocument.presentationml.slide+xml"/>
  <Override PartName="/ppt/slides/slide1672.xml" ContentType="application/vnd.openxmlformats-officedocument.presentationml.slide+xml"/>
  <Override PartName="/ppt/slides/slide1673.xml" ContentType="application/vnd.openxmlformats-officedocument.presentationml.slide+xml"/>
  <Override PartName="/ppt/slides/slide1674.xml" ContentType="application/vnd.openxmlformats-officedocument.presentationml.slide+xml"/>
  <Override PartName="/ppt/slides/slide167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1677"/>
  </p:notesMasterIdLst>
  <p:sldIdLst>
    <p:sldId id="257" r:id="rId2"/>
    <p:sldId id="258" r:id="rId3"/>
    <p:sldId id="259" r:id="rId4"/>
    <p:sldId id="294" r:id="rId5"/>
    <p:sldId id="295" r:id="rId6"/>
    <p:sldId id="296" r:id="rId7"/>
    <p:sldId id="297" r:id="rId8"/>
    <p:sldId id="298" r:id="rId9"/>
    <p:sldId id="299" r:id="rId10"/>
    <p:sldId id="300" r:id="rId11"/>
    <p:sldId id="301" r:id="rId12"/>
    <p:sldId id="302" r:id="rId13"/>
    <p:sldId id="303" r:id="rId14"/>
    <p:sldId id="304" r:id="rId15"/>
    <p:sldId id="305" r:id="rId16"/>
    <p:sldId id="306" r:id="rId17"/>
    <p:sldId id="307" r:id="rId18"/>
    <p:sldId id="308" r:id="rId19"/>
    <p:sldId id="309" r:id="rId20"/>
    <p:sldId id="310" r:id="rId21"/>
    <p:sldId id="311" r:id="rId22"/>
    <p:sldId id="312" r:id="rId23"/>
    <p:sldId id="313" r:id="rId24"/>
    <p:sldId id="314" r:id="rId25"/>
    <p:sldId id="315" r:id="rId26"/>
    <p:sldId id="316" r:id="rId27"/>
    <p:sldId id="317" r:id="rId28"/>
    <p:sldId id="318" r:id="rId29"/>
    <p:sldId id="319" r:id="rId30"/>
    <p:sldId id="320" r:id="rId31"/>
    <p:sldId id="321" r:id="rId32"/>
    <p:sldId id="322" r:id="rId33"/>
    <p:sldId id="323" r:id="rId34"/>
    <p:sldId id="324" r:id="rId35"/>
    <p:sldId id="325" r:id="rId36"/>
    <p:sldId id="326" r:id="rId37"/>
    <p:sldId id="327" r:id="rId38"/>
    <p:sldId id="328" r:id="rId39"/>
    <p:sldId id="330" r:id="rId40"/>
    <p:sldId id="331" r:id="rId41"/>
    <p:sldId id="332" r:id="rId42"/>
    <p:sldId id="333" r:id="rId43"/>
    <p:sldId id="334" r:id="rId44"/>
    <p:sldId id="335" r:id="rId45"/>
    <p:sldId id="336" r:id="rId46"/>
    <p:sldId id="337" r:id="rId47"/>
    <p:sldId id="338" r:id="rId48"/>
    <p:sldId id="339" r:id="rId49"/>
    <p:sldId id="340" r:id="rId50"/>
    <p:sldId id="341" r:id="rId51"/>
    <p:sldId id="342" r:id="rId52"/>
    <p:sldId id="343" r:id="rId53"/>
    <p:sldId id="344" r:id="rId54"/>
    <p:sldId id="345" r:id="rId55"/>
    <p:sldId id="346" r:id="rId56"/>
    <p:sldId id="347" r:id="rId57"/>
    <p:sldId id="348" r:id="rId58"/>
    <p:sldId id="349" r:id="rId59"/>
    <p:sldId id="350" r:id="rId60"/>
    <p:sldId id="351" r:id="rId61"/>
    <p:sldId id="352" r:id="rId62"/>
    <p:sldId id="353" r:id="rId63"/>
    <p:sldId id="354" r:id="rId64"/>
    <p:sldId id="355" r:id="rId65"/>
    <p:sldId id="356" r:id="rId66"/>
    <p:sldId id="357" r:id="rId67"/>
    <p:sldId id="358" r:id="rId68"/>
    <p:sldId id="359" r:id="rId69"/>
    <p:sldId id="360" r:id="rId70"/>
    <p:sldId id="361" r:id="rId71"/>
    <p:sldId id="329" r:id="rId72"/>
    <p:sldId id="362" r:id="rId73"/>
    <p:sldId id="363" r:id="rId74"/>
    <p:sldId id="367" r:id="rId75"/>
    <p:sldId id="368" r:id="rId76"/>
    <p:sldId id="369" r:id="rId77"/>
    <p:sldId id="370" r:id="rId78"/>
    <p:sldId id="371" r:id="rId79"/>
    <p:sldId id="372" r:id="rId80"/>
    <p:sldId id="373" r:id="rId81"/>
    <p:sldId id="374" r:id="rId82"/>
    <p:sldId id="375" r:id="rId83"/>
    <p:sldId id="376" r:id="rId84"/>
    <p:sldId id="377" r:id="rId85"/>
    <p:sldId id="378" r:id="rId86"/>
    <p:sldId id="379" r:id="rId87"/>
    <p:sldId id="380" r:id="rId88"/>
    <p:sldId id="381" r:id="rId89"/>
    <p:sldId id="382" r:id="rId90"/>
    <p:sldId id="383" r:id="rId91"/>
    <p:sldId id="384" r:id="rId92"/>
    <p:sldId id="385" r:id="rId93"/>
    <p:sldId id="386" r:id="rId94"/>
    <p:sldId id="387" r:id="rId95"/>
    <p:sldId id="388" r:id="rId96"/>
    <p:sldId id="389" r:id="rId97"/>
    <p:sldId id="390" r:id="rId98"/>
    <p:sldId id="391" r:id="rId99"/>
    <p:sldId id="392" r:id="rId100"/>
    <p:sldId id="393" r:id="rId101"/>
    <p:sldId id="366" r:id="rId102"/>
    <p:sldId id="365" r:id="rId103"/>
    <p:sldId id="364" r:id="rId104"/>
    <p:sldId id="403" r:id="rId105"/>
    <p:sldId id="402" r:id="rId106"/>
    <p:sldId id="401" r:id="rId107"/>
    <p:sldId id="400" r:id="rId108"/>
    <p:sldId id="399" r:id="rId109"/>
    <p:sldId id="398" r:id="rId110"/>
    <p:sldId id="397" r:id="rId111"/>
    <p:sldId id="396" r:id="rId112"/>
    <p:sldId id="395" r:id="rId113"/>
    <p:sldId id="394" r:id="rId114"/>
    <p:sldId id="405" r:id="rId115"/>
    <p:sldId id="406" r:id="rId116"/>
    <p:sldId id="407" r:id="rId117"/>
    <p:sldId id="408" r:id="rId118"/>
    <p:sldId id="409" r:id="rId119"/>
    <p:sldId id="410" r:id="rId120"/>
    <p:sldId id="411" r:id="rId121"/>
    <p:sldId id="404" r:id="rId122"/>
    <p:sldId id="412" r:id="rId123"/>
    <p:sldId id="413" r:id="rId124"/>
    <p:sldId id="414" r:id="rId125"/>
    <p:sldId id="415" r:id="rId126"/>
    <p:sldId id="416" r:id="rId127"/>
    <p:sldId id="417" r:id="rId128"/>
    <p:sldId id="418" r:id="rId129"/>
    <p:sldId id="419" r:id="rId130"/>
    <p:sldId id="420" r:id="rId131"/>
    <p:sldId id="421" r:id="rId132"/>
    <p:sldId id="422" r:id="rId133"/>
    <p:sldId id="423" r:id="rId134"/>
    <p:sldId id="424" r:id="rId135"/>
    <p:sldId id="425" r:id="rId136"/>
    <p:sldId id="426" r:id="rId137"/>
    <p:sldId id="427" r:id="rId138"/>
    <p:sldId id="428" r:id="rId139"/>
    <p:sldId id="429" r:id="rId140"/>
    <p:sldId id="430" r:id="rId141"/>
    <p:sldId id="431" r:id="rId142"/>
    <p:sldId id="432" r:id="rId143"/>
    <p:sldId id="433" r:id="rId144"/>
    <p:sldId id="434" r:id="rId145"/>
    <p:sldId id="435" r:id="rId146"/>
    <p:sldId id="436" r:id="rId147"/>
    <p:sldId id="437" r:id="rId148"/>
    <p:sldId id="438" r:id="rId149"/>
    <p:sldId id="439" r:id="rId150"/>
    <p:sldId id="441" r:id="rId151"/>
    <p:sldId id="442" r:id="rId152"/>
    <p:sldId id="443" r:id="rId153"/>
    <p:sldId id="444" r:id="rId154"/>
    <p:sldId id="445" r:id="rId155"/>
    <p:sldId id="446" r:id="rId156"/>
    <p:sldId id="447" r:id="rId157"/>
    <p:sldId id="448" r:id="rId158"/>
    <p:sldId id="449" r:id="rId159"/>
    <p:sldId id="450" r:id="rId160"/>
    <p:sldId id="451" r:id="rId161"/>
    <p:sldId id="452" r:id="rId162"/>
    <p:sldId id="453" r:id="rId163"/>
    <p:sldId id="454" r:id="rId164"/>
    <p:sldId id="455" r:id="rId165"/>
    <p:sldId id="456" r:id="rId166"/>
    <p:sldId id="457" r:id="rId167"/>
    <p:sldId id="458" r:id="rId168"/>
    <p:sldId id="440" r:id="rId169"/>
    <p:sldId id="459" r:id="rId170"/>
    <p:sldId id="460" r:id="rId171"/>
    <p:sldId id="461" r:id="rId172"/>
    <p:sldId id="462" r:id="rId173"/>
    <p:sldId id="463" r:id="rId174"/>
    <p:sldId id="464" r:id="rId175"/>
    <p:sldId id="465" r:id="rId176"/>
    <p:sldId id="466" r:id="rId177"/>
    <p:sldId id="467" r:id="rId178"/>
    <p:sldId id="468" r:id="rId179"/>
    <p:sldId id="469" r:id="rId180"/>
    <p:sldId id="470" r:id="rId181"/>
    <p:sldId id="471" r:id="rId182"/>
    <p:sldId id="472" r:id="rId183"/>
    <p:sldId id="473" r:id="rId184"/>
    <p:sldId id="474" r:id="rId185"/>
    <p:sldId id="475" r:id="rId186"/>
    <p:sldId id="476" r:id="rId187"/>
    <p:sldId id="477" r:id="rId188"/>
    <p:sldId id="478" r:id="rId189"/>
    <p:sldId id="479" r:id="rId190"/>
    <p:sldId id="480" r:id="rId191"/>
    <p:sldId id="481" r:id="rId192"/>
    <p:sldId id="482" r:id="rId193"/>
    <p:sldId id="483" r:id="rId194"/>
    <p:sldId id="484" r:id="rId195"/>
    <p:sldId id="485" r:id="rId196"/>
    <p:sldId id="486" r:id="rId197"/>
    <p:sldId id="487" r:id="rId198"/>
    <p:sldId id="488" r:id="rId199"/>
    <p:sldId id="489" r:id="rId200"/>
    <p:sldId id="490" r:id="rId201"/>
    <p:sldId id="491" r:id="rId202"/>
    <p:sldId id="492" r:id="rId203"/>
    <p:sldId id="494" r:id="rId204"/>
    <p:sldId id="495" r:id="rId205"/>
    <p:sldId id="496" r:id="rId206"/>
    <p:sldId id="497" r:id="rId207"/>
    <p:sldId id="498" r:id="rId208"/>
    <p:sldId id="499" r:id="rId209"/>
    <p:sldId id="500" r:id="rId210"/>
    <p:sldId id="501" r:id="rId211"/>
    <p:sldId id="502" r:id="rId212"/>
    <p:sldId id="503" r:id="rId213"/>
    <p:sldId id="504" r:id="rId214"/>
    <p:sldId id="505" r:id="rId215"/>
    <p:sldId id="493" r:id="rId216"/>
    <p:sldId id="509" r:id="rId217"/>
    <p:sldId id="510" r:id="rId218"/>
    <p:sldId id="511" r:id="rId219"/>
    <p:sldId id="512" r:id="rId220"/>
    <p:sldId id="513" r:id="rId221"/>
    <p:sldId id="514" r:id="rId222"/>
    <p:sldId id="515" r:id="rId223"/>
    <p:sldId id="516" r:id="rId224"/>
    <p:sldId id="517" r:id="rId225"/>
    <p:sldId id="518" r:id="rId226"/>
    <p:sldId id="540" r:id="rId227"/>
    <p:sldId id="565" r:id="rId228"/>
    <p:sldId id="566" r:id="rId229"/>
    <p:sldId id="567" r:id="rId230"/>
    <p:sldId id="568" r:id="rId231"/>
    <p:sldId id="569" r:id="rId232"/>
    <p:sldId id="570" r:id="rId233"/>
    <p:sldId id="571" r:id="rId234"/>
    <p:sldId id="572" r:id="rId235"/>
    <p:sldId id="573" r:id="rId236"/>
    <p:sldId id="574" r:id="rId237"/>
    <p:sldId id="575" r:id="rId238"/>
    <p:sldId id="576" r:id="rId239"/>
    <p:sldId id="577" r:id="rId240"/>
    <p:sldId id="578" r:id="rId241"/>
    <p:sldId id="579" r:id="rId242"/>
    <p:sldId id="580" r:id="rId243"/>
    <p:sldId id="581" r:id="rId244"/>
    <p:sldId id="582" r:id="rId245"/>
    <p:sldId id="583" r:id="rId246"/>
    <p:sldId id="584" r:id="rId247"/>
    <p:sldId id="585" r:id="rId248"/>
    <p:sldId id="586" r:id="rId249"/>
    <p:sldId id="587" r:id="rId250"/>
    <p:sldId id="588" r:id="rId251"/>
    <p:sldId id="589" r:id="rId252"/>
    <p:sldId id="541" r:id="rId253"/>
    <p:sldId id="542" r:id="rId254"/>
    <p:sldId id="543" r:id="rId255"/>
    <p:sldId id="544" r:id="rId256"/>
    <p:sldId id="545" r:id="rId257"/>
    <p:sldId id="546" r:id="rId258"/>
    <p:sldId id="547" r:id="rId259"/>
    <p:sldId id="548" r:id="rId260"/>
    <p:sldId id="549" r:id="rId261"/>
    <p:sldId id="550" r:id="rId262"/>
    <p:sldId id="551" r:id="rId263"/>
    <p:sldId id="552" r:id="rId264"/>
    <p:sldId id="553" r:id="rId265"/>
    <p:sldId id="554" r:id="rId266"/>
    <p:sldId id="555" r:id="rId267"/>
    <p:sldId id="556" r:id="rId268"/>
    <p:sldId id="557" r:id="rId269"/>
    <p:sldId id="558" r:id="rId270"/>
    <p:sldId id="559" r:id="rId271"/>
    <p:sldId id="560" r:id="rId272"/>
    <p:sldId id="561" r:id="rId273"/>
    <p:sldId id="562" r:id="rId274"/>
    <p:sldId id="563" r:id="rId275"/>
    <p:sldId id="519" r:id="rId276"/>
    <p:sldId id="520" r:id="rId277"/>
    <p:sldId id="521" r:id="rId278"/>
    <p:sldId id="522" r:id="rId279"/>
    <p:sldId id="523" r:id="rId280"/>
    <p:sldId id="524" r:id="rId281"/>
    <p:sldId id="508" r:id="rId282"/>
    <p:sldId id="507" r:id="rId283"/>
    <p:sldId id="525" r:id="rId284"/>
    <p:sldId id="526" r:id="rId285"/>
    <p:sldId id="527" r:id="rId286"/>
    <p:sldId id="528" r:id="rId287"/>
    <p:sldId id="529" r:id="rId288"/>
    <p:sldId id="530" r:id="rId289"/>
    <p:sldId id="531" r:id="rId290"/>
    <p:sldId id="532" r:id="rId291"/>
    <p:sldId id="533" r:id="rId292"/>
    <p:sldId id="534" r:id="rId293"/>
    <p:sldId id="535" r:id="rId294"/>
    <p:sldId id="536" r:id="rId295"/>
    <p:sldId id="538" r:id="rId296"/>
    <p:sldId id="539" r:id="rId297"/>
    <p:sldId id="537" r:id="rId298"/>
    <p:sldId id="564" r:id="rId299"/>
    <p:sldId id="590" r:id="rId300"/>
    <p:sldId id="591" r:id="rId301"/>
    <p:sldId id="592" r:id="rId302"/>
    <p:sldId id="593" r:id="rId303"/>
    <p:sldId id="602" r:id="rId304"/>
    <p:sldId id="606" r:id="rId305"/>
    <p:sldId id="605" r:id="rId306"/>
    <p:sldId id="604" r:id="rId307"/>
    <p:sldId id="603" r:id="rId308"/>
    <p:sldId id="601" r:id="rId309"/>
    <p:sldId id="600" r:id="rId310"/>
    <p:sldId id="599" r:id="rId311"/>
    <p:sldId id="598" r:id="rId312"/>
    <p:sldId id="597" r:id="rId313"/>
    <p:sldId id="596" r:id="rId314"/>
    <p:sldId id="595" r:id="rId315"/>
    <p:sldId id="607" r:id="rId316"/>
    <p:sldId id="608" r:id="rId317"/>
    <p:sldId id="609" r:id="rId318"/>
    <p:sldId id="610" r:id="rId319"/>
    <p:sldId id="611" r:id="rId320"/>
    <p:sldId id="612" r:id="rId321"/>
    <p:sldId id="613" r:id="rId322"/>
    <p:sldId id="614" r:id="rId323"/>
    <p:sldId id="615" r:id="rId324"/>
    <p:sldId id="616" r:id="rId325"/>
    <p:sldId id="617" r:id="rId326"/>
    <p:sldId id="618" r:id="rId327"/>
    <p:sldId id="619" r:id="rId328"/>
    <p:sldId id="620" r:id="rId329"/>
    <p:sldId id="621" r:id="rId330"/>
    <p:sldId id="622" r:id="rId331"/>
    <p:sldId id="623" r:id="rId332"/>
    <p:sldId id="624" r:id="rId333"/>
    <p:sldId id="625" r:id="rId334"/>
    <p:sldId id="626" r:id="rId335"/>
    <p:sldId id="627" r:id="rId336"/>
    <p:sldId id="628" r:id="rId337"/>
    <p:sldId id="629" r:id="rId338"/>
    <p:sldId id="630" r:id="rId339"/>
    <p:sldId id="631" r:id="rId340"/>
    <p:sldId id="632" r:id="rId341"/>
    <p:sldId id="633" r:id="rId342"/>
    <p:sldId id="634" r:id="rId343"/>
    <p:sldId id="635" r:id="rId344"/>
    <p:sldId id="636" r:id="rId345"/>
    <p:sldId id="637" r:id="rId346"/>
    <p:sldId id="638" r:id="rId347"/>
    <p:sldId id="639" r:id="rId348"/>
    <p:sldId id="640" r:id="rId349"/>
    <p:sldId id="641" r:id="rId350"/>
    <p:sldId id="642" r:id="rId351"/>
    <p:sldId id="643" r:id="rId352"/>
    <p:sldId id="644" r:id="rId353"/>
    <p:sldId id="645" r:id="rId354"/>
    <p:sldId id="646" r:id="rId355"/>
    <p:sldId id="647" r:id="rId356"/>
    <p:sldId id="648" r:id="rId357"/>
    <p:sldId id="649" r:id="rId358"/>
    <p:sldId id="650" r:id="rId359"/>
    <p:sldId id="651" r:id="rId360"/>
    <p:sldId id="652" r:id="rId361"/>
    <p:sldId id="653" r:id="rId362"/>
    <p:sldId id="654" r:id="rId363"/>
    <p:sldId id="655" r:id="rId364"/>
    <p:sldId id="656" r:id="rId365"/>
    <p:sldId id="657" r:id="rId366"/>
    <p:sldId id="658" r:id="rId367"/>
    <p:sldId id="659" r:id="rId368"/>
    <p:sldId id="660" r:id="rId369"/>
    <p:sldId id="661" r:id="rId370"/>
    <p:sldId id="662" r:id="rId371"/>
    <p:sldId id="663" r:id="rId372"/>
    <p:sldId id="664" r:id="rId373"/>
    <p:sldId id="665" r:id="rId374"/>
    <p:sldId id="666" r:id="rId375"/>
    <p:sldId id="667" r:id="rId376"/>
    <p:sldId id="668" r:id="rId377"/>
    <p:sldId id="669" r:id="rId378"/>
    <p:sldId id="670" r:id="rId379"/>
    <p:sldId id="671" r:id="rId380"/>
    <p:sldId id="672" r:id="rId381"/>
    <p:sldId id="673" r:id="rId382"/>
    <p:sldId id="674" r:id="rId383"/>
    <p:sldId id="675" r:id="rId384"/>
    <p:sldId id="676" r:id="rId385"/>
    <p:sldId id="677" r:id="rId386"/>
    <p:sldId id="678" r:id="rId387"/>
    <p:sldId id="679" r:id="rId388"/>
    <p:sldId id="680" r:id="rId389"/>
    <p:sldId id="681" r:id="rId390"/>
    <p:sldId id="682" r:id="rId391"/>
    <p:sldId id="683" r:id="rId392"/>
    <p:sldId id="684" r:id="rId393"/>
    <p:sldId id="685" r:id="rId394"/>
    <p:sldId id="686" r:id="rId395"/>
    <p:sldId id="687" r:id="rId396"/>
    <p:sldId id="688" r:id="rId397"/>
    <p:sldId id="689" r:id="rId398"/>
    <p:sldId id="690" r:id="rId399"/>
    <p:sldId id="691" r:id="rId400"/>
    <p:sldId id="692" r:id="rId401"/>
    <p:sldId id="693" r:id="rId402"/>
    <p:sldId id="694" r:id="rId403"/>
    <p:sldId id="696" r:id="rId404"/>
    <p:sldId id="697" r:id="rId405"/>
    <p:sldId id="698" r:id="rId406"/>
    <p:sldId id="699" r:id="rId407"/>
    <p:sldId id="700" r:id="rId408"/>
    <p:sldId id="701" r:id="rId409"/>
    <p:sldId id="702" r:id="rId410"/>
    <p:sldId id="703" r:id="rId411"/>
    <p:sldId id="704" r:id="rId412"/>
    <p:sldId id="705" r:id="rId413"/>
    <p:sldId id="706" r:id="rId414"/>
    <p:sldId id="695" r:id="rId415"/>
    <p:sldId id="708" r:id="rId416"/>
    <p:sldId id="709" r:id="rId417"/>
    <p:sldId id="707" r:id="rId418"/>
    <p:sldId id="710" r:id="rId419"/>
    <p:sldId id="711" r:id="rId420"/>
    <p:sldId id="712" r:id="rId421"/>
    <p:sldId id="713" r:id="rId422"/>
    <p:sldId id="714" r:id="rId423"/>
    <p:sldId id="715" r:id="rId424"/>
    <p:sldId id="716" r:id="rId425"/>
    <p:sldId id="719" r:id="rId426"/>
    <p:sldId id="718" r:id="rId427"/>
    <p:sldId id="717" r:id="rId428"/>
    <p:sldId id="720" r:id="rId429"/>
    <p:sldId id="261" r:id="rId430"/>
    <p:sldId id="798" r:id="rId431"/>
    <p:sldId id="1056" r:id="rId432"/>
    <p:sldId id="1055" r:id="rId433"/>
    <p:sldId id="1057" r:id="rId434"/>
    <p:sldId id="1058" r:id="rId435"/>
    <p:sldId id="1059" r:id="rId436"/>
    <p:sldId id="1060" r:id="rId437"/>
    <p:sldId id="1061" r:id="rId438"/>
    <p:sldId id="1062" r:id="rId439"/>
    <p:sldId id="1063" r:id="rId440"/>
    <p:sldId id="1064" r:id="rId441"/>
    <p:sldId id="1065" r:id="rId442"/>
    <p:sldId id="1067" r:id="rId443"/>
    <p:sldId id="1068" r:id="rId444"/>
    <p:sldId id="1066" r:id="rId445"/>
    <p:sldId id="1069" r:id="rId446"/>
    <p:sldId id="1070" r:id="rId447"/>
    <p:sldId id="1071" r:id="rId448"/>
    <p:sldId id="1072" r:id="rId449"/>
    <p:sldId id="1073" r:id="rId450"/>
    <p:sldId id="1074" r:id="rId451"/>
    <p:sldId id="1075" r:id="rId452"/>
    <p:sldId id="1076" r:id="rId453"/>
    <p:sldId id="1077" r:id="rId454"/>
    <p:sldId id="1078" r:id="rId455"/>
    <p:sldId id="1079" r:id="rId456"/>
    <p:sldId id="1080" r:id="rId457"/>
    <p:sldId id="1081" r:id="rId458"/>
    <p:sldId id="1082" r:id="rId459"/>
    <p:sldId id="1083" r:id="rId460"/>
    <p:sldId id="1084" r:id="rId461"/>
    <p:sldId id="1085" r:id="rId462"/>
    <p:sldId id="1086" r:id="rId463"/>
    <p:sldId id="1087" r:id="rId464"/>
    <p:sldId id="1088" r:id="rId465"/>
    <p:sldId id="1089" r:id="rId466"/>
    <p:sldId id="1090" r:id="rId467"/>
    <p:sldId id="1091" r:id="rId468"/>
    <p:sldId id="1092" r:id="rId469"/>
    <p:sldId id="1093" r:id="rId470"/>
    <p:sldId id="1094" r:id="rId471"/>
    <p:sldId id="1095" r:id="rId472"/>
    <p:sldId id="1096" r:id="rId473"/>
    <p:sldId id="1097" r:id="rId474"/>
    <p:sldId id="1098" r:id="rId475"/>
    <p:sldId id="1099" r:id="rId476"/>
    <p:sldId id="1100" r:id="rId477"/>
    <p:sldId id="1101" r:id="rId478"/>
    <p:sldId id="1102" r:id="rId479"/>
    <p:sldId id="1103" r:id="rId480"/>
    <p:sldId id="1104" r:id="rId481"/>
    <p:sldId id="1105" r:id="rId482"/>
    <p:sldId id="1106" r:id="rId483"/>
    <p:sldId id="1107" r:id="rId484"/>
    <p:sldId id="1108" r:id="rId485"/>
    <p:sldId id="1109" r:id="rId486"/>
    <p:sldId id="1110" r:id="rId487"/>
    <p:sldId id="1111" r:id="rId488"/>
    <p:sldId id="1112" r:id="rId489"/>
    <p:sldId id="1113" r:id="rId490"/>
    <p:sldId id="1114" r:id="rId491"/>
    <p:sldId id="1115" r:id="rId492"/>
    <p:sldId id="1116" r:id="rId493"/>
    <p:sldId id="1117" r:id="rId494"/>
    <p:sldId id="1118" r:id="rId495"/>
    <p:sldId id="1119" r:id="rId496"/>
    <p:sldId id="1120" r:id="rId497"/>
    <p:sldId id="1121" r:id="rId498"/>
    <p:sldId id="1122" r:id="rId499"/>
    <p:sldId id="1123" r:id="rId500"/>
    <p:sldId id="1124" r:id="rId501"/>
    <p:sldId id="1125" r:id="rId502"/>
    <p:sldId id="1126" r:id="rId503"/>
    <p:sldId id="1127" r:id="rId504"/>
    <p:sldId id="1128" r:id="rId505"/>
    <p:sldId id="1129" r:id="rId506"/>
    <p:sldId id="1130" r:id="rId507"/>
    <p:sldId id="1131" r:id="rId508"/>
    <p:sldId id="1132" r:id="rId509"/>
    <p:sldId id="1133" r:id="rId510"/>
    <p:sldId id="1134" r:id="rId511"/>
    <p:sldId id="1135" r:id="rId512"/>
    <p:sldId id="1136" r:id="rId513"/>
    <p:sldId id="1137" r:id="rId514"/>
    <p:sldId id="1138" r:id="rId515"/>
    <p:sldId id="1139" r:id="rId516"/>
    <p:sldId id="1140" r:id="rId517"/>
    <p:sldId id="1141" r:id="rId518"/>
    <p:sldId id="1142" r:id="rId519"/>
    <p:sldId id="1143" r:id="rId520"/>
    <p:sldId id="1144" r:id="rId521"/>
    <p:sldId id="1145" r:id="rId522"/>
    <p:sldId id="1146" r:id="rId523"/>
    <p:sldId id="1147" r:id="rId524"/>
    <p:sldId id="1148" r:id="rId525"/>
    <p:sldId id="1149" r:id="rId526"/>
    <p:sldId id="1150" r:id="rId527"/>
    <p:sldId id="1151" r:id="rId528"/>
    <p:sldId id="1152" r:id="rId529"/>
    <p:sldId id="1153" r:id="rId530"/>
    <p:sldId id="1154" r:id="rId531"/>
    <p:sldId id="1155" r:id="rId532"/>
    <p:sldId id="1156" r:id="rId533"/>
    <p:sldId id="1157" r:id="rId534"/>
    <p:sldId id="1158" r:id="rId535"/>
    <p:sldId id="1159" r:id="rId536"/>
    <p:sldId id="1160" r:id="rId537"/>
    <p:sldId id="1161" r:id="rId538"/>
    <p:sldId id="1162" r:id="rId539"/>
    <p:sldId id="1163" r:id="rId540"/>
    <p:sldId id="1164" r:id="rId541"/>
    <p:sldId id="1165" r:id="rId542"/>
    <p:sldId id="1166" r:id="rId543"/>
    <p:sldId id="1167" r:id="rId544"/>
    <p:sldId id="1168" r:id="rId545"/>
    <p:sldId id="1169" r:id="rId546"/>
    <p:sldId id="1170" r:id="rId547"/>
    <p:sldId id="1171" r:id="rId548"/>
    <p:sldId id="1172" r:id="rId549"/>
    <p:sldId id="1173" r:id="rId550"/>
    <p:sldId id="1174" r:id="rId551"/>
    <p:sldId id="1175" r:id="rId552"/>
    <p:sldId id="1176" r:id="rId553"/>
    <p:sldId id="1177" r:id="rId554"/>
    <p:sldId id="1178" r:id="rId555"/>
    <p:sldId id="1179" r:id="rId556"/>
    <p:sldId id="1180" r:id="rId557"/>
    <p:sldId id="1181" r:id="rId558"/>
    <p:sldId id="1182" r:id="rId559"/>
    <p:sldId id="1183" r:id="rId560"/>
    <p:sldId id="1184" r:id="rId561"/>
    <p:sldId id="1185" r:id="rId562"/>
    <p:sldId id="1186" r:id="rId563"/>
    <p:sldId id="1187" r:id="rId564"/>
    <p:sldId id="1188" r:id="rId565"/>
    <p:sldId id="1189" r:id="rId566"/>
    <p:sldId id="1190" r:id="rId567"/>
    <p:sldId id="1191" r:id="rId568"/>
    <p:sldId id="1192" r:id="rId569"/>
    <p:sldId id="1193" r:id="rId570"/>
    <p:sldId id="1194" r:id="rId571"/>
    <p:sldId id="1195" r:id="rId572"/>
    <p:sldId id="1196" r:id="rId573"/>
    <p:sldId id="1197" r:id="rId574"/>
    <p:sldId id="1198" r:id="rId575"/>
    <p:sldId id="1199" r:id="rId576"/>
    <p:sldId id="1200" r:id="rId577"/>
    <p:sldId id="1201" r:id="rId578"/>
    <p:sldId id="1202" r:id="rId579"/>
    <p:sldId id="1203" r:id="rId580"/>
    <p:sldId id="1204" r:id="rId581"/>
    <p:sldId id="1205" r:id="rId582"/>
    <p:sldId id="1206" r:id="rId583"/>
    <p:sldId id="1207" r:id="rId584"/>
    <p:sldId id="1208" r:id="rId585"/>
    <p:sldId id="1209" r:id="rId586"/>
    <p:sldId id="1210" r:id="rId587"/>
    <p:sldId id="1211" r:id="rId588"/>
    <p:sldId id="1212" r:id="rId589"/>
    <p:sldId id="1213" r:id="rId590"/>
    <p:sldId id="1214" r:id="rId591"/>
    <p:sldId id="1215" r:id="rId592"/>
    <p:sldId id="1216" r:id="rId593"/>
    <p:sldId id="1217" r:id="rId594"/>
    <p:sldId id="1218" r:id="rId595"/>
    <p:sldId id="1219" r:id="rId596"/>
    <p:sldId id="1220" r:id="rId597"/>
    <p:sldId id="1221" r:id="rId598"/>
    <p:sldId id="1222" r:id="rId599"/>
    <p:sldId id="1223" r:id="rId600"/>
    <p:sldId id="1224" r:id="rId601"/>
    <p:sldId id="1225" r:id="rId602"/>
    <p:sldId id="1226" r:id="rId603"/>
    <p:sldId id="1227" r:id="rId604"/>
    <p:sldId id="1228" r:id="rId605"/>
    <p:sldId id="1229" r:id="rId606"/>
    <p:sldId id="1230" r:id="rId607"/>
    <p:sldId id="1231" r:id="rId608"/>
    <p:sldId id="1232" r:id="rId609"/>
    <p:sldId id="1233" r:id="rId610"/>
    <p:sldId id="1234" r:id="rId611"/>
    <p:sldId id="1235" r:id="rId612"/>
    <p:sldId id="1236" r:id="rId613"/>
    <p:sldId id="1237" r:id="rId614"/>
    <p:sldId id="1238" r:id="rId615"/>
    <p:sldId id="1239" r:id="rId616"/>
    <p:sldId id="1240" r:id="rId617"/>
    <p:sldId id="1241" r:id="rId618"/>
    <p:sldId id="1242" r:id="rId619"/>
    <p:sldId id="1243" r:id="rId620"/>
    <p:sldId id="1244" r:id="rId621"/>
    <p:sldId id="1245" r:id="rId622"/>
    <p:sldId id="1246" r:id="rId623"/>
    <p:sldId id="1247" r:id="rId624"/>
    <p:sldId id="1248" r:id="rId625"/>
    <p:sldId id="1249" r:id="rId626"/>
    <p:sldId id="1250" r:id="rId627"/>
    <p:sldId id="1251" r:id="rId628"/>
    <p:sldId id="1252" r:id="rId629"/>
    <p:sldId id="1253" r:id="rId630"/>
    <p:sldId id="1254" r:id="rId631"/>
    <p:sldId id="1255" r:id="rId632"/>
    <p:sldId id="1256" r:id="rId633"/>
    <p:sldId id="1257" r:id="rId634"/>
    <p:sldId id="1258" r:id="rId635"/>
    <p:sldId id="1259" r:id="rId636"/>
    <p:sldId id="1260" r:id="rId637"/>
    <p:sldId id="1261" r:id="rId638"/>
    <p:sldId id="1262" r:id="rId639"/>
    <p:sldId id="1263" r:id="rId640"/>
    <p:sldId id="1264" r:id="rId641"/>
    <p:sldId id="1265" r:id="rId642"/>
    <p:sldId id="1266" r:id="rId643"/>
    <p:sldId id="1267" r:id="rId644"/>
    <p:sldId id="1268" r:id="rId645"/>
    <p:sldId id="1269" r:id="rId646"/>
    <p:sldId id="1270" r:id="rId647"/>
    <p:sldId id="1271" r:id="rId648"/>
    <p:sldId id="1272" r:id="rId649"/>
    <p:sldId id="1273" r:id="rId650"/>
    <p:sldId id="1274" r:id="rId651"/>
    <p:sldId id="1275" r:id="rId652"/>
    <p:sldId id="1276" r:id="rId653"/>
    <p:sldId id="1277" r:id="rId654"/>
    <p:sldId id="1278" r:id="rId655"/>
    <p:sldId id="1279" r:id="rId656"/>
    <p:sldId id="1280" r:id="rId657"/>
    <p:sldId id="1281" r:id="rId658"/>
    <p:sldId id="1282" r:id="rId659"/>
    <p:sldId id="1283" r:id="rId660"/>
    <p:sldId id="1284" r:id="rId661"/>
    <p:sldId id="1285" r:id="rId662"/>
    <p:sldId id="1286" r:id="rId663"/>
    <p:sldId id="1287" r:id="rId664"/>
    <p:sldId id="1288" r:id="rId665"/>
    <p:sldId id="1289" r:id="rId666"/>
    <p:sldId id="1290" r:id="rId667"/>
    <p:sldId id="1291" r:id="rId668"/>
    <p:sldId id="1292" r:id="rId669"/>
    <p:sldId id="1293" r:id="rId670"/>
    <p:sldId id="1294" r:id="rId671"/>
    <p:sldId id="1295" r:id="rId672"/>
    <p:sldId id="1296" r:id="rId673"/>
    <p:sldId id="1297" r:id="rId674"/>
    <p:sldId id="1298" r:id="rId675"/>
    <p:sldId id="1299" r:id="rId676"/>
    <p:sldId id="1300" r:id="rId677"/>
    <p:sldId id="1301" r:id="rId678"/>
    <p:sldId id="1302" r:id="rId679"/>
    <p:sldId id="1303" r:id="rId680"/>
    <p:sldId id="1304" r:id="rId681"/>
    <p:sldId id="1305" r:id="rId682"/>
    <p:sldId id="1306" r:id="rId683"/>
    <p:sldId id="1307" r:id="rId684"/>
    <p:sldId id="1308" r:id="rId685"/>
    <p:sldId id="1309" r:id="rId686"/>
    <p:sldId id="1310" r:id="rId687"/>
    <p:sldId id="1311" r:id="rId688"/>
    <p:sldId id="1312" r:id="rId689"/>
    <p:sldId id="1313" r:id="rId690"/>
    <p:sldId id="1314" r:id="rId691"/>
    <p:sldId id="1315" r:id="rId692"/>
    <p:sldId id="1316" r:id="rId693"/>
    <p:sldId id="1317" r:id="rId694"/>
    <p:sldId id="1318" r:id="rId695"/>
    <p:sldId id="1319" r:id="rId696"/>
    <p:sldId id="1320" r:id="rId697"/>
    <p:sldId id="1321" r:id="rId698"/>
    <p:sldId id="1322" r:id="rId699"/>
    <p:sldId id="1323" r:id="rId700"/>
    <p:sldId id="1324" r:id="rId701"/>
    <p:sldId id="1325" r:id="rId702"/>
    <p:sldId id="1326" r:id="rId703"/>
    <p:sldId id="1327" r:id="rId704"/>
    <p:sldId id="1328" r:id="rId705"/>
    <p:sldId id="1329" r:id="rId706"/>
    <p:sldId id="1330" r:id="rId707"/>
    <p:sldId id="1331" r:id="rId708"/>
    <p:sldId id="1332" r:id="rId709"/>
    <p:sldId id="1333" r:id="rId710"/>
    <p:sldId id="1334" r:id="rId711"/>
    <p:sldId id="1335" r:id="rId712"/>
    <p:sldId id="1336" r:id="rId713"/>
    <p:sldId id="1337" r:id="rId714"/>
    <p:sldId id="1338" r:id="rId715"/>
    <p:sldId id="1339" r:id="rId716"/>
    <p:sldId id="1340" r:id="rId717"/>
    <p:sldId id="1341" r:id="rId718"/>
    <p:sldId id="1342" r:id="rId719"/>
    <p:sldId id="1343" r:id="rId720"/>
    <p:sldId id="1344" r:id="rId721"/>
    <p:sldId id="1345" r:id="rId722"/>
    <p:sldId id="1346" r:id="rId723"/>
    <p:sldId id="1347" r:id="rId724"/>
    <p:sldId id="1348" r:id="rId725"/>
    <p:sldId id="1349" r:id="rId726"/>
    <p:sldId id="1350" r:id="rId727"/>
    <p:sldId id="1351" r:id="rId728"/>
    <p:sldId id="1352" r:id="rId729"/>
    <p:sldId id="1353" r:id="rId730"/>
    <p:sldId id="1354" r:id="rId731"/>
    <p:sldId id="1355" r:id="rId732"/>
    <p:sldId id="1356" r:id="rId733"/>
    <p:sldId id="1357" r:id="rId734"/>
    <p:sldId id="1358" r:id="rId735"/>
    <p:sldId id="1359" r:id="rId736"/>
    <p:sldId id="1360" r:id="rId737"/>
    <p:sldId id="1361" r:id="rId738"/>
    <p:sldId id="1362" r:id="rId739"/>
    <p:sldId id="1363" r:id="rId740"/>
    <p:sldId id="1364" r:id="rId741"/>
    <p:sldId id="1365" r:id="rId742"/>
    <p:sldId id="1366" r:id="rId743"/>
    <p:sldId id="1367" r:id="rId744"/>
    <p:sldId id="1368" r:id="rId745"/>
    <p:sldId id="1369" r:id="rId746"/>
    <p:sldId id="1370" r:id="rId747"/>
    <p:sldId id="1371" r:id="rId748"/>
    <p:sldId id="1372" r:id="rId749"/>
    <p:sldId id="1373" r:id="rId750"/>
    <p:sldId id="1374" r:id="rId751"/>
    <p:sldId id="1375" r:id="rId752"/>
    <p:sldId id="1376" r:id="rId753"/>
    <p:sldId id="1377" r:id="rId754"/>
    <p:sldId id="1378" r:id="rId755"/>
    <p:sldId id="1379" r:id="rId756"/>
    <p:sldId id="1380" r:id="rId757"/>
    <p:sldId id="1381" r:id="rId758"/>
    <p:sldId id="1382" r:id="rId759"/>
    <p:sldId id="1383" r:id="rId760"/>
    <p:sldId id="1384" r:id="rId761"/>
    <p:sldId id="1385" r:id="rId762"/>
    <p:sldId id="1386" r:id="rId763"/>
    <p:sldId id="1387" r:id="rId764"/>
    <p:sldId id="1388" r:id="rId765"/>
    <p:sldId id="1389" r:id="rId766"/>
    <p:sldId id="1390" r:id="rId767"/>
    <p:sldId id="1391" r:id="rId768"/>
    <p:sldId id="1392" r:id="rId769"/>
    <p:sldId id="1393" r:id="rId770"/>
    <p:sldId id="1394" r:id="rId771"/>
    <p:sldId id="1395" r:id="rId772"/>
    <p:sldId id="1396" r:id="rId773"/>
    <p:sldId id="1397" r:id="rId774"/>
    <p:sldId id="1398" r:id="rId775"/>
    <p:sldId id="1399" r:id="rId776"/>
    <p:sldId id="1400" r:id="rId777"/>
    <p:sldId id="1401" r:id="rId778"/>
    <p:sldId id="1402" r:id="rId779"/>
    <p:sldId id="1403" r:id="rId780"/>
    <p:sldId id="1404" r:id="rId781"/>
    <p:sldId id="1405" r:id="rId782"/>
    <p:sldId id="1406" r:id="rId783"/>
    <p:sldId id="1407" r:id="rId784"/>
    <p:sldId id="1408" r:id="rId785"/>
    <p:sldId id="1409" r:id="rId786"/>
    <p:sldId id="1410" r:id="rId787"/>
    <p:sldId id="1411" r:id="rId788"/>
    <p:sldId id="1412" r:id="rId789"/>
    <p:sldId id="1413" r:id="rId790"/>
    <p:sldId id="1414" r:id="rId791"/>
    <p:sldId id="1415" r:id="rId792"/>
    <p:sldId id="1416" r:id="rId793"/>
    <p:sldId id="1417" r:id="rId794"/>
    <p:sldId id="1418" r:id="rId795"/>
    <p:sldId id="1419" r:id="rId796"/>
    <p:sldId id="1420" r:id="rId797"/>
    <p:sldId id="1421" r:id="rId798"/>
    <p:sldId id="1422" r:id="rId799"/>
    <p:sldId id="1423" r:id="rId800"/>
    <p:sldId id="1424" r:id="rId801"/>
    <p:sldId id="1425" r:id="rId802"/>
    <p:sldId id="1426" r:id="rId803"/>
    <p:sldId id="1427" r:id="rId804"/>
    <p:sldId id="1428" r:id="rId805"/>
    <p:sldId id="1429" r:id="rId806"/>
    <p:sldId id="1430" r:id="rId807"/>
    <p:sldId id="1431" r:id="rId808"/>
    <p:sldId id="1432" r:id="rId809"/>
    <p:sldId id="1433" r:id="rId810"/>
    <p:sldId id="1434" r:id="rId811"/>
    <p:sldId id="1435" r:id="rId812"/>
    <p:sldId id="1436" r:id="rId813"/>
    <p:sldId id="1437" r:id="rId814"/>
    <p:sldId id="1438" r:id="rId815"/>
    <p:sldId id="1439" r:id="rId816"/>
    <p:sldId id="1440" r:id="rId817"/>
    <p:sldId id="1441" r:id="rId818"/>
    <p:sldId id="1442" r:id="rId819"/>
    <p:sldId id="1443" r:id="rId820"/>
    <p:sldId id="1444" r:id="rId821"/>
    <p:sldId id="1445" r:id="rId822"/>
    <p:sldId id="1446" r:id="rId823"/>
    <p:sldId id="1447" r:id="rId824"/>
    <p:sldId id="1448" r:id="rId825"/>
    <p:sldId id="1449" r:id="rId826"/>
    <p:sldId id="1450" r:id="rId827"/>
    <p:sldId id="1451" r:id="rId828"/>
    <p:sldId id="1452" r:id="rId829"/>
    <p:sldId id="1453" r:id="rId830"/>
    <p:sldId id="1454" r:id="rId831"/>
    <p:sldId id="1455" r:id="rId832"/>
    <p:sldId id="1456" r:id="rId833"/>
    <p:sldId id="1457" r:id="rId834"/>
    <p:sldId id="1458" r:id="rId835"/>
    <p:sldId id="1459" r:id="rId836"/>
    <p:sldId id="1460" r:id="rId837"/>
    <p:sldId id="1461" r:id="rId838"/>
    <p:sldId id="1462" r:id="rId839"/>
    <p:sldId id="1463" r:id="rId840"/>
    <p:sldId id="1464" r:id="rId841"/>
    <p:sldId id="1465" r:id="rId842"/>
    <p:sldId id="1466" r:id="rId843"/>
    <p:sldId id="1467" r:id="rId844"/>
    <p:sldId id="1468" r:id="rId845"/>
    <p:sldId id="1469" r:id="rId846"/>
    <p:sldId id="1470" r:id="rId847"/>
    <p:sldId id="1471" r:id="rId848"/>
    <p:sldId id="1472" r:id="rId849"/>
    <p:sldId id="1473" r:id="rId850"/>
    <p:sldId id="1474" r:id="rId851"/>
    <p:sldId id="1475" r:id="rId852"/>
    <p:sldId id="1476" r:id="rId853"/>
    <p:sldId id="1477" r:id="rId854"/>
    <p:sldId id="1478" r:id="rId855"/>
    <p:sldId id="1479" r:id="rId856"/>
    <p:sldId id="1480" r:id="rId857"/>
    <p:sldId id="1481" r:id="rId858"/>
    <p:sldId id="1482" r:id="rId859"/>
    <p:sldId id="1483" r:id="rId860"/>
    <p:sldId id="1484" r:id="rId861"/>
    <p:sldId id="1485" r:id="rId862"/>
    <p:sldId id="1486" r:id="rId863"/>
    <p:sldId id="1487" r:id="rId864"/>
    <p:sldId id="1488" r:id="rId865"/>
    <p:sldId id="1489" r:id="rId866"/>
    <p:sldId id="1490" r:id="rId867"/>
    <p:sldId id="1491" r:id="rId868"/>
    <p:sldId id="1492" r:id="rId869"/>
    <p:sldId id="1493" r:id="rId870"/>
    <p:sldId id="1494" r:id="rId871"/>
    <p:sldId id="1495" r:id="rId872"/>
    <p:sldId id="1496" r:id="rId873"/>
    <p:sldId id="1497" r:id="rId874"/>
    <p:sldId id="1498" r:id="rId875"/>
    <p:sldId id="1499" r:id="rId876"/>
    <p:sldId id="1500" r:id="rId877"/>
    <p:sldId id="1501" r:id="rId878"/>
    <p:sldId id="1502" r:id="rId879"/>
    <p:sldId id="1503" r:id="rId880"/>
    <p:sldId id="1504" r:id="rId881"/>
    <p:sldId id="1505" r:id="rId882"/>
    <p:sldId id="1506" r:id="rId883"/>
    <p:sldId id="1507" r:id="rId884"/>
    <p:sldId id="1508" r:id="rId885"/>
    <p:sldId id="1509" r:id="rId886"/>
    <p:sldId id="1510" r:id="rId887"/>
    <p:sldId id="1511" r:id="rId888"/>
    <p:sldId id="1512" r:id="rId889"/>
    <p:sldId id="1513" r:id="rId890"/>
    <p:sldId id="1514" r:id="rId891"/>
    <p:sldId id="1515" r:id="rId892"/>
    <p:sldId id="1516" r:id="rId893"/>
    <p:sldId id="1517" r:id="rId894"/>
    <p:sldId id="1518" r:id="rId895"/>
    <p:sldId id="1519" r:id="rId896"/>
    <p:sldId id="1520" r:id="rId897"/>
    <p:sldId id="1521" r:id="rId898"/>
    <p:sldId id="1522" r:id="rId899"/>
    <p:sldId id="1523" r:id="rId900"/>
    <p:sldId id="1524" r:id="rId901"/>
    <p:sldId id="1525" r:id="rId902"/>
    <p:sldId id="1526" r:id="rId903"/>
    <p:sldId id="1527" r:id="rId904"/>
    <p:sldId id="1528" r:id="rId905"/>
    <p:sldId id="1529" r:id="rId906"/>
    <p:sldId id="1530" r:id="rId907"/>
    <p:sldId id="1531" r:id="rId908"/>
    <p:sldId id="1532" r:id="rId909"/>
    <p:sldId id="1533" r:id="rId910"/>
    <p:sldId id="1534" r:id="rId911"/>
    <p:sldId id="1535" r:id="rId912"/>
    <p:sldId id="1536" r:id="rId913"/>
    <p:sldId id="1537" r:id="rId914"/>
    <p:sldId id="1538" r:id="rId915"/>
    <p:sldId id="1539" r:id="rId916"/>
    <p:sldId id="1540" r:id="rId917"/>
    <p:sldId id="1541" r:id="rId918"/>
    <p:sldId id="1542" r:id="rId919"/>
    <p:sldId id="1543" r:id="rId920"/>
    <p:sldId id="1544" r:id="rId921"/>
    <p:sldId id="1545" r:id="rId922"/>
    <p:sldId id="1546" r:id="rId923"/>
    <p:sldId id="1547" r:id="rId924"/>
    <p:sldId id="1548" r:id="rId925"/>
    <p:sldId id="1549" r:id="rId926"/>
    <p:sldId id="1550" r:id="rId927"/>
    <p:sldId id="1551" r:id="rId928"/>
    <p:sldId id="1552" r:id="rId929"/>
    <p:sldId id="1553" r:id="rId930"/>
    <p:sldId id="1554" r:id="rId931"/>
    <p:sldId id="1555" r:id="rId932"/>
    <p:sldId id="1556" r:id="rId933"/>
    <p:sldId id="1557" r:id="rId934"/>
    <p:sldId id="1558" r:id="rId935"/>
    <p:sldId id="1559" r:id="rId936"/>
    <p:sldId id="1560" r:id="rId937"/>
    <p:sldId id="1561" r:id="rId938"/>
    <p:sldId id="1562" r:id="rId939"/>
    <p:sldId id="1563" r:id="rId940"/>
    <p:sldId id="1564" r:id="rId941"/>
    <p:sldId id="1565" r:id="rId942"/>
    <p:sldId id="1566" r:id="rId943"/>
    <p:sldId id="1567" r:id="rId944"/>
    <p:sldId id="1568" r:id="rId945"/>
    <p:sldId id="1569" r:id="rId946"/>
    <p:sldId id="1570" r:id="rId947"/>
    <p:sldId id="1571" r:id="rId948"/>
    <p:sldId id="1572" r:id="rId949"/>
    <p:sldId id="1573" r:id="rId950"/>
    <p:sldId id="1574" r:id="rId951"/>
    <p:sldId id="1575" r:id="rId952"/>
    <p:sldId id="1576" r:id="rId953"/>
    <p:sldId id="1577" r:id="rId954"/>
    <p:sldId id="1578" r:id="rId955"/>
    <p:sldId id="1579" r:id="rId956"/>
    <p:sldId id="1580" r:id="rId957"/>
    <p:sldId id="1581" r:id="rId958"/>
    <p:sldId id="1582" r:id="rId959"/>
    <p:sldId id="1583" r:id="rId960"/>
    <p:sldId id="1584" r:id="rId961"/>
    <p:sldId id="1585" r:id="rId962"/>
    <p:sldId id="1586" r:id="rId963"/>
    <p:sldId id="1587" r:id="rId964"/>
    <p:sldId id="1588" r:id="rId965"/>
    <p:sldId id="1589" r:id="rId966"/>
    <p:sldId id="1590" r:id="rId967"/>
    <p:sldId id="1591" r:id="rId968"/>
    <p:sldId id="1592" r:id="rId969"/>
    <p:sldId id="1593" r:id="rId970"/>
    <p:sldId id="1594" r:id="rId971"/>
    <p:sldId id="1595" r:id="rId972"/>
    <p:sldId id="1596" r:id="rId973"/>
    <p:sldId id="1597" r:id="rId974"/>
    <p:sldId id="1598" r:id="rId975"/>
    <p:sldId id="1599" r:id="rId976"/>
    <p:sldId id="1600" r:id="rId977"/>
    <p:sldId id="1601" r:id="rId978"/>
    <p:sldId id="1602" r:id="rId979"/>
    <p:sldId id="1603" r:id="rId980"/>
    <p:sldId id="1604" r:id="rId981"/>
    <p:sldId id="1605" r:id="rId982"/>
    <p:sldId id="1606" r:id="rId983"/>
    <p:sldId id="1607" r:id="rId984"/>
    <p:sldId id="1608" r:id="rId985"/>
    <p:sldId id="1609" r:id="rId986"/>
    <p:sldId id="1610" r:id="rId987"/>
    <p:sldId id="1611" r:id="rId988"/>
    <p:sldId id="1612" r:id="rId989"/>
    <p:sldId id="1613" r:id="rId990"/>
    <p:sldId id="1614" r:id="rId991"/>
    <p:sldId id="1615" r:id="rId992"/>
    <p:sldId id="1616" r:id="rId993"/>
    <p:sldId id="1617" r:id="rId994"/>
    <p:sldId id="1618" r:id="rId995"/>
    <p:sldId id="1619" r:id="rId996"/>
    <p:sldId id="1620" r:id="rId997"/>
    <p:sldId id="1621" r:id="rId998"/>
    <p:sldId id="1622" r:id="rId999"/>
    <p:sldId id="1623" r:id="rId1000"/>
    <p:sldId id="1624" r:id="rId1001"/>
    <p:sldId id="1625" r:id="rId1002"/>
    <p:sldId id="1626" r:id="rId1003"/>
    <p:sldId id="1627" r:id="rId1004"/>
    <p:sldId id="1628" r:id="rId1005"/>
    <p:sldId id="1629" r:id="rId1006"/>
    <p:sldId id="1630" r:id="rId1007"/>
    <p:sldId id="1631" r:id="rId1008"/>
    <p:sldId id="1632" r:id="rId1009"/>
    <p:sldId id="1633" r:id="rId1010"/>
    <p:sldId id="1634" r:id="rId1011"/>
    <p:sldId id="1635" r:id="rId1012"/>
    <p:sldId id="1636" r:id="rId1013"/>
    <p:sldId id="1637" r:id="rId1014"/>
    <p:sldId id="1638" r:id="rId1015"/>
    <p:sldId id="1639" r:id="rId1016"/>
    <p:sldId id="1640" r:id="rId1017"/>
    <p:sldId id="1641" r:id="rId1018"/>
    <p:sldId id="1642" r:id="rId1019"/>
    <p:sldId id="1643" r:id="rId1020"/>
    <p:sldId id="1644" r:id="rId1021"/>
    <p:sldId id="1645" r:id="rId1022"/>
    <p:sldId id="1646" r:id="rId1023"/>
    <p:sldId id="1647" r:id="rId1024"/>
    <p:sldId id="1648" r:id="rId1025"/>
    <p:sldId id="1649" r:id="rId1026"/>
    <p:sldId id="1650" r:id="rId1027"/>
    <p:sldId id="1651" r:id="rId1028"/>
    <p:sldId id="1652" r:id="rId1029"/>
    <p:sldId id="1653" r:id="rId1030"/>
    <p:sldId id="1654" r:id="rId1031"/>
    <p:sldId id="1655" r:id="rId1032"/>
    <p:sldId id="1656" r:id="rId1033"/>
    <p:sldId id="1657" r:id="rId1034"/>
    <p:sldId id="1658" r:id="rId1035"/>
    <p:sldId id="1659" r:id="rId1036"/>
    <p:sldId id="1660" r:id="rId1037"/>
    <p:sldId id="1661" r:id="rId1038"/>
    <p:sldId id="1662" r:id="rId1039"/>
    <p:sldId id="1667" r:id="rId1040"/>
    <p:sldId id="1668" r:id="rId1041"/>
    <p:sldId id="1666" r:id="rId1042"/>
    <p:sldId id="1665" r:id="rId1043"/>
    <p:sldId id="1664" r:id="rId1044"/>
    <p:sldId id="1663" r:id="rId1045"/>
    <p:sldId id="1670" r:id="rId1046"/>
    <p:sldId id="1669" r:id="rId1047"/>
    <p:sldId id="1671" r:id="rId1048"/>
    <p:sldId id="1672" r:id="rId1049"/>
    <p:sldId id="1673" r:id="rId1050"/>
    <p:sldId id="1675" r:id="rId1051"/>
    <p:sldId id="1676" r:id="rId1052"/>
    <p:sldId id="1674" r:id="rId1053"/>
    <p:sldId id="1680" r:id="rId1054"/>
    <p:sldId id="1681" r:id="rId1055"/>
    <p:sldId id="1679" r:id="rId1056"/>
    <p:sldId id="1678" r:id="rId1057"/>
    <p:sldId id="1677" r:id="rId1058"/>
    <p:sldId id="1682" r:id="rId1059"/>
    <p:sldId id="1683" r:id="rId1060"/>
    <p:sldId id="1684" r:id="rId1061"/>
    <p:sldId id="1685" r:id="rId1062"/>
    <p:sldId id="1686" r:id="rId1063"/>
    <p:sldId id="1687" r:id="rId1064"/>
    <p:sldId id="1688" r:id="rId1065"/>
    <p:sldId id="1689" r:id="rId1066"/>
    <p:sldId id="1690" r:id="rId1067"/>
    <p:sldId id="1691" r:id="rId1068"/>
    <p:sldId id="1692" r:id="rId1069"/>
    <p:sldId id="1693" r:id="rId1070"/>
    <p:sldId id="1694" r:id="rId1071"/>
    <p:sldId id="1695" r:id="rId1072"/>
    <p:sldId id="1696" r:id="rId1073"/>
    <p:sldId id="1697" r:id="rId1074"/>
    <p:sldId id="1698" r:id="rId1075"/>
    <p:sldId id="1699" r:id="rId1076"/>
    <p:sldId id="1700" r:id="rId1077"/>
    <p:sldId id="1701" r:id="rId1078"/>
    <p:sldId id="1702" r:id="rId1079"/>
    <p:sldId id="1703" r:id="rId1080"/>
    <p:sldId id="1704" r:id="rId1081"/>
    <p:sldId id="1705" r:id="rId1082"/>
    <p:sldId id="1706" r:id="rId1083"/>
    <p:sldId id="1707" r:id="rId1084"/>
    <p:sldId id="1708" r:id="rId1085"/>
    <p:sldId id="1709" r:id="rId1086"/>
    <p:sldId id="1710" r:id="rId1087"/>
    <p:sldId id="1711" r:id="rId1088"/>
    <p:sldId id="1712" r:id="rId1089"/>
    <p:sldId id="1713" r:id="rId1090"/>
    <p:sldId id="1714" r:id="rId1091"/>
    <p:sldId id="1715" r:id="rId1092"/>
    <p:sldId id="1717" r:id="rId1093"/>
    <p:sldId id="1716" r:id="rId1094"/>
    <p:sldId id="1718" r:id="rId1095"/>
    <p:sldId id="1719" r:id="rId1096"/>
    <p:sldId id="1720" r:id="rId1097"/>
    <p:sldId id="1721" r:id="rId1098"/>
    <p:sldId id="1722" r:id="rId1099"/>
    <p:sldId id="1723" r:id="rId1100"/>
    <p:sldId id="1724" r:id="rId1101"/>
    <p:sldId id="1725" r:id="rId1102"/>
    <p:sldId id="1726" r:id="rId1103"/>
    <p:sldId id="1727" r:id="rId1104"/>
    <p:sldId id="1728" r:id="rId1105"/>
    <p:sldId id="1729" r:id="rId1106"/>
    <p:sldId id="1730" r:id="rId1107"/>
    <p:sldId id="1731" r:id="rId1108"/>
    <p:sldId id="1732" r:id="rId1109"/>
    <p:sldId id="1733" r:id="rId1110"/>
    <p:sldId id="1734" r:id="rId1111"/>
    <p:sldId id="1735" r:id="rId1112"/>
    <p:sldId id="1736" r:id="rId1113"/>
    <p:sldId id="1737" r:id="rId1114"/>
    <p:sldId id="1738" r:id="rId1115"/>
    <p:sldId id="1739" r:id="rId1116"/>
    <p:sldId id="1740" r:id="rId1117"/>
    <p:sldId id="1741" r:id="rId1118"/>
    <p:sldId id="1742" r:id="rId1119"/>
    <p:sldId id="1743" r:id="rId1120"/>
    <p:sldId id="1744" r:id="rId1121"/>
    <p:sldId id="1745" r:id="rId1122"/>
    <p:sldId id="1746" r:id="rId1123"/>
    <p:sldId id="1748" r:id="rId1124"/>
    <p:sldId id="1747" r:id="rId1125"/>
    <p:sldId id="1749" r:id="rId1126"/>
    <p:sldId id="1750" r:id="rId1127"/>
    <p:sldId id="1751" r:id="rId1128"/>
    <p:sldId id="1752" r:id="rId1129"/>
    <p:sldId id="1753" r:id="rId1130"/>
    <p:sldId id="1754" r:id="rId1131"/>
    <p:sldId id="1755" r:id="rId1132"/>
    <p:sldId id="1756" r:id="rId1133"/>
    <p:sldId id="1757" r:id="rId1134"/>
    <p:sldId id="1758" r:id="rId1135"/>
    <p:sldId id="1760" r:id="rId1136"/>
    <p:sldId id="1759" r:id="rId1137"/>
    <p:sldId id="1761" r:id="rId1138"/>
    <p:sldId id="1762" r:id="rId1139"/>
    <p:sldId id="1763" r:id="rId1140"/>
    <p:sldId id="1764" r:id="rId1141"/>
    <p:sldId id="1765" r:id="rId1142"/>
    <p:sldId id="1766" r:id="rId1143"/>
    <p:sldId id="1767" r:id="rId1144"/>
    <p:sldId id="1768" r:id="rId1145"/>
    <p:sldId id="1769" r:id="rId1146"/>
    <p:sldId id="1770" r:id="rId1147"/>
    <p:sldId id="1771" r:id="rId1148"/>
    <p:sldId id="1772" r:id="rId1149"/>
    <p:sldId id="1773" r:id="rId1150"/>
    <p:sldId id="1774" r:id="rId1151"/>
    <p:sldId id="1775" r:id="rId1152"/>
    <p:sldId id="1776" r:id="rId1153"/>
    <p:sldId id="1777" r:id="rId1154"/>
    <p:sldId id="1778" r:id="rId1155"/>
    <p:sldId id="1779" r:id="rId1156"/>
    <p:sldId id="1780" r:id="rId1157"/>
    <p:sldId id="1781" r:id="rId1158"/>
    <p:sldId id="1782" r:id="rId1159"/>
    <p:sldId id="1783" r:id="rId1160"/>
    <p:sldId id="1784" r:id="rId1161"/>
    <p:sldId id="1785" r:id="rId1162"/>
    <p:sldId id="1786" r:id="rId1163"/>
    <p:sldId id="1787" r:id="rId1164"/>
    <p:sldId id="1788" r:id="rId1165"/>
    <p:sldId id="1789" r:id="rId1166"/>
    <p:sldId id="1790" r:id="rId1167"/>
    <p:sldId id="1791" r:id="rId1168"/>
    <p:sldId id="1792" r:id="rId1169"/>
    <p:sldId id="1793" r:id="rId1170"/>
    <p:sldId id="1794" r:id="rId1171"/>
    <p:sldId id="1795" r:id="rId1172"/>
    <p:sldId id="1796" r:id="rId1173"/>
    <p:sldId id="1797" r:id="rId1174"/>
    <p:sldId id="1798" r:id="rId1175"/>
    <p:sldId id="1799" r:id="rId1176"/>
    <p:sldId id="1800" r:id="rId1177"/>
    <p:sldId id="1801" r:id="rId1178"/>
    <p:sldId id="1802" r:id="rId1179"/>
    <p:sldId id="1803" r:id="rId1180"/>
    <p:sldId id="1804" r:id="rId1181"/>
    <p:sldId id="1805" r:id="rId1182"/>
    <p:sldId id="1806" r:id="rId1183"/>
    <p:sldId id="1807" r:id="rId1184"/>
    <p:sldId id="1808" r:id="rId1185"/>
    <p:sldId id="1809" r:id="rId1186"/>
    <p:sldId id="1810" r:id="rId1187"/>
    <p:sldId id="1811" r:id="rId1188"/>
    <p:sldId id="1812" r:id="rId1189"/>
    <p:sldId id="1813" r:id="rId1190"/>
    <p:sldId id="1814" r:id="rId1191"/>
    <p:sldId id="1815" r:id="rId1192"/>
    <p:sldId id="1816" r:id="rId1193"/>
    <p:sldId id="1817" r:id="rId1194"/>
    <p:sldId id="1818" r:id="rId1195"/>
    <p:sldId id="1819" r:id="rId1196"/>
    <p:sldId id="1820" r:id="rId1197"/>
    <p:sldId id="1821" r:id="rId1198"/>
    <p:sldId id="1822" r:id="rId1199"/>
    <p:sldId id="1823" r:id="rId1200"/>
    <p:sldId id="1824" r:id="rId1201"/>
    <p:sldId id="1825" r:id="rId1202"/>
    <p:sldId id="1826" r:id="rId1203"/>
    <p:sldId id="1828" r:id="rId1204"/>
    <p:sldId id="1827" r:id="rId1205"/>
    <p:sldId id="1829" r:id="rId1206"/>
    <p:sldId id="1830" r:id="rId1207"/>
    <p:sldId id="1831" r:id="rId1208"/>
    <p:sldId id="1832" r:id="rId1209"/>
    <p:sldId id="1833" r:id="rId1210"/>
    <p:sldId id="1834" r:id="rId1211"/>
    <p:sldId id="1835" r:id="rId1212"/>
    <p:sldId id="1836" r:id="rId1213"/>
    <p:sldId id="1837" r:id="rId1214"/>
    <p:sldId id="1838" r:id="rId1215"/>
    <p:sldId id="1839" r:id="rId1216"/>
    <p:sldId id="1840" r:id="rId1217"/>
    <p:sldId id="1841" r:id="rId1218"/>
    <p:sldId id="1842" r:id="rId1219"/>
    <p:sldId id="1843" r:id="rId1220"/>
    <p:sldId id="1844" r:id="rId1221"/>
    <p:sldId id="1845" r:id="rId1222"/>
    <p:sldId id="1846" r:id="rId1223"/>
    <p:sldId id="1847" r:id="rId1224"/>
    <p:sldId id="1848" r:id="rId1225"/>
    <p:sldId id="1849" r:id="rId1226"/>
    <p:sldId id="1850" r:id="rId1227"/>
    <p:sldId id="1851" r:id="rId1228"/>
    <p:sldId id="1852" r:id="rId1229"/>
    <p:sldId id="1853" r:id="rId1230"/>
    <p:sldId id="1854" r:id="rId1231"/>
    <p:sldId id="1855" r:id="rId1232"/>
    <p:sldId id="1856" r:id="rId1233"/>
    <p:sldId id="1857" r:id="rId1234"/>
    <p:sldId id="1858" r:id="rId1235"/>
    <p:sldId id="1859" r:id="rId1236"/>
    <p:sldId id="1860" r:id="rId1237"/>
    <p:sldId id="1861" r:id="rId1238"/>
    <p:sldId id="1862" r:id="rId1239"/>
    <p:sldId id="1863" r:id="rId1240"/>
    <p:sldId id="1864" r:id="rId1241"/>
    <p:sldId id="1865" r:id="rId1242"/>
    <p:sldId id="1866" r:id="rId1243"/>
    <p:sldId id="1867" r:id="rId1244"/>
    <p:sldId id="1868" r:id="rId1245"/>
    <p:sldId id="1869" r:id="rId1246"/>
    <p:sldId id="1870" r:id="rId1247"/>
    <p:sldId id="1871" r:id="rId1248"/>
    <p:sldId id="1872" r:id="rId1249"/>
    <p:sldId id="1873" r:id="rId1250"/>
    <p:sldId id="1874" r:id="rId1251"/>
    <p:sldId id="1875" r:id="rId1252"/>
    <p:sldId id="1876" r:id="rId1253"/>
    <p:sldId id="1877" r:id="rId1254"/>
    <p:sldId id="1878" r:id="rId1255"/>
    <p:sldId id="1879" r:id="rId1256"/>
    <p:sldId id="1880" r:id="rId1257"/>
    <p:sldId id="1881" r:id="rId1258"/>
    <p:sldId id="1882" r:id="rId1259"/>
    <p:sldId id="1883" r:id="rId1260"/>
    <p:sldId id="1884" r:id="rId1261"/>
    <p:sldId id="1885" r:id="rId1262"/>
    <p:sldId id="1886" r:id="rId1263"/>
    <p:sldId id="1887" r:id="rId1264"/>
    <p:sldId id="1888" r:id="rId1265"/>
    <p:sldId id="1889" r:id="rId1266"/>
    <p:sldId id="1890" r:id="rId1267"/>
    <p:sldId id="1891" r:id="rId1268"/>
    <p:sldId id="1892" r:id="rId1269"/>
    <p:sldId id="1893" r:id="rId1270"/>
    <p:sldId id="1894" r:id="rId1271"/>
    <p:sldId id="1895" r:id="rId1272"/>
    <p:sldId id="1896" r:id="rId1273"/>
    <p:sldId id="1897" r:id="rId1274"/>
    <p:sldId id="1898" r:id="rId1275"/>
    <p:sldId id="1899" r:id="rId1276"/>
    <p:sldId id="1900" r:id="rId1277"/>
    <p:sldId id="1901" r:id="rId1278"/>
    <p:sldId id="1902" r:id="rId1279"/>
    <p:sldId id="1903" r:id="rId1280"/>
    <p:sldId id="1904" r:id="rId1281"/>
    <p:sldId id="1905" r:id="rId1282"/>
    <p:sldId id="1906" r:id="rId1283"/>
    <p:sldId id="1907" r:id="rId1284"/>
    <p:sldId id="1908" r:id="rId1285"/>
    <p:sldId id="1909" r:id="rId1286"/>
    <p:sldId id="1910" r:id="rId1287"/>
    <p:sldId id="1911" r:id="rId1288"/>
    <p:sldId id="1912" r:id="rId1289"/>
    <p:sldId id="1913" r:id="rId1290"/>
    <p:sldId id="1914" r:id="rId1291"/>
    <p:sldId id="1915" r:id="rId1292"/>
    <p:sldId id="1916" r:id="rId1293"/>
    <p:sldId id="1917" r:id="rId1294"/>
    <p:sldId id="1918" r:id="rId1295"/>
    <p:sldId id="1919" r:id="rId1296"/>
    <p:sldId id="1920" r:id="rId1297"/>
    <p:sldId id="1921" r:id="rId1298"/>
    <p:sldId id="1922" r:id="rId1299"/>
    <p:sldId id="1923" r:id="rId1300"/>
    <p:sldId id="1925" r:id="rId1301"/>
    <p:sldId id="1924" r:id="rId1302"/>
    <p:sldId id="1926" r:id="rId1303"/>
    <p:sldId id="1927" r:id="rId1304"/>
    <p:sldId id="1928" r:id="rId1305"/>
    <p:sldId id="1930" r:id="rId1306"/>
    <p:sldId id="1929" r:id="rId1307"/>
    <p:sldId id="1931" r:id="rId1308"/>
    <p:sldId id="1932" r:id="rId1309"/>
    <p:sldId id="1933" r:id="rId1310"/>
    <p:sldId id="1934" r:id="rId1311"/>
    <p:sldId id="1935" r:id="rId1312"/>
    <p:sldId id="1936" r:id="rId1313"/>
    <p:sldId id="1937" r:id="rId1314"/>
    <p:sldId id="1938" r:id="rId1315"/>
    <p:sldId id="1939" r:id="rId1316"/>
    <p:sldId id="1940" r:id="rId1317"/>
    <p:sldId id="1941" r:id="rId1318"/>
    <p:sldId id="1942" r:id="rId1319"/>
    <p:sldId id="1943" r:id="rId1320"/>
    <p:sldId id="1944" r:id="rId1321"/>
    <p:sldId id="1945" r:id="rId1322"/>
    <p:sldId id="1946" r:id="rId1323"/>
    <p:sldId id="1947" r:id="rId1324"/>
    <p:sldId id="1948" r:id="rId1325"/>
    <p:sldId id="1949" r:id="rId1326"/>
    <p:sldId id="1950" r:id="rId1327"/>
    <p:sldId id="1951" r:id="rId1328"/>
    <p:sldId id="1952" r:id="rId1329"/>
    <p:sldId id="1953" r:id="rId1330"/>
    <p:sldId id="1954" r:id="rId1331"/>
    <p:sldId id="1955" r:id="rId1332"/>
    <p:sldId id="1956" r:id="rId1333"/>
    <p:sldId id="1957" r:id="rId1334"/>
    <p:sldId id="1958" r:id="rId1335"/>
    <p:sldId id="1959" r:id="rId1336"/>
    <p:sldId id="1960" r:id="rId1337"/>
    <p:sldId id="1961" r:id="rId1338"/>
    <p:sldId id="1962" r:id="rId1339"/>
    <p:sldId id="1963" r:id="rId1340"/>
    <p:sldId id="1964" r:id="rId1341"/>
    <p:sldId id="1965" r:id="rId1342"/>
    <p:sldId id="1966" r:id="rId1343"/>
    <p:sldId id="1967" r:id="rId1344"/>
    <p:sldId id="1968" r:id="rId1345"/>
    <p:sldId id="1969" r:id="rId1346"/>
    <p:sldId id="1970" r:id="rId1347"/>
    <p:sldId id="1971" r:id="rId1348"/>
    <p:sldId id="1972" r:id="rId1349"/>
    <p:sldId id="1973" r:id="rId1350"/>
    <p:sldId id="1974" r:id="rId1351"/>
    <p:sldId id="1975" r:id="rId1352"/>
    <p:sldId id="1976" r:id="rId1353"/>
    <p:sldId id="1977" r:id="rId1354"/>
    <p:sldId id="1978" r:id="rId1355"/>
    <p:sldId id="1979" r:id="rId1356"/>
    <p:sldId id="1980" r:id="rId1357"/>
    <p:sldId id="1981" r:id="rId1358"/>
    <p:sldId id="1982" r:id="rId1359"/>
    <p:sldId id="1983" r:id="rId1360"/>
    <p:sldId id="1984" r:id="rId1361"/>
    <p:sldId id="1985" r:id="rId1362"/>
    <p:sldId id="1986" r:id="rId1363"/>
    <p:sldId id="1987" r:id="rId1364"/>
    <p:sldId id="1988" r:id="rId1365"/>
    <p:sldId id="1989" r:id="rId1366"/>
    <p:sldId id="1990" r:id="rId1367"/>
    <p:sldId id="1991" r:id="rId1368"/>
    <p:sldId id="1992" r:id="rId1369"/>
    <p:sldId id="1993" r:id="rId1370"/>
    <p:sldId id="1994" r:id="rId1371"/>
    <p:sldId id="1995" r:id="rId1372"/>
    <p:sldId id="1996" r:id="rId1373"/>
    <p:sldId id="1997" r:id="rId1374"/>
    <p:sldId id="1998" r:id="rId1375"/>
    <p:sldId id="1999" r:id="rId1376"/>
    <p:sldId id="2000" r:id="rId1377"/>
    <p:sldId id="2001" r:id="rId1378"/>
    <p:sldId id="2002" r:id="rId1379"/>
    <p:sldId id="2003" r:id="rId1380"/>
    <p:sldId id="2004" r:id="rId1381"/>
    <p:sldId id="2005" r:id="rId1382"/>
    <p:sldId id="2006" r:id="rId1383"/>
    <p:sldId id="2007" r:id="rId1384"/>
    <p:sldId id="2008" r:id="rId1385"/>
    <p:sldId id="2009" r:id="rId1386"/>
    <p:sldId id="2010" r:id="rId1387"/>
    <p:sldId id="2011" r:id="rId1388"/>
    <p:sldId id="2012" r:id="rId1389"/>
    <p:sldId id="2013" r:id="rId1390"/>
    <p:sldId id="2014" r:id="rId1391"/>
    <p:sldId id="2015" r:id="rId1392"/>
    <p:sldId id="2016" r:id="rId1393"/>
    <p:sldId id="2017" r:id="rId1394"/>
    <p:sldId id="2018" r:id="rId1395"/>
    <p:sldId id="2019" r:id="rId1396"/>
    <p:sldId id="2022" r:id="rId1397"/>
    <p:sldId id="2023" r:id="rId1398"/>
    <p:sldId id="2021" r:id="rId1399"/>
    <p:sldId id="2020" r:id="rId1400"/>
    <p:sldId id="2024" r:id="rId1401"/>
    <p:sldId id="2025" r:id="rId1402"/>
    <p:sldId id="2026" r:id="rId1403"/>
    <p:sldId id="2027" r:id="rId1404"/>
    <p:sldId id="2028" r:id="rId1405"/>
    <p:sldId id="2029" r:id="rId1406"/>
    <p:sldId id="2030" r:id="rId1407"/>
    <p:sldId id="2031" r:id="rId1408"/>
    <p:sldId id="2032" r:id="rId1409"/>
    <p:sldId id="2033" r:id="rId1410"/>
    <p:sldId id="2034" r:id="rId1411"/>
    <p:sldId id="2035" r:id="rId1412"/>
    <p:sldId id="2036" r:id="rId1413"/>
    <p:sldId id="2037" r:id="rId1414"/>
    <p:sldId id="2038" r:id="rId1415"/>
    <p:sldId id="2039" r:id="rId1416"/>
    <p:sldId id="2040" r:id="rId1417"/>
    <p:sldId id="2041" r:id="rId1418"/>
    <p:sldId id="2042" r:id="rId1419"/>
    <p:sldId id="2043" r:id="rId1420"/>
    <p:sldId id="2044" r:id="rId1421"/>
    <p:sldId id="2045" r:id="rId1422"/>
    <p:sldId id="2046" r:id="rId1423"/>
    <p:sldId id="2047" r:id="rId1424"/>
    <p:sldId id="2048" r:id="rId1425"/>
    <p:sldId id="2049" r:id="rId1426"/>
    <p:sldId id="2050" r:id="rId1427"/>
    <p:sldId id="2051" r:id="rId1428"/>
    <p:sldId id="2052" r:id="rId1429"/>
    <p:sldId id="2053" r:id="rId1430"/>
    <p:sldId id="2054" r:id="rId1431"/>
    <p:sldId id="2055" r:id="rId1432"/>
    <p:sldId id="2056" r:id="rId1433"/>
    <p:sldId id="2057" r:id="rId1434"/>
    <p:sldId id="2058" r:id="rId1435"/>
    <p:sldId id="2059" r:id="rId1436"/>
    <p:sldId id="2060" r:id="rId1437"/>
    <p:sldId id="2061" r:id="rId1438"/>
    <p:sldId id="2062" r:id="rId1439"/>
    <p:sldId id="2063" r:id="rId1440"/>
    <p:sldId id="2064" r:id="rId1441"/>
    <p:sldId id="2065" r:id="rId1442"/>
    <p:sldId id="2066" r:id="rId1443"/>
    <p:sldId id="2067" r:id="rId1444"/>
    <p:sldId id="2068" r:id="rId1445"/>
    <p:sldId id="2069" r:id="rId1446"/>
    <p:sldId id="2070" r:id="rId1447"/>
    <p:sldId id="2071" r:id="rId1448"/>
    <p:sldId id="2072" r:id="rId1449"/>
    <p:sldId id="2073" r:id="rId1450"/>
    <p:sldId id="2074" r:id="rId1451"/>
    <p:sldId id="2075" r:id="rId1452"/>
    <p:sldId id="2076" r:id="rId1453"/>
    <p:sldId id="2077" r:id="rId1454"/>
    <p:sldId id="2078" r:id="rId1455"/>
    <p:sldId id="2079" r:id="rId1456"/>
    <p:sldId id="2080" r:id="rId1457"/>
    <p:sldId id="2081" r:id="rId1458"/>
    <p:sldId id="2082" r:id="rId1459"/>
    <p:sldId id="2083" r:id="rId1460"/>
    <p:sldId id="2084" r:id="rId1461"/>
    <p:sldId id="2085" r:id="rId1462"/>
    <p:sldId id="2086" r:id="rId1463"/>
    <p:sldId id="2087" r:id="rId1464"/>
    <p:sldId id="2088" r:id="rId1465"/>
    <p:sldId id="2089" r:id="rId1466"/>
    <p:sldId id="2090" r:id="rId1467"/>
    <p:sldId id="2091" r:id="rId1468"/>
    <p:sldId id="2092" r:id="rId1469"/>
    <p:sldId id="2093" r:id="rId1470"/>
    <p:sldId id="2094" r:id="rId1471"/>
    <p:sldId id="2095" r:id="rId1472"/>
    <p:sldId id="2096" r:id="rId1473"/>
    <p:sldId id="2097" r:id="rId1474"/>
    <p:sldId id="2098" r:id="rId1475"/>
    <p:sldId id="2099" r:id="rId1476"/>
    <p:sldId id="2100" r:id="rId1477"/>
    <p:sldId id="2101" r:id="rId1478"/>
    <p:sldId id="2102" r:id="rId1479"/>
    <p:sldId id="2103" r:id="rId1480"/>
    <p:sldId id="2104" r:id="rId1481"/>
    <p:sldId id="2105" r:id="rId1482"/>
    <p:sldId id="2106" r:id="rId1483"/>
    <p:sldId id="2107" r:id="rId1484"/>
    <p:sldId id="2108" r:id="rId1485"/>
    <p:sldId id="2109" r:id="rId1486"/>
    <p:sldId id="2110" r:id="rId1487"/>
    <p:sldId id="2111" r:id="rId1488"/>
    <p:sldId id="2112" r:id="rId1489"/>
    <p:sldId id="2113" r:id="rId1490"/>
    <p:sldId id="2114" r:id="rId1491"/>
    <p:sldId id="2115" r:id="rId1492"/>
    <p:sldId id="2116" r:id="rId1493"/>
    <p:sldId id="2117" r:id="rId1494"/>
    <p:sldId id="2118" r:id="rId1495"/>
    <p:sldId id="2119" r:id="rId1496"/>
    <p:sldId id="2120" r:id="rId1497"/>
    <p:sldId id="2121" r:id="rId1498"/>
    <p:sldId id="2122" r:id="rId1499"/>
    <p:sldId id="2123" r:id="rId1500"/>
    <p:sldId id="2124" r:id="rId1501"/>
    <p:sldId id="2125" r:id="rId1502"/>
    <p:sldId id="2126" r:id="rId1503"/>
    <p:sldId id="2127" r:id="rId1504"/>
    <p:sldId id="2128" r:id="rId1505"/>
    <p:sldId id="2129" r:id="rId1506"/>
    <p:sldId id="2130" r:id="rId1507"/>
    <p:sldId id="2131" r:id="rId1508"/>
    <p:sldId id="2132" r:id="rId1509"/>
    <p:sldId id="2133" r:id="rId1510"/>
    <p:sldId id="2134" r:id="rId1511"/>
    <p:sldId id="2138" r:id="rId1512"/>
    <p:sldId id="2139" r:id="rId1513"/>
    <p:sldId id="2137" r:id="rId1514"/>
    <p:sldId id="2136" r:id="rId1515"/>
    <p:sldId id="2154" r:id="rId1516"/>
    <p:sldId id="2153" r:id="rId1517"/>
    <p:sldId id="2152" r:id="rId1518"/>
    <p:sldId id="2151" r:id="rId1519"/>
    <p:sldId id="2150" r:id="rId1520"/>
    <p:sldId id="2135" r:id="rId1521"/>
    <p:sldId id="2140" r:id="rId1522"/>
    <p:sldId id="2141" r:id="rId1523"/>
    <p:sldId id="2142" r:id="rId1524"/>
    <p:sldId id="2143" r:id="rId1525"/>
    <p:sldId id="2144" r:id="rId1526"/>
    <p:sldId id="2145" r:id="rId1527"/>
    <p:sldId id="2146" r:id="rId1528"/>
    <p:sldId id="2147" r:id="rId1529"/>
    <p:sldId id="2148" r:id="rId1530"/>
    <p:sldId id="2149" r:id="rId1531"/>
    <p:sldId id="2155" r:id="rId1532"/>
    <p:sldId id="2156" r:id="rId1533"/>
    <p:sldId id="2157" r:id="rId1534"/>
    <p:sldId id="2158" r:id="rId1535"/>
    <p:sldId id="2159" r:id="rId1536"/>
    <p:sldId id="2160" r:id="rId1537"/>
    <p:sldId id="2161" r:id="rId1538"/>
    <p:sldId id="2162" r:id="rId1539"/>
    <p:sldId id="2163" r:id="rId1540"/>
    <p:sldId id="2164" r:id="rId1541"/>
    <p:sldId id="2165" r:id="rId1542"/>
    <p:sldId id="2166" r:id="rId1543"/>
    <p:sldId id="2167" r:id="rId1544"/>
    <p:sldId id="2168" r:id="rId1545"/>
    <p:sldId id="2169" r:id="rId1546"/>
    <p:sldId id="2170" r:id="rId1547"/>
    <p:sldId id="2171" r:id="rId1548"/>
    <p:sldId id="2172" r:id="rId1549"/>
    <p:sldId id="2173" r:id="rId1550"/>
    <p:sldId id="2174" r:id="rId1551"/>
    <p:sldId id="2175" r:id="rId1552"/>
    <p:sldId id="2176" r:id="rId1553"/>
    <p:sldId id="2177" r:id="rId1554"/>
    <p:sldId id="2178" r:id="rId1555"/>
    <p:sldId id="2179" r:id="rId1556"/>
    <p:sldId id="2180" r:id="rId1557"/>
    <p:sldId id="2181" r:id="rId1558"/>
    <p:sldId id="2182" r:id="rId1559"/>
    <p:sldId id="2183" r:id="rId1560"/>
    <p:sldId id="2184" r:id="rId1561"/>
    <p:sldId id="2185" r:id="rId1562"/>
    <p:sldId id="2186" r:id="rId1563"/>
    <p:sldId id="2187" r:id="rId1564"/>
    <p:sldId id="2188" r:id="rId1565"/>
    <p:sldId id="2189" r:id="rId1566"/>
    <p:sldId id="2190" r:id="rId1567"/>
    <p:sldId id="2191" r:id="rId1568"/>
    <p:sldId id="2192" r:id="rId1569"/>
    <p:sldId id="2193" r:id="rId1570"/>
    <p:sldId id="2194" r:id="rId1571"/>
    <p:sldId id="2195" r:id="rId1572"/>
    <p:sldId id="2196" r:id="rId1573"/>
    <p:sldId id="2197" r:id="rId1574"/>
    <p:sldId id="2198" r:id="rId1575"/>
    <p:sldId id="2199" r:id="rId1576"/>
    <p:sldId id="2200" r:id="rId1577"/>
    <p:sldId id="2201" r:id="rId1578"/>
    <p:sldId id="2202" r:id="rId1579"/>
    <p:sldId id="2203" r:id="rId1580"/>
    <p:sldId id="2204" r:id="rId1581"/>
    <p:sldId id="2205" r:id="rId1582"/>
    <p:sldId id="2206" r:id="rId1583"/>
    <p:sldId id="2207" r:id="rId1584"/>
    <p:sldId id="2208" r:id="rId1585"/>
    <p:sldId id="2209" r:id="rId1586"/>
    <p:sldId id="2210" r:id="rId1587"/>
    <p:sldId id="2211" r:id="rId1588"/>
    <p:sldId id="2212" r:id="rId1589"/>
    <p:sldId id="2213" r:id="rId1590"/>
    <p:sldId id="2214" r:id="rId1591"/>
    <p:sldId id="2215" r:id="rId1592"/>
    <p:sldId id="2216" r:id="rId1593"/>
    <p:sldId id="2217" r:id="rId1594"/>
    <p:sldId id="2218" r:id="rId1595"/>
    <p:sldId id="2219" r:id="rId1596"/>
    <p:sldId id="2220" r:id="rId1597"/>
    <p:sldId id="2221" r:id="rId1598"/>
    <p:sldId id="2222" r:id="rId1599"/>
    <p:sldId id="2223" r:id="rId1600"/>
    <p:sldId id="2224" r:id="rId1601"/>
    <p:sldId id="2225" r:id="rId1602"/>
    <p:sldId id="2226" r:id="rId1603"/>
    <p:sldId id="2227" r:id="rId1604"/>
    <p:sldId id="2228" r:id="rId1605"/>
    <p:sldId id="2229" r:id="rId1606"/>
    <p:sldId id="2230" r:id="rId1607"/>
    <p:sldId id="2231" r:id="rId1608"/>
    <p:sldId id="2232" r:id="rId1609"/>
    <p:sldId id="2233" r:id="rId1610"/>
    <p:sldId id="2234" r:id="rId1611"/>
    <p:sldId id="2235" r:id="rId1612"/>
    <p:sldId id="2236" r:id="rId1613"/>
    <p:sldId id="2237" r:id="rId1614"/>
    <p:sldId id="2238" r:id="rId1615"/>
    <p:sldId id="2239" r:id="rId1616"/>
    <p:sldId id="2240" r:id="rId1617"/>
    <p:sldId id="2241" r:id="rId1618"/>
    <p:sldId id="2242" r:id="rId1619"/>
    <p:sldId id="2243" r:id="rId1620"/>
    <p:sldId id="2244" r:id="rId1621"/>
    <p:sldId id="2245" r:id="rId1622"/>
    <p:sldId id="2246" r:id="rId1623"/>
    <p:sldId id="2247" r:id="rId1624"/>
    <p:sldId id="2248" r:id="rId1625"/>
    <p:sldId id="2249" r:id="rId1626"/>
    <p:sldId id="2250" r:id="rId1627"/>
    <p:sldId id="2251" r:id="rId1628"/>
    <p:sldId id="2252" r:id="rId1629"/>
    <p:sldId id="2253" r:id="rId1630"/>
    <p:sldId id="2254" r:id="rId1631"/>
    <p:sldId id="2255" r:id="rId1632"/>
    <p:sldId id="2256" r:id="rId1633"/>
    <p:sldId id="2257" r:id="rId1634"/>
    <p:sldId id="2258" r:id="rId1635"/>
    <p:sldId id="2259" r:id="rId1636"/>
    <p:sldId id="2260" r:id="rId1637"/>
    <p:sldId id="2261" r:id="rId1638"/>
    <p:sldId id="2262" r:id="rId1639"/>
    <p:sldId id="2263" r:id="rId1640"/>
    <p:sldId id="2264" r:id="rId1641"/>
    <p:sldId id="2265" r:id="rId1642"/>
    <p:sldId id="2266" r:id="rId1643"/>
    <p:sldId id="2267" r:id="rId1644"/>
    <p:sldId id="2268" r:id="rId1645"/>
    <p:sldId id="2269" r:id="rId1646"/>
    <p:sldId id="2270" r:id="rId1647"/>
    <p:sldId id="2271" r:id="rId1648"/>
    <p:sldId id="2272" r:id="rId1649"/>
    <p:sldId id="2273" r:id="rId1650"/>
    <p:sldId id="2274" r:id="rId1651"/>
    <p:sldId id="2275" r:id="rId1652"/>
    <p:sldId id="2276" r:id="rId1653"/>
    <p:sldId id="2277" r:id="rId1654"/>
    <p:sldId id="2278" r:id="rId1655"/>
    <p:sldId id="2279" r:id="rId1656"/>
    <p:sldId id="2280" r:id="rId1657"/>
    <p:sldId id="2281" r:id="rId1658"/>
    <p:sldId id="2282" r:id="rId1659"/>
    <p:sldId id="2283" r:id="rId1660"/>
    <p:sldId id="2284" r:id="rId1661"/>
    <p:sldId id="2285" r:id="rId1662"/>
    <p:sldId id="2286" r:id="rId1663"/>
    <p:sldId id="2287" r:id="rId1664"/>
    <p:sldId id="2288" r:id="rId1665"/>
    <p:sldId id="2289" r:id="rId1666"/>
    <p:sldId id="2290" r:id="rId1667"/>
    <p:sldId id="2291" r:id="rId1668"/>
    <p:sldId id="2292" r:id="rId1669"/>
    <p:sldId id="2293" r:id="rId1670"/>
    <p:sldId id="2294" r:id="rId1671"/>
    <p:sldId id="2295" r:id="rId1672"/>
    <p:sldId id="2296" r:id="rId1673"/>
    <p:sldId id="2297" r:id="rId1674"/>
    <p:sldId id="2298" r:id="rId1675"/>
    <p:sldId id="797" r:id="rId1676"/>
  </p:sldIdLst>
  <p:sldSz cx="9144000" cy="6858000" type="screen4x3"/>
  <p:notesSz cx="6858000" cy="9144000"/>
  <p:defaultTextStyle>
    <a:defPPr>
      <a:defRPr lang="es-CO"/>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Estilo medio 2 - Énfasis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620"/>
    <p:restoredTop sz="94660"/>
  </p:normalViewPr>
  <p:slideViewPr>
    <p:cSldViewPr>
      <p:cViewPr varScale="1">
        <p:scale>
          <a:sx n="116" d="100"/>
          <a:sy n="116" d="100"/>
        </p:scale>
        <p:origin x="1464" y="108"/>
      </p:cViewPr>
      <p:guideLst>
        <p:guide orient="horz" pos="2160"/>
        <p:guide pos="288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522" Type="http://schemas.openxmlformats.org/officeDocument/2006/relationships/slide" Target="slides/slide1521.xml"/><Relationship Id="rId21" Type="http://schemas.openxmlformats.org/officeDocument/2006/relationships/slide" Target="slides/slide20.xml"/><Relationship Id="rId170" Type="http://schemas.openxmlformats.org/officeDocument/2006/relationships/slide" Target="slides/slide169.xml"/><Relationship Id="rId268" Type="http://schemas.openxmlformats.org/officeDocument/2006/relationships/slide" Target="slides/slide267.xml"/><Relationship Id="rId475" Type="http://schemas.openxmlformats.org/officeDocument/2006/relationships/slide" Target="slides/slide474.xml"/><Relationship Id="rId682" Type="http://schemas.openxmlformats.org/officeDocument/2006/relationships/slide" Target="slides/slide681.xml"/><Relationship Id="rId128" Type="http://schemas.openxmlformats.org/officeDocument/2006/relationships/slide" Target="slides/slide127.xml"/><Relationship Id="rId335" Type="http://schemas.openxmlformats.org/officeDocument/2006/relationships/slide" Target="slides/slide334.xml"/><Relationship Id="rId542" Type="http://schemas.openxmlformats.org/officeDocument/2006/relationships/slide" Target="slides/slide541.xml"/><Relationship Id="rId987" Type="http://schemas.openxmlformats.org/officeDocument/2006/relationships/slide" Target="slides/slide986.xml"/><Relationship Id="rId1172" Type="http://schemas.openxmlformats.org/officeDocument/2006/relationships/slide" Target="slides/slide1171.xml"/><Relationship Id="rId402" Type="http://schemas.openxmlformats.org/officeDocument/2006/relationships/slide" Target="slides/slide401.xml"/><Relationship Id="rId847" Type="http://schemas.openxmlformats.org/officeDocument/2006/relationships/slide" Target="slides/slide846.xml"/><Relationship Id="rId1032" Type="http://schemas.openxmlformats.org/officeDocument/2006/relationships/slide" Target="slides/slide1031.xml"/><Relationship Id="rId1477" Type="http://schemas.openxmlformats.org/officeDocument/2006/relationships/slide" Target="slides/slide1476.xml"/><Relationship Id="rId707" Type="http://schemas.openxmlformats.org/officeDocument/2006/relationships/slide" Target="slides/slide706.xml"/><Relationship Id="rId914" Type="http://schemas.openxmlformats.org/officeDocument/2006/relationships/slide" Target="slides/slide913.xml"/><Relationship Id="rId1337" Type="http://schemas.openxmlformats.org/officeDocument/2006/relationships/slide" Target="slides/slide1336.xml"/><Relationship Id="rId1544" Type="http://schemas.openxmlformats.org/officeDocument/2006/relationships/slide" Target="slides/slide1543.xml"/><Relationship Id="rId43" Type="http://schemas.openxmlformats.org/officeDocument/2006/relationships/slide" Target="slides/slide42.xml"/><Relationship Id="rId1404" Type="http://schemas.openxmlformats.org/officeDocument/2006/relationships/slide" Target="slides/slide1403.xml"/><Relationship Id="rId1611" Type="http://schemas.openxmlformats.org/officeDocument/2006/relationships/slide" Target="slides/slide1610.xml"/><Relationship Id="rId192" Type="http://schemas.openxmlformats.org/officeDocument/2006/relationships/slide" Target="slides/slide191.xml"/><Relationship Id="rId497" Type="http://schemas.openxmlformats.org/officeDocument/2006/relationships/slide" Target="slides/slide496.xml"/><Relationship Id="rId357" Type="http://schemas.openxmlformats.org/officeDocument/2006/relationships/slide" Target="slides/slide356.xml"/><Relationship Id="rId1194" Type="http://schemas.openxmlformats.org/officeDocument/2006/relationships/slide" Target="slides/slide1193.xml"/><Relationship Id="rId217" Type="http://schemas.openxmlformats.org/officeDocument/2006/relationships/slide" Target="slides/slide216.xml"/><Relationship Id="rId564" Type="http://schemas.openxmlformats.org/officeDocument/2006/relationships/slide" Target="slides/slide563.xml"/><Relationship Id="rId771" Type="http://schemas.openxmlformats.org/officeDocument/2006/relationships/slide" Target="slides/slide770.xml"/><Relationship Id="rId869" Type="http://schemas.openxmlformats.org/officeDocument/2006/relationships/slide" Target="slides/slide868.xml"/><Relationship Id="rId1499" Type="http://schemas.openxmlformats.org/officeDocument/2006/relationships/slide" Target="slides/slide1498.xml"/><Relationship Id="rId424" Type="http://schemas.openxmlformats.org/officeDocument/2006/relationships/slide" Target="slides/slide423.xml"/><Relationship Id="rId631" Type="http://schemas.openxmlformats.org/officeDocument/2006/relationships/slide" Target="slides/slide630.xml"/><Relationship Id="rId729" Type="http://schemas.openxmlformats.org/officeDocument/2006/relationships/slide" Target="slides/slide728.xml"/><Relationship Id="rId1054" Type="http://schemas.openxmlformats.org/officeDocument/2006/relationships/slide" Target="slides/slide1053.xml"/><Relationship Id="rId1261" Type="http://schemas.openxmlformats.org/officeDocument/2006/relationships/slide" Target="slides/slide1260.xml"/><Relationship Id="rId1359" Type="http://schemas.openxmlformats.org/officeDocument/2006/relationships/slide" Target="slides/slide1358.xml"/><Relationship Id="rId936" Type="http://schemas.openxmlformats.org/officeDocument/2006/relationships/slide" Target="slides/slide935.xml"/><Relationship Id="rId1121" Type="http://schemas.openxmlformats.org/officeDocument/2006/relationships/slide" Target="slides/slide1120.xml"/><Relationship Id="rId1219" Type="http://schemas.openxmlformats.org/officeDocument/2006/relationships/slide" Target="slides/slide1218.xml"/><Relationship Id="rId1566" Type="http://schemas.openxmlformats.org/officeDocument/2006/relationships/slide" Target="slides/slide1565.xml"/><Relationship Id="rId65" Type="http://schemas.openxmlformats.org/officeDocument/2006/relationships/slide" Target="slides/slide64.xml"/><Relationship Id="rId1426" Type="http://schemas.openxmlformats.org/officeDocument/2006/relationships/slide" Target="slides/slide1425.xml"/><Relationship Id="rId1633" Type="http://schemas.openxmlformats.org/officeDocument/2006/relationships/slide" Target="slides/slide1632.xml"/><Relationship Id="rId281" Type="http://schemas.openxmlformats.org/officeDocument/2006/relationships/slide" Target="slides/slide280.xml"/><Relationship Id="rId141" Type="http://schemas.openxmlformats.org/officeDocument/2006/relationships/slide" Target="slides/slide140.xml"/><Relationship Id="rId379" Type="http://schemas.openxmlformats.org/officeDocument/2006/relationships/slide" Target="slides/slide378.xml"/><Relationship Id="rId586" Type="http://schemas.openxmlformats.org/officeDocument/2006/relationships/slide" Target="slides/slide585.xml"/><Relationship Id="rId793" Type="http://schemas.openxmlformats.org/officeDocument/2006/relationships/slide" Target="slides/slide792.xml"/><Relationship Id="rId7" Type="http://schemas.openxmlformats.org/officeDocument/2006/relationships/slide" Target="slides/slide6.xml"/><Relationship Id="rId239" Type="http://schemas.openxmlformats.org/officeDocument/2006/relationships/slide" Target="slides/slide238.xml"/><Relationship Id="rId446" Type="http://schemas.openxmlformats.org/officeDocument/2006/relationships/slide" Target="slides/slide445.xml"/><Relationship Id="rId653" Type="http://schemas.openxmlformats.org/officeDocument/2006/relationships/slide" Target="slides/slide652.xml"/><Relationship Id="rId1076" Type="http://schemas.openxmlformats.org/officeDocument/2006/relationships/slide" Target="slides/slide1075.xml"/><Relationship Id="rId1283" Type="http://schemas.openxmlformats.org/officeDocument/2006/relationships/slide" Target="slides/slide1282.xml"/><Relationship Id="rId1490" Type="http://schemas.openxmlformats.org/officeDocument/2006/relationships/slide" Target="slides/slide1489.xml"/><Relationship Id="rId306" Type="http://schemas.openxmlformats.org/officeDocument/2006/relationships/slide" Target="slides/slide305.xml"/><Relationship Id="rId860" Type="http://schemas.openxmlformats.org/officeDocument/2006/relationships/slide" Target="slides/slide859.xml"/><Relationship Id="rId958" Type="http://schemas.openxmlformats.org/officeDocument/2006/relationships/slide" Target="slides/slide957.xml"/><Relationship Id="rId1143" Type="http://schemas.openxmlformats.org/officeDocument/2006/relationships/slide" Target="slides/slide1142.xml"/><Relationship Id="rId1588" Type="http://schemas.openxmlformats.org/officeDocument/2006/relationships/slide" Target="slides/slide1587.xml"/><Relationship Id="rId87" Type="http://schemas.openxmlformats.org/officeDocument/2006/relationships/slide" Target="slides/slide86.xml"/><Relationship Id="rId513" Type="http://schemas.openxmlformats.org/officeDocument/2006/relationships/slide" Target="slides/slide512.xml"/><Relationship Id="rId720" Type="http://schemas.openxmlformats.org/officeDocument/2006/relationships/slide" Target="slides/slide719.xml"/><Relationship Id="rId818" Type="http://schemas.openxmlformats.org/officeDocument/2006/relationships/slide" Target="slides/slide817.xml"/><Relationship Id="rId1350" Type="http://schemas.openxmlformats.org/officeDocument/2006/relationships/slide" Target="slides/slide1349.xml"/><Relationship Id="rId1448" Type="http://schemas.openxmlformats.org/officeDocument/2006/relationships/slide" Target="slides/slide1447.xml"/><Relationship Id="rId1655" Type="http://schemas.openxmlformats.org/officeDocument/2006/relationships/slide" Target="slides/slide1654.xml"/><Relationship Id="rId1003" Type="http://schemas.openxmlformats.org/officeDocument/2006/relationships/slide" Target="slides/slide1002.xml"/><Relationship Id="rId1210" Type="http://schemas.openxmlformats.org/officeDocument/2006/relationships/slide" Target="slides/slide1209.xml"/><Relationship Id="rId1308" Type="http://schemas.openxmlformats.org/officeDocument/2006/relationships/slide" Target="slides/slide1307.xml"/><Relationship Id="rId1515" Type="http://schemas.openxmlformats.org/officeDocument/2006/relationships/slide" Target="slides/slide1514.xml"/><Relationship Id="rId14" Type="http://schemas.openxmlformats.org/officeDocument/2006/relationships/slide" Target="slides/slide13.xml"/><Relationship Id="rId163" Type="http://schemas.openxmlformats.org/officeDocument/2006/relationships/slide" Target="slides/slide162.xml"/><Relationship Id="rId370" Type="http://schemas.openxmlformats.org/officeDocument/2006/relationships/slide" Target="slides/slide369.xml"/><Relationship Id="rId230" Type="http://schemas.openxmlformats.org/officeDocument/2006/relationships/slide" Target="slides/slide229.xml"/><Relationship Id="rId468" Type="http://schemas.openxmlformats.org/officeDocument/2006/relationships/slide" Target="slides/slide467.xml"/><Relationship Id="rId675" Type="http://schemas.openxmlformats.org/officeDocument/2006/relationships/slide" Target="slides/slide674.xml"/><Relationship Id="rId882" Type="http://schemas.openxmlformats.org/officeDocument/2006/relationships/slide" Target="slides/slide881.xml"/><Relationship Id="rId1098" Type="http://schemas.openxmlformats.org/officeDocument/2006/relationships/slide" Target="slides/slide1097.xml"/><Relationship Id="rId328" Type="http://schemas.openxmlformats.org/officeDocument/2006/relationships/slide" Target="slides/slide327.xml"/><Relationship Id="rId535" Type="http://schemas.openxmlformats.org/officeDocument/2006/relationships/slide" Target="slides/slide534.xml"/><Relationship Id="rId742" Type="http://schemas.openxmlformats.org/officeDocument/2006/relationships/slide" Target="slides/slide741.xml"/><Relationship Id="rId1165" Type="http://schemas.openxmlformats.org/officeDocument/2006/relationships/slide" Target="slides/slide1164.xml"/><Relationship Id="rId1372" Type="http://schemas.openxmlformats.org/officeDocument/2006/relationships/slide" Target="slides/slide1371.xml"/><Relationship Id="rId602" Type="http://schemas.openxmlformats.org/officeDocument/2006/relationships/slide" Target="slides/slide601.xml"/><Relationship Id="rId1025" Type="http://schemas.openxmlformats.org/officeDocument/2006/relationships/slide" Target="slides/slide1024.xml"/><Relationship Id="rId1232" Type="http://schemas.openxmlformats.org/officeDocument/2006/relationships/slide" Target="slides/slide1231.xml"/><Relationship Id="rId1677" Type="http://schemas.openxmlformats.org/officeDocument/2006/relationships/notesMaster" Target="notesMasters/notesMaster1.xml"/><Relationship Id="rId907" Type="http://schemas.openxmlformats.org/officeDocument/2006/relationships/slide" Target="slides/slide906.xml"/><Relationship Id="rId1537" Type="http://schemas.openxmlformats.org/officeDocument/2006/relationships/slide" Target="slides/slide1536.xml"/><Relationship Id="rId36" Type="http://schemas.openxmlformats.org/officeDocument/2006/relationships/slide" Target="slides/slide35.xml"/><Relationship Id="rId1604" Type="http://schemas.openxmlformats.org/officeDocument/2006/relationships/slide" Target="slides/slide1603.xml"/><Relationship Id="rId185" Type="http://schemas.openxmlformats.org/officeDocument/2006/relationships/slide" Target="slides/slide184.xml"/><Relationship Id="rId392" Type="http://schemas.openxmlformats.org/officeDocument/2006/relationships/slide" Target="slides/slide391.xml"/><Relationship Id="rId697" Type="http://schemas.openxmlformats.org/officeDocument/2006/relationships/slide" Target="slides/slide696.xml"/><Relationship Id="rId252" Type="http://schemas.openxmlformats.org/officeDocument/2006/relationships/slide" Target="slides/slide251.xml"/><Relationship Id="rId1187" Type="http://schemas.openxmlformats.org/officeDocument/2006/relationships/slide" Target="slides/slide1186.xml"/><Relationship Id="rId112" Type="http://schemas.openxmlformats.org/officeDocument/2006/relationships/slide" Target="slides/slide111.xml"/><Relationship Id="rId557" Type="http://schemas.openxmlformats.org/officeDocument/2006/relationships/slide" Target="slides/slide556.xml"/><Relationship Id="rId764" Type="http://schemas.openxmlformats.org/officeDocument/2006/relationships/slide" Target="slides/slide763.xml"/><Relationship Id="rId971" Type="http://schemas.openxmlformats.org/officeDocument/2006/relationships/slide" Target="slides/slide970.xml"/><Relationship Id="rId1394" Type="http://schemas.openxmlformats.org/officeDocument/2006/relationships/slide" Target="slides/slide1393.xml"/><Relationship Id="rId417" Type="http://schemas.openxmlformats.org/officeDocument/2006/relationships/slide" Target="slides/slide416.xml"/><Relationship Id="rId624" Type="http://schemas.openxmlformats.org/officeDocument/2006/relationships/slide" Target="slides/slide623.xml"/><Relationship Id="rId831" Type="http://schemas.openxmlformats.org/officeDocument/2006/relationships/slide" Target="slides/slide830.xml"/><Relationship Id="rId1047" Type="http://schemas.openxmlformats.org/officeDocument/2006/relationships/slide" Target="slides/slide1046.xml"/><Relationship Id="rId1254" Type="http://schemas.openxmlformats.org/officeDocument/2006/relationships/slide" Target="slides/slide1253.xml"/><Relationship Id="rId1461" Type="http://schemas.openxmlformats.org/officeDocument/2006/relationships/slide" Target="slides/slide1460.xml"/><Relationship Id="rId929" Type="http://schemas.openxmlformats.org/officeDocument/2006/relationships/slide" Target="slides/slide928.xml"/><Relationship Id="rId1114" Type="http://schemas.openxmlformats.org/officeDocument/2006/relationships/slide" Target="slides/slide1113.xml"/><Relationship Id="rId1321" Type="http://schemas.openxmlformats.org/officeDocument/2006/relationships/slide" Target="slides/slide1320.xml"/><Relationship Id="rId1559" Type="http://schemas.openxmlformats.org/officeDocument/2006/relationships/slide" Target="slides/slide1558.xml"/><Relationship Id="rId58" Type="http://schemas.openxmlformats.org/officeDocument/2006/relationships/slide" Target="slides/slide57.xml"/><Relationship Id="rId1419" Type="http://schemas.openxmlformats.org/officeDocument/2006/relationships/slide" Target="slides/slide1418.xml"/><Relationship Id="rId1626" Type="http://schemas.openxmlformats.org/officeDocument/2006/relationships/slide" Target="slides/slide1625.xml"/><Relationship Id="rId274" Type="http://schemas.openxmlformats.org/officeDocument/2006/relationships/slide" Target="slides/slide273.xml"/><Relationship Id="rId481" Type="http://schemas.openxmlformats.org/officeDocument/2006/relationships/slide" Target="slides/slide480.xml"/><Relationship Id="rId134" Type="http://schemas.openxmlformats.org/officeDocument/2006/relationships/slide" Target="slides/slide133.xml"/><Relationship Id="rId579" Type="http://schemas.openxmlformats.org/officeDocument/2006/relationships/slide" Target="slides/slide578.xml"/><Relationship Id="rId786" Type="http://schemas.openxmlformats.org/officeDocument/2006/relationships/slide" Target="slides/slide785.xml"/><Relationship Id="rId993" Type="http://schemas.openxmlformats.org/officeDocument/2006/relationships/slide" Target="slides/slide992.xml"/><Relationship Id="rId341" Type="http://schemas.openxmlformats.org/officeDocument/2006/relationships/slide" Target="slides/slide340.xml"/><Relationship Id="rId439" Type="http://schemas.openxmlformats.org/officeDocument/2006/relationships/slide" Target="slides/slide438.xml"/><Relationship Id="rId646" Type="http://schemas.openxmlformats.org/officeDocument/2006/relationships/slide" Target="slides/slide645.xml"/><Relationship Id="rId1069" Type="http://schemas.openxmlformats.org/officeDocument/2006/relationships/slide" Target="slides/slide1068.xml"/><Relationship Id="rId1276" Type="http://schemas.openxmlformats.org/officeDocument/2006/relationships/slide" Target="slides/slide1275.xml"/><Relationship Id="rId1483" Type="http://schemas.openxmlformats.org/officeDocument/2006/relationships/slide" Target="slides/slide1482.xml"/><Relationship Id="rId201" Type="http://schemas.openxmlformats.org/officeDocument/2006/relationships/slide" Target="slides/slide200.xml"/><Relationship Id="rId506" Type="http://schemas.openxmlformats.org/officeDocument/2006/relationships/slide" Target="slides/slide505.xml"/><Relationship Id="rId853" Type="http://schemas.openxmlformats.org/officeDocument/2006/relationships/slide" Target="slides/slide852.xml"/><Relationship Id="rId1136" Type="http://schemas.openxmlformats.org/officeDocument/2006/relationships/slide" Target="slides/slide1135.xml"/><Relationship Id="rId713" Type="http://schemas.openxmlformats.org/officeDocument/2006/relationships/slide" Target="slides/slide712.xml"/><Relationship Id="rId920" Type="http://schemas.openxmlformats.org/officeDocument/2006/relationships/slide" Target="slides/slide919.xml"/><Relationship Id="rId1343" Type="http://schemas.openxmlformats.org/officeDocument/2006/relationships/slide" Target="slides/slide1342.xml"/><Relationship Id="rId1550" Type="http://schemas.openxmlformats.org/officeDocument/2006/relationships/slide" Target="slides/slide1549.xml"/><Relationship Id="rId1648" Type="http://schemas.openxmlformats.org/officeDocument/2006/relationships/slide" Target="slides/slide1647.xml"/><Relationship Id="rId1203" Type="http://schemas.openxmlformats.org/officeDocument/2006/relationships/slide" Target="slides/slide1202.xml"/><Relationship Id="rId1410" Type="http://schemas.openxmlformats.org/officeDocument/2006/relationships/slide" Target="slides/slide1409.xml"/><Relationship Id="rId1508" Type="http://schemas.openxmlformats.org/officeDocument/2006/relationships/slide" Target="slides/slide1507.xml"/><Relationship Id="rId296" Type="http://schemas.openxmlformats.org/officeDocument/2006/relationships/slide" Target="slides/slide295.xml"/><Relationship Id="rId156" Type="http://schemas.openxmlformats.org/officeDocument/2006/relationships/slide" Target="slides/slide155.xml"/><Relationship Id="rId363" Type="http://schemas.openxmlformats.org/officeDocument/2006/relationships/slide" Target="slides/slide362.xml"/><Relationship Id="rId570" Type="http://schemas.openxmlformats.org/officeDocument/2006/relationships/slide" Target="slides/slide569.xml"/><Relationship Id="rId223" Type="http://schemas.openxmlformats.org/officeDocument/2006/relationships/slide" Target="slides/slide222.xml"/><Relationship Id="rId430" Type="http://schemas.openxmlformats.org/officeDocument/2006/relationships/slide" Target="slides/slide429.xml"/><Relationship Id="rId668" Type="http://schemas.openxmlformats.org/officeDocument/2006/relationships/slide" Target="slides/slide667.xml"/><Relationship Id="rId875" Type="http://schemas.openxmlformats.org/officeDocument/2006/relationships/slide" Target="slides/slide874.xml"/><Relationship Id="rId1060" Type="http://schemas.openxmlformats.org/officeDocument/2006/relationships/slide" Target="slides/slide1059.xml"/><Relationship Id="rId1298" Type="http://schemas.openxmlformats.org/officeDocument/2006/relationships/slide" Target="slides/slide1297.xml"/><Relationship Id="rId528" Type="http://schemas.openxmlformats.org/officeDocument/2006/relationships/slide" Target="slides/slide527.xml"/><Relationship Id="rId735" Type="http://schemas.openxmlformats.org/officeDocument/2006/relationships/slide" Target="slides/slide734.xml"/><Relationship Id="rId942" Type="http://schemas.openxmlformats.org/officeDocument/2006/relationships/slide" Target="slides/slide941.xml"/><Relationship Id="rId1158" Type="http://schemas.openxmlformats.org/officeDocument/2006/relationships/slide" Target="slides/slide1157.xml"/><Relationship Id="rId1365" Type="http://schemas.openxmlformats.org/officeDocument/2006/relationships/slide" Target="slides/slide1364.xml"/><Relationship Id="rId1572" Type="http://schemas.openxmlformats.org/officeDocument/2006/relationships/slide" Target="slides/slide1571.xml"/><Relationship Id="rId1018" Type="http://schemas.openxmlformats.org/officeDocument/2006/relationships/slide" Target="slides/slide1017.xml"/><Relationship Id="rId1225" Type="http://schemas.openxmlformats.org/officeDocument/2006/relationships/slide" Target="slides/slide1224.xml"/><Relationship Id="rId1432" Type="http://schemas.openxmlformats.org/officeDocument/2006/relationships/slide" Target="slides/slide1431.xml"/><Relationship Id="rId71" Type="http://schemas.openxmlformats.org/officeDocument/2006/relationships/slide" Target="slides/slide70.xml"/><Relationship Id="rId802" Type="http://schemas.openxmlformats.org/officeDocument/2006/relationships/slide" Target="slides/slide801.xml"/><Relationship Id="rId29" Type="http://schemas.openxmlformats.org/officeDocument/2006/relationships/slide" Target="slides/slide28.xml"/><Relationship Id="rId178" Type="http://schemas.openxmlformats.org/officeDocument/2006/relationships/slide" Target="slides/slide177.xml"/><Relationship Id="rId385" Type="http://schemas.openxmlformats.org/officeDocument/2006/relationships/slide" Target="slides/slide384.xml"/><Relationship Id="rId592" Type="http://schemas.openxmlformats.org/officeDocument/2006/relationships/slide" Target="slides/slide591.xml"/><Relationship Id="rId245" Type="http://schemas.openxmlformats.org/officeDocument/2006/relationships/slide" Target="slides/slide244.xml"/><Relationship Id="rId452" Type="http://schemas.openxmlformats.org/officeDocument/2006/relationships/slide" Target="slides/slide451.xml"/><Relationship Id="rId897" Type="http://schemas.openxmlformats.org/officeDocument/2006/relationships/slide" Target="slides/slide896.xml"/><Relationship Id="rId1082" Type="http://schemas.openxmlformats.org/officeDocument/2006/relationships/slide" Target="slides/slide1081.xml"/><Relationship Id="rId105" Type="http://schemas.openxmlformats.org/officeDocument/2006/relationships/slide" Target="slides/slide104.xml"/><Relationship Id="rId312" Type="http://schemas.openxmlformats.org/officeDocument/2006/relationships/slide" Target="slides/slide311.xml"/><Relationship Id="rId757" Type="http://schemas.openxmlformats.org/officeDocument/2006/relationships/slide" Target="slides/slide756.xml"/><Relationship Id="rId964" Type="http://schemas.openxmlformats.org/officeDocument/2006/relationships/slide" Target="slides/slide963.xml"/><Relationship Id="rId1387" Type="http://schemas.openxmlformats.org/officeDocument/2006/relationships/slide" Target="slides/slide1386.xml"/><Relationship Id="rId1594" Type="http://schemas.openxmlformats.org/officeDocument/2006/relationships/slide" Target="slides/slide1593.xml"/><Relationship Id="rId93" Type="http://schemas.openxmlformats.org/officeDocument/2006/relationships/slide" Target="slides/slide92.xml"/><Relationship Id="rId617" Type="http://schemas.openxmlformats.org/officeDocument/2006/relationships/slide" Target="slides/slide616.xml"/><Relationship Id="rId824" Type="http://schemas.openxmlformats.org/officeDocument/2006/relationships/slide" Target="slides/slide823.xml"/><Relationship Id="rId1247" Type="http://schemas.openxmlformats.org/officeDocument/2006/relationships/slide" Target="slides/slide1246.xml"/><Relationship Id="rId1454" Type="http://schemas.openxmlformats.org/officeDocument/2006/relationships/slide" Target="slides/slide1453.xml"/><Relationship Id="rId1661" Type="http://schemas.openxmlformats.org/officeDocument/2006/relationships/slide" Target="slides/slide1660.xml"/><Relationship Id="rId1107" Type="http://schemas.openxmlformats.org/officeDocument/2006/relationships/slide" Target="slides/slide1106.xml"/><Relationship Id="rId1314" Type="http://schemas.openxmlformats.org/officeDocument/2006/relationships/slide" Target="slides/slide1313.xml"/><Relationship Id="rId1521" Type="http://schemas.openxmlformats.org/officeDocument/2006/relationships/slide" Target="slides/slide1520.xml"/><Relationship Id="rId1619" Type="http://schemas.openxmlformats.org/officeDocument/2006/relationships/slide" Target="slides/slide1618.xml"/><Relationship Id="rId20" Type="http://schemas.openxmlformats.org/officeDocument/2006/relationships/slide" Target="slides/slide19.xml"/><Relationship Id="rId267" Type="http://schemas.openxmlformats.org/officeDocument/2006/relationships/slide" Target="slides/slide266.xml"/><Relationship Id="rId474" Type="http://schemas.openxmlformats.org/officeDocument/2006/relationships/slide" Target="slides/slide473.xml"/><Relationship Id="rId127" Type="http://schemas.openxmlformats.org/officeDocument/2006/relationships/slide" Target="slides/slide126.xml"/><Relationship Id="rId681" Type="http://schemas.openxmlformats.org/officeDocument/2006/relationships/slide" Target="slides/slide680.xml"/><Relationship Id="rId779" Type="http://schemas.openxmlformats.org/officeDocument/2006/relationships/slide" Target="slides/slide778.xml"/><Relationship Id="rId986" Type="http://schemas.openxmlformats.org/officeDocument/2006/relationships/slide" Target="slides/slide985.xml"/><Relationship Id="rId334" Type="http://schemas.openxmlformats.org/officeDocument/2006/relationships/slide" Target="slides/slide333.xml"/><Relationship Id="rId541" Type="http://schemas.openxmlformats.org/officeDocument/2006/relationships/slide" Target="slides/slide540.xml"/><Relationship Id="rId639" Type="http://schemas.openxmlformats.org/officeDocument/2006/relationships/slide" Target="slides/slide638.xml"/><Relationship Id="rId1171" Type="http://schemas.openxmlformats.org/officeDocument/2006/relationships/slide" Target="slides/slide1170.xml"/><Relationship Id="rId1269" Type="http://schemas.openxmlformats.org/officeDocument/2006/relationships/slide" Target="slides/slide1268.xml"/><Relationship Id="rId1476" Type="http://schemas.openxmlformats.org/officeDocument/2006/relationships/slide" Target="slides/slide1475.xml"/><Relationship Id="rId401" Type="http://schemas.openxmlformats.org/officeDocument/2006/relationships/slide" Target="slides/slide400.xml"/><Relationship Id="rId846" Type="http://schemas.openxmlformats.org/officeDocument/2006/relationships/slide" Target="slides/slide845.xml"/><Relationship Id="rId1031" Type="http://schemas.openxmlformats.org/officeDocument/2006/relationships/slide" Target="slides/slide1030.xml"/><Relationship Id="rId1129" Type="http://schemas.openxmlformats.org/officeDocument/2006/relationships/slide" Target="slides/slide1128.xml"/><Relationship Id="rId706" Type="http://schemas.openxmlformats.org/officeDocument/2006/relationships/slide" Target="slides/slide705.xml"/><Relationship Id="rId913" Type="http://schemas.openxmlformats.org/officeDocument/2006/relationships/slide" Target="slides/slide912.xml"/><Relationship Id="rId1336" Type="http://schemas.openxmlformats.org/officeDocument/2006/relationships/slide" Target="slides/slide1335.xml"/><Relationship Id="rId1543" Type="http://schemas.openxmlformats.org/officeDocument/2006/relationships/slide" Target="slides/slide1542.xml"/><Relationship Id="rId42" Type="http://schemas.openxmlformats.org/officeDocument/2006/relationships/slide" Target="slides/slide41.xml"/><Relationship Id="rId1403" Type="http://schemas.openxmlformats.org/officeDocument/2006/relationships/slide" Target="slides/slide1402.xml"/><Relationship Id="rId1610" Type="http://schemas.openxmlformats.org/officeDocument/2006/relationships/slide" Target="slides/slide1609.xml"/><Relationship Id="rId191" Type="http://schemas.openxmlformats.org/officeDocument/2006/relationships/slide" Target="slides/slide190.xml"/><Relationship Id="rId289" Type="http://schemas.openxmlformats.org/officeDocument/2006/relationships/slide" Target="slides/slide288.xml"/><Relationship Id="rId496" Type="http://schemas.openxmlformats.org/officeDocument/2006/relationships/slide" Target="slides/slide495.xml"/><Relationship Id="rId149" Type="http://schemas.openxmlformats.org/officeDocument/2006/relationships/slide" Target="slides/slide148.xml"/><Relationship Id="rId356" Type="http://schemas.openxmlformats.org/officeDocument/2006/relationships/slide" Target="slides/slide355.xml"/><Relationship Id="rId563" Type="http://schemas.openxmlformats.org/officeDocument/2006/relationships/slide" Target="slides/slide562.xml"/><Relationship Id="rId770" Type="http://schemas.openxmlformats.org/officeDocument/2006/relationships/slide" Target="slides/slide769.xml"/><Relationship Id="rId1193" Type="http://schemas.openxmlformats.org/officeDocument/2006/relationships/slide" Target="slides/slide1192.xml"/><Relationship Id="rId216" Type="http://schemas.openxmlformats.org/officeDocument/2006/relationships/slide" Target="slides/slide215.xml"/><Relationship Id="rId423" Type="http://schemas.openxmlformats.org/officeDocument/2006/relationships/slide" Target="slides/slide422.xml"/><Relationship Id="rId868" Type="http://schemas.openxmlformats.org/officeDocument/2006/relationships/slide" Target="slides/slide867.xml"/><Relationship Id="rId1053" Type="http://schemas.openxmlformats.org/officeDocument/2006/relationships/slide" Target="slides/slide1052.xml"/><Relationship Id="rId1260" Type="http://schemas.openxmlformats.org/officeDocument/2006/relationships/slide" Target="slides/slide1259.xml"/><Relationship Id="rId1498" Type="http://schemas.openxmlformats.org/officeDocument/2006/relationships/slide" Target="slides/slide1497.xml"/><Relationship Id="rId630" Type="http://schemas.openxmlformats.org/officeDocument/2006/relationships/slide" Target="slides/slide629.xml"/><Relationship Id="rId728" Type="http://schemas.openxmlformats.org/officeDocument/2006/relationships/slide" Target="slides/slide727.xml"/><Relationship Id="rId935" Type="http://schemas.openxmlformats.org/officeDocument/2006/relationships/slide" Target="slides/slide934.xml"/><Relationship Id="rId1358" Type="http://schemas.openxmlformats.org/officeDocument/2006/relationships/slide" Target="slides/slide1357.xml"/><Relationship Id="rId1565" Type="http://schemas.openxmlformats.org/officeDocument/2006/relationships/slide" Target="slides/slide1564.xml"/><Relationship Id="rId64" Type="http://schemas.openxmlformats.org/officeDocument/2006/relationships/slide" Target="slides/slide63.xml"/><Relationship Id="rId1120" Type="http://schemas.openxmlformats.org/officeDocument/2006/relationships/slide" Target="slides/slide1119.xml"/><Relationship Id="rId1218" Type="http://schemas.openxmlformats.org/officeDocument/2006/relationships/slide" Target="slides/slide1217.xml"/><Relationship Id="rId1425" Type="http://schemas.openxmlformats.org/officeDocument/2006/relationships/slide" Target="slides/slide1424.xml"/><Relationship Id="rId1632" Type="http://schemas.openxmlformats.org/officeDocument/2006/relationships/slide" Target="slides/slide1631.xml"/><Relationship Id="rId280" Type="http://schemas.openxmlformats.org/officeDocument/2006/relationships/slide" Target="slides/slide279.xml"/><Relationship Id="rId140" Type="http://schemas.openxmlformats.org/officeDocument/2006/relationships/slide" Target="slides/slide139.xml"/><Relationship Id="rId378" Type="http://schemas.openxmlformats.org/officeDocument/2006/relationships/slide" Target="slides/slide377.xml"/><Relationship Id="rId585" Type="http://schemas.openxmlformats.org/officeDocument/2006/relationships/slide" Target="slides/slide584.xml"/><Relationship Id="rId792" Type="http://schemas.openxmlformats.org/officeDocument/2006/relationships/slide" Target="slides/slide791.xml"/><Relationship Id="rId6" Type="http://schemas.openxmlformats.org/officeDocument/2006/relationships/slide" Target="slides/slide5.xml"/><Relationship Id="rId238" Type="http://schemas.openxmlformats.org/officeDocument/2006/relationships/slide" Target="slides/slide237.xml"/><Relationship Id="rId445" Type="http://schemas.openxmlformats.org/officeDocument/2006/relationships/slide" Target="slides/slide444.xml"/><Relationship Id="rId652" Type="http://schemas.openxmlformats.org/officeDocument/2006/relationships/slide" Target="slides/slide651.xml"/><Relationship Id="rId1075" Type="http://schemas.openxmlformats.org/officeDocument/2006/relationships/slide" Target="slides/slide1074.xml"/><Relationship Id="rId1282" Type="http://schemas.openxmlformats.org/officeDocument/2006/relationships/slide" Target="slides/slide1281.xml"/><Relationship Id="rId305" Type="http://schemas.openxmlformats.org/officeDocument/2006/relationships/slide" Target="slides/slide304.xml"/><Relationship Id="rId512" Type="http://schemas.openxmlformats.org/officeDocument/2006/relationships/slide" Target="slides/slide511.xml"/><Relationship Id="rId957" Type="http://schemas.openxmlformats.org/officeDocument/2006/relationships/slide" Target="slides/slide956.xml"/><Relationship Id="rId1142" Type="http://schemas.openxmlformats.org/officeDocument/2006/relationships/slide" Target="slides/slide1141.xml"/><Relationship Id="rId1587" Type="http://schemas.openxmlformats.org/officeDocument/2006/relationships/slide" Target="slides/slide1586.xml"/><Relationship Id="rId86" Type="http://schemas.openxmlformats.org/officeDocument/2006/relationships/slide" Target="slides/slide85.xml"/><Relationship Id="rId817" Type="http://schemas.openxmlformats.org/officeDocument/2006/relationships/slide" Target="slides/slide816.xml"/><Relationship Id="rId1002" Type="http://schemas.openxmlformats.org/officeDocument/2006/relationships/slide" Target="slides/slide1001.xml"/><Relationship Id="rId1447" Type="http://schemas.openxmlformats.org/officeDocument/2006/relationships/slide" Target="slides/slide1446.xml"/><Relationship Id="rId1654" Type="http://schemas.openxmlformats.org/officeDocument/2006/relationships/slide" Target="slides/slide1653.xml"/><Relationship Id="rId1307" Type="http://schemas.openxmlformats.org/officeDocument/2006/relationships/slide" Target="slides/slide1306.xml"/><Relationship Id="rId1514" Type="http://schemas.openxmlformats.org/officeDocument/2006/relationships/slide" Target="slides/slide1513.xml"/><Relationship Id="rId13" Type="http://schemas.openxmlformats.org/officeDocument/2006/relationships/slide" Target="slides/slide12.xml"/><Relationship Id="rId162" Type="http://schemas.openxmlformats.org/officeDocument/2006/relationships/slide" Target="slides/slide161.xml"/><Relationship Id="rId467" Type="http://schemas.openxmlformats.org/officeDocument/2006/relationships/slide" Target="slides/slide466.xml"/><Relationship Id="rId1097" Type="http://schemas.openxmlformats.org/officeDocument/2006/relationships/slide" Target="slides/slide1096.xml"/><Relationship Id="rId674" Type="http://schemas.openxmlformats.org/officeDocument/2006/relationships/slide" Target="slides/slide673.xml"/><Relationship Id="rId881" Type="http://schemas.openxmlformats.org/officeDocument/2006/relationships/slide" Target="slides/slide880.xml"/><Relationship Id="rId979" Type="http://schemas.openxmlformats.org/officeDocument/2006/relationships/slide" Target="slides/slide978.xml"/><Relationship Id="rId327" Type="http://schemas.openxmlformats.org/officeDocument/2006/relationships/slide" Target="slides/slide326.xml"/><Relationship Id="rId534" Type="http://schemas.openxmlformats.org/officeDocument/2006/relationships/slide" Target="slides/slide533.xml"/><Relationship Id="rId741" Type="http://schemas.openxmlformats.org/officeDocument/2006/relationships/slide" Target="slides/slide740.xml"/><Relationship Id="rId839" Type="http://schemas.openxmlformats.org/officeDocument/2006/relationships/slide" Target="slides/slide838.xml"/><Relationship Id="rId1164" Type="http://schemas.openxmlformats.org/officeDocument/2006/relationships/slide" Target="slides/slide1163.xml"/><Relationship Id="rId1371" Type="http://schemas.openxmlformats.org/officeDocument/2006/relationships/slide" Target="slides/slide1370.xml"/><Relationship Id="rId1469" Type="http://schemas.openxmlformats.org/officeDocument/2006/relationships/slide" Target="slides/slide1468.xml"/><Relationship Id="rId601" Type="http://schemas.openxmlformats.org/officeDocument/2006/relationships/slide" Target="slides/slide600.xml"/><Relationship Id="rId1024" Type="http://schemas.openxmlformats.org/officeDocument/2006/relationships/slide" Target="slides/slide1023.xml"/><Relationship Id="rId1231" Type="http://schemas.openxmlformats.org/officeDocument/2006/relationships/slide" Target="slides/slide1230.xml"/><Relationship Id="rId1676" Type="http://schemas.openxmlformats.org/officeDocument/2006/relationships/slide" Target="slides/slide1675.xml"/><Relationship Id="rId906" Type="http://schemas.openxmlformats.org/officeDocument/2006/relationships/slide" Target="slides/slide905.xml"/><Relationship Id="rId1329" Type="http://schemas.openxmlformats.org/officeDocument/2006/relationships/slide" Target="slides/slide1328.xml"/><Relationship Id="rId1536" Type="http://schemas.openxmlformats.org/officeDocument/2006/relationships/slide" Target="slides/slide1535.xml"/><Relationship Id="rId35" Type="http://schemas.openxmlformats.org/officeDocument/2006/relationships/slide" Target="slides/slide34.xml"/><Relationship Id="rId1603" Type="http://schemas.openxmlformats.org/officeDocument/2006/relationships/slide" Target="slides/slide1602.xml"/><Relationship Id="rId184" Type="http://schemas.openxmlformats.org/officeDocument/2006/relationships/slide" Target="slides/slide183.xml"/><Relationship Id="rId391" Type="http://schemas.openxmlformats.org/officeDocument/2006/relationships/slide" Target="slides/slide390.xml"/><Relationship Id="rId251" Type="http://schemas.openxmlformats.org/officeDocument/2006/relationships/slide" Target="slides/slide250.xml"/><Relationship Id="rId489" Type="http://schemas.openxmlformats.org/officeDocument/2006/relationships/slide" Target="slides/slide488.xml"/><Relationship Id="rId696" Type="http://schemas.openxmlformats.org/officeDocument/2006/relationships/slide" Target="slides/slide695.xml"/><Relationship Id="rId349" Type="http://schemas.openxmlformats.org/officeDocument/2006/relationships/slide" Target="slides/slide348.xml"/><Relationship Id="rId556" Type="http://schemas.openxmlformats.org/officeDocument/2006/relationships/slide" Target="slides/slide555.xml"/><Relationship Id="rId763" Type="http://schemas.openxmlformats.org/officeDocument/2006/relationships/slide" Target="slides/slide762.xml"/><Relationship Id="rId1186" Type="http://schemas.openxmlformats.org/officeDocument/2006/relationships/slide" Target="slides/slide1185.xml"/><Relationship Id="rId1393" Type="http://schemas.openxmlformats.org/officeDocument/2006/relationships/slide" Target="slides/slide1392.xml"/><Relationship Id="rId111" Type="http://schemas.openxmlformats.org/officeDocument/2006/relationships/slide" Target="slides/slide110.xml"/><Relationship Id="rId209" Type="http://schemas.openxmlformats.org/officeDocument/2006/relationships/slide" Target="slides/slide208.xml"/><Relationship Id="rId416" Type="http://schemas.openxmlformats.org/officeDocument/2006/relationships/slide" Target="slides/slide415.xml"/><Relationship Id="rId970" Type="http://schemas.openxmlformats.org/officeDocument/2006/relationships/slide" Target="slides/slide969.xml"/><Relationship Id="rId1046" Type="http://schemas.openxmlformats.org/officeDocument/2006/relationships/slide" Target="slides/slide1045.xml"/><Relationship Id="rId1253" Type="http://schemas.openxmlformats.org/officeDocument/2006/relationships/slide" Target="slides/slide1252.xml"/><Relationship Id="rId623" Type="http://schemas.openxmlformats.org/officeDocument/2006/relationships/slide" Target="slides/slide622.xml"/><Relationship Id="rId830" Type="http://schemas.openxmlformats.org/officeDocument/2006/relationships/slide" Target="slides/slide829.xml"/><Relationship Id="rId928" Type="http://schemas.openxmlformats.org/officeDocument/2006/relationships/slide" Target="slides/slide927.xml"/><Relationship Id="rId1460" Type="http://schemas.openxmlformats.org/officeDocument/2006/relationships/slide" Target="slides/slide1459.xml"/><Relationship Id="rId1558" Type="http://schemas.openxmlformats.org/officeDocument/2006/relationships/slide" Target="slides/slide1557.xml"/><Relationship Id="rId57" Type="http://schemas.openxmlformats.org/officeDocument/2006/relationships/slide" Target="slides/slide56.xml"/><Relationship Id="rId1113" Type="http://schemas.openxmlformats.org/officeDocument/2006/relationships/slide" Target="slides/slide1112.xml"/><Relationship Id="rId1320" Type="http://schemas.openxmlformats.org/officeDocument/2006/relationships/slide" Target="slides/slide1319.xml"/><Relationship Id="rId1418" Type="http://schemas.openxmlformats.org/officeDocument/2006/relationships/slide" Target="slides/slide1417.xml"/><Relationship Id="rId1625" Type="http://schemas.openxmlformats.org/officeDocument/2006/relationships/slide" Target="slides/slide1624.xml"/><Relationship Id="rId273" Type="http://schemas.openxmlformats.org/officeDocument/2006/relationships/slide" Target="slides/slide272.xml"/><Relationship Id="rId480" Type="http://schemas.openxmlformats.org/officeDocument/2006/relationships/slide" Target="slides/slide479.xml"/><Relationship Id="rId133" Type="http://schemas.openxmlformats.org/officeDocument/2006/relationships/slide" Target="slides/slide132.xml"/><Relationship Id="rId340" Type="http://schemas.openxmlformats.org/officeDocument/2006/relationships/slide" Target="slides/slide339.xml"/><Relationship Id="rId578" Type="http://schemas.openxmlformats.org/officeDocument/2006/relationships/slide" Target="slides/slide577.xml"/><Relationship Id="rId785" Type="http://schemas.openxmlformats.org/officeDocument/2006/relationships/slide" Target="slides/slide784.xml"/><Relationship Id="rId992" Type="http://schemas.openxmlformats.org/officeDocument/2006/relationships/slide" Target="slides/slide991.xml"/><Relationship Id="rId200" Type="http://schemas.openxmlformats.org/officeDocument/2006/relationships/slide" Target="slides/slide199.xml"/><Relationship Id="rId438" Type="http://schemas.openxmlformats.org/officeDocument/2006/relationships/slide" Target="slides/slide437.xml"/><Relationship Id="rId645" Type="http://schemas.openxmlformats.org/officeDocument/2006/relationships/slide" Target="slides/slide644.xml"/><Relationship Id="rId852" Type="http://schemas.openxmlformats.org/officeDocument/2006/relationships/slide" Target="slides/slide851.xml"/><Relationship Id="rId1068" Type="http://schemas.openxmlformats.org/officeDocument/2006/relationships/slide" Target="slides/slide1067.xml"/><Relationship Id="rId1275" Type="http://schemas.openxmlformats.org/officeDocument/2006/relationships/slide" Target="slides/slide1274.xml"/><Relationship Id="rId1482" Type="http://schemas.openxmlformats.org/officeDocument/2006/relationships/slide" Target="slides/slide1481.xml"/><Relationship Id="rId505" Type="http://schemas.openxmlformats.org/officeDocument/2006/relationships/slide" Target="slides/slide504.xml"/><Relationship Id="rId712" Type="http://schemas.openxmlformats.org/officeDocument/2006/relationships/slide" Target="slides/slide711.xml"/><Relationship Id="rId1135" Type="http://schemas.openxmlformats.org/officeDocument/2006/relationships/slide" Target="slides/slide1134.xml"/><Relationship Id="rId1342" Type="http://schemas.openxmlformats.org/officeDocument/2006/relationships/slide" Target="slides/slide1341.xml"/><Relationship Id="rId79" Type="http://schemas.openxmlformats.org/officeDocument/2006/relationships/slide" Target="slides/slide78.xml"/><Relationship Id="rId1202" Type="http://schemas.openxmlformats.org/officeDocument/2006/relationships/slide" Target="slides/slide1201.xml"/><Relationship Id="rId1647" Type="http://schemas.openxmlformats.org/officeDocument/2006/relationships/slide" Target="slides/slide1646.xml"/><Relationship Id="rId1507" Type="http://schemas.openxmlformats.org/officeDocument/2006/relationships/slide" Target="slides/slide1506.xml"/><Relationship Id="rId295" Type="http://schemas.openxmlformats.org/officeDocument/2006/relationships/slide" Target="slides/slide294.xml"/><Relationship Id="rId155" Type="http://schemas.openxmlformats.org/officeDocument/2006/relationships/slide" Target="slides/slide154.xml"/><Relationship Id="rId362" Type="http://schemas.openxmlformats.org/officeDocument/2006/relationships/slide" Target="slides/slide361.xml"/><Relationship Id="rId1297" Type="http://schemas.openxmlformats.org/officeDocument/2006/relationships/slide" Target="slides/slide1296.xml"/><Relationship Id="rId222" Type="http://schemas.openxmlformats.org/officeDocument/2006/relationships/slide" Target="slides/slide221.xml"/><Relationship Id="rId667" Type="http://schemas.openxmlformats.org/officeDocument/2006/relationships/slide" Target="slides/slide666.xml"/><Relationship Id="rId874" Type="http://schemas.openxmlformats.org/officeDocument/2006/relationships/slide" Target="slides/slide873.xml"/><Relationship Id="rId527" Type="http://schemas.openxmlformats.org/officeDocument/2006/relationships/slide" Target="slides/slide526.xml"/><Relationship Id="rId734" Type="http://schemas.openxmlformats.org/officeDocument/2006/relationships/slide" Target="slides/slide733.xml"/><Relationship Id="rId941" Type="http://schemas.openxmlformats.org/officeDocument/2006/relationships/slide" Target="slides/slide940.xml"/><Relationship Id="rId1157" Type="http://schemas.openxmlformats.org/officeDocument/2006/relationships/slide" Target="slides/slide1156.xml"/><Relationship Id="rId1364" Type="http://schemas.openxmlformats.org/officeDocument/2006/relationships/slide" Target="slides/slide1363.xml"/><Relationship Id="rId1571" Type="http://schemas.openxmlformats.org/officeDocument/2006/relationships/slide" Target="slides/slide1570.xml"/><Relationship Id="rId70" Type="http://schemas.openxmlformats.org/officeDocument/2006/relationships/slide" Target="slides/slide69.xml"/><Relationship Id="rId801" Type="http://schemas.openxmlformats.org/officeDocument/2006/relationships/slide" Target="slides/slide800.xml"/><Relationship Id="rId1017" Type="http://schemas.openxmlformats.org/officeDocument/2006/relationships/slide" Target="slides/slide1016.xml"/><Relationship Id="rId1224" Type="http://schemas.openxmlformats.org/officeDocument/2006/relationships/slide" Target="slides/slide1223.xml"/><Relationship Id="rId1431" Type="http://schemas.openxmlformats.org/officeDocument/2006/relationships/slide" Target="slides/slide1430.xml"/><Relationship Id="rId1669" Type="http://schemas.openxmlformats.org/officeDocument/2006/relationships/slide" Target="slides/slide1668.xml"/><Relationship Id="rId1529" Type="http://schemas.openxmlformats.org/officeDocument/2006/relationships/slide" Target="slides/slide1528.xml"/><Relationship Id="rId28" Type="http://schemas.openxmlformats.org/officeDocument/2006/relationships/slide" Target="slides/slide27.xml"/><Relationship Id="rId177" Type="http://schemas.openxmlformats.org/officeDocument/2006/relationships/slide" Target="slides/slide176.xml"/><Relationship Id="rId384" Type="http://schemas.openxmlformats.org/officeDocument/2006/relationships/slide" Target="slides/slide383.xml"/><Relationship Id="rId591" Type="http://schemas.openxmlformats.org/officeDocument/2006/relationships/slide" Target="slides/slide590.xml"/><Relationship Id="rId244" Type="http://schemas.openxmlformats.org/officeDocument/2006/relationships/slide" Target="slides/slide243.xml"/><Relationship Id="rId689" Type="http://schemas.openxmlformats.org/officeDocument/2006/relationships/slide" Target="slides/slide688.xml"/><Relationship Id="rId896" Type="http://schemas.openxmlformats.org/officeDocument/2006/relationships/slide" Target="slides/slide895.xml"/><Relationship Id="rId1081" Type="http://schemas.openxmlformats.org/officeDocument/2006/relationships/slide" Target="slides/slide1080.xml"/><Relationship Id="rId451" Type="http://schemas.openxmlformats.org/officeDocument/2006/relationships/slide" Target="slides/slide450.xml"/><Relationship Id="rId549" Type="http://schemas.openxmlformats.org/officeDocument/2006/relationships/slide" Target="slides/slide548.xml"/><Relationship Id="rId756" Type="http://schemas.openxmlformats.org/officeDocument/2006/relationships/slide" Target="slides/slide755.xml"/><Relationship Id="rId1179" Type="http://schemas.openxmlformats.org/officeDocument/2006/relationships/slide" Target="slides/slide1178.xml"/><Relationship Id="rId1386" Type="http://schemas.openxmlformats.org/officeDocument/2006/relationships/slide" Target="slides/slide1385.xml"/><Relationship Id="rId1593" Type="http://schemas.openxmlformats.org/officeDocument/2006/relationships/slide" Target="slides/slide1592.xml"/><Relationship Id="rId104" Type="http://schemas.openxmlformats.org/officeDocument/2006/relationships/slide" Target="slides/slide103.xml"/><Relationship Id="rId311" Type="http://schemas.openxmlformats.org/officeDocument/2006/relationships/slide" Target="slides/slide310.xml"/><Relationship Id="rId409" Type="http://schemas.openxmlformats.org/officeDocument/2006/relationships/slide" Target="slides/slide408.xml"/><Relationship Id="rId963" Type="http://schemas.openxmlformats.org/officeDocument/2006/relationships/slide" Target="slides/slide962.xml"/><Relationship Id="rId1039" Type="http://schemas.openxmlformats.org/officeDocument/2006/relationships/slide" Target="slides/slide1038.xml"/><Relationship Id="rId1246" Type="http://schemas.openxmlformats.org/officeDocument/2006/relationships/slide" Target="slides/slide1245.xml"/><Relationship Id="rId92" Type="http://schemas.openxmlformats.org/officeDocument/2006/relationships/slide" Target="slides/slide91.xml"/><Relationship Id="rId616" Type="http://schemas.openxmlformats.org/officeDocument/2006/relationships/slide" Target="slides/slide615.xml"/><Relationship Id="rId823" Type="http://schemas.openxmlformats.org/officeDocument/2006/relationships/slide" Target="slides/slide822.xml"/><Relationship Id="rId1453" Type="http://schemas.openxmlformats.org/officeDocument/2006/relationships/slide" Target="slides/slide1452.xml"/><Relationship Id="rId1660" Type="http://schemas.openxmlformats.org/officeDocument/2006/relationships/slide" Target="slides/slide1659.xml"/><Relationship Id="rId1106" Type="http://schemas.openxmlformats.org/officeDocument/2006/relationships/slide" Target="slides/slide1105.xml"/><Relationship Id="rId1313" Type="http://schemas.openxmlformats.org/officeDocument/2006/relationships/slide" Target="slides/slide1312.xml"/><Relationship Id="rId1520" Type="http://schemas.openxmlformats.org/officeDocument/2006/relationships/slide" Target="slides/slide1519.xml"/><Relationship Id="rId1618" Type="http://schemas.openxmlformats.org/officeDocument/2006/relationships/slide" Target="slides/slide1617.xml"/><Relationship Id="rId199" Type="http://schemas.openxmlformats.org/officeDocument/2006/relationships/slide" Target="slides/slide198.xml"/><Relationship Id="rId266" Type="http://schemas.openxmlformats.org/officeDocument/2006/relationships/slide" Target="slides/slide265.xml"/><Relationship Id="rId473" Type="http://schemas.openxmlformats.org/officeDocument/2006/relationships/slide" Target="slides/slide472.xml"/><Relationship Id="rId680" Type="http://schemas.openxmlformats.org/officeDocument/2006/relationships/slide" Target="slides/slide679.xml"/><Relationship Id="rId126" Type="http://schemas.openxmlformats.org/officeDocument/2006/relationships/slide" Target="slides/slide125.xml"/><Relationship Id="rId333" Type="http://schemas.openxmlformats.org/officeDocument/2006/relationships/slide" Target="slides/slide332.xml"/><Relationship Id="rId540" Type="http://schemas.openxmlformats.org/officeDocument/2006/relationships/slide" Target="slides/slide539.xml"/><Relationship Id="rId778" Type="http://schemas.openxmlformats.org/officeDocument/2006/relationships/slide" Target="slides/slide777.xml"/><Relationship Id="rId985" Type="http://schemas.openxmlformats.org/officeDocument/2006/relationships/slide" Target="slides/slide984.xml"/><Relationship Id="rId1170" Type="http://schemas.openxmlformats.org/officeDocument/2006/relationships/slide" Target="slides/slide1169.xml"/><Relationship Id="rId638" Type="http://schemas.openxmlformats.org/officeDocument/2006/relationships/slide" Target="slides/slide637.xml"/><Relationship Id="rId845" Type="http://schemas.openxmlformats.org/officeDocument/2006/relationships/slide" Target="slides/slide844.xml"/><Relationship Id="rId1030" Type="http://schemas.openxmlformats.org/officeDocument/2006/relationships/slide" Target="slides/slide1029.xml"/><Relationship Id="rId1268" Type="http://schemas.openxmlformats.org/officeDocument/2006/relationships/slide" Target="slides/slide1267.xml"/><Relationship Id="rId1475" Type="http://schemas.openxmlformats.org/officeDocument/2006/relationships/slide" Target="slides/slide1474.xml"/><Relationship Id="rId400" Type="http://schemas.openxmlformats.org/officeDocument/2006/relationships/slide" Target="slides/slide399.xml"/><Relationship Id="rId705" Type="http://schemas.openxmlformats.org/officeDocument/2006/relationships/slide" Target="slides/slide704.xml"/><Relationship Id="rId1128" Type="http://schemas.openxmlformats.org/officeDocument/2006/relationships/slide" Target="slides/slide1127.xml"/><Relationship Id="rId1335" Type="http://schemas.openxmlformats.org/officeDocument/2006/relationships/slide" Target="slides/slide1334.xml"/><Relationship Id="rId1542" Type="http://schemas.openxmlformats.org/officeDocument/2006/relationships/slide" Target="slides/slide1541.xml"/><Relationship Id="rId912" Type="http://schemas.openxmlformats.org/officeDocument/2006/relationships/slide" Target="slides/slide911.xml"/><Relationship Id="rId41" Type="http://schemas.openxmlformats.org/officeDocument/2006/relationships/slide" Target="slides/slide40.xml"/><Relationship Id="rId1402" Type="http://schemas.openxmlformats.org/officeDocument/2006/relationships/slide" Target="slides/slide1401.xml"/><Relationship Id="rId190" Type="http://schemas.openxmlformats.org/officeDocument/2006/relationships/slide" Target="slides/slide189.xml"/><Relationship Id="rId288" Type="http://schemas.openxmlformats.org/officeDocument/2006/relationships/slide" Target="slides/slide287.xml"/><Relationship Id="rId495" Type="http://schemas.openxmlformats.org/officeDocument/2006/relationships/slide" Target="slides/slide494.xml"/><Relationship Id="rId148" Type="http://schemas.openxmlformats.org/officeDocument/2006/relationships/slide" Target="slides/slide147.xml"/><Relationship Id="rId355" Type="http://schemas.openxmlformats.org/officeDocument/2006/relationships/slide" Target="slides/slide354.xml"/><Relationship Id="rId562" Type="http://schemas.openxmlformats.org/officeDocument/2006/relationships/slide" Target="slides/slide561.xml"/><Relationship Id="rId1192" Type="http://schemas.openxmlformats.org/officeDocument/2006/relationships/slide" Target="slides/slide1191.xml"/><Relationship Id="rId215" Type="http://schemas.openxmlformats.org/officeDocument/2006/relationships/slide" Target="slides/slide214.xml"/><Relationship Id="rId422" Type="http://schemas.openxmlformats.org/officeDocument/2006/relationships/slide" Target="slides/slide421.xml"/><Relationship Id="rId867" Type="http://schemas.openxmlformats.org/officeDocument/2006/relationships/slide" Target="slides/slide866.xml"/><Relationship Id="rId1052" Type="http://schemas.openxmlformats.org/officeDocument/2006/relationships/slide" Target="slides/slide1051.xml"/><Relationship Id="rId1497" Type="http://schemas.openxmlformats.org/officeDocument/2006/relationships/slide" Target="slides/slide1496.xml"/><Relationship Id="rId727" Type="http://schemas.openxmlformats.org/officeDocument/2006/relationships/slide" Target="slides/slide726.xml"/><Relationship Id="rId934" Type="http://schemas.openxmlformats.org/officeDocument/2006/relationships/slide" Target="slides/slide933.xml"/><Relationship Id="rId1357" Type="http://schemas.openxmlformats.org/officeDocument/2006/relationships/slide" Target="slides/slide1356.xml"/><Relationship Id="rId1564" Type="http://schemas.openxmlformats.org/officeDocument/2006/relationships/slide" Target="slides/slide1563.xml"/><Relationship Id="rId63" Type="http://schemas.openxmlformats.org/officeDocument/2006/relationships/slide" Target="slides/slide62.xml"/><Relationship Id="rId1217" Type="http://schemas.openxmlformats.org/officeDocument/2006/relationships/slide" Target="slides/slide1216.xml"/><Relationship Id="rId1424" Type="http://schemas.openxmlformats.org/officeDocument/2006/relationships/slide" Target="slides/slide1423.xml"/><Relationship Id="rId1631" Type="http://schemas.openxmlformats.org/officeDocument/2006/relationships/slide" Target="slides/slide1630.xml"/><Relationship Id="rId377" Type="http://schemas.openxmlformats.org/officeDocument/2006/relationships/slide" Target="slides/slide376.xml"/><Relationship Id="rId584" Type="http://schemas.openxmlformats.org/officeDocument/2006/relationships/slide" Target="slides/slide583.xml"/><Relationship Id="rId5" Type="http://schemas.openxmlformats.org/officeDocument/2006/relationships/slide" Target="slides/slide4.xml"/><Relationship Id="rId237" Type="http://schemas.openxmlformats.org/officeDocument/2006/relationships/slide" Target="slides/slide236.xml"/><Relationship Id="rId791" Type="http://schemas.openxmlformats.org/officeDocument/2006/relationships/slide" Target="slides/slide790.xml"/><Relationship Id="rId889" Type="http://schemas.openxmlformats.org/officeDocument/2006/relationships/slide" Target="slides/slide888.xml"/><Relationship Id="rId1074" Type="http://schemas.openxmlformats.org/officeDocument/2006/relationships/slide" Target="slides/slide1073.xml"/><Relationship Id="rId444" Type="http://schemas.openxmlformats.org/officeDocument/2006/relationships/slide" Target="slides/slide443.xml"/><Relationship Id="rId651" Type="http://schemas.openxmlformats.org/officeDocument/2006/relationships/slide" Target="slides/slide650.xml"/><Relationship Id="rId749" Type="http://schemas.openxmlformats.org/officeDocument/2006/relationships/slide" Target="slides/slide748.xml"/><Relationship Id="rId1281" Type="http://schemas.openxmlformats.org/officeDocument/2006/relationships/slide" Target="slides/slide1280.xml"/><Relationship Id="rId1379" Type="http://schemas.openxmlformats.org/officeDocument/2006/relationships/slide" Target="slides/slide1378.xml"/><Relationship Id="rId1586" Type="http://schemas.openxmlformats.org/officeDocument/2006/relationships/slide" Target="slides/slide1585.xml"/><Relationship Id="rId304" Type="http://schemas.openxmlformats.org/officeDocument/2006/relationships/slide" Target="slides/slide303.xml"/><Relationship Id="rId511" Type="http://schemas.openxmlformats.org/officeDocument/2006/relationships/slide" Target="slides/slide510.xml"/><Relationship Id="rId609" Type="http://schemas.openxmlformats.org/officeDocument/2006/relationships/slide" Target="slides/slide608.xml"/><Relationship Id="rId956" Type="http://schemas.openxmlformats.org/officeDocument/2006/relationships/slide" Target="slides/slide955.xml"/><Relationship Id="rId1141" Type="http://schemas.openxmlformats.org/officeDocument/2006/relationships/slide" Target="slides/slide1140.xml"/><Relationship Id="rId1239" Type="http://schemas.openxmlformats.org/officeDocument/2006/relationships/slide" Target="slides/slide1238.xml"/><Relationship Id="rId85" Type="http://schemas.openxmlformats.org/officeDocument/2006/relationships/slide" Target="slides/slide84.xml"/><Relationship Id="rId816" Type="http://schemas.openxmlformats.org/officeDocument/2006/relationships/slide" Target="slides/slide815.xml"/><Relationship Id="rId1001" Type="http://schemas.openxmlformats.org/officeDocument/2006/relationships/slide" Target="slides/slide1000.xml"/><Relationship Id="rId1446" Type="http://schemas.openxmlformats.org/officeDocument/2006/relationships/slide" Target="slides/slide1445.xml"/><Relationship Id="rId1653" Type="http://schemas.openxmlformats.org/officeDocument/2006/relationships/slide" Target="slides/slide1652.xml"/><Relationship Id="rId1306" Type="http://schemas.openxmlformats.org/officeDocument/2006/relationships/slide" Target="slides/slide1305.xml"/><Relationship Id="rId1513" Type="http://schemas.openxmlformats.org/officeDocument/2006/relationships/slide" Target="slides/slide1512.xml"/><Relationship Id="rId12" Type="http://schemas.openxmlformats.org/officeDocument/2006/relationships/slide" Target="slides/slide11.xml"/><Relationship Id="rId161" Type="http://schemas.openxmlformats.org/officeDocument/2006/relationships/slide" Target="slides/slide160.xml"/><Relationship Id="rId399" Type="http://schemas.openxmlformats.org/officeDocument/2006/relationships/slide" Target="slides/slide398.xml"/><Relationship Id="rId259" Type="http://schemas.openxmlformats.org/officeDocument/2006/relationships/slide" Target="slides/slide258.xml"/><Relationship Id="rId466" Type="http://schemas.openxmlformats.org/officeDocument/2006/relationships/slide" Target="slides/slide465.xml"/><Relationship Id="rId673" Type="http://schemas.openxmlformats.org/officeDocument/2006/relationships/slide" Target="slides/slide672.xml"/><Relationship Id="rId880" Type="http://schemas.openxmlformats.org/officeDocument/2006/relationships/slide" Target="slides/slide879.xml"/><Relationship Id="rId1096" Type="http://schemas.openxmlformats.org/officeDocument/2006/relationships/slide" Target="slides/slide1095.xml"/><Relationship Id="rId119" Type="http://schemas.openxmlformats.org/officeDocument/2006/relationships/slide" Target="slides/slide118.xml"/><Relationship Id="rId326" Type="http://schemas.openxmlformats.org/officeDocument/2006/relationships/slide" Target="slides/slide325.xml"/><Relationship Id="rId533" Type="http://schemas.openxmlformats.org/officeDocument/2006/relationships/slide" Target="slides/slide532.xml"/><Relationship Id="rId978" Type="http://schemas.openxmlformats.org/officeDocument/2006/relationships/slide" Target="slides/slide977.xml"/><Relationship Id="rId1163" Type="http://schemas.openxmlformats.org/officeDocument/2006/relationships/slide" Target="slides/slide1162.xml"/><Relationship Id="rId1370" Type="http://schemas.openxmlformats.org/officeDocument/2006/relationships/slide" Target="slides/slide1369.xml"/><Relationship Id="rId740" Type="http://schemas.openxmlformats.org/officeDocument/2006/relationships/slide" Target="slides/slide739.xml"/><Relationship Id="rId838" Type="http://schemas.openxmlformats.org/officeDocument/2006/relationships/slide" Target="slides/slide837.xml"/><Relationship Id="rId1023" Type="http://schemas.openxmlformats.org/officeDocument/2006/relationships/slide" Target="slides/slide1022.xml"/><Relationship Id="rId1468" Type="http://schemas.openxmlformats.org/officeDocument/2006/relationships/slide" Target="slides/slide1467.xml"/><Relationship Id="rId1675" Type="http://schemas.openxmlformats.org/officeDocument/2006/relationships/slide" Target="slides/slide1674.xml"/><Relationship Id="rId600" Type="http://schemas.openxmlformats.org/officeDocument/2006/relationships/slide" Target="slides/slide599.xml"/><Relationship Id="rId1230" Type="http://schemas.openxmlformats.org/officeDocument/2006/relationships/slide" Target="slides/slide1229.xml"/><Relationship Id="rId1328" Type="http://schemas.openxmlformats.org/officeDocument/2006/relationships/slide" Target="slides/slide1327.xml"/><Relationship Id="rId1535" Type="http://schemas.openxmlformats.org/officeDocument/2006/relationships/slide" Target="slides/slide1534.xml"/><Relationship Id="rId905" Type="http://schemas.openxmlformats.org/officeDocument/2006/relationships/slide" Target="slides/slide904.xml"/><Relationship Id="rId34" Type="http://schemas.openxmlformats.org/officeDocument/2006/relationships/slide" Target="slides/slide33.xml"/><Relationship Id="rId1602" Type="http://schemas.openxmlformats.org/officeDocument/2006/relationships/slide" Target="slides/slide1601.xml"/><Relationship Id="rId183" Type="http://schemas.openxmlformats.org/officeDocument/2006/relationships/slide" Target="slides/slide182.xml"/><Relationship Id="rId390" Type="http://schemas.openxmlformats.org/officeDocument/2006/relationships/slide" Target="slides/slide389.xml"/><Relationship Id="rId250" Type="http://schemas.openxmlformats.org/officeDocument/2006/relationships/slide" Target="slides/slide249.xml"/><Relationship Id="rId488" Type="http://schemas.openxmlformats.org/officeDocument/2006/relationships/slide" Target="slides/slide487.xml"/><Relationship Id="rId695" Type="http://schemas.openxmlformats.org/officeDocument/2006/relationships/slide" Target="slides/slide694.xml"/><Relationship Id="rId110" Type="http://schemas.openxmlformats.org/officeDocument/2006/relationships/slide" Target="slides/slide109.xml"/><Relationship Id="rId348" Type="http://schemas.openxmlformats.org/officeDocument/2006/relationships/slide" Target="slides/slide347.xml"/><Relationship Id="rId555" Type="http://schemas.openxmlformats.org/officeDocument/2006/relationships/slide" Target="slides/slide554.xml"/><Relationship Id="rId762" Type="http://schemas.openxmlformats.org/officeDocument/2006/relationships/slide" Target="slides/slide761.xml"/><Relationship Id="rId1185" Type="http://schemas.openxmlformats.org/officeDocument/2006/relationships/slide" Target="slides/slide1184.xml"/><Relationship Id="rId1392" Type="http://schemas.openxmlformats.org/officeDocument/2006/relationships/slide" Target="slides/slide1391.xml"/><Relationship Id="rId208" Type="http://schemas.openxmlformats.org/officeDocument/2006/relationships/slide" Target="slides/slide207.xml"/><Relationship Id="rId415" Type="http://schemas.openxmlformats.org/officeDocument/2006/relationships/slide" Target="slides/slide414.xml"/><Relationship Id="rId622" Type="http://schemas.openxmlformats.org/officeDocument/2006/relationships/slide" Target="slides/slide621.xml"/><Relationship Id="rId1045" Type="http://schemas.openxmlformats.org/officeDocument/2006/relationships/slide" Target="slides/slide1044.xml"/><Relationship Id="rId1252" Type="http://schemas.openxmlformats.org/officeDocument/2006/relationships/slide" Target="slides/slide1251.xml"/><Relationship Id="rId927" Type="http://schemas.openxmlformats.org/officeDocument/2006/relationships/slide" Target="slides/slide926.xml"/><Relationship Id="rId1112" Type="http://schemas.openxmlformats.org/officeDocument/2006/relationships/slide" Target="slides/slide1111.xml"/><Relationship Id="rId1557" Type="http://schemas.openxmlformats.org/officeDocument/2006/relationships/slide" Target="slides/slide1556.xml"/><Relationship Id="rId56" Type="http://schemas.openxmlformats.org/officeDocument/2006/relationships/slide" Target="slides/slide55.xml"/><Relationship Id="rId1417" Type="http://schemas.openxmlformats.org/officeDocument/2006/relationships/slide" Target="slides/slide1416.xml"/><Relationship Id="rId1624" Type="http://schemas.openxmlformats.org/officeDocument/2006/relationships/slide" Target="slides/slide1623.xml"/><Relationship Id="rId272" Type="http://schemas.openxmlformats.org/officeDocument/2006/relationships/slide" Target="slides/slide271.xml"/><Relationship Id="rId577" Type="http://schemas.openxmlformats.org/officeDocument/2006/relationships/slide" Target="slides/slide576.xml"/><Relationship Id="rId132" Type="http://schemas.openxmlformats.org/officeDocument/2006/relationships/slide" Target="slides/slide131.xml"/><Relationship Id="rId784" Type="http://schemas.openxmlformats.org/officeDocument/2006/relationships/slide" Target="slides/slide783.xml"/><Relationship Id="rId991" Type="http://schemas.openxmlformats.org/officeDocument/2006/relationships/slide" Target="slides/slide990.xml"/><Relationship Id="rId1067" Type="http://schemas.openxmlformats.org/officeDocument/2006/relationships/slide" Target="slides/slide1066.xml"/><Relationship Id="rId437" Type="http://schemas.openxmlformats.org/officeDocument/2006/relationships/slide" Target="slides/slide436.xml"/><Relationship Id="rId644" Type="http://schemas.openxmlformats.org/officeDocument/2006/relationships/slide" Target="slides/slide643.xml"/><Relationship Id="rId851" Type="http://schemas.openxmlformats.org/officeDocument/2006/relationships/slide" Target="slides/slide850.xml"/><Relationship Id="rId1274" Type="http://schemas.openxmlformats.org/officeDocument/2006/relationships/slide" Target="slides/slide1273.xml"/><Relationship Id="rId1481" Type="http://schemas.openxmlformats.org/officeDocument/2006/relationships/slide" Target="slides/slide1480.xml"/><Relationship Id="rId1579" Type="http://schemas.openxmlformats.org/officeDocument/2006/relationships/slide" Target="slides/slide1578.xml"/><Relationship Id="rId504" Type="http://schemas.openxmlformats.org/officeDocument/2006/relationships/slide" Target="slides/slide503.xml"/><Relationship Id="rId711" Type="http://schemas.openxmlformats.org/officeDocument/2006/relationships/slide" Target="slides/slide710.xml"/><Relationship Id="rId949" Type="http://schemas.openxmlformats.org/officeDocument/2006/relationships/slide" Target="slides/slide948.xml"/><Relationship Id="rId1134" Type="http://schemas.openxmlformats.org/officeDocument/2006/relationships/slide" Target="slides/slide1133.xml"/><Relationship Id="rId1341" Type="http://schemas.openxmlformats.org/officeDocument/2006/relationships/slide" Target="slides/slide1340.xml"/><Relationship Id="rId78" Type="http://schemas.openxmlformats.org/officeDocument/2006/relationships/slide" Target="slides/slide77.xml"/><Relationship Id="rId809" Type="http://schemas.openxmlformats.org/officeDocument/2006/relationships/slide" Target="slides/slide808.xml"/><Relationship Id="rId1201" Type="http://schemas.openxmlformats.org/officeDocument/2006/relationships/slide" Target="slides/slide1200.xml"/><Relationship Id="rId1439" Type="http://schemas.openxmlformats.org/officeDocument/2006/relationships/slide" Target="slides/slide1438.xml"/><Relationship Id="rId1646" Type="http://schemas.openxmlformats.org/officeDocument/2006/relationships/slide" Target="slides/slide1645.xml"/><Relationship Id="rId1506" Type="http://schemas.openxmlformats.org/officeDocument/2006/relationships/slide" Target="slides/slide1505.xml"/><Relationship Id="rId294" Type="http://schemas.openxmlformats.org/officeDocument/2006/relationships/slide" Target="slides/slide293.xml"/><Relationship Id="rId154" Type="http://schemas.openxmlformats.org/officeDocument/2006/relationships/slide" Target="slides/slide153.xml"/><Relationship Id="rId361" Type="http://schemas.openxmlformats.org/officeDocument/2006/relationships/slide" Target="slides/slide360.xml"/><Relationship Id="rId599" Type="http://schemas.openxmlformats.org/officeDocument/2006/relationships/slide" Target="slides/slide598.xml"/><Relationship Id="rId459" Type="http://schemas.openxmlformats.org/officeDocument/2006/relationships/slide" Target="slides/slide458.xml"/><Relationship Id="rId666" Type="http://schemas.openxmlformats.org/officeDocument/2006/relationships/slide" Target="slides/slide665.xml"/><Relationship Id="rId873" Type="http://schemas.openxmlformats.org/officeDocument/2006/relationships/slide" Target="slides/slide872.xml"/><Relationship Id="rId1089" Type="http://schemas.openxmlformats.org/officeDocument/2006/relationships/slide" Target="slides/slide1088.xml"/><Relationship Id="rId1296" Type="http://schemas.openxmlformats.org/officeDocument/2006/relationships/slide" Target="slides/slide1295.xml"/><Relationship Id="rId221" Type="http://schemas.openxmlformats.org/officeDocument/2006/relationships/slide" Target="slides/slide220.xml"/><Relationship Id="rId319" Type="http://schemas.openxmlformats.org/officeDocument/2006/relationships/slide" Target="slides/slide318.xml"/><Relationship Id="rId526" Type="http://schemas.openxmlformats.org/officeDocument/2006/relationships/slide" Target="slides/slide525.xml"/><Relationship Id="rId1156" Type="http://schemas.openxmlformats.org/officeDocument/2006/relationships/slide" Target="slides/slide1155.xml"/><Relationship Id="rId1363" Type="http://schemas.openxmlformats.org/officeDocument/2006/relationships/slide" Target="slides/slide1362.xml"/><Relationship Id="rId733" Type="http://schemas.openxmlformats.org/officeDocument/2006/relationships/slide" Target="slides/slide732.xml"/><Relationship Id="rId940" Type="http://schemas.openxmlformats.org/officeDocument/2006/relationships/slide" Target="slides/slide939.xml"/><Relationship Id="rId1016" Type="http://schemas.openxmlformats.org/officeDocument/2006/relationships/slide" Target="slides/slide1015.xml"/><Relationship Id="rId1570" Type="http://schemas.openxmlformats.org/officeDocument/2006/relationships/slide" Target="slides/slide1569.xml"/><Relationship Id="rId1668" Type="http://schemas.openxmlformats.org/officeDocument/2006/relationships/slide" Target="slides/slide1667.xml"/><Relationship Id="rId165" Type="http://schemas.openxmlformats.org/officeDocument/2006/relationships/slide" Target="slides/slide164.xml"/><Relationship Id="rId372" Type="http://schemas.openxmlformats.org/officeDocument/2006/relationships/slide" Target="slides/slide371.xml"/><Relationship Id="rId677" Type="http://schemas.openxmlformats.org/officeDocument/2006/relationships/slide" Target="slides/slide676.xml"/><Relationship Id="rId800" Type="http://schemas.openxmlformats.org/officeDocument/2006/relationships/slide" Target="slides/slide799.xml"/><Relationship Id="rId1223" Type="http://schemas.openxmlformats.org/officeDocument/2006/relationships/slide" Target="slides/slide1222.xml"/><Relationship Id="rId1430" Type="http://schemas.openxmlformats.org/officeDocument/2006/relationships/slide" Target="slides/slide1429.xml"/><Relationship Id="rId1528" Type="http://schemas.openxmlformats.org/officeDocument/2006/relationships/slide" Target="slides/slide1527.xml"/><Relationship Id="rId232" Type="http://schemas.openxmlformats.org/officeDocument/2006/relationships/slide" Target="slides/slide231.xml"/><Relationship Id="rId884" Type="http://schemas.openxmlformats.org/officeDocument/2006/relationships/slide" Target="slides/slide883.xml"/><Relationship Id="rId27" Type="http://schemas.openxmlformats.org/officeDocument/2006/relationships/slide" Target="slides/slide26.xml"/><Relationship Id="rId537" Type="http://schemas.openxmlformats.org/officeDocument/2006/relationships/slide" Target="slides/slide536.xml"/><Relationship Id="rId744" Type="http://schemas.openxmlformats.org/officeDocument/2006/relationships/slide" Target="slides/slide743.xml"/><Relationship Id="rId951" Type="http://schemas.openxmlformats.org/officeDocument/2006/relationships/slide" Target="slides/slide950.xml"/><Relationship Id="rId1167" Type="http://schemas.openxmlformats.org/officeDocument/2006/relationships/slide" Target="slides/slide1166.xml"/><Relationship Id="rId1374" Type="http://schemas.openxmlformats.org/officeDocument/2006/relationships/slide" Target="slides/slide1373.xml"/><Relationship Id="rId1581" Type="http://schemas.openxmlformats.org/officeDocument/2006/relationships/slide" Target="slides/slide1580.xml"/><Relationship Id="rId1679" Type="http://schemas.openxmlformats.org/officeDocument/2006/relationships/viewProps" Target="viewProps.xml"/><Relationship Id="rId80" Type="http://schemas.openxmlformats.org/officeDocument/2006/relationships/slide" Target="slides/slide79.xml"/><Relationship Id="rId176" Type="http://schemas.openxmlformats.org/officeDocument/2006/relationships/slide" Target="slides/slide175.xml"/><Relationship Id="rId383" Type="http://schemas.openxmlformats.org/officeDocument/2006/relationships/slide" Target="slides/slide382.xml"/><Relationship Id="rId590" Type="http://schemas.openxmlformats.org/officeDocument/2006/relationships/slide" Target="slides/slide589.xml"/><Relationship Id="rId604" Type="http://schemas.openxmlformats.org/officeDocument/2006/relationships/slide" Target="slides/slide603.xml"/><Relationship Id="rId811" Type="http://schemas.openxmlformats.org/officeDocument/2006/relationships/slide" Target="slides/slide810.xml"/><Relationship Id="rId1027" Type="http://schemas.openxmlformats.org/officeDocument/2006/relationships/slide" Target="slides/slide1026.xml"/><Relationship Id="rId1234" Type="http://schemas.openxmlformats.org/officeDocument/2006/relationships/slide" Target="slides/slide1233.xml"/><Relationship Id="rId1441" Type="http://schemas.openxmlformats.org/officeDocument/2006/relationships/slide" Target="slides/slide1440.xml"/><Relationship Id="rId243" Type="http://schemas.openxmlformats.org/officeDocument/2006/relationships/slide" Target="slides/slide242.xml"/><Relationship Id="rId450" Type="http://schemas.openxmlformats.org/officeDocument/2006/relationships/slide" Target="slides/slide449.xml"/><Relationship Id="rId688" Type="http://schemas.openxmlformats.org/officeDocument/2006/relationships/slide" Target="slides/slide687.xml"/><Relationship Id="rId895" Type="http://schemas.openxmlformats.org/officeDocument/2006/relationships/slide" Target="slides/slide894.xml"/><Relationship Id="rId909" Type="http://schemas.openxmlformats.org/officeDocument/2006/relationships/slide" Target="slides/slide908.xml"/><Relationship Id="rId1080" Type="http://schemas.openxmlformats.org/officeDocument/2006/relationships/slide" Target="slides/slide1079.xml"/><Relationship Id="rId1301" Type="http://schemas.openxmlformats.org/officeDocument/2006/relationships/slide" Target="slides/slide1300.xml"/><Relationship Id="rId1539" Type="http://schemas.openxmlformats.org/officeDocument/2006/relationships/slide" Target="slides/slide1538.xml"/><Relationship Id="rId38" Type="http://schemas.openxmlformats.org/officeDocument/2006/relationships/slide" Target="slides/slide37.xml"/><Relationship Id="rId103" Type="http://schemas.openxmlformats.org/officeDocument/2006/relationships/slide" Target="slides/slide102.xml"/><Relationship Id="rId310" Type="http://schemas.openxmlformats.org/officeDocument/2006/relationships/slide" Target="slides/slide309.xml"/><Relationship Id="rId548" Type="http://schemas.openxmlformats.org/officeDocument/2006/relationships/slide" Target="slides/slide547.xml"/><Relationship Id="rId755" Type="http://schemas.openxmlformats.org/officeDocument/2006/relationships/slide" Target="slides/slide754.xml"/><Relationship Id="rId962" Type="http://schemas.openxmlformats.org/officeDocument/2006/relationships/slide" Target="slides/slide961.xml"/><Relationship Id="rId1178" Type="http://schemas.openxmlformats.org/officeDocument/2006/relationships/slide" Target="slides/slide1177.xml"/><Relationship Id="rId1385" Type="http://schemas.openxmlformats.org/officeDocument/2006/relationships/slide" Target="slides/slide1384.xml"/><Relationship Id="rId1592" Type="http://schemas.openxmlformats.org/officeDocument/2006/relationships/slide" Target="slides/slide1591.xml"/><Relationship Id="rId1606" Type="http://schemas.openxmlformats.org/officeDocument/2006/relationships/slide" Target="slides/slide1605.xml"/><Relationship Id="rId91" Type="http://schemas.openxmlformats.org/officeDocument/2006/relationships/slide" Target="slides/slide90.xml"/><Relationship Id="rId187" Type="http://schemas.openxmlformats.org/officeDocument/2006/relationships/slide" Target="slides/slide186.xml"/><Relationship Id="rId394" Type="http://schemas.openxmlformats.org/officeDocument/2006/relationships/slide" Target="slides/slide393.xml"/><Relationship Id="rId408" Type="http://schemas.openxmlformats.org/officeDocument/2006/relationships/slide" Target="slides/slide407.xml"/><Relationship Id="rId615" Type="http://schemas.openxmlformats.org/officeDocument/2006/relationships/slide" Target="slides/slide614.xml"/><Relationship Id="rId822" Type="http://schemas.openxmlformats.org/officeDocument/2006/relationships/slide" Target="slides/slide821.xml"/><Relationship Id="rId1038" Type="http://schemas.openxmlformats.org/officeDocument/2006/relationships/slide" Target="slides/slide1037.xml"/><Relationship Id="rId1245" Type="http://schemas.openxmlformats.org/officeDocument/2006/relationships/slide" Target="slides/slide1244.xml"/><Relationship Id="rId1452" Type="http://schemas.openxmlformats.org/officeDocument/2006/relationships/slide" Target="slides/slide1451.xml"/><Relationship Id="rId254" Type="http://schemas.openxmlformats.org/officeDocument/2006/relationships/slide" Target="slides/slide253.xml"/><Relationship Id="rId699" Type="http://schemas.openxmlformats.org/officeDocument/2006/relationships/slide" Target="slides/slide698.xml"/><Relationship Id="rId1091" Type="http://schemas.openxmlformats.org/officeDocument/2006/relationships/slide" Target="slides/slide1090.xml"/><Relationship Id="rId1105" Type="http://schemas.openxmlformats.org/officeDocument/2006/relationships/slide" Target="slides/slide1104.xml"/><Relationship Id="rId1312" Type="http://schemas.openxmlformats.org/officeDocument/2006/relationships/slide" Target="slides/slide1311.xml"/><Relationship Id="rId49" Type="http://schemas.openxmlformats.org/officeDocument/2006/relationships/slide" Target="slides/slide48.xml"/><Relationship Id="rId114" Type="http://schemas.openxmlformats.org/officeDocument/2006/relationships/slide" Target="slides/slide113.xml"/><Relationship Id="rId461" Type="http://schemas.openxmlformats.org/officeDocument/2006/relationships/slide" Target="slides/slide460.xml"/><Relationship Id="rId559" Type="http://schemas.openxmlformats.org/officeDocument/2006/relationships/slide" Target="slides/slide558.xml"/><Relationship Id="rId766" Type="http://schemas.openxmlformats.org/officeDocument/2006/relationships/slide" Target="slides/slide765.xml"/><Relationship Id="rId1189" Type="http://schemas.openxmlformats.org/officeDocument/2006/relationships/slide" Target="slides/slide1188.xml"/><Relationship Id="rId1396" Type="http://schemas.openxmlformats.org/officeDocument/2006/relationships/slide" Target="slides/slide1395.xml"/><Relationship Id="rId1617" Type="http://schemas.openxmlformats.org/officeDocument/2006/relationships/slide" Target="slides/slide1616.xml"/><Relationship Id="rId198" Type="http://schemas.openxmlformats.org/officeDocument/2006/relationships/slide" Target="slides/slide197.xml"/><Relationship Id="rId321" Type="http://schemas.openxmlformats.org/officeDocument/2006/relationships/slide" Target="slides/slide320.xml"/><Relationship Id="rId419" Type="http://schemas.openxmlformats.org/officeDocument/2006/relationships/slide" Target="slides/slide418.xml"/><Relationship Id="rId626" Type="http://schemas.openxmlformats.org/officeDocument/2006/relationships/slide" Target="slides/slide625.xml"/><Relationship Id="rId973" Type="http://schemas.openxmlformats.org/officeDocument/2006/relationships/slide" Target="slides/slide972.xml"/><Relationship Id="rId1049" Type="http://schemas.openxmlformats.org/officeDocument/2006/relationships/slide" Target="slides/slide1048.xml"/><Relationship Id="rId1256" Type="http://schemas.openxmlformats.org/officeDocument/2006/relationships/slide" Target="slides/slide1255.xml"/><Relationship Id="rId833" Type="http://schemas.openxmlformats.org/officeDocument/2006/relationships/slide" Target="slides/slide832.xml"/><Relationship Id="rId1116" Type="http://schemas.openxmlformats.org/officeDocument/2006/relationships/slide" Target="slides/slide1115.xml"/><Relationship Id="rId1463" Type="http://schemas.openxmlformats.org/officeDocument/2006/relationships/slide" Target="slides/slide1462.xml"/><Relationship Id="rId1670" Type="http://schemas.openxmlformats.org/officeDocument/2006/relationships/slide" Target="slides/slide1669.xml"/><Relationship Id="rId265" Type="http://schemas.openxmlformats.org/officeDocument/2006/relationships/slide" Target="slides/slide264.xml"/><Relationship Id="rId472" Type="http://schemas.openxmlformats.org/officeDocument/2006/relationships/slide" Target="slides/slide471.xml"/><Relationship Id="rId900" Type="http://schemas.openxmlformats.org/officeDocument/2006/relationships/slide" Target="slides/slide899.xml"/><Relationship Id="rId1323" Type="http://schemas.openxmlformats.org/officeDocument/2006/relationships/slide" Target="slides/slide1322.xml"/><Relationship Id="rId1530" Type="http://schemas.openxmlformats.org/officeDocument/2006/relationships/slide" Target="slides/slide1529.xml"/><Relationship Id="rId1628" Type="http://schemas.openxmlformats.org/officeDocument/2006/relationships/slide" Target="slides/slide1627.xml"/><Relationship Id="rId125" Type="http://schemas.openxmlformats.org/officeDocument/2006/relationships/slide" Target="slides/slide124.xml"/><Relationship Id="rId332" Type="http://schemas.openxmlformats.org/officeDocument/2006/relationships/slide" Target="slides/slide331.xml"/><Relationship Id="rId777" Type="http://schemas.openxmlformats.org/officeDocument/2006/relationships/slide" Target="slides/slide776.xml"/><Relationship Id="rId984" Type="http://schemas.openxmlformats.org/officeDocument/2006/relationships/slide" Target="slides/slide983.xml"/><Relationship Id="rId637" Type="http://schemas.openxmlformats.org/officeDocument/2006/relationships/slide" Target="slides/slide636.xml"/><Relationship Id="rId844" Type="http://schemas.openxmlformats.org/officeDocument/2006/relationships/slide" Target="slides/slide843.xml"/><Relationship Id="rId1267" Type="http://schemas.openxmlformats.org/officeDocument/2006/relationships/slide" Target="slides/slide1266.xml"/><Relationship Id="rId1474" Type="http://schemas.openxmlformats.org/officeDocument/2006/relationships/slide" Target="slides/slide1473.xml"/><Relationship Id="rId1681" Type="http://schemas.openxmlformats.org/officeDocument/2006/relationships/tableStyles" Target="tableStyles.xml"/><Relationship Id="rId276" Type="http://schemas.openxmlformats.org/officeDocument/2006/relationships/slide" Target="slides/slide275.xml"/><Relationship Id="rId483" Type="http://schemas.openxmlformats.org/officeDocument/2006/relationships/slide" Target="slides/slide482.xml"/><Relationship Id="rId690" Type="http://schemas.openxmlformats.org/officeDocument/2006/relationships/slide" Target="slides/slide689.xml"/><Relationship Id="rId704" Type="http://schemas.openxmlformats.org/officeDocument/2006/relationships/slide" Target="slides/slide703.xml"/><Relationship Id="rId911" Type="http://schemas.openxmlformats.org/officeDocument/2006/relationships/slide" Target="slides/slide910.xml"/><Relationship Id="rId1127" Type="http://schemas.openxmlformats.org/officeDocument/2006/relationships/slide" Target="slides/slide1126.xml"/><Relationship Id="rId1334" Type="http://schemas.openxmlformats.org/officeDocument/2006/relationships/slide" Target="slides/slide1333.xml"/><Relationship Id="rId1541" Type="http://schemas.openxmlformats.org/officeDocument/2006/relationships/slide" Target="slides/slide1540.xml"/><Relationship Id="rId40" Type="http://schemas.openxmlformats.org/officeDocument/2006/relationships/slide" Target="slides/slide39.xml"/><Relationship Id="rId136" Type="http://schemas.openxmlformats.org/officeDocument/2006/relationships/slide" Target="slides/slide135.xml"/><Relationship Id="rId343" Type="http://schemas.openxmlformats.org/officeDocument/2006/relationships/slide" Target="slides/slide342.xml"/><Relationship Id="rId550" Type="http://schemas.openxmlformats.org/officeDocument/2006/relationships/slide" Target="slides/slide549.xml"/><Relationship Id="rId788" Type="http://schemas.openxmlformats.org/officeDocument/2006/relationships/slide" Target="slides/slide787.xml"/><Relationship Id="rId995" Type="http://schemas.openxmlformats.org/officeDocument/2006/relationships/slide" Target="slides/slide994.xml"/><Relationship Id="rId1180" Type="http://schemas.openxmlformats.org/officeDocument/2006/relationships/slide" Target="slides/slide1179.xml"/><Relationship Id="rId1401" Type="http://schemas.openxmlformats.org/officeDocument/2006/relationships/slide" Target="slides/slide1400.xml"/><Relationship Id="rId1639" Type="http://schemas.openxmlformats.org/officeDocument/2006/relationships/slide" Target="slides/slide1638.xml"/><Relationship Id="rId203" Type="http://schemas.openxmlformats.org/officeDocument/2006/relationships/slide" Target="slides/slide202.xml"/><Relationship Id="rId648" Type="http://schemas.openxmlformats.org/officeDocument/2006/relationships/slide" Target="slides/slide647.xml"/><Relationship Id="rId855" Type="http://schemas.openxmlformats.org/officeDocument/2006/relationships/slide" Target="slides/slide854.xml"/><Relationship Id="rId1040" Type="http://schemas.openxmlformats.org/officeDocument/2006/relationships/slide" Target="slides/slide1039.xml"/><Relationship Id="rId1278" Type="http://schemas.openxmlformats.org/officeDocument/2006/relationships/slide" Target="slides/slide1277.xml"/><Relationship Id="rId1485" Type="http://schemas.openxmlformats.org/officeDocument/2006/relationships/slide" Target="slides/slide1484.xml"/><Relationship Id="rId287" Type="http://schemas.openxmlformats.org/officeDocument/2006/relationships/slide" Target="slides/slide286.xml"/><Relationship Id="rId410" Type="http://schemas.openxmlformats.org/officeDocument/2006/relationships/slide" Target="slides/slide409.xml"/><Relationship Id="rId494" Type="http://schemas.openxmlformats.org/officeDocument/2006/relationships/slide" Target="slides/slide493.xml"/><Relationship Id="rId508" Type="http://schemas.openxmlformats.org/officeDocument/2006/relationships/slide" Target="slides/slide507.xml"/><Relationship Id="rId715" Type="http://schemas.openxmlformats.org/officeDocument/2006/relationships/slide" Target="slides/slide714.xml"/><Relationship Id="rId922" Type="http://schemas.openxmlformats.org/officeDocument/2006/relationships/slide" Target="slides/slide921.xml"/><Relationship Id="rId1138" Type="http://schemas.openxmlformats.org/officeDocument/2006/relationships/slide" Target="slides/slide1137.xml"/><Relationship Id="rId1345" Type="http://schemas.openxmlformats.org/officeDocument/2006/relationships/slide" Target="slides/slide1344.xml"/><Relationship Id="rId1552" Type="http://schemas.openxmlformats.org/officeDocument/2006/relationships/slide" Target="slides/slide1551.xml"/><Relationship Id="rId147" Type="http://schemas.openxmlformats.org/officeDocument/2006/relationships/slide" Target="slides/slide146.xml"/><Relationship Id="rId354" Type="http://schemas.openxmlformats.org/officeDocument/2006/relationships/slide" Target="slides/slide353.xml"/><Relationship Id="rId799" Type="http://schemas.openxmlformats.org/officeDocument/2006/relationships/slide" Target="slides/slide798.xml"/><Relationship Id="rId1191" Type="http://schemas.openxmlformats.org/officeDocument/2006/relationships/slide" Target="slides/slide1190.xml"/><Relationship Id="rId1205" Type="http://schemas.openxmlformats.org/officeDocument/2006/relationships/slide" Target="slides/slide1204.xml"/><Relationship Id="rId51" Type="http://schemas.openxmlformats.org/officeDocument/2006/relationships/slide" Target="slides/slide50.xml"/><Relationship Id="rId561" Type="http://schemas.openxmlformats.org/officeDocument/2006/relationships/slide" Target="slides/slide560.xml"/><Relationship Id="rId659" Type="http://schemas.openxmlformats.org/officeDocument/2006/relationships/slide" Target="slides/slide658.xml"/><Relationship Id="rId866" Type="http://schemas.openxmlformats.org/officeDocument/2006/relationships/slide" Target="slides/slide865.xml"/><Relationship Id="rId1289" Type="http://schemas.openxmlformats.org/officeDocument/2006/relationships/slide" Target="slides/slide1288.xml"/><Relationship Id="rId1412" Type="http://schemas.openxmlformats.org/officeDocument/2006/relationships/slide" Target="slides/slide1411.xml"/><Relationship Id="rId1496" Type="http://schemas.openxmlformats.org/officeDocument/2006/relationships/slide" Target="slides/slide1495.xml"/><Relationship Id="rId214" Type="http://schemas.openxmlformats.org/officeDocument/2006/relationships/slide" Target="slides/slide213.xml"/><Relationship Id="rId298" Type="http://schemas.openxmlformats.org/officeDocument/2006/relationships/slide" Target="slides/slide297.xml"/><Relationship Id="rId421" Type="http://schemas.openxmlformats.org/officeDocument/2006/relationships/slide" Target="slides/slide420.xml"/><Relationship Id="rId519" Type="http://schemas.openxmlformats.org/officeDocument/2006/relationships/slide" Target="slides/slide518.xml"/><Relationship Id="rId1051" Type="http://schemas.openxmlformats.org/officeDocument/2006/relationships/slide" Target="slides/slide1050.xml"/><Relationship Id="rId1149" Type="http://schemas.openxmlformats.org/officeDocument/2006/relationships/slide" Target="slides/slide1148.xml"/><Relationship Id="rId1356" Type="http://schemas.openxmlformats.org/officeDocument/2006/relationships/slide" Target="slides/slide1355.xml"/><Relationship Id="rId158" Type="http://schemas.openxmlformats.org/officeDocument/2006/relationships/slide" Target="slides/slide157.xml"/><Relationship Id="rId726" Type="http://schemas.openxmlformats.org/officeDocument/2006/relationships/slide" Target="slides/slide725.xml"/><Relationship Id="rId933" Type="http://schemas.openxmlformats.org/officeDocument/2006/relationships/slide" Target="slides/slide932.xml"/><Relationship Id="rId1009" Type="http://schemas.openxmlformats.org/officeDocument/2006/relationships/slide" Target="slides/slide1008.xml"/><Relationship Id="rId1563" Type="http://schemas.openxmlformats.org/officeDocument/2006/relationships/slide" Target="slides/slide1562.xml"/><Relationship Id="rId62" Type="http://schemas.openxmlformats.org/officeDocument/2006/relationships/slide" Target="slides/slide61.xml"/><Relationship Id="rId365" Type="http://schemas.openxmlformats.org/officeDocument/2006/relationships/slide" Target="slides/slide364.xml"/><Relationship Id="rId572" Type="http://schemas.openxmlformats.org/officeDocument/2006/relationships/slide" Target="slides/slide571.xml"/><Relationship Id="rId1216" Type="http://schemas.openxmlformats.org/officeDocument/2006/relationships/slide" Target="slides/slide1215.xml"/><Relationship Id="rId1423" Type="http://schemas.openxmlformats.org/officeDocument/2006/relationships/slide" Target="slides/slide1422.xml"/><Relationship Id="rId1630" Type="http://schemas.openxmlformats.org/officeDocument/2006/relationships/slide" Target="slides/slide1629.xml"/><Relationship Id="rId225" Type="http://schemas.openxmlformats.org/officeDocument/2006/relationships/slide" Target="slides/slide224.xml"/><Relationship Id="rId432" Type="http://schemas.openxmlformats.org/officeDocument/2006/relationships/slide" Target="slides/slide431.xml"/><Relationship Id="rId877" Type="http://schemas.openxmlformats.org/officeDocument/2006/relationships/slide" Target="slides/slide876.xml"/><Relationship Id="rId1062" Type="http://schemas.openxmlformats.org/officeDocument/2006/relationships/slide" Target="slides/slide1061.xml"/><Relationship Id="rId737" Type="http://schemas.openxmlformats.org/officeDocument/2006/relationships/slide" Target="slides/slide736.xml"/><Relationship Id="rId944" Type="http://schemas.openxmlformats.org/officeDocument/2006/relationships/slide" Target="slides/slide943.xml"/><Relationship Id="rId1367" Type="http://schemas.openxmlformats.org/officeDocument/2006/relationships/slide" Target="slides/slide1366.xml"/><Relationship Id="rId1574" Type="http://schemas.openxmlformats.org/officeDocument/2006/relationships/slide" Target="slides/slide1573.xml"/><Relationship Id="rId73" Type="http://schemas.openxmlformats.org/officeDocument/2006/relationships/slide" Target="slides/slide72.xml"/><Relationship Id="rId169" Type="http://schemas.openxmlformats.org/officeDocument/2006/relationships/slide" Target="slides/slide168.xml"/><Relationship Id="rId376" Type="http://schemas.openxmlformats.org/officeDocument/2006/relationships/slide" Target="slides/slide375.xml"/><Relationship Id="rId583" Type="http://schemas.openxmlformats.org/officeDocument/2006/relationships/slide" Target="slides/slide582.xml"/><Relationship Id="rId790" Type="http://schemas.openxmlformats.org/officeDocument/2006/relationships/slide" Target="slides/slide789.xml"/><Relationship Id="rId804" Type="http://schemas.openxmlformats.org/officeDocument/2006/relationships/slide" Target="slides/slide803.xml"/><Relationship Id="rId1227" Type="http://schemas.openxmlformats.org/officeDocument/2006/relationships/slide" Target="slides/slide1226.xml"/><Relationship Id="rId1434" Type="http://schemas.openxmlformats.org/officeDocument/2006/relationships/slide" Target="slides/slide1433.xml"/><Relationship Id="rId1641" Type="http://schemas.openxmlformats.org/officeDocument/2006/relationships/slide" Target="slides/slide1640.xml"/><Relationship Id="rId4" Type="http://schemas.openxmlformats.org/officeDocument/2006/relationships/slide" Target="slides/slide3.xml"/><Relationship Id="rId236" Type="http://schemas.openxmlformats.org/officeDocument/2006/relationships/slide" Target="slides/slide235.xml"/><Relationship Id="rId443" Type="http://schemas.openxmlformats.org/officeDocument/2006/relationships/slide" Target="slides/slide442.xml"/><Relationship Id="rId650" Type="http://schemas.openxmlformats.org/officeDocument/2006/relationships/slide" Target="slides/slide649.xml"/><Relationship Id="rId888" Type="http://schemas.openxmlformats.org/officeDocument/2006/relationships/slide" Target="slides/slide887.xml"/><Relationship Id="rId1073" Type="http://schemas.openxmlformats.org/officeDocument/2006/relationships/slide" Target="slides/slide1072.xml"/><Relationship Id="rId1280" Type="http://schemas.openxmlformats.org/officeDocument/2006/relationships/slide" Target="slides/slide1279.xml"/><Relationship Id="rId1501" Type="http://schemas.openxmlformats.org/officeDocument/2006/relationships/slide" Target="slides/slide1500.xml"/><Relationship Id="rId303" Type="http://schemas.openxmlformats.org/officeDocument/2006/relationships/slide" Target="slides/slide302.xml"/><Relationship Id="rId748" Type="http://schemas.openxmlformats.org/officeDocument/2006/relationships/slide" Target="slides/slide747.xml"/><Relationship Id="rId955" Type="http://schemas.openxmlformats.org/officeDocument/2006/relationships/slide" Target="slides/slide954.xml"/><Relationship Id="rId1140" Type="http://schemas.openxmlformats.org/officeDocument/2006/relationships/slide" Target="slides/slide1139.xml"/><Relationship Id="rId1378" Type="http://schemas.openxmlformats.org/officeDocument/2006/relationships/slide" Target="slides/slide1377.xml"/><Relationship Id="rId1585" Type="http://schemas.openxmlformats.org/officeDocument/2006/relationships/slide" Target="slides/slide1584.xml"/><Relationship Id="rId84" Type="http://schemas.openxmlformats.org/officeDocument/2006/relationships/slide" Target="slides/slide83.xml"/><Relationship Id="rId387" Type="http://schemas.openxmlformats.org/officeDocument/2006/relationships/slide" Target="slides/slide386.xml"/><Relationship Id="rId510" Type="http://schemas.openxmlformats.org/officeDocument/2006/relationships/slide" Target="slides/slide509.xml"/><Relationship Id="rId594" Type="http://schemas.openxmlformats.org/officeDocument/2006/relationships/slide" Target="slides/slide593.xml"/><Relationship Id="rId608" Type="http://schemas.openxmlformats.org/officeDocument/2006/relationships/slide" Target="slides/slide607.xml"/><Relationship Id="rId815" Type="http://schemas.openxmlformats.org/officeDocument/2006/relationships/slide" Target="slides/slide814.xml"/><Relationship Id="rId1238" Type="http://schemas.openxmlformats.org/officeDocument/2006/relationships/slide" Target="slides/slide1237.xml"/><Relationship Id="rId1445" Type="http://schemas.openxmlformats.org/officeDocument/2006/relationships/slide" Target="slides/slide1444.xml"/><Relationship Id="rId1652" Type="http://schemas.openxmlformats.org/officeDocument/2006/relationships/slide" Target="slides/slide1651.xml"/><Relationship Id="rId247" Type="http://schemas.openxmlformats.org/officeDocument/2006/relationships/slide" Target="slides/slide246.xml"/><Relationship Id="rId899" Type="http://schemas.openxmlformats.org/officeDocument/2006/relationships/slide" Target="slides/slide898.xml"/><Relationship Id="rId1000" Type="http://schemas.openxmlformats.org/officeDocument/2006/relationships/slide" Target="slides/slide999.xml"/><Relationship Id="rId1084" Type="http://schemas.openxmlformats.org/officeDocument/2006/relationships/slide" Target="slides/slide1083.xml"/><Relationship Id="rId1305" Type="http://schemas.openxmlformats.org/officeDocument/2006/relationships/slide" Target="slides/slide1304.xml"/><Relationship Id="rId107" Type="http://schemas.openxmlformats.org/officeDocument/2006/relationships/slide" Target="slides/slide106.xml"/><Relationship Id="rId454" Type="http://schemas.openxmlformats.org/officeDocument/2006/relationships/slide" Target="slides/slide453.xml"/><Relationship Id="rId661" Type="http://schemas.openxmlformats.org/officeDocument/2006/relationships/slide" Target="slides/slide660.xml"/><Relationship Id="rId759" Type="http://schemas.openxmlformats.org/officeDocument/2006/relationships/slide" Target="slides/slide758.xml"/><Relationship Id="rId966" Type="http://schemas.openxmlformats.org/officeDocument/2006/relationships/slide" Target="slides/slide965.xml"/><Relationship Id="rId1291" Type="http://schemas.openxmlformats.org/officeDocument/2006/relationships/slide" Target="slides/slide1290.xml"/><Relationship Id="rId1389" Type="http://schemas.openxmlformats.org/officeDocument/2006/relationships/slide" Target="slides/slide1388.xml"/><Relationship Id="rId1512" Type="http://schemas.openxmlformats.org/officeDocument/2006/relationships/slide" Target="slides/slide1511.xml"/><Relationship Id="rId1596" Type="http://schemas.openxmlformats.org/officeDocument/2006/relationships/slide" Target="slides/slide1595.xml"/><Relationship Id="rId11" Type="http://schemas.openxmlformats.org/officeDocument/2006/relationships/slide" Target="slides/slide10.xml"/><Relationship Id="rId314" Type="http://schemas.openxmlformats.org/officeDocument/2006/relationships/slide" Target="slides/slide313.xml"/><Relationship Id="rId398" Type="http://schemas.openxmlformats.org/officeDocument/2006/relationships/slide" Target="slides/slide397.xml"/><Relationship Id="rId521" Type="http://schemas.openxmlformats.org/officeDocument/2006/relationships/slide" Target="slides/slide520.xml"/><Relationship Id="rId619" Type="http://schemas.openxmlformats.org/officeDocument/2006/relationships/slide" Target="slides/slide618.xml"/><Relationship Id="rId1151" Type="http://schemas.openxmlformats.org/officeDocument/2006/relationships/slide" Target="slides/slide1150.xml"/><Relationship Id="rId1249" Type="http://schemas.openxmlformats.org/officeDocument/2006/relationships/slide" Target="slides/slide1248.xml"/><Relationship Id="rId95" Type="http://schemas.openxmlformats.org/officeDocument/2006/relationships/slide" Target="slides/slide94.xml"/><Relationship Id="rId160" Type="http://schemas.openxmlformats.org/officeDocument/2006/relationships/slide" Target="slides/slide159.xml"/><Relationship Id="rId826" Type="http://schemas.openxmlformats.org/officeDocument/2006/relationships/slide" Target="slides/slide825.xml"/><Relationship Id="rId1011" Type="http://schemas.openxmlformats.org/officeDocument/2006/relationships/slide" Target="slides/slide1010.xml"/><Relationship Id="rId1109" Type="http://schemas.openxmlformats.org/officeDocument/2006/relationships/slide" Target="slides/slide1108.xml"/><Relationship Id="rId1456" Type="http://schemas.openxmlformats.org/officeDocument/2006/relationships/slide" Target="slides/slide1455.xml"/><Relationship Id="rId1663" Type="http://schemas.openxmlformats.org/officeDocument/2006/relationships/slide" Target="slides/slide1662.xml"/><Relationship Id="rId258" Type="http://schemas.openxmlformats.org/officeDocument/2006/relationships/slide" Target="slides/slide257.xml"/><Relationship Id="rId465" Type="http://schemas.openxmlformats.org/officeDocument/2006/relationships/slide" Target="slides/slide464.xml"/><Relationship Id="rId672" Type="http://schemas.openxmlformats.org/officeDocument/2006/relationships/slide" Target="slides/slide671.xml"/><Relationship Id="rId1095" Type="http://schemas.openxmlformats.org/officeDocument/2006/relationships/slide" Target="slides/slide1094.xml"/><Relationship Id="rId1316" Type="http://schemas.openxmlformats.org/officeDocument/2006/relationships/slide" Target="slides/slide1315.xml"/><Relationship Id="rId1523" Type="http://schemas.openxmlformats.org/officeDocument/2006/relationships/slide" Target="slides/slide1522.xml"/><Relationship Id="rId22" Type="http://schemas.openxmlformats.org/officeDocument/2006/relationships/slide" Target="slides/slide21.xml"/><Relationship Id="rId118" Type="http://schemas.openxmlformats.org/officeDocument/2006/relationships/slide" Target="slides/slide117.xml"/><Relationship Id="rId325" Type="http://schemas.openxmlformats.org/officeDocument/2006/relationships/slide" Target="slides/slide324.xml"/><Relationship Id="rId532" Type="http://schemas.openxmlformats.org/officeDocument/2006/relationships/slide" Target="slides/slide531.xml"/><Relationship Id="rId977" Type="http://schemas.openxmlformats.org/officeDocument/2006/relationships/slide" Target="slides/slide976.xml"/><Relationship Id="rId1162" Type="http://schemas.openxmlformats.org/officeDocument/2006/relationships/slide" Target="slides/slide1161.xml"/><Relationship Id="rId171" Type="http://schemas.openxmlformats.org/officeDocument/2006/relationships/slide" Target="slides/slide170.xml"/><Relationship Id="rId837" Type="http://schemas.openxmlformats.org/officeDocument/2006/relationships/slide" Target="slides/slide836.xml"/><Relationship Id="rId1022" Type="http://schemas.openxmlformats.org/officeDocument/2006/relationships/slide" Target="slides/slide1021.xml"/><Relationship Id="rId1467" Type="http://schemas.openxmlformats.org/officeDocument/2006/relationships/slide" Target="slides/slide1466.xml"/><Relationship Id="rId1674" Type="http://schemas.openxmlformats.org/officeDocument/2006/relationships/slide" Target="slides/slide1673.xml"/><Relationship Id="rId269" Type="http://schemas.openxmlformats.org/officeDocument/2006/relationships/slide" Target="slides/slide268.xml"/><Relationship Id="rId476" Type="http://schemas.openxmlformats.org/officeDocument/2006/relationships/slide" Target="slides/slide475.xml"/><Relationship Id="rId683" Type="http://schemas.openxmlformats.org/officeDocument/2006/relationships/slide" Target="slides/slide682.xml"/><Relationship Id="rId890" Type="http://schemas.openxmlformats.org/officeDocument/2006/relationships/slide" Target="slides/slide889.xml"/><Relationship Id="rId904" Type="http://schemas.openxmlformats.org/officeDocument/2006/relationships/slide" Target="slides/slide903.xml"/><Relationship Id="rId1327" Type="http://schemas.openxmlformats.org/officeDocument/2006/relationships/slide" Target="slides/slide1326.xml"/><Relationship Id="rId1534" Type="http://schemas.openxmlformats.org/officeDocument/2006/relationships/slide" Target="slides/slide1533.xml"/><Relationship Id="rId33" Type="http://schemas.openxmlformats.org/officeDocument/2006/relationships/slide" Target="slides/slide32.xml"/><Relationship Id="rId129" Type="http://schemas.openxmlformats.org/officeDocument/2006/relationships/slide" Target="slides/slide128.xml"/><Relationship Id="rId336" Type="http://schemas.openxmlformats.org/officeDocument/2006/relationships/slide" Target="slides/slide335.xml"/><Relationship Id="rId543" Type="http://schemas.openxmlformats.org/officeDocument/2006/relationships/slide" Target="slides/slide542.xml"/><Relationship Id="rId988" Type="http://schemas.openxmlformats.org/officeDocument/2006/relationships/slide" Target="slides/slide987.xml"/><Relationship Id="rId1173" Type="http://schemas.openxmlformats.org/officeDocument/2006/relationships/slide" Target="slides/slide1172.xml"/><Relationship Id="rId1380" Type="http://schemas.openxmlformats.org/officeDocument/2006/relationships/slide" Target="slides/slide1379.xml"/><Relationship Id="rId1601" Type="http://schemas.openxmlformats.org/officeDocument/2006/relationships/slide" Target="slides/slide1600.xml"/><Relationship Id="rId182" Type="http://schemas.openxmlformats.org/officeDocument/2006/relationships/slide" Target="slides/slide181.xml"/><Relationship Id="rId403" Type="http://schemas.openxmlformats.org/officeDocument/2006/relationships/slide" Target="slides/slide402.xml"/><Relationship Id="rId750" Type="http://schemas.openxmlformats.org/officeDocument/2006/relationships/slide" Target="slides/slide749.xml"/><Relationship Id="rId848" Type="http://schemas.openxmlformats.org/officeDocument/2006/relationships/slide" Target="slides/slide847.xml"/><Relationship Id="rId1033" Type="http://schemas.openxmlformats.org/officeDocument/2006/relationships/slide" Target="slides/slide1032.xml"/><Relationship Id="rId1478" Type="http://schemas.openxmlformats.org/officeDocument/2006/relationships/slide" Target="slides/slide1477.xml"/><Relationship Id="rId487" Type="http://schemas.openxmlformats.org/officeDocument/2006/relationships/slide" Target="slides/slide486.xml"/><Relationship Id="rId610" Type="http://schemas.openxmlformats.org/officeDocument/2006/relationships/slide" Target="slides/slide609.xml"/><Relationship Id="rId694" Type="http://schemas.openxmlformats.org/officeDocument/2006/relationships/slide" Target="slides/slide693.xml"/><Relationship Id="rId708" Type="http://schemas.openxmlformats.org/officeDocument/2006/relationships/slide" Target="slides/slide707.xml"/><Relationship Id="rId915" Type="http://schemas.openxmlformats.org/officeDocument/2006/relationships/slide" Target="slides/slide914.xml"/><Relationship Id="rId1240" Type="http://schemas.openxmlformats.org/officeDocument/2006/relationships/slide" Target="slides/slide1239.xml"/><Relationship Id="rId1338" Type="http://schemas.openxmlformats.org/officeDocument/2006/relationships/slide" Target="slides/slide1337.xml"/><Relationship Id="rId1545" Type="http://schemas.openxmlformats.org/officeDocument/2006/relationships/slide" Target="slides/slide1544.xml"/><Relationship Id="rId347" Type="http://schemas.openxmlformats.org/officeDocument/2006/relationships/slide" Target="slides/slide346.xml"/><Relationship Id="rId999" Type="http://schemas.openxmlformats.org/officeDocument/2006/relationships/slide" Target="slides/slide998.xml"/><Relationship Id="rId1100" Type="http://schemas.openxmlformats.org/officeDocument/2006/relationships/slide" Target="slides/slide1099.xml"/><Relationship Id="rId1184" Type="http://schemas.openxmlformats.org/officeDocument/2006/relationships/slide" Target="slides/slide1183.xml"/><Relationship Id="rId1405" Type="http://schemas.openxmlformats.org/officeDocument/2006/relationships/slide" Target="slides/slide1404.xml"/><Relationship Id="rId44" Type="http://schemas.openxmlformats.org/officeDocument/2006/relationships/slide" Target="slides/slide43.xml"/><Relationship Id="rId554" Type="http://schemas.openxmlformats.org/officeDocument/2006/relationships/slide" Target="slides/slide553.xml"/><Relationship Id="rId761" Type="http://schemas.openxmlformats.org/officeDocument/2006/relationships/slide" Target="slides/slide760.xml"/><Relationship Id="rId859" Type="http://schemas.openxmlformats.org/officeDocument/2006/relationships/slide" Target="slides/slide858.xml"/><Relationship Id="rId1391" Type="http://schemas.openxmlformats.org/officeDocument/2006/relationships/slide" Target="slides/slide1390.xml"/><Relationship Id="rId1489" Type="http://schemas.openxmlformats.org/officeDocument/2006/relationships/slide" Target="slides/slide1488.xml"/><Relationship Id="rId1612" Type="http://schemas.openxmlformats.org/officeDocument/2006/relationships/slide" Target="slides/slide1611.xml"/><Relationship Id="rId193" Type="http://schemas.openxmlformats.org/officeDocument/2006/relationships/slide" Target="slides/slide192.xml"/><Relationship Id="rId207" Type="http://schemas.openxmlformats.org/officeDocument/2006/relationships/slide" Target="slides/slide206.xml"/><Relationship Id="rId414" Type="http://schemas.openxmlformats.org/officeDocument/2006/relationships/slide" Target="slides/slide413.xml"/><Relationship Id="rId498" Type="http://schemas.openxmlformats.org/officeDocument/2006/relationships/slide" Target="slides/slide497.xml"/><Relationship Id="rId621" Type="http://schemas.openxmlformats.org/officeDocument/2006/relationships/slide" Target="slides/slide620.xml"/><Relationship Id="rId1044" Type="http://schemas.openxmlformats.org/officeDocument/2006/relationships/slide" Target="slides/slide1043.xml"/><Relationship Id="rId1251" Type="http://schemas.openxmlformats.org/officeDocument/2006/relationships/slide" Target="slides/slide1250.xml"/><Relationship Id="rId1349" Type="http://schemas.openxmlformats.org/officeDocument/2006/relationships/slide" Target="slides/slide1348.xml"/><Relationship Id="rId260" Type="http://schemas.openxmlformats.org/officeDocument/2006/relationships/slide" Target="slides/slide259.xml"/><Relationship Id="rId719" Type="http://schemas.openxmlformats.org/officeDocument/2006/relationships/slide" Target="slides/slide718.xml"/><Relationship Id="rId926" Type="http://schemas.openxmlformats.org/officeDocument/2006/relationships/slide" Target="slides/slide925.xml"/><Relationship Id="rId1111" Type="http://schemas.openxmlformats.org/officeDocument/2006/relationships/slide" Target="slides/slide1110.xml"/><Relationship Id="rId1556" Type="http://schemas.openxmlformats.org/officeDocument/2006/relationships/slide" Target="slides/slide1555.xml"/><Relationship Id="rId55" Type="http://schemas.openxmlformats.org/officeDocument/2006/relationships/slide" Target="slides/slide54.xml"/><Relationship Id="rId120" Type="http://schemas.openxmlformats.org/officeDocument/2006/relationships/slide" Target="slides/slide119.xml"/><Relationship Id="rId358" Type="http://schemas.openxmlformats.org/officeDocument/2006/relationships/slide" Target="slides/slide357.xml"/><Relationship Id="rId565" Type="http://schemas.openxmlformats.org/officeDocument/2006/relationships/slide" Target="slides/slide564.xml"/><Relationship Id="rId772" Type="http://schemas.openxmlformats.org/officeDocument/2006/relationships/slide" Target="slides/slide771.xml"/><Relationship Id="rId1195" Type="http://schemas.openxmlformats.org/officeDocument/2006/relationships/slide" Target="slides/slide1194.xml"/><Relationship Id="rId1209" Type="http://schemas.openxmlformats.org/officeDocument/2006/relationships/slide" Target="slides/slide1208.xml"/><Relationship Id="rId1416" Type="http://schemas.openxmlformats.org/officeDocument/2006/relationships/slide" Target="slides/slide1415.xml"/><Relationship Id="rId1623" Type="http://schemas.openxmlformats.org/officeDocument/2006/relationships/slide" Target="slides/slide1622.xml"/><Relationship Id="rId218" Type="http://schemas.openxmlformats.org/officeDocument/2006/relationships/slide" Target="slides/slide217.xml"/><Relationship Id="rId425" Type="http://schemas.openxmlformats.org/officeDocument/2006/relationships/slide" Target="slides/slide424.xml"/><Relationship Id="rId632" Type="http://schemas.openxmlformats.org/officeDocument/2006/relationships/slide" Target="slides/slide631.xml"/><Relationship Id="rId1055" Type="http://schemas.openxmlformats.org/officeDocument/2006/relationships/slide" Target="slides/slide1054.xml"/><Relationship Id="rId1262" Type="http://schemas.openxmlformats.org/officeDocument/2006/relationships/slide" Target="slides/slide1261.xml"/><Relationship Id="rId271" Type="http://schemas.openxmlformats.org/officeDocument/2006/relationships/slide" Target="slides/slide270.xml"/><Relationship Id="rId937" Type="http://schemas.openxmlformats.org/officeDocument/2006/relationships/slide" Target="slides/slide936.xml"/><Relationship Id="rId1122" Type="http://schemas.openxmlformats.org/officeDocument/2006/relationships/slide" Target="slides/slide1121.xml"/><Relationship Id="rId1567" Type="http://schemas.openxmlformats.org/officeDocument/2006/relationships/slide" Target="slides/slide1566.xml"/><Relationship Id="rId66" Type="http://schemas.openxmlformats.org/officeDocument/2006/relationships/slide" Target="slides/slide65.xml"/><Relationship Id="rId131" Type="http://schemas.openxmlformats.org/officeDocument/2006/relationships/slide" Target="slides/slide130.xml"/><Relationship Id="rId369" Type="http://schemas.openxmlformats.org/officeDocument/2006/relationships/slide" Target="slides/slide368.xml"/><Relationship Id="rId576" Type="http://schemas.openxmlformats.org/officeDocument/2006/relationships/slide" Target="slides/slide575.xml"/><Relationship Id="rId783" Type="http://schemas.openxmlformats.org/officeDocument/2006/relationships/slide" Target="slides/slide782.xml"/><Relationship Id="rId990" Type="http://schemas.openxmlformats.org/officeDocument/2006/relationships/slide" Target="slides/slide989.xml"/><Relationship Id="rId1427" Type="http://schemas.openxmlformats.org/officeDocument/2006/relationships/slide" Target="slides/slide1426.xml"/><Relationship Id="rId1634" Type="http://schemas.openxmlformats.org/officeDocument/2006/relationships/slide" Target="slides/slide1633.xml"/><Relationship Id="rId229" Type="http://schemas.openxmlformats.org/officeDocument/2006/relationships/slide" Target="slides/slide228.xml"/><Relationship Id="rId436" Type="http://schemas.openxmlformats.org/officeDocument/2006/relationships/slide" Target="slides/slide435.xml"/><Relationship Id="rId643" Type="http://schemas.openxmlformats.org/officeDocument/2006/relationships/slide" Target="slides/slide642.xml"/><Relationship Id="rId1066" Type="http://schemas.openxmlformats.org/officeDocument/2006/relationships/slide" Target="slides/slide1065.xml"/><Relationship Id="rId1273" Type="http://schemas.openxmlformats.org/officeDocument/2006/relationships/slide" Target="slides/slide1272.xml"/><Relationship Id="rId1480" Type="http://schemas.openxmlformats.org/officeDocument/2006/relationships/slide" Target="slides/slide1479.xml"/><Relationship Id="rId850" Type="http://schemas.openxmlformats.org/officeDocument/2006/relationships/slide" Target="slides/slide849.xml"/><Relationship Id="rId948" Type="http://schemas.openxmlformats.org/officeDocument/2006/relationships/slide" Target="slides/slide947.xml"/><Relationship Id="rId1133" Type="http://schemas.openxmlformats.org/officeDocument/2006/relationships/slide" Target="slides/slide1132.xml"/><Relationship Id="rId1578" Type="http://schemas.openxmlformats.org/officeDocument/2006/relationships/slide" Target="slides/slide1577.xml"/><Relationship Id="rId77" Type="http://schemas.openxmlformats.org/officeDocument/2006/relationships/slide" Target="slides/slide76.xml"/><Relationship Id="rId282" Type="http://schemas.openxmlformats.org/officeDocument/2006/relationships/slide" Target="slides/slide281.xml"/><Relationship Id="rId503" Type="http://schemas.openxmlformats.org/officeDocument/2006/relationships/slide" Target="slides/slide502.xml"/><Relationship Id="rId587" Type="http://schemas.openxmlformats.org/officeDocument/2006/relationships/slide" Target="slides/slide586.xml"/><Relationship Id="rId710" Type="http://schemas.openxmlformats.org/officeDocument/2006/relationships/slide" Target="slides/slide709.xml"/><Relationship Id="rId808" Type="http://schemas.openxmlformats.org/officeDocument/2006/relationships/slide" Target="slides/slide807.xml"/><Relationship Id="rId1340" Type="http://schemas.openxmlformats.org/officeDocument/2006/relationships/slide" Target="slides/slide1339.xml"/><Relationship Id="rId1438" Type="http://schemas.openxmlformats.org/officeDocument/2006/relationships/slide" Target="slides/slide1437.xml"/><Relationship Id="rId1645" Type="http://schemas.openxmlformats.org/officeDocument/2006/relationships/slide" Target="slides/slide1644.xml"/><Relationship Id="rId8" Type="http://schemas.openxmlformats.org/officeDocument/2006/relationships/slide" Target="slides/slide7.xml"/><Relationship Id="rId142" Type="http://schemas.openxmlformats.org/officeDocument/2006/relationships/slide" Target="slides/slide141.xml"/><Relationship Id="rId447" Type="http://schemas.openxmlformats.org/officeDocument/2006/relationships/slide" Target="slides/slide446.xml"/><Relationship Id="rId794" Type="http://schemas.openxmlformats.org/officeDocument/2006/relationships/slide" Target="slides/slide793.xml"/><Relationship Id="rId1077" Type="http://schemas.openxmlformats.org/officeDocument/2006/relationships/slide" Target="slides/slide1076.xml"/><Relationship Id="rId1200" Type="http://schemas.openxmlformats.org/officeDocument/2006/relationships/slide" Target="slides/slide1199.xml"/><Relationship Id="rId654" Type="http://schemas.openxmlformats.org/officeDocument/2006/relationships/slide" Target="slides/slide653.xml"/><Relationship Id="rId861" Type="http://schemas.openxmlformats.org/officeDocument/2006/relationships/slide" Target="slides/slide860.xml"/><Relationship Id="rId959" Type="http://schemas.openxmlformats.org/officeDocument/2006/relationships/slide" Target="slides/slide958.xml"/><Relationship Id="rId1284" Type="http://schemas.openxmlformats.org/officeDocument/2006/relationships/slide" Target="slides/slide1283.xml"/><Relationship Id="rId1491" Type="http://schemas.openxmlformats.org/officeDocument/2006/relationships/slide" Target="slides/slide1490.xml"/><Relationship Id="rId1505" Type="http://schemas.openxmlformats.org/officeDocument/2006/relationships/slide" Target="slides/slide1504.xml"/><Relationship Id="rId1589" Type="http://schemas.openxmlformats.org/officeDocument/2006/relationships/slide" Target="slides/slide1588.xml"/><Relationship Id="rId293" Type="http://schemas.openxmlformats.org/officeDocument/2006/relationships/slide" Target="slides/slide292.xml"/><Relationship Id="rId307" Type="http://schemas.openxmlformats.org/officeDocument/2006/relationships/slide" Target="slides/slide306.xml"/><Relationship Id="rId514" Type="http://schemas.openxmlformats.org/officeDocument/2006/relationships/slide" Target="slides/slide513.xml"/><Relationship Id="rId721" Type="http://schemas.openxmlformats.org/officeDocument/2006/relationships/slide" Target="slides/slide720.xml"/><Relationship Id="rId1144" Type="http://schemas.openxmlformats.org/officeDocument/2006/relationships/slide" Target="slides/slide1143.xml"/><Relationship Id="rId1351" Type="http://schemas.openxmlformats.org/officeDocument/2006/relationships/slide" Target="slides/slide1350.xml"/><Relationship Id="rId1449" Type="http://schemas.openxmlformats.org/officeDocument/2006/relationships/slide" Target="slides/slide1448.xml"/><Relationship Id="rId88" Type="http://schemas.openxmlformats.org/officeDocument/2006/relationships/slide" Target="slides/slide87.xml"/><Relationship Id="rId153" Type="http://schemas.openxmlformats.org/officeDocument/2006/relationships/slide" Target="slides/slide152.xml"/><Relationship Id="rId360" Type="http://schemas.openxmlformats.org/officeDocument/2006/relationships/slide" Target="slides/slide359.xml"/><Relationship Id="rId598" Type="http://schemas.openxmlformats.org/officeDocument/2006/relationships/slide" Target="slides/slide597.xml"/><Relationship Id="rId819" Type="http://schemas.openxmlformats.org/officeDocument/2006/relationships/slide" Target="slides/slide818.xml"/><Relationship Id="rId1004" Type="http://schemas.openxmlformats.org/officeDocument/2006/relationships/slide" Target="slides/slide1003.xml"/><Relationship Id="rId1211" Type="http://schemas.openxmlformats.org/officeDocument/2006/relationships/slide" Target="slides/slide1210.xml"/><Relationship Id="rId1656" Type="http://schemas.openxmlformats.org/officeDocument/2006/relationships/slide" Target="slides/slide1655.xml"/><Relationship Id="rId220" Type="http://schemas.openxmlformats.org/officeDocument/2006/relationships/slide" Target="slides/slide219.xml"/><Relationship Id="rId458" Type="http://schemas.openxmlformats.org/officeDocument/2006/relationships/slide" Target="slides/slide457.xml"/><Relationship Id="rId665" Type="http://schemas.openxmlformats.org/officeDocument/2006/relationships/slide" Target="slides/slide664.xml"/><Relationship Id="rId872" Type="http://schemas.openxmlformats.org/officeDocument/2006/relationships/slide" Target="slides/slide871.xml"/><Relationship Id="rId1088" Type="http://schemas.openxmlformats.org/officeDocument/2006/relationships/slide" Target="slides/slide1087.xml"/><Relationship Id="rId1295" Type="http://schemas.openxmlformats.org/officeDocument/2006/relationships/slide" Target="slides/slide1294.xml"/><Relationship Id="rId1309" Type="http://schemas.openxmlformats.org/officeDocument/2006/relationships/slide" Target="slides/slide1308.xml"/><Relationship Id="rId1516" Type="http://schemas.openxmlformats.org/officeDocument/2006/relationships/slide" Target="slides/slide1515.xml"/><Relationship Id="rId15" Type="http://schemas.openxmlformats.org/officeDocument/2006/relationships/slide" Target="slides/slide14.xml"/><Relationship Id="rId318" Type="http://schemas.openxmlformats.org/officeDocument/2006/relationships/slide" Target="slides/slide317.xml"/><Relationship Id="rId525" Type="http://schemas.openxmlformats.org/officeDocument/2006/relationships/slide" Target="slides/slide524.xml"/><Relationship Id="rId732" Type="http://schemas.openxmlformats.org/officeDocument/2006/relationships/slide" Target="slides/slide731.xml"/><Relationship Id="rId1155" Type="http://schemas.openxmlformats.org/officeDocument/2006/relationships/slide" Target="slides/slide1154.xml"/><Relationship Id="rId1362" Type="http://schemas.openxmlformats.org/officeDocument/2006/relationships/slide" Target="slides/slide1361.xml"/><Relationship Id="rId99" Type="http://schemas.openxmlformats.org/officeDocument/2006/relationships/slide" Target="slides/slide98.xml"/><Relationship Id="rId164" Type="http://schemas.openxmlformats.org/officeDocument/2006/relationships/slide" Target="slides/slide163.xml"/><Relationship Id="rId371" Type="http://schemas.openxmlformats.org/officeDocument/2006/relationships/slide" Target="slides/slide370.xml"/><Relationship Id="rId1015" Type="http://schemas.openxmlformats.org/officeDocument/2006/relationships/slide" Target="slides/slide1014.xml"/><Relationship Id="rId1222" Type="http://schemas.openxmlformats.org/officeDocument/2006/relationships/slide" Target="slides/slide1221.xml"/><Relationship Id="rId1667" Type="http://schemas.openxmlformats.org/officeDocument/2006/relationships/slide" Target="slides/slide1666.xml"/><Relationship Id="rId469" Type="http://schemas.openxmlformats.org/officeDocument/2006/relationships/slide" Target="slides/slide468.xml"/><Relationship Id="rId676" Type="http://schemas.openxmlformats.org/officeDocument/2006/relationships/slide" Target="slides/slide675.xml"/><Relationship Id="rId883" Type="http://schemas.openxmlformats.org/officeDocument/2006/relationships/slide" Target="slides/slide882.xml"/><Relationship Id="rId1099" Type="http://schemas.openxmlformats.org/officeDocument/2006/relationships/slide" Target="slides/slide1098.xml"/><Relationship Id="rId1527" Type="http://schemas.openxmlformats.org/officeDocument/2006/relationships/slide" Target="slides/slide1526.xml"/><Relationship Id="rId26" Type="http://schemas.openxmlformats.org/officeDocument/2006/relationships/slide" Target="slides/slide25.xml"/><Relationship Id="rId231" Type="http://schemas.openxmlformats.org/officeDocument/2006/relationships/slide" Target="slides/slide230.xml"/><Relationship Id="rId329" Type="http://schemas.openxmlformats.org/officeDocument/2006/relationships/slide" Target="slides/slide328.xml"/><Relationship Id="rId536" Type="http://schemas.openxmlformats.org/officeDocument/2006/relationships/slide" Target="slides/slide535.xml"/><Relationship Id="rId1166" Type="http://schemas.openxmlformats.org/officeDocument/2006/relationships/slide" Target="slides/slide1165.xml"/><Relationship Id="rId1373" Type="http://schemas.openxmlformats.org/officeDocument/2006/relationships/slide" Target="slides/slide1372.xml"/><Relationship Id="rId175" Type="http://schemas.openxmlformats.org/officeDocument/2006/relationships/slide" Target="slides/slide174.xml"/><Relationship Id="rId743" Type="http://schemas.openxmlformats.org/officeDocument/2006/relationships/slide" Target="slides/slide742.xml"/><Relationship Id="rId950" Type="http://schemas.openxmlformats.org/officeDocument/2006/relationships/slide" Target="slides/slide949.xml"/><Relationship Id="rId1026" Type="http://schemas.openxmlformats.org/officeDocument/2006/relationships/slide" Target="slides/slide1025.xml"/><Relationship Id="rId1580" Type="http://schemas.openxmlformats.org/officeDocument/2006/relationships/slide" Target="slides/slide1579.xml"/><Relationship Id="rId1678" Type="http://schemas.openxmlformats.org/officeDocument/2006/relationships/presProps" Target="presProps.xml"/><Relationship Id="rId382" Type="http://schemas.openxmlformats.org/officeDocument/2006/relationships/slide" Target="slides/slide381.xml"/><Relationship Id="rId603" Type="http://schemas.openxmlformats.org/officeDocument/2006/relationships/slide" Target="slides/slide602.xml"/><Relationship Id="rId687" Type="http://schemas.openxmlformats.org/officeDocument/2006/relationships/slide" Target="slides/slide686.xml"/><Relationship Id="rId810" Type="http://schemas.openxmlformats.org/officeDocument/2006/relationships/slide" Target="slides/slide809.xml"/><Relationship Id="rId908" Type="http://schemas.openxmlformats.org/officeDocument/2006/relationships/slide" Target="slides/slide907.xml"/><Relationship Id="rId1233" Type="http://schemas.openxmlformats.org/officeDocument/2006/relationships/slide" Target="slides/slide1232.xml"/><Relationship Id="rId1440" Type="http://schemas.openxmlformats.org/officeDocument/2006/relationships/slide" Target="slides/slide1439.xml"/><Relationship Id="rId1538" Type="http://schemas.openxmlformats.org/officeDocument/2006/relationships/slide" Target="slides/slide1537.xml"/><Relationship Id="rId242" Type="http://schemas.openxmlformats.org/officeDocument/2006/relationships/slide" Target="slides/slide241.xml"/><Relationship Id="rId894" Type="http://schemas.openxmlformats.org/officeDocument/2006/relationships/slide" Target="slides/slide893.xml"/><Relationship Id="rId1177" Type="http://schemas.openxmlformats.org/officeDocument/2006/relationships/slide" Target="slides/slide1176.xml"/><Relationship Id="rId1300" Type="http://schemas.openxmlformats.org/officeDocument/2006/relationships/slide" Target="slides/slide1299.xml"/><Relationship Id="rId37" Type="http://schemas.openxmlformats.org/officeDocument/2006/relationships/slide" Target="slides/slide36.xml"/><Relationship Id="rId102" Type="http://schemas.openxmlformats.org/officeDocument/2006/relationships/slide" Target="slides/slide101.xml"/><Relationship Id="rId547" Type="http://schemas.openxmlformats.org/officeDocument/2006/relationships/slide" Target="slides/slide546.xml"/><Relationship Id="rId754" Type="http://schemas.openxmlformats.org/officeDocument/2006/relationships/slide" Target="slides/slide753.xml"/><Relationship Id="rId961" Type="http://schemas.openxmlformats.org/officeDocument/2006/relationships/slide" Target="slides/slide960.xml"/><Relationship Id="rId1384" Type="http://schemas.openxmlformats.org/officeDocument/2006/relationships/slide" Target="slides/slide1383.xml"/><Relationship Id="rId1591" Type="http://schemas.openxmlformats.org/officeDocument/2006/relationships/slide" Target="slides/slide1590.xml"/><Relationship Id="rId1605" Type="http://schemas.openxmlformats.org/officeDocument/2006/relationships/slide" Target="slides/slide1604.xml"/><Relationship Id="rId90" Type="http://schemas.openxmlformats.org/officeDocument/2006/relationships/slide" Target="slides/slide89.xml"/><Relationship Id="rId186" Type="http://schemas.openxmlformats.org/officeDocument/2006/relationships/slide" Target="slides/slide185.xml"/><Relationship Id="rId393" Type="http://schemas.openxmlformats.org/officeDocument/2006/relationships/slide" Target="slides/slide392.xml"/><Relationship Id="rId407" Type="http://schemas.openxmlformats.org/officeDocument/2006/relationships/slide" Target="slides/slide406.xml"/><Relationship Id="rId614" Type="http://schemas.openxmlformats.org/officeDocument/2006/relationships/slide" Target="slides/slide613.xml"/><Relationship Id="rId821" Type="http://schemas.openxmlformats.org/officeDocument/2006/relationships/slide" Target="slides/slide820.xml"/><Relationship Id="rId1037" Type="http://schemas.openxmlformats.org/officeDocument/2006/relationships/slide" Target="slides/slide1036.xml"/><Relationship Id="rId1244" Type="http://schemas.openxmlformats.org/officeDocument/2006/relationships/slide" Target="slides/slide1243.xml"/><Relationship Id="rId1451" Type="http://schemas.openxmlformats.org/officeDocument/2006/relationships/slide" Target="slides/slide1450.xml"/><Relationship Id="rId253" Type="http://schemas.openxmlformats.org/officeDocument/2006/relationships/slide" Target="slides/slide252.xml"/><Relationship Id="rId460" Type="http://schemas.openxmlformats.org/officeDocument/2006/relationships/slide" Target="slides/slide459.xml"/><Relationship Id="rId698" Type="http://schemas.openxmlformats.org/officeDocument/2006/relationships/slide" Target="slides/slide697.xml"/><Relationship Id="rId919" Type="http://schemas.openxmlformats.org/officeDocument/2006/relationships/slide" Target="slides/slide918.xml"/><Relationship Id="rId1090" Type="http://schemas.openxmlformats.org/officeDocument/2006/relationships/slide" Target="slides/slide1089.xml"/><Relationship Id="rId1104" Type="http://schemas.openxmlformats.org/officeDocument/2006/relationships/slide" Target="slides/slide1103.xml"/><Relationship Id="rId1311" Type="http://schemas.openxmlformats.org/officeDocument/2006/relationships/slide" Target="slides/slide1310.xml"/><Relationship Id="rId1549" Type="http://schemas.openxmlformats.org/officeDocument/2006/relationships/slide" Target="slides/slide1548.xml"/><Relationship Id="rId48" Type="http://schemas.openxmlformats.org/officeDocument/2006/relationships/slide" Target="slides/slide47.xml"/><Relationship Id="rId113" Type="http://schemas.openxmlformats.org/officeDocument/2006/relationships/slide" Target="slides/slide112.xml"/><Relationship Id="rId320" Type="http://schemas.openxmlformats.org/officeDocument/2006/relationships/slide" Target="slides/slide319.xml"/><Relationship Id="rId558" Type="http://schemas.openxmlformats.org/officeDocument/2006/relationships/slide" Target="slides/slide557.xml"/><Relationship Id="rId765" Type="http://schemas.openxmlformats.org/officeDocument/2006/relationships/slide" Target="slides/slide764.xml"/><Relationship Id="rId972" Type="http://schemas.openxmlformats.org/officeDocument/2006/relationships/slide" Target="slides/slide971.xml"/><Relationship Id="rId1188" Type="http://schemas.openxmlformats.org/officeDocument/2006/relationships/slide" Target="slides/slide1187.xml"/><Relationship Id="rId1395" Type="http://schemas.openxmlformats.org/officeDocument/2006/relationships/slide" Target="slides/slide1394.xml"/><Relationship Id="rId1409" Type="http://schemas.openxmlformats.org/officeDocument/2006/relationships/slide" Target="slides/slide1408.xml"/><Relationship Id="rId1616" Type="http://schemas.openxmlformats.org/officeDocument/2006/relationships/slide" Target="slides/slide1615.xml"/><Relationship Id="rId197" Type="http://schemas.openxmlformats.org/officeDocument/2006/relationships/slide" Target="slides/slide196.xml"/><Relationship Id="rId418" Type="http://schemas.openxmlformats.org/officeDocument/2006/relationships/slide" Target="slides/slide417.xml"/><Relationship Id="rId625" Type="http://schemas.openxmlformats.org/officeDocument/2006/relationships/slide" Target="slides/slide624.xml"/><Relationship Id="rId832" Type="http://schemas.openxmlformats.org/officeDocument/2006/relationships/slide" Target="slides/slide831.xml"/><Relationship Id="rId1048" Type="http://schemas.openxmlformats.org/officeDocument/2006/relationships/slide" Target="slides/slide1047.xml"/><Relationship Id="rId1255" Type="http://schemas.openxmlformats.org/officeDocument/2006/relationships/slide" Target="slides/slide1254.xml"/><Relationship Id="rId1462" Type="http://schemas.openxmlformats.org/officeDocument/2006/relationships/slide" Target="slides/slide1461.xml"/><Relationship Id="rId264" Type="http://schemas.openxmlformats.org/officeDocument/2006/relationships/slide" Target="slides/slide263.xml"/><Relationship Id="rId471" Type="http://schemas.openxmlformats.org/officeDocument/2006/relationships/slide" Target="slides/slide470.xml"/><Relationship Id="rId1115" Type="http://schemas.openxmlformats.org/officeDocument/2006/relationships/slide" Target="slides/slide1114.xml"/><Relationship Id="rId1322" Type="http://schemas.openxmlformats.org/officeDocument/2006/relationships/slide" Target="slides/slide1321.xml"/><Relationship Id="rId59" Type="http://schemas.openxmlformats.org/officeDocument/2006/relationships/slide" Target="slides/slide58.xml"/><Relationship Id="rId124" Type="http://schemas.openxmlformats.org/officeDocument/2006/relationships/slide" Target="slides/slide123.xml"/><Relationship Id="rId569" Type="http://schemas.openxmlformats.org/officeDocument/2006/relationships/slide" Target="slides/slide568.xml"/><Relationship Id="rId776" Type="http://schemas.openxmlformats.org/officeDocument/2006/relationships/slide" Target="slides/slide775.xml"/><Relationship Id="rId983" Type="http://schemas.openxmlformats.org/officeDocument/2006/relationships/slide" Target="slides/slide982.xml"/><Relationship Id="rId1199" Type="http://schemas.openxmlformats.org/officeDocument/2006/relationships/slide" Target="slides/slide1198.xml"/><Relationship Id="rId1627" Type="http://schemas.openxmlformats.org/officeDocument/2006/relationships/slide" Target="slides/slide1626.xml"/><Relationship Id="rId331" Type="http://schemas.openxmlformats.org/officeDocument/2006/relationships/slide" Target="slides/slide330.xml"/><Relationship Id="rId429" Type="http://schemas.openxmlformats.org/officeDocument/2006/relationships/slide" Target="slides/slide428.xml"/><Relationship Id="rId636" Type="http://schemas.openxmlformats.org/officeDocument/2006/relationships/slide" Target="slides/slide635.xml"/><Relationship Id="rId1059" Type="http://schemas.openxmlformats.org/officeDocument/2006/relationships/slide" Target="slides/slide1058.xml"/><Relationship Id="rId1266" Type="http://schemas.openxmlformats.org/officeDocument/2006/relationships/slide" Target="slides/slide1265.xml"/><Relationship Id="rId1473" Type="http://schemas.openxmlformats.org/officeDocument/2006/relationships/slide" Target="slides/slide1472.xml"/><Relationship Id="rId843" Type="http://schemas.openxmlformats.org/officeDocument/2006/relationships/slide" Target="slides/slide842.xml"/><Relationship Id="rId1126" Type="http://schemas.openxmlformats.org/officeDocument/2006/relationships/slide" Target="slides/slide1125.xml"/><Relationship Id="rId1680" Type="http://schemas.openxmlformats.org/officeDocument/2006/relationships/theme" Target="theme/theme1.xml"/><Relationship Id="rId275" Type="http://schemas.openxmlformats.org/officeDocument/2006/relationships/slide" Target="slides/slide274.xml"/><Relationship Id="rId482" Type="http://schemas.openxmlformats.org/officeDocument/2006/relationships/slide" Target="slides/slide481.xml"/><Relationship Id="rId703" Type="http://schemas.openxmlformats.org/officeDocument/2006/relationships/slide" Target="slides/slide702.xml"/><Relationship Id="rId910" Type="http://schemas.openxmlformats.org/officeDocument/2006/relationships/slide" Target="slides/slide909.xml"/><Relationship Id="rId1333" Type="http://schemas.openxmlformats.org/officeDocument/2006/relationships/slide" Target="slides/slide1332.xml"/><Relationship Id="rId1540" Type="http://schemas.openxmlformats.org/officeDocument/2006/relationships/slide" Target="slides/slide1539.xml"/><Relationship Id="rId1638" Type="http://schemas.openxmlformats.org/officeDocument/2006/relationships/slide" Target="slides/slide1637.xml"/><Relationship Id="rId135" Type="http://schemas.openxmlformats.org/officeDocument/2006/relationships/slide" Target="slides/slide134.xml"/><Relationship Id="rId342" Type="http://schemas.openxmlformats.org/officeDocument/2006/relationships/slide" Target="slides/slide341.xml"/><Relationship Id="rId787" Type="http://schemas.openxmlformats.org/officeDocument/2006/relationships/slide" Target="slides/slide786.xml"/><Relationship Id="rId994" Type="http://schemas.openxmlformats.org/officeDocument/2006/relationships/slide" Target="slides/slide993.xml"/><Relationship Id="rId1400" Type="http://schemas.openxmlformats.org/officeDocument/2006/relationships/slide" Target="slides/slide1399.xml"/><Relationship Id="rId202" Type="http://schemas.openxmlformats.org/officeDocument/2006/relationships/slide" Target="slides/slide201.xml"/><Relationship Id="rId647" Type="http://schemas.openxmlformats.org/officeDocument/2006/relationships/slide" Target="slides/slide646.xml"/><Relationship Id="rId854" Type="http://schemas.openxmlformats.org/officeDocument/2006/relationships/slide" Target="slides/slide853.xml"/><Relationship Id="rId1277" Type="http://schemas.openxmlformats.org/officeDocument/2006/relationships/slide" Target="slides/slide1276.xml"/><Relationship Id="rId1484" Type="http://schemas.openxmlformats.org/officeDocument/2006/relationships/slide" Target="slides/slide1483.xml"/><Relationship Id="rId286" Type="http://schemas.openxmlformats.org/officeDocument/2006/relationships/slide" Target="slides/slide285.xml"/><Relationship Id="rId493" Type="http://schemas.openxmlformats.org/officeDocument/2006/relationships/slide" Target="slides/slide492.xml"/><Relationship Id="rId507" Type="http://schemas.openxmlformats.org/officeDocument/2006/relationships/slide" Target="slides/slide506.xml"/><Relationship Id="rId714" Type="http://schemas.openxmlformats.org/officeDocument/2006/relationships/slide" Target="slides/slide713.xml"/><Relationship Id="rId921" Type="http://schemas.openxmlformats.org/officeDocument/2006/relationships/slide" Target="slides/slide920.xml"/><Relationship Id="rId1137" Type="http://schemas.openxmlformats.org/officeDocument/2006/relationships/slide" Target="slides/slide1136.xml"/><Relationship Id="rId1344" Type="http://schemas.openxmlformats.org/officeDocument/2006/relationships/slide" Target="slides/slide1343.xml"/><Relationship Id="rId1551" Type="http://schemas.openxmlformats.org/officeDocument/2006/relationships/slide" Target="slides/slide1550.xml"/><Relationship Id="rId50" Type="http://schemas.openxmlformats.org/officeDocument/2006/relationships/slide" Target="slides/slide49.xml"/><Relationship Id="rId146" Type="http://schemas.openxmlformats.org/officeDocument/2006/relationships/slide" Target="slides/slide145.xml"/><Relationship Id="rId353" Type="http://schemas.openxmlformats.org/officeDocument/2006/relationships/slide" Target="slides/slide352.xml"/><Relationship Id="rId560" Type="http://schemas.openxmlformats.org/officeDocument/2006/relationships/slide" Target="slides/slide559.xml"/><Relationship Id="rId798" Type="http://schemas.openxmlformats.org/officeDocument/2006/relationships/slide" Target="slides/slide797.xml"/><Relationship Id="rId1190" Type="http://schemas.openxmlformats.org/officeDocument/2006/relationships/slide" Target="slides/slide1189.xml"/><Relationship Id="rId1204" Type="http://schemas.openxmlformats.org/officeDocument/2006/relationships/slide" Target="slides/slide1203.xml"/><Relationship Id="rId1411" Type="http://schemas.openxmlformats.org/officeDocument/2006/relationships/slide" Target="slides/slide1410.xml"/><Relationship Id="rId1649" Type="http://schemas.openxmlformats.org/officeDocument/2006/relationships/slide" Target="slides/slide1648.xml"/><Relationship Id="rId213" Type="http://schemas.openxmlformats.org/officeDocument/2006/relationships/slide" Target="slides/slide212.xml"/><Relationship Id="rId420" Type="http://schemas.openxmlformats.org/officeDocument/2006/relationships/slide" Target="slides/slide419.xml"/><Relationship Id="rId658" Type="http://schemas.openxmlformats.org/officeDocument/2006/relationships/slide" Target="slides/slide657.xml"/><Relationship Id="rId865" Type="http://schemas.openxmlformats.org/officeDocument/2006/relationships/slide" Target="slides/slide864.xml"/><Relationship Id="rId1050" Type="http://schemas.openxmlformats.org/officeDocument/2006/relationships/slide" Target="slides/slide1049.xml"/><Relationship Id="rId1288" Type="http://schemas.openxmlformats.org/officeDocument/2006/relationships/slide" Target="slides/slide1287.xml"/><Relationship Id="rId1495" Type="http://schemas.openxmlformats.org/officeDocument/2006/relationships/slide" Target="slides/slide1494.xml"/><Relationship Id="rId1509" Type="http://schemas.openxmlformats.org/officeDocument/2006/relationships/slide" Target="slides/slide1508.xml"/><Relationship Id="rId297" Type="http://schemas.openxmlformats.org/officeDocument/2006/relationships/slide" Target="slides/slide296.xml"/><Relationship Id="rId518" Type="http://schemas.openxmlformats.org/officeDocument/2006/relationships/slide" Target="slides/slide517.xml"/><Relationship Id="rId725" Type="http://schemas.openxmlformats.org/officeDocument/2006/relationships/slide" Target="slides/slide724.xml"/><Relationship Id="rId932" Type="http://schemas.openxmlformats.org/officeDocument/2006/relationships/slide" Target="slides/slide931.xml"/><Relationship Id="rId1148" Type="http://schemas.openxmlformats.org/officeDocument/2006/relationships/slide" Target="slides/slide1147.xml"/><Relationship Id="rId1355" Type="http://schemas.openxmlformats.org/officeDocument/2006/relationships/slide" Target="slides/slide1354.xml"/><Relationship Id="rId1562" Type="http://schemas.openxmlformats.org/officeDocument/2006/relationships/slide" Target="slides/slide1561.xml"/><Relationship Id="rId157" Type="http://schemas.openxmlformats.org/officeDocument/2006/relationships/slide" Target="slides/slide156.xml"/><Relationship Id="rId364" Type="http://schemas.openxmlformats.org/officeDocument/2006/relationships/slide" Target="slides/slide363.xml"/><Relationship Id="rId1008" Type="http://schemas.openxmlformats.org/officeDocument/2006/relationships/slide" Target="slides/slide1007.xml"/><Relationship Id="rId1215" Type="http://schemas.openxmlformats.org/officeDocument/2006/relationships/slide" Target="slides/slide1214.xml"/><Relationship Id="rId1422" Type="http://schemas.openxmlformats.org/officeDocument/2006/relationships/slide" Target="slides/slide1421.xml"/><Relationship Id="rId61" Type="http://schemas.openxmlformats.org/officeDocument/2006/relationships/slide" Target="slides/slide60.xml"/><Relationship Id="rId571" Type="http://schemas.openxmlformats.org/officeDocument/2006/relationships/slide" Target="slides/slide570.xml"/><Relationship Id="rId669" Type="http://schemas.openxmlformats.org/officeDocument/2006/relationships/slide" Target="slides/slide668.xml"/><Relationship Id="rId876" Type="http://schemas.openxmlformats.org/officeDocument/2006/relationships/slide" Target="slides/slide875.xml"/><Relationship Id="rId1299" Type="http://schemas.openxmlformats.org/officeDocument/2006/relationships/slide" Target="slides/slide1298.xml"/><Relationship Id="rId19" Type="http://schemas.openxmlformats.org/officeDocument/2006/relationships/slide" Target="slides/slide18.xml"/><Relationship Id="rId224" Type="http://schemas.openxmlformats.org/officeDocument/2006/relationships/slide" Target="slides/slide223.xml"/><Relationship Id="rId431" Type="http://schemas.openxmlformats.org/officeDocument/2006/relationships/slide" Target="slides/slide430.xml"/><Relationship Id="rId529" Type="http://schemas.openxmlformats.org/officeDocument/2006/relationships/slide" Target="slides/slide528.xml"/><Relationship Id="rId736" Type="http://schemas.openxmlformats.org/officeDocument/2006/relationships/slide" Target="slides/slide735.xml"/><Relationship Id="rId1061" Type="http://schemas.openxmlformats.org/officeDocument/2006/relationships/slide" Target="slides/slide1060.xml"/><Relationship Id="rId1159" Type="http://schemas.openxmlformats.org/officeDocument/2006/relationships/slide" Target="slides/slide1158.xml"/><Relationship Id="rId1366" Type="http://schemas.openxmlformats.org/officeDocument/2006/relationships/slide" Target="slides/slide1365.xml"/><Relationship Id="rId168" Type="http://schemas.openxmlformats.org/officeDocument/2006/relationships/slide" Target="slides/slide167.xml"/><Relationship Id="rId943" Type="http://schemas.openxmlformats.org/officeDocument/2006/relationships/slide" Target="slides/slide942.xml"/><Relationship Id="rId1019" Type="http://schemas.openxmlformats.org/officeDocument/2006/relationships/slide" Target="slides/slide1018.xml"/><Relationship Id="rId1573" Type="http://schemas.openxmlformats.org/officeDocument/2006/relationships/slide" Target="slides/slide1572.xml"/><Relationship Id="rId72" Type="http://schemas.openxmlformats.org/officeDocument/2006/relationships/slide" Target="slides/slide71.xml"/><Relationship Id="rId375" Type="http://schemas.openxmlformats.org/officeDocument/2006/relationships/slide" Target="slides/slide374.xml"/><Relationship Id="rId582" Type="http://schemas.openxmlformats.org/officeDocument/2006/relationships/slide" Target="slides/slide581.xml"/><Relationship Id="rId803" Type="http://schemas.openxmlformats.org/officeDocument/2006/relationships/slide" Target="slides/slide802.xml"/><Relationship Id="rId1226" Type="http://schemas.openxmlformats.org/officeDocument/2006/relationships/slide" Target="slides/slide1225.xml"/><Relationship Id="rId1433" Type="http://schemas.openxmlformats.org/officeDocument/2006/relationships/slide" Target="slides/slide1432.xml"/><Relationship Id="rId1640" Type="http://schemas.openxmlformats.org/officeDocument/2006/relationships/slide" Target="slides/slide1639.xml"/><Relationship Id="rId3" Type="http://schemas.openxmlformats.org/officeDocument/2006/relationships/slide" Target="slides/slide2.xml"/><Relationship Id="rId235" Type="http://schemas.openxmlformats.org/officeDocument/2006/relationships/slide" Target="slides/slide234.xml"/><Relationship Id="rId442" Type="http://schemas.openxmlformats.org/officeDocument/2006/relationships/slide" Target="slides/slide441.xml"/><Relationship Id="rId887" Type="http://schemas.openxmlformats.org/officeDocument/2006/relationships/slide" Target="slides/slide886.xml"/><Relationship Id="rId1072" Type="http://schemas.openxmlformats.org/officeDocument/2006/relationships/slide" Target="slides/slide1071.xml"/><Relationship Id="rId1500" Type="http://schemas.openxmlformats.org/officeDocument/2006/relationships/slide" Target="slides/slide1499.xml"/><Relationship Id="rId302" Type="http://schemas.openxmlformats.org/officeDocument/2006/relationships/slide" Target="slides/slide301.xml"/><Relationship Id="rId747" Type="http://schemas.openxmlformats.org/officeDocument/2006/relationships/slide" Target="slides/slide746.xml"/><Relationship Id="rId954" Type="http://schemas.openxmlformats.org/officeDocument/2006/relationships/slide" Target="slides/slide953.xml"/><Relationship Id="rId1377" Type="http://schemas.openxmlformats.org/officeDocument/2006/relationships/slide" Target="slides/slide1376.xml"/><Relationship Id="rId1584" Type="http://schemas.openxmlformats.org/officeDocument/2006/relationships/slide" Target="slides/slide1583.xml"/><Relationship Id="rId83" Type="http://schemas.openxmlformats.org/officeDocument/2006/relationships/slide" Target="slides/slide82.xml"/><Relationship Id="rId179" Type="http://schemas.openxmlformats.org/officeDocument/2006/relationships/slide" Target="slides/slide178.xml"/><Relationship Id="rId386" Type="http://schemas.openxmlformats.org/officeDocument/2006/relationships/slide" Target="slides/slide385.xml"/><Relationship Id="rId593" Type="http://schemas.openxmlformats.org/officeDocument/2006/relationships/slide" Target="slides/slide592.xml"/><Relationship Id="rId607" Type="http://schemas.openxmlformats.org/officeDocument/2006/relationships/slide" Target="slides/slide606.xml"/><Relationship Id="rId814" Type="http://schemas.openxmlformats.org/officeDocument/2006/relationships/slide" Target="slides/slide813.xml"/><Relationship Id="rId1237" Type="http://schemas.openxmlformats.org/officeDocument/2006/relationships/slide" Target="slides/slide1236.xml"/><Relationship Id="rId1444" Type="http://schemas.openxmlformats.org/officeDocument/2006/relationships/slide" Target="slides/slide1443.xml"/><Relationship Id="rId1651" Type="http://schemas.openxmlformats.org/officeDocument/2006/relationships/slide" Target="slides/slide1650.xml"/><Relationship Id="rId246" Type="http://schemas.openxmlformats.org/officeDocument/2006/relationships/slide" Target="slides/slide245.xml"/><Relationship Id="rId453" Type="http://schemas.openxmlformats.org/officeDocument/2006/relationships/slide" Target="slides/slide452.xml"/><Relationship Id="rId660" Type="http://schemas.openxmlformats.org/officeDocument/2006/relationships/slide" Target="slides/slide659.xml"/><Relationship Id="rId898" Type="http://schemas.openxmlformats.org/officeDocument/2006/relationships/slide" Target="slides/slide897.xml"/><Relationship Id="rId1083" Type="http://schemas.openxmlformats.org/officeDocument/2006/relationships/slide" Target="slides/slide1082.xml"/><Relationship Id="rId1290" Type="http://schemas.openxmlformats.org/officeDocument/2006/relationships/slide" Target="slides/slide1289.xml"/><Relationship Id="rId1304" Type="http://schemas.openxmlformats.org/officeDocument/2006/relationships/slide" Target="slides/slide1303.xml"/><Relationship Id="rId1511" Type="http://schemas.openxmlformats.org/officeDocument/2006/relationships/slide" Target="slides/slide1510.xml"/><Relationship Id="rId106" Type="http://schemas.openxmlformats.org/officeDocument/2006/relationships/slide" Target="slides/slide105.xml"/><Relationship Id="rId313" Type="http://schemas.openxmlformats.org/officeDocument/2006/relationships/slide" Target="slides/slide312.xml"/><Relationship Id="rId758" Type="http://schemas.openxmlformats.org/officeDocument/2006/relationships/slide" Target="slides/slide757.xml"/><Relationship Id="rId965" Type="http://schemas.openxmlformats.org/officeDocument/2006/relationships/slide" Target="slides/slide964.xml"/><Relationship Id="rId1150" Type="http://schemas.openxmlformats.org/officeDocument/2006/relationships/slide" Target="slides/slide1149.xml"/><Relationship Id="rId1388" Type="http://schemas.openxmlformats.org/officeDocument/2006/relationships/slide" Target="slides/slide1387.xml"/><Relationship Id="rId1595" Type="http://schemas.openxmlformats.org/officeDocument/2006/relationships/slide" Target="slides/slide1594.xml"/><Relationship Id="rId1609" Type="http://schemas.openxmlformats.org/officeDocument/2006/relationships/slide" Target="slides/slide1608.xml"/><Relationship Id="rId10" Type="http://schemas.openxmlformats.org/officeDocument/2006/relationships/slide" Target="slides/slide9.xml"/><Relationship Id="rId94" Type="http://schemas.openxmlformats.org/officeDocument/2006/relationships/slide" Target="slides/slide93.xml"/><Relationship Id="rId397" Type="http://schemas.openxmlformats.org/officeDocument/2006/relationships/slide" Target="slides/slide396.xml"/><Relationship Id="rId520" Type="http://schemas.openxmlformats.org/officeDocument/2006/relationships/slide" Target="slides/slide519.xml"/><Relationship Id="rId618" Type="http://schemas.openxmlformats.org/officeDocument/2006/relationships/slide" Target="slides/slide617.xml"/><Relationship Id="rId825" Type="http://schemas.openxmlformats.org/officeDocument/2006/relationships/slide" Target="slides/slide824.xml"/><Relationship Id="rId1248" Type="http://schemas.openxmlformats.org/officeDocument/2006/relationships/slide" Target="slides/slide1247.xml"/><Relationship Id="rId1455" Type="http://schemas.openxmlformats.org/officeDocument/2006/relationships/slide" Target="slides/slide1454.xml"/><Relationship Id="rId1662" Type="http://schemas.openxmlformats.org/officeDocument/2006/relationships/slide" Target="slides/slide1661.xml"/><Relationship Id="rId257" Type="http://schemas.openxmlformats.org/officeDocument/2006/relationships/slide" Target="slides/slide256.xml"/><Relationship Id="rId464" Type="http://schemas.openxmlformats.org/officeDocument/2006/relationships/slide" Target="slides/slide463.xml"/><Relationship Id="rId1010" Type="http://schemas.openxmlformats.org/officeDocument/2006/relationships/slide" Target="slides/slide1009.xml"/><Relationship Id="rId1094" Type="http://schemas.openxmlformats.org/officeDocument/2006/relationships/slide" Target="slides/slide1093.xml"/><Relationship Id="rId1108" Type="http://schemas.openxmlformats.org/officeDocument/2006/relationships/slide" Target="slides/slide1107.xml"/><Relationship Id="rId1315" Type="http://schemas.openxmlformats.org/officeDocument/2006/relationships/slide" Target="slides/slide1314.xml"/><Relationship Id="rId117" Type="http://schemas.openxmlformats.org/officeDocument/2006/relationships/slide" Target="slides/slide116.xml"/><Relationship Id="rId671" Type="http://schemas.openxmlformats.org/officeDocument/2006/relationships/slide" Target="slides/slide670.xml"/><Relationship Id="rId769" Type="http://schemas.openxmlformats.org/officeDocument/2006/relationships/slide" Target="slides/slide768.xml"/><Relationship Id="rId976" Type="http://schemas.openxmlformats.org/officeDocument/2006/relationships/slide" Target="slides/slide975.xml"/><Relationship Id="rId1399" Type="http://schemas.openxmlformats.org/officeDocument/2006/relationships/slide" Target="slides/slide1398.xml"/><Relationship Id="rId324" Type="http://schemas.openxmlformats.org/officeDocument/2006/relationships/slide" Target="slides/slide323.xml"/><Relationship Id="rId531" Type="http://schemas.openxmlformats.org/officeDocument/2006/relationships/slide" Target="slides/slide530.xml"/><Relationship Id="rId629" Type="http://schemas.openxmlformats.org/officeDocument/2006/relationships/slide" Target="slides/slide628.xml"/><Relationship Id="rId1161" Type="http://schemas.openxmlformats.org/officeDocument/2006/relationships/slide" Target="slides/slide1160.xml"/><Relationship Id="rId1259" Type="http://schemas.openxmlformats.org/officeDocument/2006/relationships/slide" Target="slides/slide1258.xml"/><Relationship Id="rId1466" Type="http://schemas.openxmlformats.org/officeDocument/2006/relationships/slide" Target="slides/slide1465.xml"/><Relationship Id="rId836" Type="http://schemas.openxmlformats.org/officeDocument/2006/relationships/slide" Target="slides/slide835.xml"/><Relationship Id="rId1021" Type="http://schemas.openxmlformats.org/officeDocument/2006/relationships/slide" Target="slides/slide1020.xml"/><Relationship Id="rId1119" Type="http://schemas.openxmlformats.org/officeDocument/2006/relationships/slide" Target="slides/slide1118.xml"/><Relationship Id="rId1673" Type="http://schemas.openxmlformats.org/officeDocument/2006/relationships/slide" Target="slides/slide1672.xml"/><Relationship Id="rId903" Type="http://schemas.openxmlformats.org/officeDocument/2006/relationships/slide" Target="slides/slide902.xml"/><Relationship Id="rId1326" Type="http://schemas.openxmlformats.org/officeDocument/2006/relationships/slide" Target="slides/slide1325.xml"/><Relationship Id="rId1533" Type="http://schemas.openxmlformats.org/officeDocument/2006/relationships/slide" Target="slides/slide1532.xml"/><Relationship Id="rId32" Type="http://schemas.openxmlformats.org/officeDocument/2006/relationships/slide" Target="slides/slide31.xml"/><Relationship Id="rId1600" Type="http://schemas.openxmlformats.org/officeDocument/2006/relationships/slide" Target="slides/slide1599.xml"/><Relationship Id="rId181" Type="http://schemas.openxmlformats.org/officeDocument/2006/relationships/slide" Target="slides/slide180.xml"/><Relationship Id="rId279" Type="http://schemas.openxmlformats.org/officeDocument/2006/relationships/slide" Target="slides/slide278.xml"/><Relationship Id="rId486" Type="http://schemas.openxmlformats.org/officeDocument/2006/relationships/slide" Target="slides/slide485.xml"/><Relationship Id="rId693" Type="http://schemas.openxmlformats.org/officeDocument/2006/relationships/slide" Target="slides/slide692.xml"/><Relationship Id="rId139" Type="http://schemas.openxmlformats.org/officeDocument/2006/relationships/slide" Target="slides/slide138.xml"/><Relationship Id="rId346" Type="http://schemas.openxmlformats.org/officeDocument/2006/relationships/slide" Target="slides/slide345.xml"/><Relationship Id="rId553" Type="http://schemas.openxmlformats.org/officeDocument/2006/relationships/slide" Target="slides/slide552.xml"/><Relationship Id="rId760" Type="http://schemas.openxmlformats.org/officeDocument/2006/relationships/slide" Target="slides/slide759.xml"/><Relationship Id="rId998" Type="http://schemas.openxmlformats.org/officeDocument/2006/relationships/slide" Target="slides/slide997.xml"/><Relationship Id="rId1183" Type="http://schemas.openxmlformats.org/officeDocument/2006/relationships/slide" Target="slides/slide1182.xml"/><Relationship Id="rId1390" Type="http://schemas.openxmlformats.org/officeDocument/2006/relationships/slide" Target="slides/slide1389.xml"/><Relationship Id="rId206" Type="http://schemas.openxmlformats.org/officeDocument/2006/relationships/slide" Target="slides/slide205.xml"/><Relationship Id="rId413" Type="http://schemas.openxmlformats.org/officeDocument/2006/relationships/slide" Target="slides/slide412.xml"/><Relationship Id="rId858" Type="http://schemas.openxmlformats.org/officeDocument/2006/relationships/slide" Target="slides/slide857.xml"/><Relationship Id="rId1043" Type="http://schemas.openxmlformats.org/officeDocument/2006/relationships/slide" Target="slides/slide1042.xml"/><Relationship Id="rId1488" Type="http://schemas.openxmlformats.org/officeDocument/2006/relationships/slide" Target="slides/slide1487.xml"/><Relationship Id="rId620" Type="http://schemas.openxmlformats.org/officeDocument/2006/relationships/slide" Target="slides/slide619.xml"/><Relationship Id="rId718" Type="http://schemas.openxmlformats.org/officeDocument/2006/relationships/slide" Target="slides/slide717.xml"/><Relationship Id="rId925" Type="http://schemas.openxmlformats.org/officeDocument/2006/relationships/slide" Target="slides/slide924.xml"/><Relationship Id="rId1250" Type="http://schemas.openxmlformats.org/officeDocument/2006/relationships/slide" Target="slides/slide1249.xml"/><Relationship Id="rId1348" Type="http://schemas.openxmlformats.org/officeDocument/2006/relationships/slide" Target="slides/slide1347.xml"/><Relationship Id="rId1555" Type="http://schemas.openxmlformats.org/officeDocument/2006/relationships/slide" Target="slides/slide1554.xml"/><Relationship Id="rId1110" Type="http://schemas.openxmlformats.org/officeDocument/2006/relationships/slide" Target="slides/slide1109.xml"/><Relationship Id="rId1208" Type="http://schemas.openxmlformats.org/officeDocument/2006/relationships/slide" Target="slides/slide1207.xml"/><Relationship Id="rId1415" Type="http://schemas.openxmlformats.org/officeDocument/2006/relationships/slide" Target="slides/slide1414.xml"/><Relationship Id="rId54" Type="http://schemas.openxmlformats.org/officeDocument/2006/relationships/slide" Target="slides/slide53.xml"/><Relationship Id="rId1622" Type="http://schemas.openxmlformats.org/officeDocument/2006/relationships/slide" Target="slides/slide1621.xml"/><Relationship Id="rId270" Type="http://schemas.openxmlformats.org/officeDocument/2006/relationships/slide" Target="slides/slide269.xml"/><Relationship Id="rId130" Type="http://schemas.openxmlformats.org/officeDocument/2006/relationships/slide" Target="slides/slide129.xml"/><Relationship Id="rId368" Type="http://schemas.openxmlformats.org/officeDocument/2006/relationships/slide" Target="slides/slide367.xml"/><Relationship Id="rId575" Type="http://schemas.openxmlformats.org/officeDocument/2006/relationships/slide" Target="slides/slide574.xml"/><Relationship Id="rId782" Type="http://schemas.openxmlformats.org/officeDocument/2006/relationships/slide" Target="slides/slide781.xml"/><Relationship Id="rId228" Type="http://schemas.openxmlformats.org/officeDocument/2006/relationships/slide" Target="slides/slide227.xml"/><Relationship Id="rId435" Type="http://schemas.openxmlformats.org/officeDocument/2006/relationships/slide" Target="slides/slide434.xml"/><Relationship Id="rId642" Type="http://schemas.openxmlformats.org/officeDocument/2006/relationships/slide" Target="slides/slide641.xml"/><Relationship Id="rId1065" Type="http://schemas.openxmlformats.org/officeDocument/2006/relationships/slide" Target="slides/slide1064.xml"/><Relationship Id="rId1272" Type="http://schemas.openxmlformats.org/officeDocument/2006/relationships/slide" Target="slides/slide1271.xml"/><Relationship Id="rId502" Type="http://schemas.openxmlformats.org/officeDocument/2006/relationships/slide" Target="slides/slide501.xml"/><Relationship Id="rId947" Type="http://schemas.openxmlformats.org/officeDocument/2006/relationships/slide" Target="slides/slide946.xml"/><Relationship Id="rId1132" Type="http://schemas.openxmlformats.org/officeDocument/2006/relationships/slide" Target="slides/slide1131.xml"/><Relationship Id="rId1577" Type="http://schemas.openxmlformats.org/officeDocument/2006/relationships/slide" Target="slides/slide1576.xml"/><Relationship Id="rId76" Type="http://schemas.openxmlformats.org/officeDocument/2006/relationships/slide" Target="slides/slide75.xml"/><Relationship Id="rId807" Type="http://schemas.openxmlformats.org/officeDocument/2006/relationships/slide" Target="slides/slide806.xml"/><Relationship Id="rId1437" Type="http://schemas.openxmlformats.org/officeDocument/2006/relationships/slide" Target="slides/slide1436.xml"/><Relationship Id="rId1644" Type="http://schemas.openxmlformats.org/officeDocument/2006/relationships/slide" Target="slides/slide1643.xml"/><Relationship Id="rId1504" Type="http://schemas.openxmlformats.org/officeDocument/2006/relationships/slide" Target="slides/slide1503.xml"/><Relationship Id="rId292" Type="http://schemas.openxmlformats.org/officeDocument/2006/relationships/slide" Target="slides/slide291.xml"/><Relationship Id="rId597" Type="http://schemas.openxmlformats.org/officeDocument/2006/relationships/slide" Target="slides/slide596.xml"/><Relationship Id="rId152" Type="http://schemas.openxmlformats.org/officeDocument/2006/relationships/slide" Target="slides/slide151.xml"/><Relationship Id="rId457" Type="http://schemas.openxmlformats.org/officeDocument/2006/relationships/slide" Target="slides/slide456.xml"/><Relationship Id="rId1087" Type="http://schemas.openxmlformats.org/officeDocument/2006/relationships/slide" Target="slides/slide1086.xml"/><Relationship Id="rId1294" Type="http://schemas.openxmlformats.org/officeDocument/2006/relationships/slide" Target="slides/slide1293.xml"/><Relationship Id="rId664" Type="http://schemas.openxmlformats.org/officeDocument/2006/relationships/slide" Target="slides/slide663.xml"/><Relationship Id="rId871" Type="http://schemas.openxmlformats.org/officeDocument/2006/relationships/slide" Target="slides/slide870.xml"/><Relationship Id="rId969" Type="http://schemas.openxmlformats.org/officeDocument/2006/relationships/slide" Target="slides/slide968.xml"/><Relationship Id="rId1599" Type="http://schemas.openxmlformats.org/officeDocument/2006/relationships/slide" Target="slides/slide1598.xml"/><Relationship Id="rId317" Type="http://schemas.openxmlformats.org/officeDocument/2006/relationships/slide" Target="slides/slide316.xml"/><Relationship Id="rId524" Type="http://schemas.openxmlformats.org/officeDocument/2006/relationships/slide" Target="slides/slide523.xml"/><Relationship Id="rId731" Type="http://schemas.openxmlformats.org/officeDocument/2006/relationships/slide" Target="slides/slide730.xml"/><Relationship Id="rId1154" Type="http://schemas.openxmlformats.org/officeDocument/2006/relationships/slide" Target="slides/slide1153.xml"/><Relationship Id="rId1361" Type="http://schemas.openxmlformats.org/officeDocument/2006/relationships/slide" Target="slides/slide1360.xml"/><Relationship Id="rId1459" Type="http://schemas.openxmlformats.org/officeDocument/2006/relationships/slide" Target="slides/slide1458.xml"/><Relationship Id="rId98" Type="http://schemas.openxmlformats.org/officeDocument/2006/relationships/slide" Target="slides/slide97.xml"/><Relationship Id="rId829" Type="http://schemas.openxmlformats.org/officeDocument/2006/relationships/slide" Target="slides/slide828.xml"/><Relationship Id="rId1014" Type="http://schemas.openxmlformats.org/officeDocument/2006/relationships/slide" Target="slides/slide1013.xml"/><Relationship Id="rId1221" Type="http://schemas.openxmlformats.org/officeDocument/2006/relationships/slide" Target="slides/slide1220.xml"/><Relationship Id="rId1666" Type="http://schemas.openxmlformats.org/officeDocument/2006/relationships/slide" Target="slides/slide1665.xml"/><Relationship Id="rId1319" Type="http://schemas.openxmlformats.org/officeDocument/2006/relationships/slide" Target="slides/slide1318.xml"/><Relationship Id="rId1526" Type="http://schemas.openxmlformats.org/officeDocument/2006/relationships/slide" Target="slides/slide1525.xml"/><Relationship Id="rId25" Type="http://schemas.openxmlformats.org/officeDocument/2006/relationships/slide" Target="slides/slide24.xml"/><Relationship Id="rId174" Type="http://schemas.openxmlformats.org/officeDocument/2006/relationships/slide" Target="slides/slide173.xml"/><Relationship Id="rId381" Type="http://schemas.openxmlformats.org/officeDocument/2006/relationships/slide" Target="slides/slide380.xml"/><Relationship Id="rId241" Type="http://schemas.openxmlformats.org/officeDocument/2006/relationships/slide" Target="slides/slide240.xml"/><Relationship Id="rId479" Type="http://schemas.openxmlformats.org/officeDocument/2006/relationships/slide" Target="slides/slide478.xml"/><Relationship Id="rId686" Type="http://schemas.openxmlformats.org/officeDocument/2006/relationships/slide" Target="slides/slide685.xml"/><Relationship Id="rId893" Type="http://schemas.openxmlformats.org/officeDocument/2006/relationships/slide" Target="slides/slide892.xml"/><Relationship Id="rId339" Type="http://schemas.openxmlformats.org/officeDocument/2006/relationships/slide" Target="slides/slide338.xml"/><Relationship Id="rId546" Type="http://schemas.openxmlformats.org/officeDocument/2006/relationships/slide" Target="slides/slide545.xml"/><Relationship Id="rId753" Type="http://schemas.openxmlformats.org/officeDocument/2006/relationships/slide" Target="slides/slide752.xml"/><Relationship Id="rId1176" Type="http://schemas.openxmlformats.org/officeDocument/2006/relationships/slide" Target="slides/slide1175.xml"/><Relationship Id="rId1383" Type="http://schemas.openxmlformats.org/officeDocument/2006/relationships/slide" Target="slides/slide1382.xml"/><Relationship Id="rId101" Type="http://schemas.openxmlformats.org/officeDocument/2006/relationships/slide" Target="slides/slide100.xml"/><Relationship Id="rId406" Type="http://schemas.openxmlformats.org/officeDocument/2006/relationships/slide" Target="slides/slide405.xml"/><Relationship Id="rId960" Type="http://schemas.openxmlformats.org/officeDocument/2006/relationships/slide" Target="slides/slide959.xml"/><Relationship Id="rId1036" Type="http://schemas.openxmlformats.org/officeDocument/2006/relationships/slide" Target="slides/slide1035.xml"/><Relationship Id="rId1243" Type="http://schemas.openxmlformats.org/officeDocument/2006/relationships/slide" Target="slides/slide1242.xml"/><Relationship Id="rId1590" Type="http://schemas.openxmlformats.org/officeDocument/2006/relationships/slide" Target="slides/slide1589.xml"/><Relationship Id="rId613" Type="http://schemas.openxmlformats.org/officeDocument/2006/relationships/slide" Target="slides/slide612.xml"/><Relationship Id="rId820" Type="http://schemas.openxmlformats.org/officeDocument/2006/relationships/slide" Target="slides/slide819.xml"/><Relationship Id="rId918" Type="http://schemas.openxmlformats.org/officeDocument/2006/relationships/slide" Target="slides/slide917.xml"/><Relationship Id="rId1450" Type="http://schemas.openxmlformats.org/officeDocument/2006/relationships/slide" Target="slides/slide1449.xml"/><Relationship Id="rId1548" Type="http://schemas.openxmlformats.org/officeDocument/2006/relationships/slide" Target="slides/slide1547.xml"/><Relationship Id="rId1103" Type="http://schemas.openxmlformats.org/officeDocument/2006/relationships/slide" Target="slides/slide1102.xml"/><Relationship Id="rId1310" Type="http://schemas.openxmlformats.org/officeDocument/2006/relationships/slide" Target="slides/slide1309.xml"/><Relationship Id="rId1408" Type="http://schemas.openxmlformats.org/officeDocument/2006/relationships/slide" Target="slides/slide1407.xml"/><Relationship Id="rId47" Type="http://schemas.openxmlformats.org/officeDocument/2006/relationships/slide" Target="slides/slide46.xml"/><Relationship Id="rId1615" Type="http://schemas.openxmlformats.org/officeDocument/2006/relationships/slide" Target="slides/slide1614.xml"/><Relationship Id="rId196" Type="http://schemas.openxmlformats.org/officeDocument/2006/relationships/slide" Target="slides/slide195.xml"/><Relationship Id="rId263" Type="http://schemas.openxmlformats.org/officeDocument/2006/relationships/slide" Target="slides/slide262.xml"/><Relationship Id="rId470" Type="http://schemas.openxmlformats.org/officeDocument/2006/relationships/slide" Target="slides/slide469.xml"/><Relationship Id="rId123" Type="http://schemas.openxmlformats.org/officeDocument/2006/relationships/slide" Target="slides/slide122.xml"/><Relationship Id="rId330" Type="http://schemas.openxmlformats.org/officeDocument/2006/relationships/slide" Target="slides/slide329.xml"/><Relationship Id="rId568" Type="http://schemas.openxmlformats.org/officeDocument/2006/relationships/slide" Target="slides/slide567.xml"/><Relationship Id="rId775" Type="http://schemas.openxmlformats.org/officeDocument/2006/relationships/slide" Target="slides/slide774.xml"/><Relationship Id="rId982" Type="http://schemas.openxmlformats.org/officeDocument/2006/relationships/slide" Target="slides/slide981.xml"/><Relationship Id="rId1198" Type="http://schemas.openxmlformats.org/officeDocument/2006/relationships/slide" Target="slides/slide1197.xml"/><Relationship Id="rId428" Type="http://schemas.openxmlformats.org/officeDocument/2006/relationships/slide" Target="slides/slide427.xml"/><Relationship Id="rId635" Type="http://schemas.openxmlformats.org/officeDocument/2006/relationships/slide" Target="slides/slide634.xml"/><Relationship Id="rId842" Type="http://schemas.openxmlformats.org/officeDocument/2006/relationships/slide" Target="slides/slide841.xml"/><Relationship Id="rId1058" Type="http://schemas.openxmlformats.org/officeDocument/2006/relationships/slide" Target="slides/slide1057.xml"/><Relationship Id="rId1265" Type="http://schemas.openxmlformats.org/officeDocument/2006/relationships/slide" Target="slides/slide1264.xml"/><Relationship Id="rId1472" Type="http://schemas.openxmlformats.org/officeDocument/2006/relationships/slide" Target="slides/slide1471.xml"/><Relationship Id="rId702" Type="http://schemas.openxmlformats.org/officeDocument/2006/relationships/slide" Target="slides/slide701.xml"/><Relationship Id="rId1125" Type="http://schemas.openxmlformats.org/officeDocument/2006/relationships/slide" Target="slides/slide1124.xml"/><Relationship Id="rId1332" Type="http://schemas.openxmlformats.org/officeDocument/2006/relationships/slide" Target="slides/slide1331.xml"/><Relationship Id="rId69" Type="http://schemas.openxmlformats.org/officeDocument/2006/relationships/slide" Target="slides/slide68.xml"/><Relationship Id="rId1637" Type="http://schemas.openxmlformats.org/officeDocument/2006/relationships/slide" Target="slides/slide1636.xml"/><Relationship Id="rId285" Type="http://schemas.openxmlformats.org/officeDocument/2006/relationships/slide" Target="slides/slide284.xml"/><Relationship Id="rId492" Type="http://schemas.openxmlformats.org/officeDocument/2006/relationships/slide" Target="slides/slide491.xml"/><Relationship Id="rId797" Type="http://schemas.openxmlformats.org/officeDocument/2006/relationships/slide" Target="slides/slide796.xml"/><Relationship Id="rId145" Type="http://schemas.openxmlformats.org/officeDocument/2006/relationships/slide" Target="slides/slide144.xml"/><Relationship Id="rId352" Type="http://schemas.openxmlformats.org/officeDocument/2006/relationships/slide" Target="slides/slide351.xml"/><Relationship Id="rId1287" Type="http://schemas.openxmlformats.org/officeDocument/2006/relationships/slide" Target="slides/slide1286.xml"/><Relationship Id="rId212" Type="http://schemas.openxmlformats.org/officeDocument/2006/relationships/slide" Target="slides/slide211.xml"/><Relationship Id="rId657" Type="http://schemas.openxmlformats.org/officeDocument/2006/relationships/slide" Target="slides/slide656.xml"/><Relationship Id="rId864" Type="http://schemas.openxmlformats.org/officeDocument/2006/relationships/slide" Target="slides/slide863.xml"/><Relationship Id="rId1494" Type="http://schemas.openxmlformats.org/officeDocument/2006/relationships/slide" Target="slides/slide1493.xml"/><Relationship Id="rId517" Type="http://schemas.openxmlformats.org/officeDocument/2006/relationships/slide" Target="slides/slide516.xml"/><Relationship Id="rId724" Type="http://schemas.openxmlformats.org/officeDocument/2006/relationships/slide" Target="slides/slide723.xml"/><Relationship Id="rId931" Type="http://schemas.openxmlformats.org/officeDocument/2006/relationships/slide" Target="slides/slide930.xml"/><Relationship Id="rId1147" Type="http://schemas.openxmlformats.org/officeDocument/2006/relationships/slide" Target="slides/slide1146.xml"/><Relationship Id="rId1354" Type="http://schemas.openxmlformats.org/officeDocument/2006/relationships/slide" Target="slides/slide1353.xml"/><Relationship Id="rId1561" Type="http://schemas.openxmlformats.org/officeDocument/2006/relationships/slide" Target="slides/slide1560.xml"/><Relationship Id="rId60" Type="http://schemas.openxmlformats.org/officeDocument/2006/relationships/slide" Target="slides/slide59.xml"/><Relationship Id="rId1007" Type="http://schemas.openxmlformats.org/officeDocument/2006/relationships/slide" Target="slides/slide1006.xml"/><Relationship Id="rId1214" Type="http://schemas.openxmlformats.org/officeDocument/2006/relationships/slide" Target="slides/slide1213.xml"/><Relationship Id="rId1421" Type="http://schemas.openxmlformats.org/officeDocument/2006/relationships/slide" Target="slides/slide1420.xml"/><Relationship Id="rId1659" Type="http://schemas.openxmlformats.org/officeDocument/2006/relationships/slide" Target="slides/slide1658.xml"/><Relationship Id="rId1519" Type="http://schemas.openxmlformats.org/officeDocument/2006/relationships/slide" Target="slides/slide1518.xml"/><Relationship Id="rId18" Type="http://schemas.openxmlformats.org/officeDocument/2006/relationships/slide" Target="slides/slide17.xml"/><Relationship Id="rId167" Type="http://schemas.openxmlformats.org/officeDocument/2006/relationships/slide" Target="slides/slide166.xml"/><Relationship Id="rId374" Type="http://schemas.openxmlformats.org/officeDocument/2006/relationships/slide" Target="slides/slide373.xml"/><Relationship Id="rId581" Type="http://schemas.openxmlformats.org/officeDocument/2006/relationships/slide" Target="slides/slide580.xml"/><Relationship Id="rId234" Type="http://schemas.openxmlformats.org/officeDocument/2006/relationships/slide" Target="slides/slide233.xml"/><Relationship Id="rId679" Type="http://schemas.openxmlformats.org/officeDocument/2006/relationships/slide" Target="slides/slide678.xml"/><Relationship Id="rId886" Type="http://schemas.openxmlformats.org/officeDocument/2006/relationships/slide" Target="slides/slide885.xml"/><Relationship Id="rId2" Type="http://schemas.openxmlformats.org/officeDocument/2006/relationships/slide" Target="slides/slide1.xml"/><Relationship Id="rId441" Type="http://schemas.openxmlformats.org/officeDocument/2006/relationships/slide" Target="slides/slide440.xml"/><Relationship Id="rId539" Type="http://schemas.openxmlformats.org/officeDocument/2006/relationships/slide" Target="slides/slide538.xml"/><Relationship Id="rId746" Type="http://schemas.openxmlformats.org/officeDocument/2006/relationships/slide" Target="slides/slide745.xml"/><Relationship Id="rId1071" Type="http://schemas.openxmlformats.org/officeDocument/2006/relationships/slide" Target="slides/slide1070.xml"/><Relationship Id="rId1169" Type="http://schemas.openxmlformats.org/officeDocument/2006/relationships/slide" Target="slides/slide1168.xml"/><Relationship Id="rId1376" Type="http://schemas.openxmlformats.org/officeDocument/2006/relationships/slide" Target="slides/slide1375.xml"/><Relationship Id="rId1583" Type="http://schemas.openxmlformats.org/officeDocument/2006/relationships/slide" Target="slides/slide1582.xml"/><Relationship Id="rId301" Type="http://schemas.openxmlformats.org/officeDocument/2006/relationships/slide" Target="slides/slide300.xml"/><Relationship Id="rId953" Type="http://schemas.openxmlformats.org/officeDocument/2006/relationships/slide" Target="slides/slide952.xml"/><Relationship Id="rId1029" Type="http://schemas.openxmlformats.org/officeDocument/2006/relationships/slide" Target="slides/slide1028.xml"/><Relationship Id="rId1236" Type="http://schemas.openxmlformats.org/officeDocument/2006/relationships/slide" Target="slides/slide1235.xml"/><Relationship Id="rId82" Type="http://schemas.openxmlformats.org/officeDocument/2006/relationships/slide" Target="slides/slide81.xml"/><Relationship Id="rId606" Type="http://schemas.openxmlformats.org/officeDocument/2006/relationships/slide" Target="slides/slide605.xml"/><Relationship Id="rId813" Type="http://schemas.openxmlformats.org/officeDocument/2006/relationships/slide" Target="slides/slide812.xml"/><Relationship Id="rId1443" Type="http://schemas.openxmlformats.org/officeDocument/2006/relationships/slide" Target="slides/slide1442.xml"/><Relationship Id="rId1650" Type="http://schemas.openxmlformats.org/officeDocument/2006/relationships/slide" Target="slides/slide1649.xml"/><Relationship Id="rId1303" Type="http://schemas.openxmlformats.org/officeDocument/2006/relationships/slide" Target="slides/slide1302.xml"/><Relationship Id="rId1510" Type="http://schemas.openxmlformats.org/officeDocument/2006/relationships/slide" Target="slides/slide1509.xml"/><Relationship Id="rId1608" Type="http://schemas.openxmlformats.org/officeDocument/2006/relationships/slide" Target="slides/slide1607.xml"/><Relationship Id="rId189" Type="http://schemas.openxmlformats.org/officeDocument/2006/relationships/slide" Target="slides/slide188.xml"/><Relationship Id="rId396" Type="http://schemas.openxmlformats.org/officeDocument/2006/relationships/slide" Target="slides/slide395.xml"/><Relationship Id="rId256" Type="http://schemas.openxmlformats.org/officeDocument/2006/relationships/slide" Target="slides/slide255.xml"/><Relationship Id="rId463" Type="http://schemas.openxmlformats.org/officeDocument/2006/relationships/slide" Target="slides/slide462.xml"/><Relationship Id="rId670" Type="http://schemas.openxmlformats.org/officeDocument/2006/relationships/slide" Target="slides/slide669.xml"/><Relationship Id="rId1093" Type="http://schemas.openxmlformats.org/officeDocument/2006/relationships/slide" Target="slides/slide1092.xml"/><Relationship Id="rId116" Type="http://schemas.openxmlformats.org/officeDocument/2006/relationships/slide" Target="slides/slide115.xml"/><Relationship Id="rId323" Type="http://schemas.openxmlformats.org/officeDocument/2006/relationships/slide" Target="slides/slide322.xml"/><Relationship Id="rId530" Type="http://schemas.openxmlformats.org/officeDocument/2006/relationships/slide" Target="slides/slide529.xml"/><Relationship Id="rId768" Type="http://schemas.openxmlformats.org/officeDocument/2006/relationships/slide" Target="slides/slide767.xml"/><Relationship Id="rId975" Type="http://schemas.openxmlformats.org/officeDocument/2006/relationships/slide" Target="slides/slide974.xml"/><Relationship Id="rId1160" Type="http://schemas.openxmlformats.org/officeDocument/2006/relationships/slide" Target="slides/slide1159.xml"/><Relationship Id="rId1398" Type="http://schemas.openxmlformats.org/officeDocument/2006/relationships/slide" Target="slides/slide1397.xml"/><Relationship Id="rId628" Type="http://schemas.openxmlformats.org/officeDocument/2006/relationships/slide" Target="slides/slide627.xml"/><Relationship Id="rId835" Type="http://schemas.openxmlformats.org/officeDocument/2006/relationships/slide" Target="slides/slide834.xml"/><Relationship Id="rId1258" Type="http://schemas.openxmlformats.org/officeDocument/2006/relationships/slide" Target="slides/slide1257.xml"/><Relationship Id="rId1465" Type="http://schemas.openxmlformats.org/officeDocument/2006/relationships/slide" Target="slides/slide1464.xml"/><Relationship Id="rId1672" Type="http://schemas.openxmlformats.org/officeDocument/2006/relationships/slide" Target="slides/slide1671.xml"/><Relationship Id="rId1020" Type="http://schemas.openxmlformats.org/officeDocument/2006/relationships/slide" Target="slides/slide1019.xml"/><Relationship Id="rId1118" Type="http://schemas.openxmlformats.org/officeDocument/2006/relationships/slide" Target="slides/slide1117.xml"/><Relationship Id="rId1325" Type="http://schemas.openxmlformats.org/officeDocument/2006/relationships/slide" Target="slides/slide1324.xml"/><Relationship Id="rId1532" Type="http://schemas.openxmlformats.org/officeDocument/2006/relationships/slide" Target="slides/slide1531.xml"/><Relationship Id="rId902" Type="http://schemas.openxmlformats.org/officeDocument/2006/relationships/slide" Target="slides/slide901.xml"/><Relationship Id="rId31" Type="http://schemas.openxmlformats.org/officeDocument/2006/relationships/slide" Target="slides/slide30.xml"/><Relationship Id="rId180" Type="http://schemas.openxmlformats.org/officeDocument/2006/relationships/slide" Target="slides/slide179.xml"/><Relationship Id="rId278" Type="http://schemas.openxmlformats.org/officeDocument/2006/relationships/slide" Target="slides/slide277.xml"/><Relationship Id="rId485" Type="http://schemas.openxmlformats.org/officeDocument/2006/relationships/slide" Target="slides/slide484.xml"/><Relationship Id="rId692" Type="http://schemas.openxmlformats.org/officeDocument/2006/relationships/slide" Target="slides/slide691.xml"/><Relationship Id="rId138" Type="http://schemas.openxmlformats.org/officeDocument/2006/relationships/slide" Target="slides/slide137.xml"/><Relationship Id="rId345" Type="http://schemas.openxmlformats.org/officeDocument/2006/relationships/slide" Target="slides/slide344.xml"/><Relationship Id="rId552" Type="http://schemas.openxmlformats.org/officeDocument/2006/relationships/slide" Target="slides/slide551.xml"/><Relationship Id="rId997" Type="http://schemas.openxmlformats.org/officeDocument/2006/relationships/slide" Target="slides/slide996.xml"/><Relationship Id="rId1182" Type="http://schemas.openxmlformats.org/officeDocument/2006/relationships/slide" Target="slides/slide1181.xml"/><Relationship Id="rId205" Type="http://schemas.openxmlformats.org/officeDocument/2006/relationships/slide" Target="slides/slide204.xml"/><Relationship Id="rId412" Type="http://schemas.openxmlformats.org/officeDocument/2006/relationships/slide" Target="slides/slide411.xml"/><Relationship Id="rId857" Type="http://schemas.openxmlformats.org/officeDocument/2006/relationships/slide" Target="slides/slide856.xml"/><Relationship Id="rId1042" Type="http://schemas.openxmlformats.org/officeDocument/2006/relationships/slide" Target="slides/slide1041.xml"/><Relationship Id="rId1487" Type="http://schemas.openxmlformats.org/officeDocument/2006/relationships/slide" Target="slides/slide1486.xml"/><Relationship Id="rId717" Type="http://schemas.openxmlformats.org/officeDocument/2006/relationships/slide" Target="slides/slide716.xml"/><Relationship Id="rId924" Type="http://schemas.openxmlformats.org/officeDocument/2006/relationships/slide" Target="slides/slide923.xml"/><Relationship Id="rId1347" Type="http://schemas.openxmlformats.org/officeDocument/2006/relationships/slide" Target="slides/slide1346.xml"/><Relationship Id="rId1554" Type="http://schemas.openxmlformats.org/officeDocument/2006/relationships/slide" Target="slides/slide1553.xml"/><Relationship Id="rId53" Type="http://schemas.openxmlformats.org/officeDocument/2006/relationships/slide" Target="slides/slide52.xml"/><Relationship Id="rId1207" Type="http://schemas.openxmlformats.org/officeDocument/2006/relationships/slide" Target="slides/slide1206.xml"/><Relationship Id="rId1414" Type="http://schemas.openxmlformats.org/officeDocument/2006/relationships/slide" Target="slides/slide1413.xml"/><Relationship Id="rId1621" Type="http://schemas.openxmlformats.org/officeDocument/2006/relationships/slide" Target="slides/slide1620.xml"/><Relationship Id="rId367" Type="http://schemas.openxmlformats.org/officeDocument/2006/relationships/slide" Target="slides/slide366.xml"/><Relationship Id="rId574" Type="http://schemas.openxmlformats.org/officeDocument/2006/relationships/slide" Target="slides/slide573.xml"/><Relationship Id="rId227" Type="http://schemas.openxmlformats.org/officeDocument/2006/relationships/slide" Target="slides/slide226.xml"/><Relationship Id="rId781" Type="http://schemas.openxmlformats.org/officeDocument/2006/relationships/slide" Target="slides/slide780.xml"/><Relationship Id="rId879" Type="http://schemas.openxmlformats.org/officeDocument/2006/relationships/slide" Target="slides/slide878.xml"/><Relationship Id="rId434" Type="http://schemas.openxmlformats.org/officeDocument/2006/relationships/slide" Target="slides/slide433.xml"/><Relationship Id="rId641" Type="http://schemas.openxmlformats.org/officeDocument/2006/relationships/slide" Target="slides/slide640.xml"/><Relationship Id="rId739" Type="http://schemas.openxmlformats.org/officeDocument/2006/relationships/slide" Target="slides/slide738.xml"/><Relationship Id="rId1064" Type="http://schemas.openxmlformats.org/officeDocument/2006/relationships/slide" Target="slides/slide1063.xml"/><Relationship Id="rId1271" Type="http://schemas.openxmlformats.org/officeDocument/2006/relationships/slide" Target="slides/slide1270.xml"/><Relationship Id="rId1369" Type="http://schemas.openxmlformats.org/officeDocument/2006/relationships/slide" Target="slides/slide1368.xml"/><Relationship Id="rId1576" Type="http://schemas.openxmlformats.org/officeDocument/2006/relationships/slide" Target="slides/slide1575.xml"/><Relationship Id="rId501" Type="http://schemas.openxmlformats.org/officeDocument/2006/relationships/slide" Target="slides/slide500.xml"/><Relationship Id="rId946" Type="http://schemas.openxmlformats.org/officeDocument/2006/relationships/slide" Target="slides/slide945.xml"/><Relationship Id="rId1131" Type="http://schemas.openxmlformats.org/officeDocument/2006/relationships/slide" Target="slides/slide1130.xml"/><Relationship Id="rId1229" Type="http://schemas.openxmlformats.org/officeDocument/2006/relationships/slide" Target="slides/slide1228.xml"/><Relationship Id="rId75" Type="http://schemas.openxmlformats.org/officeDocument/2006/relationships/slide" Target="slides/slide74.xml"/><Relationship Id="rId806" Type="http://schemas.openxmlformats.org/officeDocument/2006/relationships/slide" Target="slides/slide805.xml"/><Relationship Id="rId1436" Type="http://schemas.openxmlformats.org/officeDocument/2006/relationships/slide" Target="slides/slide1435.xml"/><Relationship Id="rId1643" Type="http://schemas.openxmlformats.org/officeDocument/2006/relationships/slide" Target="slides/slide1642.xml"/><Relationship Id="rId1503" Type="http://schemas.openxmlformats.org/officeDocument/2006/relationships/slide" Target="slides/slide1502.xml"/><Relationship Id="rId291" Type="http://schemas.openxmlformats.org/officeDocument/2006/relationships/slide" Target="slides/slide290.xml"/><Relationship Id="rId151" Type="http://schemas.openxmlformats.org/officeDocument/2006/relationships/slide" Target="slides/slide150.xml"/><Relationship Id="rId389" Type="http://schemas.openxmlformats.org/officeDocument/2006/relationships/slide" Target="slides/slide388.xml"/><Relationship Id="rId596" Type="http://schemas.openxmlformats.org/officeDocument/2006/relationships/slide" Target="slides/slide595.xml"/><Relationship Id="rId249" Type="http://schemas.openxmlformats.org/officeDocument/2006/relationships/slide" Target="slides/slide248.xml"/><Relationship Id="rId456" Type="http://schemas.openxmlformats.org/officeDocument/2006/relationships/slide" Target="slides/slide455.xml"/><Relationship Id="rId663" Type="http://schemas.openxmlformats.org/officeDocument/2006/relationships/slide" Target="slides/slide662.xml"/><Relationship Id="rId870" Type="http://schemas.openxmlformats.org/officeDocument/2006/relationships/slide" Target="slides/slide869.xml"/><Relationship Id="rId1086" Type="http://schemas.openxmlformats.org/officeDocument/2006/relationships/slide" Target="slides/slide1085.xml"/><Relationship Id="rId1293" Type="http://schemas.openxmlformats.org/officeDocument/2006/relationships/slide" Target="slides/slide1292.xml"/><Relationship Id="rId109" Type="http://schemas.openxmlformats.org/officeDocument/2006/relationships/slide" Target="slides/slide108.xml"/><Relationship Id="rId316" Type="http://schemas.openxmlformats.org/officeDocument/2006/relationships/slide" Target="slides/slide315.xml"/><Relationship Id="rId523" Type="http://schemas.openxmlformats.org/officeDocument/2006/relationships/slide" Target="slides/slide522.xml"/><Relationship Id="rId968" Type="http://schemas.openxmlformats.org/officeDocument/2006/relationships/slide" Target="slides/slide967.xml"/><Relationship Id="rId1153" Type="http://schemas.openxmlformats.org/officeDocument/2006/relationships/slide" Target="slides/slide1152.xml"/><Relationship Id="rId1598" Type="http://schemas.openxmlformats.org/officeDocument/2006/relationships/slide" Target="slides/slide1597.xml"/><Relationship Id="rId97" Type="http://schemas.openxmlformats.org/officeDocument/2006/relationships/slide" Target="slides/slide96.xml"/><Relationship Id="rId730" Type="http://schemas.openxmlformats.org/officeDocument/2006/relationships/slide" Target="slides/slide729.xml"/><Relationship Id="rId828" Type="http://schemas.openxmlformats.org/officeDocument/2006/relationships/slide" Target="slides/slide827.xml"/><Relationship Id="rId1013" Type="http://schemas.openxmlformats.org/officeDocument/2006/relationships/slide" Target="slides/slide1012.xml"/><Relationship Id="rId1360" Type="http://schemas.openxmlformats.org/officeDocument/2006/relationships/slide" Target="slides/slide1359.xml"/><Relationship Id="rId1458" Type="http://schemas.openxmlformats.org/officeDocument/2006/relationships/slide" Target="slides/slide1457.xml"/><Relationship Id="rId1665" Type="http://schemas.openxmlformats.org/officeDocument/2006/relationships/slide" Target="slides/slide1664.xml"/><Relationship Id="rId1220" Type="http://schemas.openxmlformats.org/officeDocument/2006/relationships/slide" Target="slides/slide1219.xml"/><Relationship Id="rId1318" Type="http://schemas.openxmlformats.org/officeDocument/2006/relationships/slide" Target="slides/slide1317.xml"/><Relationship Id="rId1525" Type="http://schemas.openxmlformats.org/officeDocument/2006/relationships/slide" Target="slides/slide1524.xml"/><Relationship Id="rId24" Type="http://schemas.openxmlformats.org/officeDocument/2006/relationships/slide" Target="slides/slide23.xml"/><Relationship Id="rId173" Type="http://schemas.openxmlformats.org/officeDocument/2006/relationships/slide" Target="slides/slide172.xml"/><Relationship Id="rId380" Type="http://schemas.openxmlformats.org/officeDocument/2006/relationships/slide" Target="slides/slide379.xml"/><Relationship Id="rId240" Type="http://schemas.openxmlformats.org/officeDocument/2006/relationships/slide" Target="slides/slide239.xml"/><Relationship Id="rId478" Type="http://schemas.openxmlformats.org/officeDocument/2006/relationships/slide" Target="slides/slide477.xml"/><Relationship Id="rId685" Type="http://schemas.openxmlformats.org/officeDocument/2006/relationships/slide" Target="slides/slide684.xml"/><Relationship Id="rId892" Type="http://schemas.openxmlformats.org/officeDocument/2006/relationships/slide" Target="slides/slide891.xml"/><Relationship Id="rId100" Type="http://schemas.openxmlformats.org/officeDocument/2006/relationships/slide" Target="slides/slide99.xml"/><Relationship Id="rId338" Type="http://schemas.openxmlformats.org/officeDocument/2006/relationships/slide" Target="slides/slide337.xml"/><Relationship Id="rId545" Type="http://schemas.openxmlformats.org/officeDocument/2006/relationships/slide" Target="slides/slide544.xml"/><Relationship Id="rId752" Type="http://schemas.openxmlformats.org/officeDocument/2006/relationships/slide" Target="slides/slide751.xml"/><Relationship Id="rId1175" Type="http://schemas.openxmlformats.org/officeDocument/2006/relationships/slide" Target="slides/slide1174.xml"/><Relationship Id="rId1382" Type="http://schemas.openxmlformats.org/officeDocument/2006/relationships/slide" Target="slides/slide1381.xml"/><Relationship Id="rId405" Type="http://schemas.openxmlformats.org/officeDocument/2006/relationships/slide" Target="slides/slide404.xml"/><Relationship Id="rId612" Type="http://schemas.openxmlformats.org/officeDocument/2006/relationships/slide" Target="slides/slide611.xml"/><Relationship Id="rId1035" Type="http://schemas.openxmlformats.org/officeDocument/2006/relationships/slide" Target="slides/slide1034.xml"/><Relationship Id="rId1242" Type="http://schemas.openxmlformats.org/officeDocument/2006/relationships/slide" Target="slides/slide1241.xml"/><Relationship Id="rId917" Type="http://schemas.openxmlformats.org/officeDocument/2006/relationships/slide" Target="slides/slide916.xml"/><Relationship Id="rId1102" Type="http://schemas.openxmlformats.org/officeDocument/2006/relationships/slide" Target="slides/slide1101.xml"/><Relationship Id="rId1547" Type="http://schemas.openxmlformats.org/officeDocument/2006/relationships/slide" Target="slides/slide1546.xml"/><Relationship Id="rId46" Type="http://schemas.openxmlformats.org/officeDocument/2006/relationships/slide" Target="slides/slide45.xml"/><Relationship Id="rId1407" Type="http://schemas.openxmlformats.org/officeDocument/2006/relationships/slide" Target="slides/slide1406.xml"/><Relationship Id="rId1614" Type="http://schemas.openxmlformats.org/officeDocument/2006/relationships/slide" Target="slides/slide1613.xml"/><Relationship Id="rId195" Type="http://schemas.openxmlformats.org/officeDocument/2006/relationships/slide" Target="slides/slide194.xml"/><Relationship Id="rId262" Type="http://schemas.openxmlformats.org/officeDocument/2006/relationships/slide" Target="slides/slide261.xml"/><Relationship Id="rId567" Type="http://schemas.openxmlformats.org/officeDocument/2006/relationships/slide" Target="slides/slide566.xml"/><Relationship Id="rId1197" Type="http://schemas.openxmlformats.org/officeDocument/2006/relationships/slide" Target="slides/slide1196.xml"/><Relationship Id="rId122" Type="http://schemas.openxmlformats.org/officeDocument/2006/relationships/slide" Target="slides/slide121.xml"/><Relationship Id="rId774" Type="http://schemas.openxmlformats.org/officeDocument/2006/relationships/slide" Target="slides/slide773.xml"/><Relationship Id="rId981" Type="http://schemas.openxmlformats.org/officeDocument/2006/relationships/slide" Target="slides/slide980.xml"/><Relationship Id="rId1057" Type="http://schemas.openxmlformats.org/officeDocument/2006/relationships/slide" Target="slides/slide1056.xml"/><Relationship Id="rId427" Type="http://schemas.openxmlformats.org/officeDocument/2006/relationships/slide" Target="slides/slide426.xml"/><Relationship Id="rId634" Type="http://schemas.openxmlformats.org/officeDocument/2006/relationships/slide" Target="slides/slide633.xml"/><Relationship Id="rId841" Type="http://schemas.openxmlformats.org/officeDocument/2006/relationships/slide" Target="slides/slide840.xml"/><Relationship Id="rId1264" Type="http://schemas.openxmlformats.org/officeDocument/2006/relationships/slide" Target="slides/slide1263.xml"/><Relationship Id="rId1471" Type="http://schemas.openxmlformats.org/officeDocument/2006/relationships/slide" Target="slides/slide1470.xml"/><Relationship Id="rId1569" Type="http://schemas.openxmlformats.org/officeDocument/2006/relationships/slide" Target="slides/slide1568.xml"/><Relationship Id="rId701" Type="http://schemas.openxmlformats.org/officeDocument/2006/relationships/slide" Target="slides/slide700.xml"/><Relationship Id="rId939" Type="http://schemas.openxmlformats.org/officeDocument/2006/relationships/slide" Target="slides/slide938.xml"/><Relationship Id="rId1124" Type="http://schemas.openxmlformats.org/officeDocument/2006/relationships/slide" Target="slides/slide1123.xml"/><Relationship Id="rId1331" Type="http://schemas.openxmlformats.org/officeDocument/2006/relationships/slide" Target="slides/slide1330.xml"/><Relationship Id="rId68" Type="http://schemas.openxmlformats.org/officeDocument/2006/relationships/slide" Target="slides/slide67.xml"/><Relationship Id="rId1429" Type="http://schemas.openxmlformats.org/officeDocument/2006/relationships/slide" Target="slides/slide1428.xml"/><Relationship Id="rId1636" Type="http://schemas.openxmlformats.org/officeDocument/2006/relationships/slide" Target="slides/slide1635.xml"/><Relationship Id="rId284" Type="http://schemas.openxmlformats.org/officeDocument/2006/relationships/slide" Target="slides/slide283.xml"/><Relationship Id="rId491" Type="http://schemas.openxmlformats.org/officeDocument/2006/relationships/slide" Target="slides/slide490.xml"/><Relationship Id="rId144" Type="http://schemas.openxmlformats.org/officeDocument/2006/relationships/slide" Target="slides/slide143.xml"/><Relationship Id="rId589" Type="http://schemas.openxmlformats.org/officeDocument/2006/relationships/slide" Target="slides/slide588.xml"/><Relationship Id="rId796" Type="http://schemas.openxmlformats.org/officeDocument/2006/relationships/slide" Target="slides/slide795.xml"/><Relationship Id="rId351" Type="http://schemas.openxmlformats.org/officeDocument/2006/relationships/slide" Target="slides/slide350.xml"/><Relationship Id="rId449" Type="http://schemas.openxmlformats.org/officeDocument/2006/relationships/slide" Target="slides/slide448.xml"/><Relationship Id="rId656" Type="http://schemas.openxmlformats.org/officeDocument/2006/relationships/slide" Target="slides/slide655.xml"/><Relationship Id="rId863" Type="http://schemas.openxmlformats.org/officeDocument/2006/relationships/slide" Target="slides/slide862.xml"/><Relationship Id="rId1079" Type="http://schemas.openxmlformats.org/officeDocument/2006/relationships/slide" Target="slides/slide1078.xml"/><Relationship Id="rId1286" Type="http://schemas.openxmlformats.org/officeDocument/2006/relationships/slide" Target="slides/slide1285.xml"/><Relationship Id="rId1493" Type="http://schemas.openxmlformats.org/officeDocument/2006/relationships/slide" Target="slides/slide1492.xml"/><Relationship Id="rId211" Type="http://schemas.openxmlformats.org/officeDocument/2006/relationships/slide" Target="slides/slide210.xml"/><Relationship Id="rId309" Type="http://schemas.openxmlformats.org/officeDocument/2006/relationships/slide" Target="slides/slide308.xml"/><Relationship Id="rId516" Type="http://schemas.openxmlformats.org/officeDocument/2006/relationships/slide" Target="slides/slide515.xml"/><Relationship Id="rId1146" Type="http://schemas.openxmlformats.org/officeDocument/2006/relationships/slide" Target="slides/slide1145.xml"/><Relationship Id="rId723" Type="http://schemas.openxmlformats.org/officeDocument/2006/relationships/slide" Target="slides/slide722.xml"/><Relationship Id="rId930" Type="http://schemas.openxmlformats.org/officeDocument/2006/relationships/slide" Target="slides/slide929.xml"/><Relationship Id="rId1006" Type="http://schemas.openxmlformats.org/officeDocument/2006/relationships/slide" Target="slides/slide1005.xml"/><Relationship Id="rId1353" Type="http://schemas.openxmlformats.org/officeDocument/2006/relationships/slide" Target="slides/slide1352.xml"/><Relationship Id="rId1560" Type="http://schemas.openxmlformats.org/officeDocument/2006/relationships/slide" Target="slides/slide1559.xml"/><Relationship Id="rId1658" Type="http://schemas.openxmlformats.org/officeDocument/2006/relationships/slide" Target="slides/slide1657.xml"/><Relationship Id="rId1213" Type="http://schemas.openxmlformats.org/officeDocument/2006/relationships/slide" Target="slides/slide1212.xml"/><Relationship Id="rId1420" Type="http://schemas.openxmlformats.org/officeDocument/2006/relationships/slide" Target="slides/slide1419.xml"/><Relationship Id="rId1518" Type="http://schemas.openxmlformats.org/officeDocument/2006/relationships/slide" Target="slides/slide1517.xml"/><Relationship Id="rId17" Type="http://schemas.openxmlformats.org/officeDocument/2006/relationships/slide" Target="slides/slide16.xml"/><Relationship Id="rId166" Type="http://schemas.openxmlformats.org/officeDocument/2006/relationships/slide" Target="slides/slide165.xml"/><Relationship Id="rId373" Type="http://schemas.openxmlformats.org/officeDocument/2006/relationships/slide" Target="slides/slide372.xml"/><Relationship Id="rId580" Type="http://schemas.openxmlformats.org/officeDocument/2006/relationships/slide" Target="slides/slide579.xml"/><Relationship Id="rId1" Type="http://schemas.openxmlformats.org/officeDocument/2006/relationships/slideMaster" Target="slideMasters/slideMaster1.xml"/><Relationship Id="rId233" Type="http://schemas.openxmlformats.org/officeDocument/2006/relationships/slide" Target="slides/slide232.xml"/><Relationship Id="rId440" Type="http://schemas.openxmlformats.org/officeDocument/2006/relationships/slide" Target="slides/slide439.xml"/><Relationship Id="rId678" Type="http://schemas.openxmlformats.org/officeDocument/2006/relationships/slide" Target="slides/slide677.xml"/><Relationship Id="rId885" Type="http://schemas.openxmlformats.org/officeDocument/2006/relationships/slide" Target="slides/slide884.xml"/><Relationship Id="rId1070" Type="http://schemas.openxmlformats.org/officeDocument/2006/relationships/slide" Target="slides/slide1069.xml"/><Relationship Id="rId300" Type="http://schemas.openxmlformats.org/officeDocument/2006/relationships/slide" Target="slides/slide299.xml"/><Relationship Id="rId538" Type="http://schemas.openxmlformats.org/officeDocument/2006/relationships/slide" Target="slides/slide537.xml"/><Relationship Id="rId745" Type="http://schemas.openxmlformats.org/officeDocument/2006/relationships/slide" Target="slides/slide744.xml"/><Relationship Id="rId952" Type="http://schemas.openxmlformats.org/officeDocument/2006/relationships/slide" Target="slides/slide951.xml"/><Relationship Id="rId1168" Type="http://schemas.openxmlformats.org/officeDocument/2006/relationships/slide" Target="slides/slide1167.xml"/><Relationship Id="rId1375" Type="http://schemas.openxmlformats.org/officeDocument/2006/relationships/slide" Target="slides/slide1374.xml"/><Relationship Id="rId1582" Type="http://schemas.openxmlformats.org/officeDocument/2006/relationships/slide" Target="slides/slide1581.xml"/><Relationship Id="rId81" Type="http://schemas.openxmlformats.org/officeDocument/2006/relationships/slide" Target="slides/slide80.xml"/><Relationship Id="rId605" Type="http://schemas.openxmlformats.org/officeDocument/2006/relationships/slide" Target="slides/slide604.xml"/><Relationship Id="rId812" Type="http://schemas.openxmlformats.org/officeDocument/2006/relationships/slide" Target="slides/slide811.xml"/><Relationship Id="rId1028" Type="http://schemas.openxmlformats.org/officeDocument/2006/relationships/slide" Target="slides/slide1027.xml"/><Relationship Id="rId1235" Type="http://schemas.openxmlformats.org/officeDocument/2006/relationships/slide" Target="slides/slide1234.xml"/><Relationship Id="rId1442" Type="http://schemas.openxmlformats.org/officeDocument/2006/relationships/slide" Target="slides/slide1441.xml"/><Relationship Id="rId1302" Type="http://schemas.openxmlformats.org/officeDocument/2006/relationships/slide" Target="slides/slide1301.xml"/><Relationship Id="rId39" Type="http://schemas.openxmlformats.org/officeDocument/2006/relationships/slide" Target="slides/slide38.xml"/><Relationship Id="rId1607" Type="http://schemas.openxmlformats.org/officeDocument/2006/relationships/slide" Target="slides/slide1606.xml"/><Relationship Id="rId188" Type="http://schemas.openxmlformats.org/officeDocument/2006/relationships/slide" Target="slides/slide187.xml"/><Relationship Id="rId395" Type="http://schemas.openxmlformats.org/officeDocument/2006/relationships/slide" Target="slides/slide394.xml"/><Relationship Id="rId255" Type="http://schemas.openxmlformats.org/officeDocument/2006/relationships/slide" Target="slides/slide254.xml"/><Relationship Id="rId462" Type="http://schemas.openxmlformats.org/officeDocument/2006/relationships/slide" Target="slides/slide461.xml"/><Relationship Id="rId1092" Type="http://schemas.openxmlformats.org/officeDocument/2006/relationships/slide" Target="slides/slide1091.xml"/><Relationship Id="rId1397" Type="http://schemas.openxmlformats.org/officeDocument/2006/relationships/slide" Target="slides/slide1396.xml"/><Relationship Id="rId115" Type="http://schemas.openxmlformats.org/officeDocument/2006/relationships/slide" Target="slides/slide114.xml"/><Relationship Id="rId322" Type="http://schemas.openxmlformats.org/officeDocument/2006/relationships/slide" Target="slides/slide321.xml"/><Relationship Id="rId767" Type="http://schemas.openxmlformats.org/officeDocument/2006/relationships/slide" Target="slides/slide766.xml"/><Relationship Id="rId974" Type="http://schemas.openxmlformats.org/officeDocument/2006/relationships/slide" Target="slides/slide973.xml"/><Relationship Id="rId627" Type="http://schemas.openxmlformats.org/officeDocument/2006/relationships/slide" Target="slides/slide626.xml"/><Relationship Id="rId834" Type="http://schemas.openxmlformats.org/officeDocument/2006/relationships/slide" Target="slides/slide833.xml"/><Relationship Id="rId1257" Type="http://schemas.openxmlformats.org/officeDocument/2006/relationships/slide" Target="slides/slide1256.xml"/><Relationship Id="rId1464" Type="http://schemas.openxmlformats.org/officeDocument/2006/relationships/slide" Target="slides/slide1463.xml"/><Relationship Id="rId1671" Type="http://schemas.openxmlformats.org/officeDocument/2006/relationships/slide" Target="slides/slide1670.xml"/><Relationship Id="rId901" Type="http://schemas.openxmlformats.org/officeDocument/2006/relationships/slide" Target="slides/slide900.xml"/><Relationship Id="rId1117" Type="http://schemas.openxmlformats.org/officeDocument/2006/relationships/slide" Target="slides/slide1116.xml"/><Relationship Id="rId1324" Type="http://schemas.openxmlformats.org/officeDocument/2006/relationships/slide" Target="slides/slide1323.xml"/><Relationship Id="rId1531" Type="http://schemas.openxmlformats.org/officeDocument/2006/relationships/slide" Target="slides/slide1530.xml"/><Relationship Id="rId30" Type="http://schemas.openxmlformats.org/officeDocument/2006/relationships/slide" Target="slides/slide29.xml"/><Relationship Id="rId1629" Type="http://schemas.openxmlformats.org/officeDocument/2006/relationships/slide" Target="slides/slide1628.xml"/><Relationship Id="rId277" Type="http://schemas.openxmlformats.org/officeDocument/2006/relationships/slide" Target="slides/slide276.xml"/><Relationship Id="rId484" Type="http://schemas.openxmlformats.org/officeDocument/2006/relationships/slide" Target="slides/slide483.xml"/><Relationship Id="rId137" Type="http://schemas.openxmlformats.org/officeDocument/2006/relationships/slide" Target="slides/slide136.xml"/><Relationship Id="rId344" Type="http://schemas.openxmlformats.org/officeDocument/2006/relationships/slide" Target="slides/slide343.xml"/><Relationship Id="rId691" Type="http://schemas.openxmlformats.org/officeDocument/2006/relationships/slide" Target="slides/slide690.xml"/><Relationship Id="rId789" Type="http://schemas.openxmlformats.org/officeDocument/2006/relationships/slide" Target="slides/slide788.xml"/><Relationship Id="rId996" Type="http://schemas.openxmlformats.org/officeDocument/2006/relationships/slide" Target="slides/slide995.xml"/><Relationship Id="rId551" Type="http://schemas.openxmlformats.org/officeDocument/2006/relationships/slide" Target="slides/slide550.xml"/><Relationship Id="rId649" Type="http://schemas.openxmlformats.org/officeDocument/2006/relationships/slide" Target="slides/slide648.xml"/><Relationship Id="rId856" Type="http://schemas.openxmlformats.org/officeDocument/2006/relationships/slide" Target="slides/slide855.xml"/><Relationship Id="rId1181" Type="http://schemas.openxmlformats.org/officeDocument/2006/relationships/slide" Target="slides/slide1180.xml"/><Relationship Id="rId1279" Type="http://schemas.openxmlformats.org/officeDocument/2006/relationships/slide" Target="slides/slide1278.xml"/><Relationship Id="rId1486" Type="http://schemas.openxmlformats.org/officeDocument/2006/relationships/slide" Target="slides/slide1485.xml"/><Relationship Id="rId204" Type="http://schemas.openxmlformats.org/officeDocument/2006/relationships/slide" Target="slides/slide203.xml"/><Relationship Id="rId411" Type="http://schemas.openxmlformats.org/officeDocument/2006/relationships/slide" Target="slides/slide410.xml"/><Relationship Id="rId509" Type="http://schemas.openxmlformats.org/officeDocument/2006/relationships/slide" Target="slides/slide508.xml"/><Relationship Id="rId1041" Type="http://schemas.openxmlformats.org/officeDocument/2006/relationships/slide" Target="slides/slide1040.xml"/><Relationship Id="rId1139" Type="http://schemas.openxmlformats.org/officeDocument/2006/relationships/slide" Target="slides/slide1138.xml"/><Relationship Id="rId1346" Type="http://schemas.openxmlformats.org/officeDocument/2006/relationships/slide" Target="slides/slide1345.xml"/><Relationship Id="rId716" Type="http://schemas.openxmlformats.org/officeDocument/2006/relationships/slide" Target="slides/slide715.xml"/><Relationship Id="rId923" Type="http://schemas.openxmlformats.org/officeDocument/2006/relationships/slide" Target="slides/slide922.xml"/><Relationship Id="rId1553" Type="http://schemas.openxmlformats.org/officeDocument/2006/relationships/slide" Target="slides/slide1552.xml"/><Relationship Id="rId52" Type="http://schemas.openxmlformats.org/officeDocument/2006/relationships/slide" Target="slides/slide51.xml"/><Relationship Id="rId1206" Type="http://schemas.openxmlformats.org/officeDocument/2006/relationships/slide" Target="slides/slide1205.xml"/><Relationship Id="rId1413" Type="http://schemas.openxmlformats.org/officeDocument/2006/relationships/slide" Target="slides/slide1412.xml"/><Relationship Id="rId1620" Type="http://schemas.openxmlformats.org/officeDocument/2006/relationships/slide" Target="slides/slide1619.xml"/><Relationship Id="rId299" Type="http://schemas.openxmlformats.org/officeDocument/2006/relationships/slide" Target="slides/slide298.xml"/><Relationship Id="rId159" Type="http://schemas.openxmlformats.org/officeDocument/2006/relationships/slide" Target="slides/slide158.xml"/><Relationship Id="rId366" Type="http://schemas.openxmlformats.org/officeDocument/2006/relationships/slide" Target="slides/slide365.xml"/><Relationship Id="rId573" Type="http://schemas.openxmlformats.org/officeDocument/2006/relationships/slide" Target="slides/slide572.xml"/><Relationship Id="rId780" Type="http://schemas.openxmlformats.org/officeDocument/2006/relationships/slide" Target="slides/slide779.xml"/><Relationship Id="rId226" Type="http://schemas.openxmlformats.org/officeDocument/2006/relationships/slide" Target="slides/slide225.xml"/><Relationship Id="rId433" Type="http://schemas.openxmlformats.org/officeDocument/2006/relationships/slide" Target="slides/slide432.xml"/><Relationship Id="rId878" Type="http://schemas.openxmlformats.org/officeDocument/2006/relationships/slide" Target="slides/slide877.xml"/><Relationship Id="rId1063" Type="http://schemas.openxmlformats.org/officeDocument/2006/relationships/slide" Target="slides/slide1062.xml"/><Relationship Id="rId1270" Type="http://schemas.openxmlformats.org/officeDocument/2006/relationships/slide" Target="slides/slide1269.xml"/><Relationship Id="rId640" Type="http://schemas.openxmlformats.org/officeDocument/2006/relationships/slide" Target="slides/slide639.xml"/><Relationship Id="rId738" Type="http://schemas.openxmlformats.org/officeDocument/2006/relationships/slide" Target="slides/slide737.xml"/><Relationship Id="rId945" Type="http://schemas.openxmlformats.org/officeDocument/2006/relationships/slide" Target="slides/slide944.xml"/><Relationship Id="rId1368" Type="http://schemas.openxmlformats.org/officeDocument/2006/relationships/slide" Target="slides/slide1367.xml"/><Relationship Id="rId1575" Type="http://schemas.openxmlformats.org/officeDocument/2006/relationships/slide" Target="slides/slide1574.xml"/><Relationship Id="rId74" Type="http://schemas.openxmlformats.org/officeDocument/2006/relationships/slide" Target="slides/slide73.xml"/><Relationship Id="rId500" Type="http://schemas.openxmlformats.org/officeDocument/2006/relationships/slide" Target="slides/slide499.xml"/><Relationship Id="rId805" Type="http://schemas.openxmlformats.org/officeDocument/2006/relationships/slide" Target="slides/slide804.xml"/><Relationship Id="rId1130" Type="http://schemas.openxmlformats.org/officeDocument/2006/relationships/slide" Target="slides/slide1129.xml"/><Relationship Id="rId1228" Type="http://schemas.openxmlformats.org/officeDocument/2006/relationships/slide" Target="slides/slide1227.xml"/><Relationship Id="rId1435" Type="http://schemas.openxmlformats.org/officeDocument/2006/relationships/slide" Target="slides/slide1434.xml"/><Relationship Id="rId1642" Type="http://schemas.openxmlformats.org/officeDocument/2006/relationships/slide" Target="slides/slide1641.xml"/><Relationship Id="rId1502" Type="http://schemas.openxmlformats.org/officeDocument/2006/relationships/slide" Target="slides/slide1501.xml"/><Relationship Id="rId290" Type="http://schemas.openxmlformats.org/officeDocument/2006/relationships/slide" Target="slides/slide289.xml"/><Relationship Id="rId388" Type="http://schemas.openxmlformats.org/officeDocument/2006/relationships/slide" Target="slides/slide387.xml"/><Relationship Id="rId150" Type="http://schemas.openxmlformats.org/officeDocument/2006/relationships/slide" Target="slides/slide149.xml"/><Relationship Id="rId595" Type="http://schemas.openxmlformats.org/officeDocument/2006/relationships/slide" Target="slides/slide594.xml"/><Relationship Id="rId248" Type="http://schemas.openxmlformats.org/officeDocument/2006/relationships/slide" Target="slides/slide247.xml"/><Relationship Id="rId455" Type="http://schemas.openxmlformats.org/officeDocument/2006/relationships/slide" Target="slides/slide454.xml"/><Relationship Id="rId662" Type="http://schemas.openxmlformats.org/officeDocument/2006/relationships/slide" Target="slides/slide661.xml"/><Relationship Id="rId1085" Type="http://schemas.openxmlformats.org/officeDocument/2006/relationships/slide" Target="slides/slide1084.xml"/><Relationship Id="rId1292" Type="http://schemas.openxmlformats.org/officeDocument/2006/relationships/slide" Target="slides/slide1291.xml"/><Relationship Id="rId108" Type="http://schemas.openxmlformats.org/officeDocument/2006/relationships/slide" Target="slides/slide107.xml"/><Relationship Id="rId315" Type="http://schemas.openxmlformats.org/officeDocument/2006/relationships/slide" Target="slides/slide314.xml"/><Relationship Id="rId522" Type="http://schemas.openxmlformats.org/officeDocument/2006/relationships/slide" Target="slides/slide521.xml"/><Relationship Id="rId967" Type="http://schemas.openxmlformats.org/officeDocument/2006/relationships/slide" Target="slides/slide966.xml"/><Relationship Id="rId1152" Type="http://schemas.openxmlformats.org/officeDocument/2006/relationships/slide" Target="slides/slide1151.xml"/><Relationship Id="rId1597" Type="http://schemas.openxmlformats.org/officeDocument/2006/relationships/slide" Target="slides/slide1596.xml"/><Relationship Id="rId96" Type="http://schemas.openxmlformats.org/officeDocument/2006/relationships/slide" Target="slides/slide95.xml"/><Relationship Id="rId827" Type="http://schemas.openxmlformats.org/officeDocument/2006/relationships/slide" Target="slides/slide826.xml"/><Relationship Id="rId1012" Type="http://schemas.openxmlformats.org/officeDocument/2006/relationships/slide" Target="slides/slide1011.xml"/><Relationship Id="rId1457" Type="http://schemas.openxmlformats.org/officeDocument/2006/relationships/slide" Target="slides/slide1456.xml"/><Relationship Id="rId1664" Type="http://schemas.openxmlformats.org/officeDocument/2006/relationships/slide" Target="slides/slide1663.xml"/><Relationship Id="rId1317" Type="http://schemas.openxmlformats.org/officeDocument/2006/relationships/slide" Target="slides/slide1316.xml"/><Relationship Id="rId1524" Type="http://schemas.openxmlformats.org/officeDocument/2006/relationships/slide" Target="slides/slide1523.xml"/><Relationship Id="rId23" Type="http://schemas.openxmlformats.org/officeDocument/2006/relationships/slide" Target="slides/slide22.xml"/><Relationship Id="rId172" Type="http://schemas.openxmlformats.org/officeDocument/2006/relationships/slide" Target="slides/slide171.xml"/><Relationship Id="rId477" Type="http://schemas.openxmlformats.org/officeDocument/2006/relationships/slide" Target="slides/slide476.xml"/><Relationship Id="rId684" Type="http://schemas.openxmlformats.org/officeDocument/2006/relationships/slide" Target="slides/slide683.xml"/><Relationship Id="rId337" Type="http://schemas.openxmlformats.org/officeDocument/2006/relationships/slide" Target="slides/slide336.xml"/><Relationship Id="rId891" Type="http://schemas.openxmlformats.org/officeDocument/2006/relationships/slide" Target="slides/slide890.xml"/><Relationship Id="rId989" Type="http://schemas.openxmlformats.org/officeDocument/2006/relationships/slide" Target="slides/slide988.xml"/><Relationship Id="rId544" Type="http://schemas.openxmlformats.org/officeDocument/2006/relationships/slide" Target="slides/slide543.xml"/><Relationship Id="rId751" Type="http://schemas.openxmlformats.org/officeDocument/2006/relationships/slide" Target="slides/slide750.xml"/><Relationship Id="rId849" Type="http://schemas.openxmlformats.org/officeDocument/2006/relationships/slide" Target="slides/slide848.xml"/><Relationship Id="rId1174" Type="http://schemas.openxmlformats.org/officeDocument/2006/relationships/slide" Target="slides/slide1173.xml"/><Relationship Id="rId1381" Type="http://schemas.openxmlformats.org/officeDocument/2006/relationships/slide" Target="slides/slide1380.xml"/><Relationship Id="rId1479" Type="http://schemas.openxmlformats.org/officeDocument/2006/relationships/slide" Target="slides/slide1478.xml"/><Relationship Id="rId404" Type="http://schemas.openxmlformats.org/officeDocument/2006/relationships/slide" Target="slides/slide403.xml"/><Relationship Id="rId611" Type="http://schemas.openxmlformats.org/officeDocument/2006/relationships/slide" Target="slides/slide610.xml"/><Relationship Id="rId1034" Type="http://schemas.openxmlformats.org/officeDocument/2006/relationships/slide" Target="slides/slide1033.xml"/><Relationship Id="rId1241" Type="http://schemas.openxmlformats.org/officeDocument/2006/relationships/slide" Target="slides/slide1240.xml"/><Relationship Id="rId1339" Type="http://schemas.openxmlformats.org/officeDocument/2006/relationships/slide" Target="slides/slide1338.xml"/><Relationship Id="rId709" Type="http://schemas.openxmlformats.org/officeDocument/2006/relationships/slide" Target="slides/slide708.xml"/><Relationship Id="rId916" Type="http://schemas.openxmlformats.org/officeDocument/2006/relationships/slide" Target="slides/slide915.xml"/><Relationship Id="rId1101" Type="http://schemas.openxmlformats.org/officeDocument/2006/relationships/slide" Target="slides/slide1100.xml"/><Relationship Id="rId1546" Type="http://schemas.openxmlformats.org/officeDocument/2006/relationships/slide" Target="slides/slide1545.xml"/><Relationship Id="rId45" Type="http://schemas.openxmlformats.org/officeDocument/2006/relationships/slide" Target="slides/slide44.xml"/><Relationship Id="rId1406" Type="http://schemas.openxmlformats.org/officeDocument/2006/relationships/slide" Target="slides/slide1405.xml"/><Relationship Id="rId1613" Type="http://schemas.openxmlformats.org/officeDocument/2006/relationships/slide" Target="slides/slide1612.xml"/><Relationship Id="rId194" Type="http://schemas.openxmlformats.org/officeDocument/2006/relationships/slide" Target="slides/slide193.xml"/><Relationship Id="rId261" Type="http://schemas.openxmlformats.org/officeDocument/2006/relationships/slide" Target="slides/slide260.xml"/><Relationship Id="rId499" Type="http://schemas.openxmlformats.org/officeDocument/2006/relationships/slide" Target="slides/slide498.xml"/><Relationship Id="rId359" Type="http://schemas.openxmlformats.org/officeDocument/2006/relationships/slide" Target="slides/slide358.xml"/><Relationship Id="rId566" Type="http://schemas.openxmlformats.org/officeDocument/2006/relationships/slide" Target="slides/slide565.xml"/><Relationship Id="rId773" Type="http://schemas.openxmlformats.org/officeDocument/2006/relationships/slide" Target="slides/slide772.xml"/><Relationship Id="rId1196" Type="http://schemas.openxmlformats.org/officeDocument/2006/relationships/slide" Target="slides/slide1195.xml"/><Relationship Id="rId121" Type="http://schemas.openxmlformats.org/officeDocument/2006/relationships/slide" Target="slides/slide120.xml"/><Relationship Id="rId219" Type="http://schemas.openxmlformats.org/officeDocument/2006/relationships/slide" Target="slides/slide218.xml"/><Relationship Id="rId426" Type="http://schemas.openxmlformats.org/officeDocument/2006/relationships/slide" Target="slides/slide425.xml"/><Relationship Id="rId633" Type="http://schemas.openxmlformats.org/officeDocument/2006/relationships/slide" Target="slides/slide632.xml"/><Relationship Id="rId980" Type="http://schemas.openxmlformats.org/officeDocument/2006/relationships/slide" Target="slides/slide979.xml"/><Relationship Id="rId1056" Type="http://schemas.openxmlformats.org/officeDocument/2006/relationships/slide" Target="slides/slide1055.xml"/><Relationship Id="rId1263" Type="http://schemas.openxmlformats.org/officeDocument/2006/relationships/slide" Target="slides/slide1262.xml"/><Relationship Id="rId840" Type="http://schemas.openxmlformats.org/officeDocument/2006/relationships/slide" Target="slides/slide839.xml"/><Relationship Id="rId938" Type="http://schemas.openxmlformats.org/officeDocument/2006/relationships/slide" Target="slides/slide937.xml"/><Relationship Id="rId1470" Type="http://schemas.openxmlformats.org/officeDocument/2006/relationships/slide" Target="slides/slide1469.xml"/><Relationship Id="rId1568" Type="http://schemas.openxmlformats.org/officeDocument/2006/relationships/slide" Target="slides/slide1567.xml"/><Relationship Id="rId67" Type="http://schemas.openxmlformats.org/officeDocument/2006/relationships/slide" Target="slides/slide66.xml"/><Relationship Id="rId700" Type="http://schemas.openxmlformats.org/officeDocument/2006/relationships/slide" Target="slides/slide699.xml"/><Relationship Id="rId1123" Type="http://schemas.openxmlformats.org/officeDocument/2006/relationships/slide" Target="slides/slide1122.xml"/><Relationship Id="rId1330" Type="http://schemas.openxmlformats.org/officeDocument/2006/relationships/slide" Target="slides/slide1329.xml"/><Relationship Id="rId1428" Type="http://schemas.openxmlformats.org/officeDocument/2006/relationships/slide" Target="slides/slide1427.xml"/><Relationship Id="rId1635" Type="http://schemas.openxmlformats.org/officeDocument/2006/relationships/slide" Target="slides/slide1634.xml"/><Relationship Id="rId283" Type="http://schemas.openxmlformats.org/officeDocument/2006/relationships/slide" Target="slides/slide282.xml"/><Relationship Id="rId490" Type="http://schemas.openxmlformats.org/officeDocument/2006/relationships/slide" Target="slides/slide489.xml"/><Relationship Id="rId143" Type="http://schemas.openxmlformats.org/officeDocument/2006/relationships/slide" Target="slides/slide142.xml"/><Relationship Id="rId350" Type="http://schemas.openxmlformats.org/officeDocument/2006/relationships/slide" Target="slides/slide349.xml"/><Relationship Id="rId588" Type="http://schemas.openxmlformats.org/officeDocument/2006/relationships/slide" Target="slides/slide587.xml"/><Relationship Id="rId795" Type="http://schemas.openxmlformats.org/officeDocument/2006/relationships/slide" Target="slides/slide794.xml"/><Relationship Id="rId9" Type="http://schemas.openxmlformats.org/officeDocument/2006/relationships/slide" Target="slides/slide8.xml"/><Relationship Id="rId210" Type="http://schemas.openxmlformats.org/officeDocument/2006/relationships/slide" Target="slides/slide209.xml"/><Relationship Id="rId448" Type="http://schemas.openxmlformats.org/officeDocument/2006/relationships/slide" Target="slides/slide447.xml"/><Relationship Id="rId655" Type="http://schemas.openxmlformats.org/officeDocument/2006/relationships/slide" Target="slides/slide654.xml"/><Relationship Id="rId862" Type="http://schemas.openxmlformats.org/officeDocument/2006/relationships/slide" Target="slides/slide861.xml"/><Relationship Id="rId1078" Type="http://schemas.openxmlformats.org/officeDocument/2006/relationships/slide" Target="slides/slide1077.xml"/><Relationship Id="rId1285" Type="http://schemas.openxmlformats.org/officeDocument/2006/relationships/slide" Target="slides/slide1284.xml"/><Relationship Id="rId1492" Type="http://schemas.openxmlformats.org/officeDocument/2006/relationships/slide" Target="slides/slide1491.xml"/><Relationship Id="rId308" Type="http://schemas.openxmlformats.org/officeDocument/2006/relationships/slide" Target="slides/slide307.xml"/><Relationship Id="rId515" Type="http://schemas.openxmlformats.org/officeDocument/2006/relationships/slide" Target="slides/slide514.xml"/><Relationship Id="rId722" Type="http://schemas.openxmlformats.org/officeDocument/2006/relationships/slide" Target="slides/slide721.xml"/><Relationship Id="rId1145" Type="http://schemas.openxmlformats.org/officeDocument/2006/relationships/slide" Target="slides/slide1144.xml"/><Relationship Id="rId1352" Type="http://schemas.openxmlformats.org/officeDocument/2006/relationships/slide" Target="slides/slide1351.xml"/><Relationship Id="rId89" Type="http://schemas.openxmlformats.org/officeDocument/2006/relationships/slide" Target="slides/slide88.xml"/><Relationship Id="rId1005" Type="http://schemas.openxmlformats.org/officeDocument/2006/relationships/slide" Target="slides/slide1004.xml"/><Relationship Id="rId1212" Type="http://schemas.openxmlformats.org/officeDocument/2006/relationships/slide" Target="slides/slide1211.xml"/><Relationship Id="rId1657" Type="http://schemas.openxmlformats.org/officeDocument/2006/relationships/slide" Target="slides/slide1656.xml"/><Relationship Id="rId1517" Type="http://schemas.openxmlformats.org/officeDocument/2006/relationships/slide" Target="slides/slide1516.xml"/><Relationship Id="rId16" Type="http://schemas.openxmlformats.org/officeDocument/2006/relationships/slide" Target="slides/slide15.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Marcador de encabezado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s-ES" dirty="0"/>
          </a:p>
        </p:txBody>
      </p:sp>
      <p:sp>
        <p:nvSpPr>
          <p:cNvPr id="3" name="Marcador de fecha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ADEA28A4-E013-4DD0-8232-6BA0D5F87310}" type="datetimeFigureOut">
              <a:rPr lang="es-ES" smtClean="0"/>
              <a:t>28/01/2019</a:t>
            </a:fld>
            <a:endParaRPr lang="es-ES" dirty="0"/>
          </a:p>
        </p:txBody>
      </p:sp>
      <p:sp>
        <p:nvSpPr>
          <p:cNvPr id="4" name="Marcador de imagen de diapositiva 3"/>
          <p:cNvSpPr>
            <a:spLocks noGrp="1" noRot="1" noChangeAspect="1"/>
          </p:cNvSpPr>
          <p:nvPr>
            <p:ph type="sldImg" idx="2"/>
          </p:nvPr>
        </p:nvSpPr>
        <p:spPr>
          <a:xfrm>
            <a:off x="1371600" y="1143000"/>
            <a:ext cx="4114800" cy="3086100"/>
          </a:xfrm>
          <a:prstGeom prst="rect">
            <a:avLst/>
          </a:prstGeom>
          <a:noFill/>
          <a:ln w="12700">
            <a:solidFill>
              <a:prstClr val="black"/>
            </a:solidFill>
          </a:ln>
        </p:spPr>
        <p:txBody>
          <a:bodyPr vert="horz" lIns="91440" tIns="45720" rIns="91440" bIns="45720" rtlCol="0" anchor="ctr"/>
          <a:lstStyle/>
          <a:p>
            <a:endParaRPr lang="es-ES" dirty="0"/>
          </a:p>
        </p:txBody>
      </p:sp>
      <p:sp>
        <p:nvSpPr>
          <p:cNvPr id="5" name="Marcador de notas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ES"/>
          </a:p>
        </p:txBody>
      </p:sp>
      <p:sp>
        <p:nvSpPr>
          <p:cNvPr id="6" name="Marcador de pie de página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s-ES" dirty="0"/>
          </a:p>
        </p:txBody>
      </p:sp>
      <p:sp>
        <p:nvSpPr>
          <p:cNvPr id="7" name="Marcador de número de diapositiva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EB0ED35A-4604-40DC-B40C-816D9C793D8C}" type="slidenum">
              <a:rPr lang="es-ES" smtClean="0"/>
              <a:t>‹Nº›</a:t>
            </a:fld>
            <a:endParaRPr lang="es-ES" dirty="0"/>
          </a:p>
        </p:txBody>
      </p:sp>
    </p:spTree>
    <p:extLst>
      <p:ext uri="{BB962C8B-B14F-4D97-AF65-F5344CB8AC3E}">
        <p14:creationId xmlns:p14="http://schemas.microsoft.com/office/powerpoint/2010/main" val="157463817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Marcador de imagen de diapositiva 1"/>
          <p:cNvSpPr>
            <a:spLocks noGrp="1" noRot="1" noChangeAspect="1"/>
          </p:cNvSpPr>
          <p:nvPr>
            <p:ph type="sldImg"/>
          </p:nvPr>
        </p:nvSpPr>
        <p:spPr/>
      </p:sp>
      <p:sp>
        <p:nvSpPr>
          <p:cNvPr id="3" name="Marcador de notas 2"/>
          <p:cNvSpPr>
            <a:spLocks noGrp="1"/>
          </p:cNvSpPr>
          <p:nvPr>
            <p:ph type="body" idx="1"/>
          </p:nvPr>
        </p:nvSpPr>
        <p:spPr/>
        <p:txBody>
          <a:bodyPr/>
          <a:lstStyle/>
          <a:p>
            <a:endParaRPr lang="es-ES" dirty="0"/>
          </a:p>
        </p:txBody>
      </p:sp>
      <p:sp>
        <p:nvSpPr>
          <p:cNvPr id="4" name="Marcador de número de diapositiva 3"/>
          <p:cNvSpPr>
            <a:spLocks noGrp="1"/>
          </p:cNvSpPr>
          <p:nvPr>
            <p:ph type="sldNum" sz="quarter" idx="10"/>
          </p:nvPr>
        </p:nvSpPr>
        <p:spPr/>
        <p:txBody>
          <a:bodyPr/>
          <a:lstStyle/>
          <a:p>
            <a:fld id="{EB0ED35A-4604-40DC-B40C-816D9C793D8C}" type="slidenum">
              <a:rPr lang="es-ES" smtClean="0"/>
              <a:t>1</a:t>
            </a:fld>
            <a:endParaRPr lang="es-ES" dirty="0"/>
          </a:p>
        </p:txBody>
      </p:sp>
    </p:spTree>
    <p:extLst>
      <p:ext uri="{BB962C8B-B14F-4D97-AF65-F5344CB8AC3E}">
        <p14:creationId xmlns:p14="http://schemas.microsoft.com/office/powerpoint/2010/main" val="316003059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a de título">
    <p:spTree>
      <p:nvGrpSpPr>
        <p:cNvPr id="1" name=""/>
        <p:cNvGrpSpPr/>
        <p:nvPr/>
      </p:nvGrpSpPr>
      <p:grpSpPr>
        <a:xfrm>
          <a:off x="0" y="0"/>
          <a:ext cx="0" cy="0"/>
          <a:chOff x="0" y="0"/>
          <a:chExt cx="0" cy="0"/>
        </a:xfrm>
      </p:grpSpPr>
      <p:sp>
        <p:nvSpPr>
          <p:cNvPr id="2" name="1 Título"/>
          <p:cNvSpPr>
            <a:spLocks noGrp="1"/>
          </p:cNvSpPr>
          <p:nvPr>
            <p:ph type="ctrTitle"/>
          </p:nvPr>
        </p:nvSpPr>
        <p:spPr>
          <a:xfrm>
            <a:off x="685800" y="2130425"/>
            <a:ext cx="7772400" cy="1470025"/>
          </a:xfrm>
        </p:spPr>
        <p:txBody>
          <a:bodyPr/>
          <a:lstStyle/>
          <a:p>
            <a:r>
              <a:rPr lang="es-ES" smtClean="0"/>
              <a:t>Haga clic para modificar el estilo de título del patrón</a:t>
            </a:r>
            <a:endParaRPr lang="es-CO"/>
          </a:p>
        </p:txBody>
      </p:sp>
      <p:sp>
        <p:nvSpPr>
          <p:cNvPr id="3" name="2 Subtítulo"/>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s-ES" smtClean="0"/>
              <a:t>Haga clic para modificar el estilo de subtítulo del patrón</a:t>
            </a:r>
            <a:endParaRPr lang="es-CO"/>
          </a:p>
        </p:txBody>
      </p:sp>
      <p:sp>
        <p:nvSpPr>
          <p:cNvPr id="4" name="3 Marcador de fecha"/>
          <p:cNvSpPr>
            <a:spLocks noGrp="1"/>
          </p:cNvSpPr>
          <p:nvPr>
            <p:ph type="dt" sz="half" idx="10"/>
          </p:nvPr>
        </p:nvSpPr>
        <p:spPr/>
        <p:txBody>
          <a:bodyPr/>
          <a:lstStyle/>
          <a:p>
            <a:fld id="{96CC8BD2-5FDA-44A4-A497-00FD6F0D10F7}" type="datetime1">
              <a:rPr lang="es-CO" smtClean="0"/>
              <a:t>28/01/2019</a:t>
            </a:fld>
            <a:endParaRPr lang="es-CO" dirty="0"/>
          </a:p>
        </p:txBody>
      </p:sp>
      <p:sp>
        <p:nvSpPr>
          <p:cNvPr id="5" name="4 Marcador de pie de página"/>
          <p:cNvSpPr>
            <a:spLocks noGrp="1"/>
          </p:cNvSpPr>
          <p:nvPr>
            <p:ph type="ftr" sz="quarter" idx="11"/>
          </p:nvPr>
        </p:nvSpPr>
        <p:spPr/>
        <p:txBody>
          <a:bodyPr/>
          <a:lstStyle/>
          <a:p>
            <a:endParaRPr lang="es-CO" dirty="0"/>
          </a:p>
        </p:txBody>
      </p:sp>
      <p:sp>
        <p:nvSpPr>
          <p:cNvPr id="6" name="5 Marcador de número de diapositiva"/>
          <p:cNvSpPr>
            <a:spLocks noGrp="1"/>
          </p:cNvSpPr>
          <p:nvPr>
            <p:ph type="sldNum" sz="quarter" idx="12"/>
          </p:nvPr>
        </p:nvSpPr>
        <p:spPr/>
        <p:txBody>
          <a:bodyPr/>
          <a:lstStyle/>
          <a:p>
            <a:fld id="{B00C997F-A3B0-4854-BA0A-EBDA73E22ECB}" type="slidenum">
              <a:rPr lang="es-CO" smtClean="0"/>
              <a:t>‹Nº›</a:t>
            </a:fld>
            <a:endParaRPr lang="es-CO" dirty="0"/>
          </a:p>
        </p:txBody>
      </p:sp>
    </p:spTree>
    <p:extLst>
      <p:ext uri="{BB962C8B-B14F-4D97-AF65-F5344CB8AC3E}">
        <p14:creationId xmlns:p14="http://schemas.microsoft.com/office/powerpoint/2010/main" val="279353160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y texto vertical">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CO"/>
          </a:p>
        </p:txBody>
      </p:sp>
      <p:sp>
        <p:nvSpPr>
          <p:cNvPr id="3" name="2 Marcador de texto vertical"/>
          <p:cNvSpPr>
            <a:spLocks noGrp="1"/>
          </p:cNvSpPr>
          <p:nvPr>
            <p:ph type="body" orient="vert" idx="1"/>
          </p:nvPr>
        </p:nvSpPr>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CO"/>
          </a:p>
        </p:txBody>
      </p:sp>
      <p:sp>
        <p:nvSpPr>
          <p:cNvPr id="4" name="3 Marcador de fecha"/>
          <p:cNvSpPr>
            <a:spLocks noGrp="1"/>
          </p:cNvSpPr>
          <p:nvPr>
            <p:ph type="dt" sz="half" idx="10"/>
          </p:nvPr>
        </p:nvSpPr>
        <p:spPr/>
        <p:txBody>
          <a:bodyPr/>
          <a:lstStyle/>
          <a:p>
            <a:fld id="{74425591-1C78-4FA9-9181-8FAC26995FDA}" type="datetime1">
              <a:rPr lang="es-CO" smtClean="0"/>
              <a:t>28/01/2019</a:t>
            </a:fld>
            <a:endParaRPr lang="es-CO" dirty="0"/>
          </a:p>
        </p:txBody>
      </p:sp>
      <p:sp>
        <p:nvSpPr>
          <p:cNvPr id="5" name="4 Marcador de pie de página"/>
          <p:cNvSpPr>
            <a:spLocks noGrp="1"/>
          </p:cNvSpPr>
          <p:nvPr>
            <p:ph type="ftr" sz="quarter" idx="11"/>
          </p:nvPr>
        </p:nvSpPr>
        <p:spPr/>
        <p:txBody>
          <a:bodyPr/>
          <a:lstStyle/>
          <a:p>
            <a:endParaRPr lang="es-CO" dirty="0"/>
          </a:p>
        </p:txBody>
      </p:sp>
      <p:sp>
        <p:nvSpPr>
          <p:cNvPr id="6" name="5 Marcador de número de diapositiva"/>
          <p:cNvSpPr>
            <a:spLocks noGrp="1"/>
          </p:cNvSpPr>
          <p:nvPr>
            <p:ph type="sldNum" sz="quarter" idx="12"/>
          </p:nvPr>
        </p:nvSpPr>
        <p:spPr/>
        <p:txBody>
          <a:bodyPr/>
          <a:lstStyle/>
          <a:p>
            <a:fld id="{B00C997F-A3B0-4854-BA0A-EBDA73E22ECB}" type="slidenum">
              <a:rPr lang="es-CO" smtClean="0"/>
              <a:t>‹Nº›</a:t>
            </a:fld>
            <a:endParaRPr lang="es-CO" dirty="0"/>
          </a:p>
        </p:txBody>
      </p:sp>
    </p:spTree>
    <p:extLst>
      <p:ext uri="{BB962C8B-B14F-4D97-AF65-F5344CB8AC3E}">
        <p14:creationId xmlns:p14="http://schemas.microsoft.com/office/powerpoint/2010/main" val="1743647628"/>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vertical y texto">
    <p:spTree>
      <p:nvGrpSpPr>
        <p:cNvPr id="1" name=""/>
        <p:cNvGrpSpPr/>
        <p:nvPr/>
      </p:nvGrpSpPr>
      <p:grpSpPr>
        <a:xfrm>
          <a:off x="0" y="0"/>
          <a:ext cx="0" cy="0"/>
          <a:chOff x="0" y="0"/>
          <a:chExt cx="0" cy="0"/>
        </a:xfrm>
      </p:grpSpPr>
      <p:sp>
        <p:nvSpPr>
          <p:cNvPr id="2" name="1 Título vertical"/>
          <p:cNvSpPr>
            <a:spLocks noGrp="1"/>
          </p:cNvSpPr>
          <p:nvPr>
            <p:ph type="title" orient="vert"/>
          </p:nvPr>
        </p:nvSpPr>
        <p:spPr>
          <a:xfrm>
            <a:off x="6629400" y="274638"/>
            <a:ext cx="2057400" cy="5851525"/>
          </a:xfrm>
        </p:spPr>
        <p:txBody>
          <a:bodyPr vert="eaVert"/>
          <a:lstStyle/>
          <a:p>
            <a:r>
              <a:rPr lang="es-ES" smtClean="0"/>
              <a:t>Haga clic para modificar el estilo de título del patrón</a:t>
            </a:r>
            <a:endParaRPr lang="es-CO"/>
          </a:p>
        </p:txBody>
      </p:sp>
      <p:sp>
        <p:nvSpPr>
          <p:cNvPr id="3" name="2 Marcador de texto vertical"/>
          <p:cNvSpPr>
            <a:spLocks noGrp="1"/>
          </p:cNvSpPr>
          <p:nvPr>
            <p:ph type="body" orient="vert" idx="1"/>
          </p:nvPr>
        </p:nvSpPr>
        <p:spPr>
          <a:xfrm>
            <a:off x="457200" y="274638"/>
            <a:ext cx="6019800" cy="5851525"/>
          </a:xfrm>
        </p:spPr>
        <p:txBody>
          <a:bodyPr vert="eaVert"/>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CO"/>
          </a:p>
        </p:txBody>
      </p:sp>
      <p:sp>
        <p:nvSpPr>
          <p:cNvPr id="4" name="3 Marcador de fecha"/>
          <p:cNvSpPr>
            <a:spLocks noGrp="1"/>
          </p:cNvSpPr>
          <p:nvPr>
            <p:ph type="dt" sz="half" idx="10"/>
          </p:nvPr>
        </p:nvSpPr>
        <p:spPr/>
        <p:txBody>
          <a:bodyPr/>
          <a:lstStyle/>
          <a:p>
            <a:fld id="{BA7C2958-05C4-44B0-8976-F1DEC6CC3336}" type="datetime1">
              <a:rPr lang="es-CO" smtClean="0"/>
              <a:t>28/01/2019</a:t>
            </a:fld>
            <a:endParaRPr lang="es-CO" dirty="0"/>
          </a:p>
        </p:txBody>
      </p:sp>
      <p:sp>
        <p:nvSpPr>
          <p:cNvPr id="5" name="4 Marcador de pie de página"/>
          <p:cNvSpPr>
            <a:spLocks noGrp="1"/>
          </p:cNvSpPr>
          <p:nvPr>
            <p:ph type="ftr" sz="quarter" idx="11"/>
          </p:nvPr>
        </p:nvSpPr>
        <p:spPr/>
        <p:txBody>
          <a:bodyPr/>
          <a:lstStyle/>
          <a:p>
            <a:endParaRPr lang="es-CO" dirty="0"/>
          </a:p>
        </p:txBody>
      </p:sp>
      <p:sp>
        <p:nvSpPr>
          <p:cNvPr id="6" name="5 Marcador de número de diapositiva"/>
          <p:cNvSpPr>
            <a:spLocks noGrp="1"/>
          </p:cNvSpPr>
          <p:nvPr>
            <p:ph type="sldNum" sz="quarter" idx="12"/>
          </p:nvPr>
        </p:nvSpPr>
        <p:spPr/>
        <p:txBody>
          <a:bodyPr/>
          <a:lstStyle/>
          <a:p>
            <a:fld id="{B00C997F-A3B0-4854-BA0A-EBDA73E22ECB}" type="slidenum">
              <a:rPr lang="es-CO" smtClean="0"/>
              <a:t>‹Nº›</a:t>
            </a:fld>
            <a:endParaRPr lang="es-CO" dirty="0"/>
          </a:p>
        </p:txBody>
      </p:sp>
    </p:spTree>
    <p:extLst>
      <p:ext uri="{BB962C8B-B14F-4D97-AF65-F5344CB8AC3E}">
        <p14:creationId xmlns:p14="http://schemas.microsoft.com/office/powerpoint/2010/main" val="86558078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y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CO"/>
          </a:p>
        </p:txBody>
      </p:sp>
      <p:sp>
        <p:nvSpPr>
          <p:cNvPr id="3" name="2 Marcador de contenido"/>
          <p:cNvSpPr>
            <a:spLocks noGrp="1"/>
          </p:cNvSpPr>
          <p:nvPr>
            <p:ph idx="1"/>
          </p:nvPr>
        </p:nvSpPr>
        <p:spPr/>
        <p:txBody>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CO"/>
          </a:p>
        </p:txBody>
      </p:sp>
      <p:sp>
        <p:nvSpPr>
          <p:cNvPr id="4" name="3 Marcador de fecha"/>
          <p:cNvSpPr>
            <a:spLocks noGrp="1"/>
          </p:cNvSpPr>
          <p:nvPr>
            <p:ph type="dt" sz="half" idx="10"/>
          </p:nvPr>
        </p:nvSpPr>
        <p:spPr/>
        <p:txBody>
          <a:bodyPr/>
          <a:lstStyle/>
          <a:p>
            <a:fld id="{AD774D2E-76FD-4641-9631-A96B3FF27F39}" type="datetime1">
              <a:rPr lang="es-CO" smtClean="0"/>
              <a:t>28/01/2019</a:t>
            </a:fld>
            <a:endParaRPr lang="es-CO" dirty="0"/>
          </a:p>
        </p:txBody>
      </p:sp>
      <p:sp>
        <p:nvSpPr>
          <p:cNvPr id="5" name="4 Marcador de pie de página"/>
          <p:cNvSpPr>
            <a:spLocks noGrp="1"/>
          </p:cNvSpPr>
          <p:nvPr>
            <p:ph type="ftr" sz="quarter" idx="11"/>
          </p:nvPr>
        </p:nvSpPr>
        <p:spPr/>
        <p:txBody>
          <a:bodyPr/>
          <a:lstStyle/>
          <a:p>
            <a:endParaRPr lang="es-CO" dirty="0"/>
          </a:p>
        </p:txBody>
      </p:sp>
      <p:sp>
        <p:nvSpPr>
          <p:cNvPr id="6" name="5 Marcador de número de diapositiva"/>
          <p:cNvSpPr>
            <a:spLocks noGrp="1"/>
          </p:cNvSpPr>
          <p:nvPr>
            <p:ph type="sldNum" sz="quarter" idx="12"/>
          </p:nvPr>
        </p:nvSpPr>
        <p:spPr/>
        <p:txBody>
          <a:bodyPr/>
          <a:lstStyle/>
          <a:p>
            <a:fld id="{B00C997F-A3B0-4854-BA0A-EBDA73E22ECB}" type="slidenum">
              <a:rPr lang="es-CO" smtClean="0"/>
              <a:t>‹Nº›</a:t>
            </a:fld>
            <a:endParaRPr lang="es-CO" dirty="0"/>
          </a:p>
        </p:txBody>
      </p:sp>
    </p:spTree>
    <p:extLst>
      <p:ext uri="{BB962C8B-B14F-4D97-AF65-F5344CB8AC3E}">
        <p14:creationId xmlns:p14="http://schemas.microsoft.com/office/powerpoint/2010/main" val="210552420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cabezado de sección">
    <p:spTree>
      <p:nvGrpSpPr>
        <p:cNvPr id="1" name=""/>
        <p:cNvGrpSpPr/>
        <p:nvPr/>
      </p:nvGrpSpPr>
      <p:grpSpPr>
        <a:xfrm>
          <a:off x="0" y="0"/>
          <a:ext cx="0" cy="0"/>
          <a:chOff x="0" y="0"/>
          <a:chExt cx="0" cy="0"/>
        </a:xfrm>
      </p:grpSpPr>
      <p:sp>
        <p:nvSpPr>
          <p:cNvPr id="2" name="1 Título"/>
          <p:cNvSpPr>
            <a:spLocks noGrp="1"/>
          </p:cNvSpPr>
          <p:nvPr>
            <p:ph type="title"/>
          </p:nvPr>
        </p:nvSpPr>
        <p:spPr>
          <a:xfrm>
            <a:off x="722313" y="4406900"/>
            <a:ext cx="7772400" cy="1362075"/>
          </a:xfrm>
        </p:spPr>
        <p:txBody>
          <a:bodyPr anchor="t"/>
          <a:lstStyle>
            <a:lvl1pPr algn="l">
              <a:defRPr sz="4000" b="1" cap="all"/>
            </a:lvl1pPr>
          </a:lstStyle>
          <a:p>
            <a:r>
              <a:rPr lang="es-ES" smtClean="0"/>
              <a:t>Haga clic para modificar el estilo de título del patrón</a:t>
            </a:r>
            <a:endParaRPr lang="es-CO"/>
          </a:p>
        </p:txBody>
      </p:sp>
      <p:sp>
        <p:nvSpPr>
          <p:cNvPr id="3" name="2 Marcador de texto"/>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s-ES" smtClean="0"/>
              <a:t>Haga clic para modificar el estilo de texto del patrón</a:t>
            </a:r>
          </a:p>
        </p:txBody>
      </p:sp>
      <p:sp>
        <p:nvSpPr>
          <p:cNvPr id="4" name="3 Marcador de fecha"/>
          <p:cNvSpPr>
            <a:spLocks noGrp="1"/>
          </p:cNvSpPr>
          <p:nvPr>
            <p:ph type="dt" sz="half" idx="10"/>
          </p:nvPr>
        </p:nvSpPr>
        <p:spPr/>
        <p:txBody>
          <a:bodyPr/>
          <a:lstStyle/>
          <a:p>
            <a:fld id="{D5E817D6-EBF2-478C-8A38-AAA0D1901E8D}" type="datetime1">
              <a:rPr lang="es-CO" smtClean="0"/>
              <a:t>28/01/2019</a:t>
            </a:fld>
            <a:endParaRPr lang="es-CO" dirty="0"/>
          </a:p>
        </p:txBody>
      </p:sp>
      <p:sp>
        <p:nvSpPr>
          <p:cNvPr id="5" name="4 Marcador de pie de página"/>
          <p:cNvSpPr>
            <a:spLocks noGrp="1"/>
          </p:cNvSpPr>
          <p:nvPr>
            <p:ph type="ftr" sz="quarter" idx="11"/>
          </p:nvPr>
        </p:nvSpPr>
        <p:spPr/>
        <p:txBody>
          <a:bodyPr/>
          <a:lstStyle/>
          <a:p>
            <a:endParaRPr lang="es-CO" dirty="0"/>
          </a:p>
        </p:txBody>
      </p:sp>
      <p:sp>
        <p:nvSpPr>
          <p:cNvPr id="6" name="5 Marcador de número de diapositiva"/>
          <p:cNvSpPr>
            <a:spLocks noGrp="1"/>
          </p:cNvSpPr>
          <p:nvPr>
            <p:ph type="sldNum" sz="quarter" idx="12"/>
          </p:nvPr>
        </p:nvSpPr>
        <p:spPr/>
        <p:txBody>
          <a:bodyPr/>
          <a:lstStyle/>
          <a:p>
            <a:fld id="{B00C997F-A3B0-4854-BA0A-EBDA73E22ECB}" type="slidenum">
              <a:rPr lang="es-CO" smtClean="0"/>
              <a:t>‹Nº›</a:t>
            </a:fld>
            <a:endParaRPr lang="es-CO" dirty="0"/>
          </a:p>
        </p:txBody>
      </p:sp>
    </p:spTree>
    <p:extLst>
      <p:ext uri="{BB962C8B-B14F-4D97-AF65-F5344CB8AC3E}">
        <p14:creationId xmlns:p14="http://schemas.microsoft.com/office/powerpoint/2010/main" val="178235874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os objetos">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CO"/>
          </a:p>
        </p:txBody>
      </p:sp>
      <p:sp>
        <p:nvSpPr>
          <p:cNvPr id="3" name="2 Marcador de contenido"/>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CO"/>
          </a:p>
        </p:txBody>
      </p:sp>
      <p:sp>
        <p:nvSpPr>
          <p:cNvPr id="4" name="3 Marcador de contenido"/>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CO"/>
          </a:p>
        </p:txBody>
      </p:sp>
      <p:sp>
        <p:nvSpPr>
          <p:cNvPr id="5" name="4 Marcador de fecha"/>
          <p:cNvSpPr>
            <a:spLocks noGrp="1"/>
          </p:cNvSpPr>
          <p:nvPr>
            <p:ph type="dt" sz="half" idx="10"/>
          </p:nvPr>
        </p:nvSpPr>
        <p:spPr/>
        <p:txBody>
          <a:bodyPr/>
          <a:lstStyle/>
          <a:p>
            <a:fld id="{BBDFF54C-20F6-4F5D-8D2E-B562C1886C21}" type="datetime1">
              <a:rPr lang="es-CO" smtClean="0"/>
              <a:t>28/01/2019</a:t>
            </a:fld>
            <a:endParaRPr lang="es-CO" dirty="0"/>
          </a:p>
        </p:txBody>
      </p:sp>
      <p:sp>
        <p:nvSpPr>
          <p:cNvPr id="6" name="5 Marcador de pie de página"/>
          <p:cNvSpPr>
            <a:spLocks noGrp="1"/>
          </p:cNvSpPr>
          <p:nvPr>
            <p:ph type="ftr" sz="quarter" idx="11"/>
          </p:nvPr>
        </p:nvSpPr>
        <p:spPr/>
        <p:txBody>
          <a:bodyPr/>
          <a:lstStyle/>
          <a:p>
            <a:endParaRPr lang="es-CO" dirty="0"/>
          </a:p>
        </p:txBody>
      </p:sp>
      <p:sp>
        <p:nvSpPr>
          <p:cNvPr id="7" name="6 Marcador de número de diapositiva"/>
          <p:cNvSpPr>
            <a:spLocks noGrp="1"/>
          </p:cNvSpPr>
          <p:nvPr>
            <p:ph type="sldNum" sz="quarter" idx="12"/>
          </p:nvPr>
        </p:nvSpPr>
        <p:spPr/>
        <p:txBody>
          <a:bodyPr/>
          <a:lstStyle/>
          <a:p>
            <a:fld id="{B00C997F-A3B0-4854-BA0A-EBDA73E22ECB}" type="slidenum">
              <a:rPr lang="es-CO" smtClean="0"/>
              <a:t>‹Nº›</a:t>
            </a:fld>
            <a:endParaRPr lang="es-CO" dirty="0"/>
          </a:p>
        </p:txBody>
      </p:sp>
    </p:spTree>
    <p:extLst>
      <p:ext uri="{BB962C8B-B14F-4D97-AF65-F5344CB8AC3E}">
        <p14:creationId xmlns:p14="http://schemas.microsoft.com/office/powerpoint/2010/main" val="1490323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ción">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lvl1pPr>
              <a:defRPr/>
            </a:lvl1pPr>
          </a:lstStyle>
          <a:p>
            <a:r>
              <a:rPr lang="es-ES" smtClean="0"/>
              <a:t>Haga clic para modificar el estilo de título del patrón</a:t>
            </a:r>
            <a:endParaRPr lang="es-CO"/>
          </a:p>
        </p:txBody>
      </p:sp>
      <p:sp>
        <p:nvSpPr>
          <p:cNvPr id="3" name="2 Marcador de texto"/>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4" name="3 Marcador de contenido"/>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CO"/>
          </a:p>
        </p:txBody>
      </p:sp>
      <p:sp>
        <p:nvSpPr>
          <p:cNvPr id="5" name="4 Marcador de texto"/>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s-ES" smtClean="0"/>
              <a:t>Haga clic para modificar el estilo de texto del patrón</a:t>
            </a:r>
          </a:p>
        </p:txBody>
      </p:sp>
      <p:sp>
        <p:nvSpPr>
          <p:cNvPr id="6" name="5 Marcador de contenido"/>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CO"/>
          </a:p>
        </p:txBody>
      </p:sp>
      <p:sp>
        <p:nvSpPr>
          <p:cNvPr id="7" name="6 Marcador de fecha"/>
          <p:cNvSpPr>
            <a:spLocks noGrp="1"/>
          </p:cNvSpPr>
          <p:nvPr>
            <p:ph type="dt" sz="half" idx="10"/>
          </p:nvPr>
        </p:nvSpPr>
        <p:spPr/>
        <p:txBody>
          <a:bodyPr/>
          <a:lstStyle/>
          <a:p>
            <a:fld id="{F6A08D3C-E9F3-4F79-9037-768639CC12DD}" type="datetime1">
              <a:rPr lang="es-CO" smtClean="0"/>
              <a:t>28/01/2019</a:t>
            </a:fld>
            <a:endParaRPr lang="es-CO" dirty="0"/>
          </a:p>
        </p:txBody>
      </p:sp>
      <p:sp>
        <p:nvSpPr>
          <p:cNvPr id="8" name="7 Marcador de pie de página"/>
          <p:cNvSpPr>
            <a:spLocks noGrp="1"/>
          </p:cNvSpPr>
          <p:nvPr>
            <p:ph type="ftr" sz="quarter" idx="11"/>
          </p:nvPr>
        </p:nvSpPr>
        <p:spPr/>
        <p:txBody>
          <a:bodyPr/>
          <a:lstStyle/>
          <a:p>
            <a:endParaRPr lang="es-CO" dirty="0"/>
          </a:p>
        </p:txBody>
      </p:sp>
      <p:sp>
        <p:nvSpPr>
          <p:cNvPr id="9" name="8 Marcador de número de diapositiva"/>
          <p:cNvSpPr>
            <a:spLocks noGrp="1"/>
          </p:cNvSpPr>
          <p:nvPr>
            <p:ph type="sldNum" sz="quarter" idx="12"/>
          </p:nvPr>
        </p:nvSpPr>
        <p:spPr/>
        <p:txBody>
          <a:bodyPr/>
          <a:lstStyle/>
          <a:p>
            <a:fld id="{B00C997F-A3B0-4854-BA0A-EBDA73E22ECB}" type="slidenum">
              <a:rPr lang="es-CO" smtClean="0"/>
              <a:t>‹Nº›</a:t>
            </a:fld>
            <a:endParaRPr lang="es-CO" dirty="0"/>
          </a:p>
        </p:txBody>
      </p:sp>
    </p:spTree>
    <p:extLst>
      <p:ext uri="{BB962C8B-B14F-4D97-AF65-F5344CB8AC3E}">
        <p14:creationId xmlns:p14="http://schemas.microsoft.com/office/powerpoint/2010/main" val="160695944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ólo el título">
    <p:spTree>
      <p:nvGrpSpPr>
        <p:cNvPr id="1" name=""/>
        <p:cNvGrpSpPr/>
        <p:nvPr/>
      </p:nvGrpSpPr>
      <p:grpSpPr>
        <a:xfrm>
          <a:off x="0" y="0"/>
          <a:ext cx="0" cy="0"/>
          <a:chOff x="0" y="0"/>
          <a:chExt cx="0" cy="0"/>
        </a:xfrm>
      </p:grpSpPr>
      <p:sp>
        <p:nvSpPr>
          <p:cNvPr id="2" name="1 Título"/>
          <p:cNvSpPr>
            <a:spLocks noGrp="1"/>
          </p:cNvSpPr>
          <p:nvPr>
            <p:ph type="title"/>
          </p:nvPr>
        </p:nvSpPr>
        <p:spPr/>
        <p:txBody>
          <a:bodyPr/>
          <a:lstStyle/>
          <a:p>
            <a:r>
              <a:rPr lang="es-ES" smtClean="0"/>
              <a:t>Haga clic para modificar el estilo de título del patrón</a:t>
            </a:r>
            <a:endParaRPr lang="es-CO"/>
          </a:p>
        </p:txBody>
      </p:sp>
      <p:sp>
        <p:nvSpPr>
          <p:cNvPr id="3" name="2 Marcador de fecha"/>
          <p:cNvSpPr>
            <a:spLocks noGrp="1"/>
          </p:cNvSpPr>
          <p:nvPr>
            <p:ph type="dt" sz="half" idx="10"/>
          </p:nvPr>
        </p:nvSpPr>
        <p:spPr/>
        <p:txBody>
          <a:bodyPr/>
          <a:lstStyle/>
          <a:p>
            <a:fld id="{12BAEEBD-CABB-4F55-A811-74D2D29E1754}" type="datetime1">
              <a:rPr lang="es-CO" smtClean="0"/>
              <a:t>28/01/2019</a:t>
            </a:fld>
            <a:endParaRPr lang="es-CO" dirty="0"/>
          </a:p>
        </p:txBody>
      </p:sp>
      <p:sp>
        <p:nvSpPr>
          <p:cNvPr id="4" name="3 Marcador de pie de página"/>
          <p:cNvSpPr>
            <a:spLocks noGrp="1"/>
          </p:cNvSpPr>
          <p:nvPr>
            <p:ph type="ftr" sz="quarter" idx="11"/>
          </p:nvPr>
        </p:nvSpPr>
        <p:spPr/>
        <p:txBody>
          <a:bodyPr/>
          <a:lstStyle/>
          <a:p>
            <a:endParaRPr lang="es-CO" dirty="0"/>
          </a:p>
        </p:txBody>
      </p:sp>
      <p:sp>
        <p:nvSpPr>
          <p:cNvPr id="5" name="4 Marcador de número de diapositiva"/>
          <p:cNvSpPr>
            <a:spLocks noGrp="1"/>
          </p:cNvSpPr>
          <p:nvPr>
            <p:ph type="sldNum" sz="quarter" idx="12"/>
          </p:nvPr>
        </p:nvSpPr>
        <p:spPr/>
        <p:txBody>
          <a:bodyPr/>
          <a:lstStyle/>
          <a:p>
            <a:fld id="{B00C997F-A3B0-4854-BA0A-EBDA73E22ECB}" type="slidenum">
              <a:rPr lang="es-CO" smtClean="0"/>
              <a:t>‹Nº›</a:t>
            </a:fld>
            <a:endParaRPr lang="es-CO" dirty="0"/>
          </a:p>
        </p:txBody>
      </p:sp>
    </p:spTree>
    <p:extLst>
      <p:ext uri="{BB962C8B-B14F-4D97-AF65-F5344CB8AC3E}">
        <p14:creationId xmlns:p14="http://schemas.microsoft.com/office/powerpoint/2010/main" val="46769951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n blanco">
    <p:spTree>
      <p:nvGrpSpPr>
        <p:cNvPr id="1" name=""/>
        <p:cNvGrpSpPr/>
        <p:nvPr/>
      </p:nvGrpSpPr>
      <p:grpSpPr>
        <a:xfrm>
          <a:off x="0" y="0"/>
          <a:ext cx="0" cy="0"/>
          <a:chOff x="0" y="0"/>
          <a:chExt cx="0" cy="0"/>
        </a:xfrm>
      </p:grpSpPr>
      <p:sp>
        <p:nvSpPr>
          <p:cNvPr id="2" name="1 Marcador de fecha"/>
          <p:cNvSpPr>
            <a:spLocks noGrp="1"/>
          </p:cNvSpPr>
          <p:nvPr>
            <p:ph type="dt" sz="half" idx="10"/>
          </p:nvPr>
        </p:nvSpPr>
        <p:spPr/>
        <p:txBody>
          <a:bodyPr/>
          <a:lstStyle/>
          <a:p>
            <a:fld id="{82560F78-CA43-46AC-9ECF-A7F456A1A3FE}" type="datetime1">
              <a:rPr lang="es-CO" smtClean="0"/>
              <a:t>28/01/2019</a:t>
            </a:fld>
            <a:endParaRPr lang="es-CO" dirty="0"/>
          </a:p>
        </p:txBody>
      </p:sp>
      <p:sp>
        <p:nvSpPr>
          <p:cNvPr id="3" name="2 Marcador de pie de página"/>
          <p:cNvSpPr>
            <a:spLocks noGrp="1"/>
          </p:cNvSpPr>
          <p:nvPr>
            <p:ph type="ftr" sz="quarter" idx="11"/>
          </p:nvPr>
        </p:nvSpPr>
        <p:spPr/>
        <p:txBody>
          <a:bodyPr/>
          <a:lstStyle/>
          <a:p>
            <a:endParaRPr lang="es-CO" dirty="0"/>
          </a:p>
        </p:txBody>
      </p:sp>
      <p:sp>
        <p:nvSpPr>
          <p:cNvPr id="4" name="3 Marcador de número de diapositiva"/>
          <p:cNvSpPr>
            <a:spLocks noGrp="1"/>
          </p:cNvSpPr>
          <p:nvPr>
            <p:ph type="sldNum" sz="quarter" idx="12"/>
          </p:nvPr>
        </p:nvSpPr>
        <p:spPr/>
        <p:txBody>
          <a:bodyPr/>
          <a:lstStyle/>
          <a:p>
            <a:fld id="{B00C997F-A3B0-4854-BA0A-EBDA73E22ECB}" type="slidenum">
              <a:rPr lang="es-CO" smtClean="0"/>
              <a:t>‹Nº›</a:t>
            </a:fld>
            <a:endParaRPr lang="es-CO" dirty="0"/>
          </a:p>
        </p:txBody>
      </p:sp>
    </p:spTree>
    <p:extLst>
      <p:ext uri="{BB962C8B-B14F-4D97-AF65-F5344CB8AC3E}">
        <p14:creationId xmlns:p14="http://schemas.microsoft.com/office/powerpoint/2010/main" val="103905809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ido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457200" y="273050"/>
            <a:ext cx="3008313" cy="1162050"/>
          </a:xfrm>
        </p:spPr>
        <p:txBody>
          <a:bodyPr anchor="b"/>
          <a:lstStyle>
            <a:lvl1pPr algn="l">
              <a:defRPr sz="2000" b="1"/>
            </a:lvl1pPr>
          </a:lstStyle>
          <a:p>
            <a:r>
              <a:rPr lang="es-ES" smtClean="0"/>
              <a:t>Haga clic para modificar el estilo de título del patrón</a:t>
            </a:r>
            <a:endParaRPr lang="es-CO"/>
          </a:p>
        </p:txBody>
      </p:sp>
      <p:sp>
        <p:nvSpPr>
          <p:cNvPr id="3" name="2 Marcador de contenido"/>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CO"/>
          </a:p>
        </p:txBody>
      </p:sp>
      <p:sp>
        <p:nvSpPr>
          <p:cNvPr id="4" name="3 Marcador de texto"/>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E52C4FB2-5718-440B-B81B-149F0375CA80}" type="datetime1">
              <a:rPr lang="es-CO" smtClean="0"/>
              <a:t>28/01/2019</a:t>
            </a:fld>
            <a:endParaRPr lang="es-CO" dirty="0"/>
          </a:p>
        </p:txBody>
      </p:sp>
      <p:sp>
        <p:nvSpPr>
          <p:cNvPr id="6" name="5 Marcador de pie de página"/>
          <p:cNvSpPr>
            <a:spLocks noGrp="1"/>
          </p:cNvSpPr>
          <p:nvPr>
            <p:ph type="ftr" sz="quarter" idx="11"/>
          </p:nvPr>
        </p:nvSpPr>
        <p:spPr/>
        <p:txBody>
          <a:bodyPr/>
          <a:lstStyle/>
          <a:p>
            <a:endParaRPr lang="es-CO" dirty="0"/>
          </a:p>
        </p:txBody>
      </p:sp>
      <p:sp>
        <p:nvSpPr>
          <p:cNvPr id="7" name="6 Marcador de número de diapositiva"/>
          <p:cNvSpPr>
            <a:spLocks noGrp="1"/>
          </p:cNvSpPr>
          <p:nvPr>
            <p:ph type="sldNum" sz="quarter" idx="12"/>
          </p:nvPr>
        </p:nvSpPr>
        <p:spPr/>
        <p:txBody>
          <a:bodyPr/>
          <a:lstStyle/>
          <a:p>
            <a:fld id="{B00C997F-A3B0-4854-BA0A-EBDA73E22ECB}" type="slidenum">
              <a:rPr lang="es-CO" smtClean="0"/>
              <a:t>‹Nº›</a:t>
            </a:fld>
            <a:endParaRPr lang="es-CO" dirty="0"/>
          </a:p>
        </p:txBody>
      </p:sp>
    </p:spTree>
    <p:extLst>
      <p:ext uri="{BB962C8B-B14F-4D97-AF65-F5344CB8AC3E}">
        <p14:creationId xmlns:p14="http://schemas.microsoft.com/office/powerpoint/2010/main" val="427863100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n con título">
    <p:spTree>
      <p:nvGrpSpPr>
        <p:cNvPr id="1" name=""/>
        <p:cNvGrpSpPr/>
        <p:nvPr/>
      </p:nvGrpSpPr>
      <p:grpSpPr>
        <a:xfrm>
          <a:off x="0" y="0"/>
          <a:ext cx="0" cy="0"/>
          <a:chOff x="0" y="0"/>
          <a:chExt cx="0" cy="0"/>
        </a:xfrm>
      </p:grpSpPr>
      <p:sp>
        <p:nvSpPr>
          <p:cNvPr id="2" name="1 Título"/>
          <p:cNvSpPr>
            <a:spLocks noGrp="1"/>
          </p:cNvSpPr>
          <p:nvPr>
            <p:ph type="title"/>
          </p:nvPr>
        </p:nvSpPr>
        <p:spPr>
          <a:xfrm>
            <a:off x="1792288" y="4800600"/>
            <a:ext cx="5486400" cy="566738"/>
          </a:xfrm>
        </p:spPr>
        <p:txBody>
          <a:bodyPr anchor="b"/>
          <a:lstStyle>
            <a:lvl1pPr algn="l">
              <a:defRPr sz="2000" b="1"/>
            </a:lvl1pPr>
          </a:lstStyle>
          <a:p>
            <a:r>
              <a:rPr lang="es-ES" smtClean="0"/>
              <a:t>Haga clic para modificar el estilo de título del patrón</a:t>
            </a:r>
            <a:endParaRPr lang="es-CO"/>
          </a:p>
        </p:txBody>
      </p:sp>
      <p:sp>
        <p:nvSpPr>
          <p:cNvPr id="3" name="2 Marcador de posición de imagen"/>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s-CO" dirty="0"/>
          </a:p>
        </p:txBody>
      </p:sp>
      <p:sp>
        <p:nvSpPr>
          <p:cNvPr id="4" name="3 Marcador de texto"/>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s-ES" smtClean="0"/>
              <a:t>Haga clic para modificar el estilo de texto del patrón</a:t>
            </a:r>
          </a:p>
        </p:txBody>
      </p:sp>
      <p:sp>
        <p:nvSpPr>
          <p:cNvPr id="5" name="4 Marcador de fecha"/>
          <p:cNvSpPr>
            <a:spLocks noGrp="1"/>
          </p:cNvSpPr>
          <p:nvPr>
            <p:ph type="dt" sz="half" idx="10"/>
          </p:nvPr>
        </p:nvSpPr>
        <p:spPr/>
        <p:txBody>
          <a:bodyPr/>
          <a:lstStyle/>
          <a:p>
            <a:fld id="{9641568C-2B2F-45B4-BE4D-1C2BDF04572A}" type="datetime1">
              <a:rPr lang="es-CO" smtClean="0"/>
              <a:t>28/01/2019</a:t>
            </a:fld>
            <a:endParaRPr lang="es-CO" dirty="0"/>
          </a:p>
        </p:txBody>
      </p:sp>
      <p:sp>
        <p:nvSpPr>
          <p:cNvPr id="6" name="5 Marcador de pie de página"/>
          <p:cNvSpPr>
            <a:spLocks noGrp="1"/>
          </p:cNvSpPr>
          <p:nvPr>
            <p:ph type="ftr" sz="quarter" idx="11"/>
          </p:nvPr>
        </p:nvSpPr>
        <p:spPr/>
        <p:txBody>
          <a:bodyPr/>
          <a:lstStyle/>
          <a:p>
            <a:endParaRPr lang="es-CO" dirty="0"/>
          </a:p>
        </p:txBody>
      </p:sp>
      <p:sp>
        <p:nvSpPr>
          <p:cNvPr id="7" name="6 Marcador de número de diapositiva"/>
          <p:cNvSpPr>
            <a:spLocks noGrp="1"/>
          </p:cNvSpPr>
          <p:nvPr>
            <p:ph type="sldNum" sz="quarter" idx="12"/>
          </p:nvPr>
        </p:nvSpPr>
        <p:spPr/>
        <p:txBody>
          <a:bodyPr/>
          <a:lstStyle/>
          <a:p>
            <a:fld id="{B00C997F-A3B0-4854-BA0A-EBDA73E22ECB}" type="slidenum">
              <a:rPr lang="es-CO" smtClean="0"/>
              <a:t>‹Nº›</a:t>
            </a:fld>
            <a:endParaRPr lang="es-CO" dirty="0"/>
          </a:p>
        </p:txBody>
      </p:sp>
    </p:spTree>
    <p:extLst>
      <p:ext uri="{BB962C8B-B14F-4D97-AF65-F5344CB8AC3E}">
        <p14:creationId xmlns:p14="http://schemas.microsoft.com/office/powerpoint/2010/main" val="93236471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1 Marcador de título"/>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s-ES" smtClean="0"/>
              <a:t>Haga clic para modificar el estilo de título del patrón</a:t>
            </a:r>
            <a:endParaRPr lang="es-CO"/>
          </a:p>
        </p:txBody>
      </p:sp>
      <p:sp>
        <p:nvSpPr>
          <p:cNvPr id="3" name="2 Marcador de texto"/>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s-ES" smtClean="0"/>
              <a:t>Haga clic para modificar el estilo de texto del patrón</a:t>
            </a:r>
          </a:p>
          <a:p>
            <a:pPr lvl="1"/>
            <a:r>
              <a:rPr lang="es-ES" smtClean="0"/>
              <a:t>Segundo nivel</a:t>
            </a:r>
          </a:p>
          <a:p>
            <a:pPr lvl="2"/>
            <a:r>
              <a:rPr lang="es-ES" smtClean="0"/>
              <a:t>Tercer nivel</a:t>
            </a:r>
          </a:p>
          <a:p>
            <a:pPr lvl="3"/>
            <a:r>
              <a:rPr lang="es-ES" smtClean="0"/>
              <a:t>Cuarto nivel</a:t>
            </a:r>
          </a:p>
          <a:p>
            <a:pPr lvl="4"/>
            <a:r>
              <a:rPr lang="es-ES" smtClean="0"/>
              <a:t>Quinto nivel</a:t>
            </a:r>
            <a:endParaRPr lang="es-CO"/>
          </a:p>
        </p:txBody>
      </p:sp>
      <p:sp>
        <p:nvSpPr>
          <p:cNvPr id="4" name="3 Marcador de fecha"/>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85133328-5F5E-49F9-AEA5-0DF6B502F57B}" type="datetime1">
              <a:rPr lang="es-CO" smtClean="0"/>
              <a:t>28/01/2019</a:t>
            </a:fld>
            <a:endParaRPr lang="es-CO" dirty="0"/>
          </a:p>
        </p:txBody>
      </p:sp>
      <p:sp>
        <p:nvSpPr>
          <p:cNvPr id="5" name="4 Marcador de pie de página"/>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s-CO" dirty="0"/>
          </a:p>
        </p:txBody>
      </p:sp>
      <p:sp>
        <p:nvSpPr>
          <p:cNvPr id="6" name="5 Marcador de número de diapositiva"/>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B00C997F-A3B0-4854-BA0A-EBDA73E22ECB}" type="slidenum">
              <a:rPr lang="es-CO" smtClean="0"/>
              <a:t>‹Nº›</a:t>
            </a:fld>
            <a:endParaRPr lang="es-CO" dirty="0"/>
          </a:p>
        </p:txBody>
      </p:sp>
    </p:spTree>
    <p:extLst>
      <p:ext uri="{BB962C8B-B14F-4D97-AF65-F5344CB8AC3E}">
        <p14:creationId xmlns:p14="http://schemas.microsoft.com/office/powerpoint/2010/main" val="3794810680"/>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hf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s-CO"/>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0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0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0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0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0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0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0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0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0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0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1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1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1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1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1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1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1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1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1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1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2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2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2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2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2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2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2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2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2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2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3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3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3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3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3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3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3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3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3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3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4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4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4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4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4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4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4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4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4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4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5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5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5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5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5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5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5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5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5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5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6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6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6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6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6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6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6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6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6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6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7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7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7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7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7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7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7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7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7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7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8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8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8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8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8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8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8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8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8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8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9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9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9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9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9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9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9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9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9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09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0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0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0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0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0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0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0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0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0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0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1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1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1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1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1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1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1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1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1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1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2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2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2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2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2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2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2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2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2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2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3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3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3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3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3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3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3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3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3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3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4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4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4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4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4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4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4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4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4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4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5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5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5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5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5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5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5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5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5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5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6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6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6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6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6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6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6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6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6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6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7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7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7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7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7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7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7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7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7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7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8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8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8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8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8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8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8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8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8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8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9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9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9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9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9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9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9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9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9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19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0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0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0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0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0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0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0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0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0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0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1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1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1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1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1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1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1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1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1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1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2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2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2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2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2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2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2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2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2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2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3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3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3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3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3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3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3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3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3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3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4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4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4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4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4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4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4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4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4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4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5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5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5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5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5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5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5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5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5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5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6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6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6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6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6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6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6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6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6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6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7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7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7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7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7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7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7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7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7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7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8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8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8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8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8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8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8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8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8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8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9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9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9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9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9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9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9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9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9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29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0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0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0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0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0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0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0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0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0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0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1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1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1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1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1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1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1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1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1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1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2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2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2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2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2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2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2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2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2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2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3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3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3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3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3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3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3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3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3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3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4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4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4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4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4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4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4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4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4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4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5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5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5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5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5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5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5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5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5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5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6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6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6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6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6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6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6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6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6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6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7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7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7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7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7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7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7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7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7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7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8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8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8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8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8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8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8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8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8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8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9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9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9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9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9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9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9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9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9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39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0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0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0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0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0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0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0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0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0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0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1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1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1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1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1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1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1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1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1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1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2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2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2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2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2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2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2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2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2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2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3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3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3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3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3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3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3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3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3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3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4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4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4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4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4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4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4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4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4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4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5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5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5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5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5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5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5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5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5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5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6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6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6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6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6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6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6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6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6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6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7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7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7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7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7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7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7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7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7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7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8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8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8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8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8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8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8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8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8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8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9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9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9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9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9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9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9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9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9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49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0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0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0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0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0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0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0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0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0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0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1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1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1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1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1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1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1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1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1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1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2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2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2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2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2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2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2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2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2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2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3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3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3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3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3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3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3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3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3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3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4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4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4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4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4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4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4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4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4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4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5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5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5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5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5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5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5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5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5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5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6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6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6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6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6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6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6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6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6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6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7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7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7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7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7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7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7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7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7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7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8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8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8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8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8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8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8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8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8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8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9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9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9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9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9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9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9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9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9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59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0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0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0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0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0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0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0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0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0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0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1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1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1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1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1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1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1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1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1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1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2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2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2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2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2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2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2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2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2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2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3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3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3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3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3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3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3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3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3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3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4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4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4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4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4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4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4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4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4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4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5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5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5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5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5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5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5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5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5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5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6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6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6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6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6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6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6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6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6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6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7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7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7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7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7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7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7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8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8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8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8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8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9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9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9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9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9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9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9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19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0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0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0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0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0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0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0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0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0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0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1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1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1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1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1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1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1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1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1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1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2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2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2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2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2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2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2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2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2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3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3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3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3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3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3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3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3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3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3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4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4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4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4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4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4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4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4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4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4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5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5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5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5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5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5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5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5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5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5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6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6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6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6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6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6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6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6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6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6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7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7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7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7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7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7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7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7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7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7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8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8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8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8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8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8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8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8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8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8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9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9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9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9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9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9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9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9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9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29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0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0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0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0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0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0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0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0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0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0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1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1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1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1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1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1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1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1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1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1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2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2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2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2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2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2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2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2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2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2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3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3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3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3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3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3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3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3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3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3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4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4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4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4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4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4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4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4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4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4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5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5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5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5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5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5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5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5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5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5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6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6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6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6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6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6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6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6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6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6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7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7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7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7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7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7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7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7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7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7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8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8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8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8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8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8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8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8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8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8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9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9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9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9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9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9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9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9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9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39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0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0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0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0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0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0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0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0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0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0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1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1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1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1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1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1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1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1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1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1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2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2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2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2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2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2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2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2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2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2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3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3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3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3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3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3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3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3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3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3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4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4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4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4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4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4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4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4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4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4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5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5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5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5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5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5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5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5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5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5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6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6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6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6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6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6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6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6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6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6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7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7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7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7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7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7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7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7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7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7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8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8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8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8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8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8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8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8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8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8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9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9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9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9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9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9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9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9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9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49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0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0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0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0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0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0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0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0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0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0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1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1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1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1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1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1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1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1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1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1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2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2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2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2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2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2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2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2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2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2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3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3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3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3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3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3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3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3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3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3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4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4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4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4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4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4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4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4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4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4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5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5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5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5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5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5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5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5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5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5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6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6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6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6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6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6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6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6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6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6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7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7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7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7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7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7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7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7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7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7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8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8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8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8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8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8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8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8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8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8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9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9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9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9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9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9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9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9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9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59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0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0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0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0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0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0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0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0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0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0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1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1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1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1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1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1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1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1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1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1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2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2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2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2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2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2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2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2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2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2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3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3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3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3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3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3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3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3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3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3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4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4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4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4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4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4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4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4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4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4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5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5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5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5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5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5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5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5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5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5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6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6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6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6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6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6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6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6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6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6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7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7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7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7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7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7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7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7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7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7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8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8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8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8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8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8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8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8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8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8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9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9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9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9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9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9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9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9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9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69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0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0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0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0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0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0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0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0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0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0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1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1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1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1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1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1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1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1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1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1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2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2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2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2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2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2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2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2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2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2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3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3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3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3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3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3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3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3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3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3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4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4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4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4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4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4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4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4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4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4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5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5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5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5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5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5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5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5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5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5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6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6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6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6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6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6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6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6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6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6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7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7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7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7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7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7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7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7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7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7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8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8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8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8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8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8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8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8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8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8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9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9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9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9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9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9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9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9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9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79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0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0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0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0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0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0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0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0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0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0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1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1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1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1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1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1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1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1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1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1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2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2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2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2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2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2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2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2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2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2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3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3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3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3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3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3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3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3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3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3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4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4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4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4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4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4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4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4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4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4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5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5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5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5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5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5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5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5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5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5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6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6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6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6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6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6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6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6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6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6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7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7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7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7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7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7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7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7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7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7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8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8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8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8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8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8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8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8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8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8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9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9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9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9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9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9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9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9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9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89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0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0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0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0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0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0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0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0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0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0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1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1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1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1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1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1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1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1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1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1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2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2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2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2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2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2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2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2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2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2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3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3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3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3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3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3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3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3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3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3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4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4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4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4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4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4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4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4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4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4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5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5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5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5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5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5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5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5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5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5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6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6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6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6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6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6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6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6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6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6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7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7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7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7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7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7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7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7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7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7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8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8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8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8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8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8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8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8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8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8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90.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9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9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93.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94.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95.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96.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97.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98.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99.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5" name="CuadroTexto 4"/>
          <p:cNvSpPr txBox="1"/>
          <p:nvPr/>
        </p:nvSpPr>
        <p:spPr>
          <a:xfrm>
            <a:off x="539552" y="1340768"/>
            <a:ext cx="8136904" cy="1007968"/>
          </a:xfrm>
          <a:prstGeom prst="rect">
            <a:avLst/>
          </a:prstGeom>
          <a:noFill/>
        </p:spPr>
        <p:txBody>
          <a:bodyPr wrap="square" rtlCol="0">
            <a:spAutoFit/>
          </a:bodyPr>
          <a:lstStyle/>
          <a:p>
            <a:pPr algn="just"/>
            <a:r>
              <a:rPr lang="es-CO" sz="850" dirty="0">
                <a:latin typeface="Arial" panose="020B0604020202020204" pitchFamily="34" charset="0"/>
                <a:cs typeface="Arial" panose="020B0604020202020204" pitchFamily="34" charset="0"/>
              </a:rPr>
              <a:t>De conformidad con la Circular Externa No. 001 de 2011, proferida por el CONSEJO ASESOR DE GOBIERNO NACIONAL EN MATERIA DE CONTROL INTERNO DE LAS ENTIDADES DEL ORDEN NACIONAL Y TERRITORIAL, La Comisión Nacional del Servicio Civil se permite presentar a la ciudadanía el registro público organizado sobre los derechos de petición radicados a través de los canales dispuestos en el periodo comprendido entre el 01 de Julio a 30 de Septiembre de 2018; el cual contiene informe de solicitudes de acceso de la información en cumplimiento con lo dispuesto en al artículo 11 de la Ley 1712 de 2014, en concordancia con el artículo 2.1.1.6.2 del Decreto 1081 de 2015</a:t>
            </a:r>
            <a:r>
              <a:rPr lang="es-CO" sz="850" dirty="0" smtClean="0">
                <a:latin typeface="Arial" panose="020B0604020202020204" pitchFamily="34" charset="0"/>
                <a:cs typeface="Arial" panose="020B0604020202020204" pitchFamily="34" charset="0"/>
              </a:rPr>
              <a:t>.</a:t>
            </a:r>
          </a:p>
          <a:p>
            <a:pPr algn="just"/>
            <a:endParaRPr lang="es-CO" sz="850" dirty="0">
              <a:latin typeface="Arial" panose="020B0604020202020204" pitchFamily="34" charset="0"/>
              <a:cs typeface="Arial" panose="020B0604020202020204" pitchFamily="34" charset="0"/>
            </a:endParaRPr>
          </a:p>
          <a:p>
            <a:pPr algn="just"/>
            <a:r>
              <a:rPr lang="es-CO" sz="850" b="1" dirty="0" smtClean="0">
                <a:latin typeface="Arial" panose="020B0604020202020204" pitchFamily="34" charset="0"/>
                <a:cs typeface="Arial" panose="020B0604020202020204" pitchFamily="34" charset="0"/>
              </a:rPr>
              <a:t>PQR</a:t>
            </a:r>
            <a:endParaRPr lang="es-ES" sz="850" b="1" dirty="0">
              <a:latin typeface="Arial" panose="020B0604020202020204" pitchFamily="34" charset="0"/>
              <a:cs typeface="Arial" panose="020B0604020202020204" pitchFamily="34" charset="0"/>
            </a:endParaRPr>
          </a:p>
        </p:txBody>
      </p:sp>
      <p:graphicFrame>
        <p:nvGraphicFramePr>
          <p:cNvPr id="6" name="Tabla 5"/>
          <p:cNvGraphicFramePr>
            <a:graphicFrameLocks noGrp="1"/>
          </p:cNvGraphicFramePr>
          <p:nvPr>
            <p:extLst>
              <p:ext uri="{D42A27DB-BD31-4B8C-83A1-F6EECF244321}">
                <p14:modId xmlns:p14="http://schemas.microsoft.com/office/powerpoint/2010/main" val="1406867348"/>
              </p:ext>
            </p:extLst>
          </p:nvPr>
        </p:nvGraphicFramePr>
        <p:xfrm>
          <a:off x="539551" y="2492896"/>
          <a:ext cx="8208913" cy="3600400"/>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60040">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FECHA DE REGISTRO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TIPO</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ASUNTO</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FECHA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360040">
                <a:tc>
                  <a:txBody>
                    <a:bodyPr/>
                    <a:lstStyle/>
                    <a:p>
                      <a:pPr algn="ctr" fontAlgn="ctr"/>
                      <a:r>
                        <a:rPr lang="es-ES" sz="700" u="none" strike="noStrike" dirty="0">
                          <a:effectLst/>
                          <a:latin typeface="Arial" panose="020B0604020202020204" pitchFamily="34" charset="0"/>
                          <a:cs typeface="Arial" panose="020B0604020202020204" pitchFamily="34" charset="0"/>
                        </a:rPr>
                        <a:t>201810010001</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01/10/2018</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Queja</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15</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CONVOCATORIA 436 SENA</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CONVOCATORIA 436 SENA</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26/10/2018</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201810010001</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r>
              <a:tr h="360040">
                <a:tc>
                  <a:txBody>
                    <a:bodyPr/>
                    <a:lstStyle/>
                    <a:p>
                      <a:pPr algn="ctr" fontAlgn="ctr"/>
                      <a:r>
                        <a:rPr lang="es-ES" sz="700" u="none" strike="noStrike" dirty="0">
                          <a:effectLst/>
                          <a:latin typeface="Arial" panose="020B0604020202020204" pitchFamily="34" charset="0"/>
                          <a:cs typeface="Arial" panose="020B0604020202020204" pitchFamily="34" charset="0"/>
                        </a:rPr>
                        <a:t>201810010002</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01/10/2018</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Queja</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15</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CONVOCATORIA 428 DE 2016</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CONVOCATORIA 428 DE 2016</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07/11/2018</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201810010002</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r>
              <a:tr h="360040">
                <a:tc>
                  <a:txBody>
                    <a:bodyPr/>
                    <a:lstStyle/>
                    <a:p>
                      <a:pPr algn="ctr" fontAlgn="ctr"/>
                      <a:r>
                        <a:rPr lang="es-ES" sz="700" u="none" strike="noStrike" dirty="0">
                          <a:effectLst/>
                          <a:latin typeface="Arial" panose="020B0604020202020204" pitchFamily="34" charset="0"/>
                          <a:cs typeface="Arial" panose="020B0604020202020204" pitchFamily="34" charset="0"/>
                        </a:rPr>
                        <a:t>201810010003</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01/10/2018</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Concepto</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30</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Convocatoria Cundinamarca</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Convocatoria Cundinamarca</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04/10/2018</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201810010003</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r>
              <a:tr h="360040">
                <a:tc>
                  <a:txBody>
                    <a:bodyPr/>
                    <a:lstStyle/>
                    <a:p>
                      <a:pPr algn="ctr" fontAlgn="ctr"/>
                      <a:r>
                        <a:rPr lang="es-ES" sz="700" u="none" strike="noStrike" dirty="0">
                          <a:effectLst/>
                          <a:latin typeface="Arial" panose="020B0604020202020204" pitchFamily="34" charset="0"/>
                          <a:cs typeface="Arial" panose="020B0604020202020204" pitchFamily="34" charset="0"/>
                        </a:rPr>
                        <a:t>201810010004</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01/10/2018</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Concepto</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30</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CO" sz="700" u="none" strike="noStrike" dirty="0">
                          <a:effectLst/>
                          <a:latin typeface="Arial" panose="020B0604020202020204" pitchFamily="34" charset="0"/>
                          <a:cs typeface="Arial" panose="020B0604020202020204" pitchFamily="34" charset="0"/>
                        </a:rPr>
                        <a:t>CONVOCATORIA 434 DE 2016 EDUCACION, CULTURA Y DEPORTE</a:t>
                      </a:r>
                      <a:endParaRPr lang="es-CO"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CO" sz="700" u="none" strike="noStrike" dirty="0">
                          <a:effectLst/>
                          <a:latin typeface="Arial" panose="020B0604020202020204" pitchFamily="34" charset="0"/>
                          <a:cs typeface="Arial" panose="020B0604020202020204" pitchFamily="34" charset="0"/>
                        </a:rPr>
                        <a:t>CONVOCATORIA 434 DE 2016 EDUCACION, CULTURA Y DEPORTE</a:t>
                      </a:r>
                      <a:endParaRPr lang="es-CO"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22/10/2018</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201810010004</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r>
              <a:tr h="360040">
                <a:tc>
                  <a:txBody>
                    <a:bodyPr/>
                    <a:lstStyle/>
                    <a:p>
                      <a:pPr algn="ctr" fontAlgn="ctr"/>
                      <a:r>
                        <a:rPr lang="es-ES" sz="700" u="none" strike="noStrike" dirty="0">
                          <a:effectLst/>
                          <a:latin typeface="Arial" panose="020B0604020202020204" pitchFamily="34" charset="0"/>
                          <a:cs typeface="Arial" panose="020B0604020202020204" pitchFamily="34" charset="0"/>
                        </a:rPr>
                        <a:t>201810010005</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01/10/2018</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Petición</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15</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it-IT" sz="700" u="none" strike="noStrike">
                          <a:effectLst/>
                          <a:latin typeface="Arial" panose="020B0604020202020204" pitchFamily="34" charset="0"/>
                          <a:cs typeface="Arial" panose="020B0604020202020204" pitchFamily="34" charset="0"/>
                        </a:rPr>
                        <a:t> Convocatoria Territorial 437 Valle del Cauca</a:t>
                      </a:r>
                      <a:endParaRPr lang="it-IT" sz="700" b="0"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it-IT" sz="700" u="none" strike="noStrike">
                          <a:effectLst/>
                          <a:latin typeface="Arial" panose="020B0604020202020204" pitchFamily="34" charset="0"/>
                          <a:cs typeface="Arial" panose="020B0604020202020204" pitchFamily="34" charset="0"/>
                        </a:rPr>
                        <a:t> Convocatoria Territorial 437 Valle del Cauca</a:t>
                      </a:r>
                      <a:endParaRPr lang="it-IT" sz="700" b="0"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01/10/2018</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201810010005</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r>
              <a:tr h="360040">
                <a:tc>
                  <a:txBody>
                    <a:bodyPr/>
                    <a:lstStyle/>
                    <a:p>
                      <a:pPr algn="ctr" fontAlgn="ctr"/>
                      <a:r>
                        <a:rPr lang="es-ES" sz="700" u="none" strike="noStrike" dirty="0">
                          <a:effectLst/>
                          <a:latin typeface="Arial" panose="020B0604020202020204" pitchFamily="34" charset="0"/>
                          <a:cs typeface="Arial" panose="020B0604020202020204" pitchFamily="34" charset="0"/>
                        </a:rPr>
                        <a:t>201810010006</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01/10/2018</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Petición</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15</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CONVOCATORIA 436 SENA</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CONVOCATORIA 436 SENA</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05/10/2018</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201810010006</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r>
              <a:tr h="360040">
                <a:tc>
                  <a:txBody>
                    <a:bodyPr/>
                    <a:lstStyle/>
                    <a:p>
                      <a:pPr algn="ctr" fontAlgn="ctr"/>
                      <a:r>
                        <a:rPr lang="es-ES" sz="700" u="none" strike="noStrike" dirty="0">
                          <a:effectLst/>
                          <a:latin typeface="Arial" panose="020B0604020202020204" pitchFamily="34" charset="0"/>
                          <a:cs typeface="Arial" panose="020B0604020202020204" pitchFamily="34" charset="0"/>
                        </a:rPr>
                        <a:t>201810010007</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01/10/2018</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Queja</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15</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DIRECCION DE VIGILANCIA DE CARRERA ADMINISTRATIVA</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DIRECCION DE VIGILANCIA DE CARRERA ADMINISTRATIVA</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19/10/2018</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201810010007</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r>
              <a:tr h="360040">
                <a:tc>
                  <a:txBody>
                    <a:bodyPr/>
                    <a:lstStyle/>
                    <a:p>
                      <a:pPr algn="ctr" fontAlgn="ctr"/>
                      <a:r>
                        <a:rPr lang="es-ES" sz="700" u="none" strike="noStrike" dirty="0">
                          <a:effectLst/>
                          <a:latin typeface="Arial" panose="020B0604020202020204" pitchFamily="34" charset="0"/>
                          <a:cs typeface="Arial" panose="020B0604020202020204" pitchFamily="34" charset="0"/>
                        </a:rPr>
                        <a:t>201810010008</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01/10/2018</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Petición</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15</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Convocatoria Cundinamarca</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Convocatoria Cundinamarca</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05/10/2018</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201810010008</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r>
              <a:tr h="360040">
                <a:tc>
                  <a:txBody>
                    <a:bodyPr/>
                    <a:lstStyle/>
                    <a:p>
                      <a:pPr algn="ctr" fontAlgn="ctr"/>
                      <a:r>
                        <a:rPr lang="es-ES" sz="700" u="none" strike="noStrike" dirty="0">
                          <a:effectLst/>
                          <a:latin typeface="Arial" panose="020B0604020202020204" pitchFamily="34" charset="0"/>
                          <a:cs typeface="Arial" panose="020B0604020202020204" pitchFamily="34" charset="0"/>
                        </a:rPr>
                        <a:t>201810010009</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01/10/2018</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Petición</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15</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it-IT" sz="700" u="none" strike="noStrike">
                          <a:effectLst/>
                          <a:latin typeface="Arial" panose="020B0604020202020204" pitchFamily="34" charset="0"/>
                          <a:cs typeface="Arial" panose="020B0604020202020204" pitchFamily="34" charset="0"/>
                        </a:rPr>
                        <a:t> Convocatoria Territorial 437 Valle del Cauca</a:t>
                      </a:r>
                      <a:endParaRPr lang="it-IT" sz="700" b="0"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it-IT" sz="700" u="none" strike="noStrike">
                          <a:effectLst/>
                          <a:latin typeface="Arial" panose="020B0604020202020204" pitchFamily="34" charset="0"/>
                          <a:cs typeface="Arial" panose="020B0604020202020204" pitchFamily="34" charset="0"/>
                        </a:rPr>
                        <a:t> Convocatoria Territorial 437 Valle del Cauca</a:t>
                      </a:r>
                      <a:endParaRPr lang="it-IT" sz="700" b="0"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11/10/2018</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c>
                  <a:txBody>
                    <a:bodyPr/>
                    <a:lstStyle/>
                    <a:p>
                      <a:pPr algn="ctr" fontAlgn="ctr"/>
                      <a:r>
                        <a:rPr lang="es-ES" sz="700" u="none" strike="noStrike" dirty="0">
                          <a:effectLst/>
                          <a:latin typeface="Arial" panose="020B0604020202020204" pitchFamily="34" charset="0"/>
                          <a:cs typeface="Arial" panose="020B0604020202020204" pitchFamily="34" charset="0"/>
                        </a:rPr>
                        <a:t>201810010009</a:t>
                      </a:r>
                      <a:endParaRPr lang="es-ES" sz="700" b="0"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tc>
              </a:tr>
            </a:tbl>
          </a:graphicData>
        </a:graphic>
      </p:graphicFrame>
      <p:sp>
        <p:nvSpPr>
          <p:cNvPr id="7" name="Marcador de número de diapositiva 6"/>
          <p:cNvSpPr>
            <a:spLocks noGrp="1"/>
          </p:cNvSpPr>
          <p:nvPr>
            <p:ph type="sldNum" sz="quarter" idx="12"/>
          </p:nvPr>
        </p:nvSpPr>
        <p:spPr/>
        <p:txBody>
          <a:bodyPr/>
          <a:lstStyle/>
          <a:p>
            <a:fld id="{B00C997F-A3B0-4854-BA0A-EBDA73E22ECB}" type="slidenum">
              <a:rPr lang="es-CO" smtClean="0"/>
              <a:t>1</a:t>
            </a:fld>
            <a:endParaRPr lang="es-CO" dirty="0"/>
          </a:p>
        </p:txBody>
      </p:sp>
    </p:spTree>
    <p:extLst>
      <p:ext uri="{BB962C8B-B14F-4D97-AF65-F5344CB8AC3E}">
        <p14:creationId xmlns:p14="http://schemas.microsoft.com/office/powerpoint/2010/main" val="754580736"/>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803075544"/>
              </p:ext>
            </p:extLst>
          </p:nvPr>
        </p:nvGraphicFramePr>
        <p:xfrm>
          <a:off x="539551" y="1340767"/>
          <a:ext cx="8208913" cy="4752526"/>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4079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340798">
                <a:tc>
                  <a:txBody>
                    <a:bodyPr/>
                    <a:lstStyle/>
                    <a:p>
                      <a:pPr algn="ctr" fontAlgn="ctr"/>
                      <a:r>
                        <a:rPr lang="es-ES" sz="700" b="0" i="0" u="none" strike="noStrike" dirty="0">
                          <a:solidFill>
                            <a:srgbClr val="000000"/>
                          </a:solidFill>
                          <a:effectLst/>
                          <a:latin typeface="Arial" panose="020B0604020202020204" pitchFamily="34" charset="0"/>
                        </a:rPr>
                        <a:t>201810010105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201810010105</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201810010106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201810010106</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201810010107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201810010107</a:t>
                      </a:r>
                    </a:p>
                  </a:txBody>
                  <a:tcPr marL="9525" marR="9525" marT="9525" marB="0" anchor="ctr"/>
                </a:tc>
              </a:tr>
              <a:tr h="501874">
                <a:tc>
                  <a:txBody>
                    <a:bodyPr/>
                    <a:lstStyle/>
                    <a:p>
                      <a:pPr algn="ctr" fontAlgn="ctr"/>
                      <a:r>
                        <a:rPr lang="es-ES" sz="700" b="0" i="0" u="none" strike="noStrike">
                          <a:solidFill>
                            <a:srgbClr val="000000"/>
                          </a:solidFill>
                          <a:effectLst/>
                          <a:latin typeface="Arial" panose="020B0604020202020204" pitchFamily="34" charset="0"/>
                        </a:rPr>
                        <a:t>201810010108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201810010108</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201810010109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201810010109</a:t>
                      </a:r>
                    </a:p>
                  </a:txBody>
                  <a:tcPr marL="9525" marR="9525" marT="9525" marB="0" anchor="ctr"/>
                </a:tc>
              </a:tr>
              <a:tr h="501874">
                <a:tc>
                  <a:txBody>
                    <a:bodyPr/>
                    <a:lstStyle/>
                    <a:p>
                      <a:pPr algn="ctr" fontAlgn="ctr"/>
                      <a:r>
                        <a:rPr lang="es-ES" sz="700" b="0" i="0" u="none" strike="noStrike">
                          <a:solidFill>
                            <a:srgbClr val="000000"/>
                          </a:solidFill>
                          <a:effectLst/>
                          <a:latin typeface="Arial" panose="020B0604020202020204" pitchFamily="34" charset="0"/>
                        </a:rPr>
                        <a:t>201810010110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201810010110</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201810010111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201810010111</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201810010112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201810010112</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201810010113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201810010113</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201810010114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201810010114</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201810010115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201810010115</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201810010116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201810010116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10</a:t>
            </a:fld>
            <a:endParaRPr lang="es-CO"/>
          </a:p>
        </p:txBody>
      </p:sp>
    </p:spTree>
    <p:extLst>
      <p:ext uri="{BB962C8B-B14F-4D97-AF65-F5344CB8AC3E}">
        <p14:creationId xmlns:p14="http://schemas.microsoft.com/office/powerpoint/2010/main" val="1405796342"/>
      </p:ext>
    </p:extLst>
  </p:cSld>
  <p:clrMapOvr>
    <a:masterClrMapping/>
  </p:clrMapOvr>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14387396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201810200031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201810200031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201810200032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201810200032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201810200033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201810200033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201810200034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201810200034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201810210001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201810210001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201810210002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201810210002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201810210003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201810210003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201810210004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201810210004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201810210005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201810210005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201810210006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201810210006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201810210007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201810210007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201810210008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201810210008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201810210009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201810210009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201810210010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201810210010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201810210011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201810210011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201810210012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201810210012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100</a:t>
            </a:fld>
            <a:endParaRPr lang="es-CO"/>
          </a:p>
        </p:txBody>
      </p:sp>
    </p:spTree>
    <p:extLst>
      <p:ext uri="{BB962C8B-B14F-4D97-AF65-F5344CB8AC3E}">
        <p14:creationId xmlns:p14="http://schemas.microsoft.com/office/powerpoint/2010/main" val="1441046402"/>
      </p:ext>
    </p:extLst>
  </p:cSld>
  <p:clrMapOvr>
    <a:masterClrMapping/>
  </p:clrMapOvr>
  <p:timing>
    <p:tnLst>
      <p:par>
        <p:cTn id="1" dur="indefinite" restart="never" nodeType="tmRoot"/>
      </p:par>
    </p:tnLst>
  </p:timing>
</p:sld>
</file>

<file path=ppt/slides/slide100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1000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40574689"/>
              </p:ext>
            </p:extLst>
          </p:nvPr>
        </p:nvGraphicFramePr>
        <p:xfrm>
          <a:off x="539552" y="1268761"/>
          <a:ext cx="8208913" cy="4752525"/>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31008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93605">
                <a:tc>
                  <a:txBody>
                    <a:bodyPr/>
                    <a:lstStyle/>
                    <a:p>
                      <a:pPr algn="ctr" fontAlgn="b"/>
                      <a:r>
                        <a:rPr lang="es-CO" sz="600" b="0" i="0" u="none" strike="noStrike" dirty="0">
                          <a:effectLst/>
                          <a:latin typeface="Arial"/>
                        </a:rPr>
                        <a:t>20186000911142</a:t>
                      </a:r>
                    </a:p>
                  </a:txBody>
                  <a:tcPr marL="7620" marR="7620" marT="7620" marB="0" anchor="ctr"/>
                </a:tc>
                <a:tc>
                  <a:txBody>
                    <a:bodyPr/>
                    <a:lstStyle/>
                    <a:p>
                      <a:pPr algn="ctr" fontAlgn="b"/>
                      <a:r>
                        <a:rPr lang="es-CO" sz="600" b="0" i="0" u="none" strike="noStrike">
                          <a:effectLst/>
                          <a:latin typeface="Arial"/>
                        </a:rPr>
                        <a:t>30/10/2018</a:t>
                      </a:r>
                    </a:p>
                  </a:txBody>
                  <a:tcPr marL="7620" marR="7620" marT="7620" marB="0" anchor="ctr"/>
                </a:tc>
                <a:tc>
                  <a:txBody>
                    <a:bodyPr/>
                    <a:lstStyle/>
                    <a:p>
                      <a:pPr algn="ctr" fontAlgn="b"/>
                      <a:r>
                        <a:rPr lang="es-CO" sz="600" b="0" i="0" u="none" strike="noStrike">
                          <a:effectLst/>
                          <a:latin typeface="Arial"/>
                        </a:rPr>
                        <a:t>CONCEPTOS</a:t>
                      </a:r>
                    </a:p>
                  </a:txBody>
                  <a:tcPr marL="7620" marR="7620" marT="7620" marB="0" anchor="ctr"/>
                </a:tc>
                <a:tc>
                  <a:txBody>
                    <a:bodyPr/>
                    <a:lstStyle/>
                    <a:p>
                      <a:pPr algn="ctr" fontAlgn="b"/>
                      <a:r>
                        <a:rPr lang="es-CO" sz="600" b="0" i="0" u="none" strike="noStrike">
                          <a:effectLst/>
                          <a:latin typeface="Arial"/>
                        </a:rPr>
                        <a:t>30</a:t>
                      </a:r>
                    </a:p>
                  </a:txBody>
                  <a:tcPr marL="7620" marR="7620" marT="7620" marB="0" anchor="ctr"/>
                </a:tc>
                <a:tc>
                  <a:txBody>
                    <a:bodyPr/>
                    <a:lstStyle/>
                    <a:p>
                      <a:pPr algn="ctr" fontAlgn="b"/>
                      <a:r>
                        <a:rPr lang="es-CO" sz="600" b="0" i="0" u="none" strike="noStrike">
                          <a:effectLst/>
                          <a:latin typeface="Arial"/>
                        </a:rPr>
                        <a:t>OFICINA DE INFORMÁTICA</a:t>
                      </a:r>
                    </a:p>
                  </a:txBody>
                  <a:tcPr marL="7620" marR="7620" marT="7620" marB="0" anchor="ctr"/>
                </a:tc>
                <a:tc>
                  <a:txBody>
                    <a:bodyPr/>
                    <a:lstStyle/>
                    <a:p>
                      <a:pPr algn="ctr" fontAlgn="b"/>
                      <a:r>
                        <a:rPr lang="es-CO" sz="600" b="0" i="0" u="none" strike="noStrike">
                          <a:effectLst/>
                          <a:latin typeface="Arial"/>
                        </a:rPr>
                        <a:t>SOLICITUD DE INFORMACION DE EVALUACION DEL DESEMPEÑO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b"/>
                      <a:r>
                        <a:rPr lang="es-CO" sz="600" b="0" i="0" u="none" strike="noStrike">
                          <a:effectLst/>
                          <a:latin typeface="Arial"/>
                        </a:rPr>
                        <a:t> </a:t>
                      </a:r>
                    </a:p>
                  </a:txBody>
                  <a:tcPr marL="7620" marR="7620" marT="7620" marB="0" anchor="ctr"/>
                </a:tc>
                <a:tc>
                  <a:txBody>
                    <a:bodyPr/>
                    <a:lstStyle/>
                    <a:p>
                      <a:pPr algn="ctr" fontAlgn="b"/>
                      <a:r>
                        <a:rPr lang="es-CO" sz="600" b="0" i="0" u="none" strike="noStrike">
                          <a:effectLst/>
                          <a:latin typeface="Arial"/>
                        </a:rPr>
                        <a:t> </a:t>
                      </a:r>
                    </a:p>
                  </a:txBody>
                  <a:tcPr marL="7620" marR="7620" marT="7620" marB="0" anchor="ctr"/>
                </a:tc>
              </a:tr>
              <a:tr h="493605">
                <a:tc>
                  <a:txBody>
                    <a:bodyPr/>
                    <a:lstStyle/>
                    <a:p>
                      <a:pPr algn="ctr" fontAlgn="b"/>
                      <a:r>
                        <a:rPr lang="es-CO" sz="600" b="0" i="0" u="none" strike="noStrike">
                          <a:effectLst/>
                          <a:latin typeface="Arial"/>
                        </a:rPr>
                        <a:t>20186000911172</a:t>
                      </a:r>
                    </a:p>
                  </a:txBody>
                  <a:tcPr marL="7620" marR="7620" marT="7620" marB="0" anchor="ctr"/>
                </a:tc>
                <a:tc>
                  <a:txBody>
                    <a:bodyPr/>
                    <a:lstStyle/>
                    <a:p>
                      <a:pPr algn="ctr" fontAlgn="b"/>
                      <a:r>
                        <a:rPr lang="es-CO" sz="600" b="0" i="0" u="none" strike="noStrike">
                          <a:effectLst/>
                          <a:latin typeface="Arial"/>
                        </a:rPr>
                        <a:t>30/10/2018</a:t>
                      </a:r>
                    </a:p>
                  </a:txBody>
                  <a:tcPr marL="7620" marR="7620" marT="7620" marB="0" anchor="ctr"/>
                </a:tc>
                <a:tc>
                  <a:txBody>
                    <a:bodyPr/>
                    <a:lstStyle/>
                    <a:p>
                      <a:pPr algn="ctr" fontAlgn="b"/>
                      <a:r>
                        <a:rPr lang="es-CO" sz="600" b="0" i="0" u="none" strike="noStrike">
                          <a:effectLst/>
                          <a:latin typeface="Arial"/>
                        </a:rPr>
                        <a:t>CONCEPTOS</a:t>
                      </a:r>
                    </a:p>
                  </a:txBody>
                  <a:tcPr marL="7620" marR="7620" marT="7620" marB="0" anchor="ctr"/>
                </a:tc>
                <a:tc>
                  <a:txBody>
                    <a:bodyPr/>
                    <a:lstStyle/>
                    <a:p>
                      <a:pPr algn="ctr" fontAlgn="b"/>
                      <a:r>
                        <a:rPr lang="es-CO" sz="600" b="0" i="0" u="none" strike="noStrike">
                          <a:effectLst/>
                          <a:latin typeface="Arial"/>
                        </a:rPr>
                        <a:t>30</a:t>
                      </a:r>
                    </a:p>
                  </a:txBody>
                  <a:tcPr marL="7620" marR="7620" marT="7620" marB="0" anchor="ctr"/>
                </a:tc>
                <a:tc>
                  <a:txBody>
                    <a:bodyPr/>
                    <a:lstStyle/>
                    <a:p>
                      <a:pPr algn="ctr" fontAlgn="b"/>
                      <a:r>
                        <a:rPr lang="es-CO" sz="600" b="0" i="0" u="none" strike="noStrike">
                          <a:effectLst/>
                          <a:latin typeface="Arial"/>
                        </a:rPr>
                        <a:t>GRUPO CONVOCATORIA 5 - DR. ORTEGA</a:t>
                      </a:r>
                    </a:p>
                  </a:txBody>
                  <a:tcPr marL="7620" marR="7620" marT="7620" marB="0" anchor="ctr"/>
                </a:tc>
                <a:tc>
                  <a:txBody>
                    <a:bodyPr/>
                    <a:lstStyle/>
                    <a:p>
                      <a:pPr algn="ctr" fontAlgn="b"/>
                      <a:r>
                        <a:rPr lang="es-CO" sz="600" b="0" i="0" u="none" strike="noStrike">
                          <a:effectLst/>
                          <a:latin typeface="Arial"/>
                        </a:rPr>
                        <a:t>SOLICITUD DE INFORMACION DE EVALUACION DEL DESEMPEÑO </a:t>
                      </a:r>
                    </a:p>
                  </a:txBody>
                  <a:tcPr marL="7620" marR="7620" marT="7620" marB="0" anchor="ctr"/>
                </a:tc>
                <a:tc>
                  <a:txBody>
                    <a:bodyPr/>
                    <a:lstStyle/>
                    <a:p>
                      <a:pPr algn="ctr" fontAlgn="b"/>
                      <a:r>
                        <a:rPr lang="es-CO" sz="600" b="0" i="0" u="none" strike="noStrike">
                          <a:effectLst/>
                          <a:latin typeface="Arial"/>
                        </a:rPr>
                        <a:t> </a:t>
                      </a:r>
                    </a:p>
                  </a:txBody>
                  <a:tcPr marL="7620" marR="7620" marT="7620" marB="0" anchor="ctr"/>
                </a:tc>
                <a:tc>
                  <a:txBody>
                    <a:bodyPr/>
                    <a:lstStyle/>
                    <a:p>
                      <a:pPr algn="ctr" fontAlgn="b"/>
                      <a:r>
                        <a:rPr lang="es-CO" sz="600" b="0" i="0" u="none" strike="noStrike">
                          <a:effectLst/>
                          <a:latin typeface="Arial"/>
                        </a:rPr>
                        <a:t> </a:t>
                      </a:r>
                    </a:p>
                  </a:txBody>
                  <a:tcPr marL="7620" marR="7620" marT="7620" marB="0" anchor="ctr"/>
                </a:tc>
              </a:tr>
              <a:tr h="493605">
                <a:tc>
                  <a:txBody>
                    <a:bodyPr/>
                    <a:lstStyle/>
                    <a:p>
                      <a:pPr algn="ctr" fontAlgn="ctr"/>
                      <a:r>
                        <a:rPr lang="es-CO" sz="600" b="0" i="0" u="none" strike="noStrike">
                          <a:effectLst/>
                          <a:latin typeface="Arial"/>
                        </a:rPr>
                        <a:t>20186000911192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605">
                <a:tc>
                  <a:txBody>
                    <a:bodyPr/>
                    <a:lstStyle/>
                    <a:p>
                      <a:pPr algn="ctr" fontAlgn="ctr"/>
                      <a:r>
                        <a:rPr lang="es-CO" sz="600" b="0" i="0" u="none" strike="noStrike">
                          <a:effectLst/>
                          <a:latin typeface="Arial"/>
                        </a:rPr>
                        <a:t>20186000911212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605">
                <a:tc>
                  <a:txBody>
                    <a:bodyPr/>
                    <a:lstStyle/>
                    <a:p>
                      <a:pPr algn="ctr" fontAlgn="ctr"/>
                      <a:r>
                        <a:rPr lang="es-CO" sz="600" b="0" i="0" u="none" strike="noStrike">
                          <a:effectLst/>
                          <a:latin typeface="Arial"/>
                        </a:rPr>
                        <a:t>20186000911232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20182230618061</a:t>
                      </a:r>
                    </a:p>
                  </a:txBody>
                  <a:tcPr marL="7620" marR="7620" marT="7620" marB="0" anchor="ctr"/>
                </a:tc>
              </a:tr>
              <a:tr h="493605">
                <a:tc>
                  <a:txBody>
                    <a:bodyPr/>
                    <a:lstStyle/>
                    <a:p>
                      <a:pPr algn="ctr" fontAlgn="ctr"/>
                      <a:r>
                        <a:rPr lang="es-CO" sz="600" b="0" i="0" u="none" strike="noStrike">
                          <a:effectLst/>
                          <a:latin typeface="Arial"/>
                        </a:rPr>
                        <a:t>20186000911252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31/10/2018</a:t>
                      </a:r>
                    </a:p>
                  </a:txBody>
                  <a:tcPr marL="7620" marR="7620" marT="7620" marB="0" anchor="ctr"/>
                </a:tc>
                <a:tc>
                  <a:txBody>
                    <a:bodyPr/>
                    <a:lstStyle/>
                    <a:p>
                      <a:pPr algn="ctr" fontAlgn="ctr"/>
                      <a:r>
                        <a:rPr lang="es-CO" sz="600" b="0" i="0" u="none" strike="noStrike">
                          <a:effectLst/>
                          <a:latin typeface="Arial"/>
                        </a:rPr>
                        <a:t>20183200614781</a:t>
                      </a:r>
                    </a:p>
                  </a:txBody>
                  <a:tcPr marL="7620" marR="7620" marT="7620" marB="0" anchor="ctr"/>
                </a:tc>
              </a:tr>
              <a:tr h="493605">
                <a:tc>
                  <a:txBody>
                    <a:bodyPr/>
                    <a:lstStyle/>
                    <a:p>
                      <a:pPr algn="ctr" fontAlgn="ctr"/>
                      <a:r>
                        <a:rPr lang="es-CO" sz="600" b="0" i="0" u="none" strike="noStrike">
                          <a:effectLst/>
                          <a:latin typeface="Arial"/>
                        </a:rPr>
                        <a:t>20186000911262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COMUNICACIÓN DE ACTO ADMINISTRATIVO 20182220009244 DE 2018 PROFERIDO POR LA CNSC</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20182230693061</a:t>
                      </a:r>
                    </a:p>
                  </a:txBody>
                  <a:tcPr marL="7620" marR="7620" marT="7620" marB="0" anchor="ctr"/>
                </a:tc>
              </a:tr>
              <a:tr h="493605">
                <a:tc>
                  <a:txBody>
                    <a:bodyPr/>
                    <a:lstStyle/>
                    <a:p>
                      <a:pPr algn="ctr" fontAlgn="ctr"/>
                      <a:r>
                        <a:rPr lang="es-CO" sz="600" b="0" i="0" u="none" strike="noStrike">
                          <a:effectLst/>
                          <a:latin typeface="Arial"/>
                        </a:rPr>
                        <a:t>20186000911282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EMISION CERTIFICADO DE ASISTENCIA CONGRESO NACIONAL DE COMISIONES DE PERSONAL </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20185000621811</a:t>
                      </a:r>
                    </a:p>
                  </a:txBody>
                  <a:tcPr marL="7620" marR="7620" marT="7620" marB="0" anchor="ctr"/>
                </a:tc>
              </a:tr>
              <a:tr h="493605">
                <a:tc>
                  <a:txBody>
                    <a:bodyPr/>
                    <a:lstStyle/>
                    <a:p>
                      <a:pPr algn="ctr" fontAlgn="ctr"/>
                      <a:r>
                        <a:rPr lang="es-CO" sz="600" b="0" i="0" u="none" strike="noStrike">
                          <a:effectLst/>
                          <a:latin typeface="Arial"/>
                        </a:rPr>
                        <a:t>20186000911302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DERECHO DE PETICIÓN COMISIÓN DE PERSONAL</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dirty="0">
                          <a:effectLst/>
                          <a:latin typeface="Arial"/>
                        </a:rPr>
                        <a:t>20182020626541</a:t>
                      </a:r>
                    </a:p>
                  </a:txBody>
                  <a:tcPr marL="7620" marR="7620" marT="7620" marB="0" anchor="ctr"/>
                </a:tc>
              </a:tr>
            </a:tbl>
          </a:graphicData>
        </a:graphic>
      </p:graphicFrame>
    </p:spTree>
    <p:extLst>
      <p:ext uri="{BB962C8B-B14F-4D97-AF65-F5344CB8AC3E}">
        <p14:creationId xmlns:p14="http://schemas.microsoft.com/office/powerpoint/2010/main" val="4099336658"/>
      </p:ext>
    </p:extLst>
  </p:cSld>
  <p:clrMapOvr>
    <a:masterClrMapping/>
  </p:clrMapOvr>
  <p:timing>
    <p:tnLst>
      <p:par>
        <p:cTn id="1" dur="indefinite" restart="never" nodeType="tmRoot"/>
      </p:par>
    </p:tnLst>
  </p:timing>
</p:sld>
</file>

<file path=ppt/slides/slide100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1001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800672982"/>
              </p:ext>
            </p:extLst>
          </p:nvPr>
        </p:nvGraphicFramePr>
        <p:xfrm>
          <a:off x="539552" y="834125"/>
          <a:ext cx="8208913" cy="525917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307055">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59740">
                <a:tc>
                  <a:txBody>
                    <a:bodyPr/>
                    <a:lstStyle/>
                    <a:p>
                      <a:pPr algn="ctr" fontAlgn="ctr"/>
                      <a:r>
                        <a:rPr lang="es-CO" sz="600" b="0" i="0" u="none" strike="noStrike" dirty="0">
                          <a:effectLst/>
                          <a:latin typeface="Arial"/>
                        </a:rPr>
                        <a:t>20186000911322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20182110634951</a:t>
                      </a:r>
                    </a:p>
                  </a:txBody>
                  <a:tcPr marL="7620" marR="7620" marT="7620" marB="0" anchor="ctr"/>
                </a:tc>
              </a:tr>
              <a:tr h="559740">
                <a:tc>
                  <a:txBody>
                    <a:bodyPr/>
                    <a:lstStyle/>
                    <a:p>
                      <a:pPr algn="ctr" fontAlgn="ctr"/>
                      <a:r>
                        <a:rPr lang="es-CO" sz="600" b="0" i="0" u="none" strike="noStrike">
                          <a:effectLst/>
                          <a:latin typeface="Arial"/>
                        </a:rPr>
                        <a:t>20186000911352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59740">
                <a:tc>
                  <a:txBody>
                    <a:bodyPr/>
                    <a:lstStyle/>
                    <a:p>
                      <a:pPr algn="ctr" fontAlgn="ctr"/>
                      <a:r>
                        <a:rPr lang="es-CO" sz="600" b="0" i="0" u="none" strike="noStrike">
                          <a:effectLst/>
                          <a:latin typeface="Arial"/>
                        </a:rPr>
                        <a:t>20186000911372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59740">
                <a:tc>
                  <a:txBody>
                    <a:bodyPr/>
                    <a:lstStyle/>
                    <a:p>
                      <a:pPr algn="ctr" fontAlgn="ctr"/>
                      <a:r>
                        <a:rPr lang="es-CO" sz="600" b="0" i="0" u="none" strike="noStrike">
                          <a:effectLst/>
                          <a:latin typeface="Arial"/>
                        </a:rPr>
                        <a:t>20186000911382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CAMBIO NUMERO DE CEDULA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59740">
                <a:tc>
                  <a:txBody>
                    <a:bodyPr/>
                    <a:lstStyle/>
                    <a:p>
                      <a:pPr algn="ctr" fontAlgn="ctr"/>
                      <a:r>
                        <a:rPr lang="es-CO" sz="600" b="0" i="0" u="none" strike="noStrike">
                          <a:effectLst/>
                          <a:latin typeface="Arial"/>
                        </a:rPr>
                        <a:t>20186000911392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59740">
                <a:tc>
                  <a:txBody>
                    <a:bodyPr/>
                    <a:lstStyle/>
                    <a:p>
                      <a:pPr algn="ctr" fontAlgn="ctr"/>
                      <a:r>
                        <a:rPr lang="es-CO" sz="600" b="0" i="0" u="none" strike="noStrike">
                          <a:effectLst/>
                          <a:latin typeface="Arial"/>
                        </a:rPr>
                        <a:t>20186000911412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RADICADO N. 20181700543701 DE 26/09/2018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59740">
                <a:tc>
                  <a:txBody>
                    <a:bodyPr/>
                    <a:lstStyle/>
                    <a:p>
                      <a:pPr algn="ctr" fontAlgn="ctr"/>
                      <a:r>
                        <a:rPr lang="es-CO" sz="600" b="0" i="0" u="none" strike="noStrike">
                          <a:effectLst/>
                          <a:latin typeface="Arial"/>
                        </a:rPr>
                        <a:t>20186000911422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RADICADO N. 20181700543701 DE 26/09/2018</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20181700639871</a:t>
                      </a:r>
                    </a:p>
                  </a:txBody>
                  <a:tcPr marL="7620" marR="7620" marT="7620" marB="0" anchor="ctr"/>
                </a:tc>
              </a:tr>
              <a:tr h="559740">
                <a:tc>
                  <a:txBody>
                    <a:bodyPr/>
                    <a:lstStyle/>
                    <a:p>
                      <a:pPr algn="ctr" fontAlgn="ctr"/>
                      <a:r>
                        <a:rPr lang="es-CO" sz="600" b="0" i="0" u="none" strike="noStrike">
                          <a:effectLst/>
                          <a:latin typeface="Arial"/>
                        </a:rPr>
                        <a:t>20186000911442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4198">
                <a:tc>
                  <a:txBody>
                    <a:bodyPr/>
                    <a:lstStyle/>
                    <a:p>
                      <a:pPr algn="ctr" fontAlgn="ctr"/>
                      <a:r>
                        <a:rPr lang="es-CO" sz="600" b="0" i="0" u="none" strike="noStrike">
                          <a:effectLst/>
                          <a:latin typeface="Arial"/>
                        </a:rPr>
                        <a:t>20186000911482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INCONVENIENTES SISTEMA SIMO CARGUE RECURSO DE REPOSICIÓN RECLAMACIÓN - CUMPLIMIENTO AL FALLO DE TUTELA SENTENCIA NO. 219-2018</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dirty="0">
                          <a:effectLst/>
                          <a:latin typeface="Arial"/>
                        </a:rPr>
                        <a:t>20182210642951</a:t>
                      </a:r>
                    </a:p>
                  </a:txBody>
                  <a:tcPr marL="7620" marR="7620" marT="7620" marB="0" anchor="ctr"/>
                </a:tc>
              </a:tr>
            </a:tbl>
          </a:graphicData>
        </a:graphic>
      </p:graphicFrame>
    </p:spTree>
    <p:extLst>
      <p:ext uri="{BB962C8B-B14F-4D97-AF65-F5344CB8AC3E}">
        <p14:creationId xmlns:p14="http://schemas.microsoft.com/office/powerpoint/2010/main" val="915366834"/>
      </p:ext>
    </p:extLst>
  </p:cSld>
  <p:clrMapOvr>
    <a:masterClrMapping/>
  </p:clrMapOvr>
  <p:timing>
    <p:tnLst>
      <p:par>
        <p:cTn id="1" dur="indefinite" restart="never" nodeType="tmRoot"/>
      </p:par>
    </p:tnLst>
  </p:timing>
</p:sld>
</file>

<file path=ppt/slides/slide100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1002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108974217"/>
              </p:ext>
            </p:extLst>
          </p:nvPr>
        </p:nvGraphicFramePr>
        <p:xfrm>
          <a:off x="539552" y="1268761"/>
          <a:ext cx="8208913" cy="485870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2">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69715">
                <a:tc>
                  <a:txBody>
                    <a:bodyPr/>
                    <a:lstStyle/>
                    <a:p>
                      <a:pPr algn="ctr" fontAlgn="ctr"/>
                      <a:r>
                        <a:rPr lang="es-CO" sz="650" b="0" i="0" u="none" strike="noStrike" dirty="0">
                          <a:effectLst/>
                          <a:latin typeface="Arial"/>
                        </a:rPr>
                        <a:t>20186000911512</a:t>
                      </a:r>
                    </a:p>
                  </a:txBody>
                  <a:tcPr marL="7620" marR="7620" marT="7620" marB="0" anchor="ctr"/>
                </a:tc>
                <a:tc>
                  <a:txBody>
                    <a:bodyPr/>
                    <a:lstStyle/>
                    <a:p>
                      <a:pPr algn="ctr" fontAlgn="ctr"/>
                      <a:r>
                        <a:rPr lang="es-CO" sz="650" b="0" i="0" u="none" strike="noStrike">
                          <a:effectLst/>
                          <a:latin typeface="Arial"/>
                        </a:rPr>
                        <a:t>30/10/2018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9715">
                <a:tc>
                  <a:txBody>
                    <a:bodyPr/>
                    <a:lstStyle/>
                    <a:p>
                      <a:pPr algn="ctr" fontAlgn="ctr"/>
                      <a:r>
                        <a:rPr lang="es-CO" sz="650" b="0" i="0" u="none" strike="noStrike">
                          <a:effectLst/>
                          <a:latin typeface="Arial"/>
                        </a:rPr>
                        <a:t>20186000911532</a:t>
                      </a:r>
                    </a:p>
                  </a:txBody>
                  <a:tcPr marL="7620" marR="7620" marT="7620" marB="0" anchor="ctr"/>
                </a:tc>
                <a:tc>
                  <a:txBody>
                    <a:bodyPr/>
                    <a:lstStyle/>
                    <a:p>
                      <a:pPr algn="ctr" fontAlgn="ctr"/>
                      <a:r>
                        <a:rPr lang="es-CO" sz="650" b="0" i="0" u="none" strike="noStrike">
                          <a:effectLst/>
                          <a:latin typeface="Arial"/>
                        </a:rPr>
                        <a:t>30/10/2018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9715">
                <a:tc>
                  <a:txBody>
                    <a:bodyPr/>
                    <a:lstStyle/>
                    <a:p>
                      <a:pPr algn="ctr" fontAlgn="ctr"/>
                      <a:r>
                        <a:rPr lang="es-CO" sz="650" b="0" i="0" u="none" strike="noStrike">
                          <a:effectLst/>
                          <a:latin typeface="Arial"/>
                        </a:rPr>
                        <a:t>20186000911552</a:t>
                      </a:r>
                    </a:p>
                  </a:txBody>
                  <a:tcPr marL="7620" marR="7620" marT="7620" marB="0" anchor="ctr"/>
                </a:tc>
                <a:tc>
                  <a:txBody>
                    <a:bodyPr/>
                    <a:lstStyle/>
                    <a:p>
                      <a:pPr algn="ctr" fontAlgn="ctr"/>
                      <a:r>
                        <a:rPr lang="es-CO" sz="650" b="0" i="0" u="none" strike="noStrike">
                          <a:effectLst/>
                          <a:latin typeface="Arial"/>
                        </a:rPr>
                        <a:t>30/10/2018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9715">
                <a:tc>
                  <a:txBody>
                    <a:bodyPr/>
                    <a:lstStyle/>
                    <a:p>
                      <a:pPr algn="ctr" fontAlgn="ctr"/>
                      <a:r>
                        <a:rPr lang="es-CO" sz="650" b="0" i="0" u="none" strike="noStrike">
                          <a:effectLst/>
                          <a:latin typeface="Arial"/>
                        </a:rPr>
                        <a:t>20186000911562</a:t>
                      </a:r>
                    </a:p>
                  </a:txBody>
                  <a:tcPr marL="7620" marR="7620" marT="7620" marB="0" anchor="ctr"/>
                </a:tc>
                <a:tc>
                  <a:txBody>
                    <a:bodyPr/>
                    <a:lstStyle/>
                    <a:p>
                      <a:pPr algn="ctr" fontAlgn="ctr"/>
                      <a:r>
                        <a:rPr lang="es-CO" sz="650" b="0" i="0" u="none" strike="noStrike">
                          <a:effectLst/>
                          <a:latin typeface="Arial"/>
                        </a:rPr>
                        <a:t>30/10/2018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PROCESO DE NOTIFICACION LISTA DE ELEGIBLES RESOLUCION CNSC N. 20182130080455 DE 09/08/2018 CONVOCATORIA 431 DE 2016</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9715">
                <a:tc>
                  <a:txBody>
                    <a:bodyPr/>
                    <a:lstStyle/>
                    <a:p>
                      <a:pPr algn="ctr" fontAlgn="ctr"/>
                      <a:r>
                        <a:rPr lang="es-CO" sz="650" b="0" i="0" u="none" strike="noStrike">
                          <a:effectLst/>
                          <a:latin typeface="Arial"/>
                        </a:rPr>
                        <a:t>20186000911572</a:t>
                      </a:r>
                    </a:p>
                  </a:txBody>
                  <a:tcPr marL="7620" marR="7620" marT="7620" marB="0" anchor="ctr"/>
                </a:tc>
                <a:tc>
                  <a:txBody>
                    <a:bodyPr/>
                    <a:lstStyle/>
                    <a:p>
                      <a:pPr algn="ctr" fontAlgn="ctr"/>
                      <a:r>
                        <a:rPr lang="es-CO" sz="650" b="0" i="0" u="none" strike="noStrike">
                          <a:effectLst/>
                          <a:latin typeface="Arial"/>
                        </a:rPr>
                        <a:t>30/10/2018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9715">
                <a:tc>
                  <a:txBody>
                    <a:bodyPr/>
                    <a:lstStyle/>
                    <a:p>
                      <a:pPr algn="ctr" fontAlgn="ctr"/>
                      <a:r>
                        <a:rPr lang="es-CO" sz="650" b="0" i="0" u="none" strike="noStrike">
                          <a:effectLst/>
                          <a:latin typeface="Arial"/>
                        </a:rPr>
                        <a:t>20186000911582</a:t>
                      </a:r>
                    </a:p>
                  </a:txBody>
                  <a:tcPr marL="7620" marR="7620" marT="7620" marB="0" anchor="ctr"/>
                </a:tc>
                <a:tc>
                  <a:txBody>
                    <a:bodyPr/>
                    <a:lstStyle/>
                    <a:p>
                      <a:pPr algn="ctr" fontAlgn="ctr"/>
                      <a:r>
                        <a:rPr lang="es-CO" sz="650" b="0" i="0" u="none" strike="noStrike">
                          <a:effectLst/>
                          <a:latin typeface="Arial"/>
                        </a:rPr>
                        <a:t>30/10/2018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DERECHO DE PETICIÓN A LA UCEVA</a:t>
                      </a:r>
                    </a:p>
                  </a:txBody>
                  <a:tcPr marL="7620" marR="7620" marT="7620" marB="0" anchor="ctr"/>
                </a:tc>
                <a:tc>
                  <a:txBody>
                    <a:bodyPr/>
                    <a:lstStyle/>
                    <a:p>
                      <a:pPr algn="ctr" fontAlgn="ctr"/>
                      <a:r>
                        <a:rPr lang="es-CO" sz="650" b="0" i="0" u="none" strike="noStrike">
                          <a:effectLst/>
                          <a:latin typeface="Arial"/>
                        </a:rPr>
                        <a:t>5/12/2018</a:t>
                      </a:r>
                    </a:p>
                  </a:txBody>
                  <a:tcPr marL="7620" marR="7620" marT="7620" marB="0" anchor="ctr"/>
                </a:tc>
                <a:tc>
                  <a:txBody>
                    <a:bodyPr/>
                    <a:lstStyle/>
                    <a:p>
                      <a:pPr algn="ctr" fontAlgn="ctr"/>
                      <a:r>
                        <a:rPr lang="es-CO" sz="650" b="0" i="0" u="none" strike="noStrike">
                          <a:effectLst/>
                          <a:latin typeface="Arial"/>
                        </a:rPr>
                        <a:t>20181020665241</a:t>
                      </a:r>
                    </a:p>
                  </a:txBody>
                  <a:tcPr marL="7620" marR="7620" marT="7620" marB="0" anchor="ctr"/>
                </a:tc>
              </a:tr>
              <a:tr h="569715">
                <a:tc>
                  <a:txBody>
                    <a:bodyPr/>
                    <a:lstStyle/>
                    <a:p>
                      <a:pPr algn="ctr" fontAlgn="ctr"/>
                      <a:r>
                        <a:rPr lang="es-CO" sz="650" b="0" i="0" u="none" strike="noStrike">
                          <a:effectLst/>
                          <a:latin typeface="Arial"/>
                        </a:rPr>
                        <a:t>20186000911622</a:t>
                      </a:r>
                    </a:p>
                  </a:txBody>
                  <a:tcPr marL="7620" marR="7620" marT="7620" marB="0" anchor="ctr"/>
                </a:tc>
                <a:tc>
                  <a:txBody>
                    <a:bodyPr/>
                    <a:lstStyle/>
                    <a:p>
                      <a:pPr algn="ctr" fontAlgn="ctr"/>
                      <a:r>
                        <a:rPr lang="es-CO" sz="650" b="0" i="0" u="none" strike="noStrike">
                          <a:effectLst/>
                          <a:latin typeface="Arial"/>
                        </a:rPr>
                        <a:t>30/10/2018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dirty="0">
                          <a:effectLst/>
                          <a:latin typeface="Arial"/>
                        </a:rPr>
                        <a:t>GRUPO DE ATENCIÓN AL CIUDADANO</a:t>
                      </a:r>
                    </a:p>
                  </a:txBody>
                  <a:tcPr marL="7620" marR="7620" marT="7620" marB="0" anchor="ctr"/>
                </a:tc>
                <a:tc>
                  <a:txBody>
                    <a:bodyPr/>
                    <a:lstStyle/>
                    <a:p>
                      <a:pPr algn="ctr" fontAlgn="ctr"/>
                      <a:r>
                        <a:rPr lang="vi-VN" sz="650" b="0" i="0" u="none" strike="noStrike">
                          <a:effectLst/>
                          <a:latin typeface="Arial"/>
                        </a:rPr>
                        <a:t>ACTUALIZACIÓN REGISTRO PÚBLICO DE CARRERA ADMINISTRATIVA</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9715">
                <a:tc>
                  <a:txBody>
                    <a:bodyPr/>
                    <a:lstStyle/>
                    <a:p>
                      <a:pPr algn="ctr" fontAlgn="ctr"/>
                      <a:r>
                        <a:rPr lang="es-CO" sz="650" b="0" i="0" u="none" strike="noStrike">
                          <a:effectLst/>
                          <a:latin typeface="Arial"/>
                        </a:rPr>
                        <a:t>20186000911662</a:t>
                      </a:r>
                    </a:p>
                  </a:txBody>
                  <a:tcPr marL="7620" marR="7620" marT="7620" marB="0" anchor="ctr"/>
                </a:tc>
                <a:tc>
                  <a:txBody>
                    <a:bodyPr/>
                    <a:lstStyle/>
                    <a:p>
                      <a:pPr algn="ctr" fontAlgn="ctr"/>
                      <a:r>
                        <a:rPr lang="es-CO" sz="650" b="0" i="0" u="none" strike="noStrike">
                          <a:effectLst/>
                          <a:latin typeface="Arial"/>
                        </a:rPr>
                        <a:t>30/10/2018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SOLICITUD DE INFORMACION CONVOCATORIA  507 a 591 CUNDINAMARCA</a:t>
                      </a:r>
                    </a:p>
                  </a:txBody>
                  <a:tcPr marL="7620" marR="7620" marT="7620" marB="0" anchor="ctr"/>
                </a:tc>
                <a:tc>
                  <a:txBody>
                    <a:bodyPr/>
                    <a:lstStyle/>
                    <a:p>
                      <a:pPr algn="ctr" fontAlgn="ctr"/>
                      <a:r>
                        <a:rPr lang="es-CO" sz="650" b="0" i="0" u="none" strike="noStrike">
                          <a:effectLst/>
                          <a:latin typeface="Arial"/>
                        </a:rPr>
                        <a:t>14/11/2018</a:t>
                      </a:r>
                    </a:p>
                  </a:txBody>
                  <a:tcPr marL="7620" marR="7620" marT="7620" marB="0" anchor="ctr"/>
                </a:tc>
                <a:tc>
                  <a:txBody>
                    <a:bodyPr/>
                    <a:lstStyle/>
                    <a:p>
                      <a:pPr algn="ctr" fontAlgn="ctr"/>
                      <a:r>
                        <a:rPr lang="es-CO" sz="650" b="0" i="0" u="none" strike="noStrike" dirty="0">
                          <a:effectLst/>
                          <a:latin typeface="Arial"/>
                        </a:rPr>
                        <a:t>20182210635021</a:t>
                      </a:r>
                    </a:p>
                  </a:txBody>
                  <a:tcPr marL="7620" marR="7620" marT="7620" marB="0" anchor="ctr"/>
                </a:tc>
              </a:tr>
            </a:tbl>
          </a:graphicData>
        </a:graphic>
      </p:graphicFrame>
    </p:spTree>
    <p:extLst>
      <p:ext uri="{BB962C8B-B14F-4D97-AF65-F5344CB8AC3E}">
        <p14:creationId xmlns:p14="http://schemas.microsoft.com/office/powerpoint/2010/main" val="1469853167"/>
      </p:ext>
    </p:extLst>
  </p:cSld>
  <p:clrMapOvr>
    <a:masterClrMapping/>
  </p:clrMapOvr>
  <p:timing>
    <p:tnLst>
      <p:par>
        <p:cTn id="1" dur="indefinite" restart="never" nodeType="tmRoot"/>
      </p:par>
    </p:tnLst>
  </p:timing>
</p:sld>
</file>

<file path=ppt/slides/slide100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1003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928141932"/>
              </p:ext>
            </p:extLst>
          </p:nvPr>
        </p:nvGraphicFramePr>
        <p:xfrm>
          <a:off x="539552" y="1268761"/>
          <a:ext cx="8208913" cy="4831447"/>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283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61212">
                <a:tc>
                  <a:txBody>
                    <a:bodyPr/>
                    <a:lstStyle/>
                    <a:p>
                      <a:pPr algn="ctr" fontAlgn="ctr"/>
                      <a:r>
                        <a:rPr lang="es-CO" sz="650" b="0" i="0" u="none" strike="noStrike" dirty="0">
                          <a:effectLst/>
                          <a:latin typeface="Arial"/>
                        </a:rPr>
                        <a:t>20186000911672</a:t>
                      </a:r>
                    </a:p>
                  </a:txBody>
                  <a:tcPr marL="7620" marR="7620" marT="7620" marB="0" anchor="ctr"/>
                </a:tc>
                <a:tc>
                  <a:txBody>
                    <a:bodyPr/>
                    <a:lstStyle/>
                    <a:p>
                      <a:pPr algn="ctr" fontAlgn="ctr"/>
                      <a:r>
                        <a:rPr lang="es-CO" sz="650" b="0" i="0" u="none" strike="noStrike">
                          <a:effectLst/>
                          <a:latin typeface="Arial"/>
                        </a:rPr>
                        <a:t>30/10/2018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507 a 591 CUNDINAMARCA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1/11/2018</a:t>
                      </a:r>
                    </a:p>
                  </a:txBody>
                  <a:tcPr marL="7620" marR="7620" marT="7620" marB="0" anchor="ctr"/>
                </a:tc>
                <a:tc>
                  <a:txBody>
                    <a:bodyPr/>
                    <a:lstStyle/>
                    <a:p>
                      <a:pPr algn="ctr" fontAlgn="ctr"/>
                      <a:r>
                        <a:rPr lang="es-CO" sz="650" b="0" i="0" u="none" strike="noStrike">
                          <a:effectLst/>
                          <a:latin typeface="Arial"/>
                        </a:rPr>
                        <a:t>20182210615251</a:t>
                      </a:r>
                    </a:p>
                  </a:txBody>
                  <a:tcPr marL="7620" marR="7620" marT="7620" marB="0" anchor="ctr"/>
                </a:tc>
              </a:tr>
              <a:tr h="561212">
                <a:tc>
                  <a:txBody>
                    <a:bodyPr/>
                    <a:lstStyle/>
                    <a:p>
                      <a:pPr algn="ctr" fontAlgn="ctr"/>
                      <a:r>
                        <a:rPr lang="es-CO" sz="650" b="0" i="0" u="none" strike="noStrike">
                          <a:effectLst/>
                          <a:latin typeface="Arial"/>
                        </a:rPr>
                        <a:t>20186000911682</a:t>
                      </a:r>
                    </a:p>
                  </a:txBody>
                  <a:tcPr marL="7620" marR="7620" marT="7620" marB="0" anchor="ctr"/>
                </a:tc>
                <a:tc>
                  <a:txBody>
                    <a:bodyPr/>
                    <a:lstStyle/>
                    <a:p>
                      <a:pPr algn="ctr" fontAlgn="ctr"/>
                      <a:r>
                        <a:rPr lang="es-CO" sz="650" b="0" i="0" u="none" strike="noStrike">
                          <a:effectLst/>
                          <a:latin typeface="Arial"/>
                        </a:rPr>
                        <a:t>30/10/2018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SOLICITUD DE INFORMACION CONVOCATORIA  507 a 591 de 2017  CUNDINAMARCA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20186000911692</a:t>
                      </a:r>
                    </a:p>
                  </a:txBody>
                  <a:tcPr marL="7620" marR="7620" marT="7620" marB="0" anchor="ctr"/>
                </a:tc>
                <a:tc>
                  <a:txBody>
                    <a:bodyPr/>
                    <a:lstStyle/>
                    <a:p>
                      <a:pPr algn="ctr" fontAlgn="ctr"/>
                      <a:r>
                        <a:rPr lang="es-CO" sz="650" b="0" i="0" u="none" strike="noStrike">
                          <a:effectLst/>
                          <a:latin typeface="Arial"/>
                        </a:rPr>
                        <a:t>30/10/2018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it-IT" sz="650" b="0" i="0" u="none" strike="noStrike">
                          <a:effectLst/>
                          <a:latin typeface="Arial"/>
                        </a:rPr>
                        <a:t>SOLICITUD CONVOCATORIA 740 A 741 DISTRITO</a:t>
                      </a:r>
                      <a:br>
                        <a:rPr lang="it-IT" sz="650" b="0" i="0" u="none" strike="noStrike">
                          <a:effectLst/>
                          <a:latin typeface="Arial"/>
                        </a:rPr>
                      </a:br>
                      <a:endParaRPr lang="it-IT"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20186000911702</a:t>
                      </a:r>
                    </a:p>
                  </a:txBody>
                  <a:tcPr marL="7620" marR="7620" marT="7620" marB="0" anchor="ctr"/>
                </a:tc>
                <a:tc>
                  <a:txBody>
                    <a:bodyPr/>
                    <a:lstStyle/>
                    <a:p>
                      <a:pPr algn="ctr" fontAlgn="ctr"/>
                      <a:r>
                        <a:rPr lang="es-CO" sz="650" b="0" i="0" u="none" strike="noStrike">
                          <a:effectLst/>
                          <a:latin typeface="Arial"/>
                        </a:rPr>
                        <a:t>30/10/2018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 HOJA DE VIDA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20186000911752</a:t>
                      </a:r>
                    </a:p>
                  </a:txBody>
                  <a:tcPr marL="7620" marR="7620" marT="7620" marB="0" anchor="ctr"/>
                </a:tc>
                <a:tc>
                  <a:txBody>
                    <a:bodyPr/>
                    <a:lstStyle/>
                    <a:p>
                      <a:pPr algn="ctr" fontAlgn="ctr"/>
                      <a:r>
                        <a:rPr lang="es-CO" sz="650" b="0" i="0" u="none" strike="noStrike">
                          <a:effectLst/>
                          <a:latin typeface="Arial"/>
                        </a:rPr>
                        <a:t>30/10/2018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DERECHO DE PETICIÓN A LA UCEVA</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20186000911762</a:t>
                      </a:r>
                    </a:p>
                  </a:txBody>
                  <a:tcPr marL="7620" marR="7620" marT="7620" marB="0" anchor="ctr"/>
                </a:tc>
                <a:tc>
                  <a:txBody>
                    <a:bodyPr/>
                    <a:lstStyle/>
                    <a:p>
                      <a:pPr algn="ctr" fontAlgn="ctr"/>
                      <a:r>
                        <a:rPr lang="es-CO" sz="650" b="0" i="0" u="none" strike="noStrike">
                          <a:effectLst/>
                          <a:latin typeface="Arial"/>
                        </a:rPr>
                        <a:t>30/10/2018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SOLICITUD DE INFORMACION CONVOCATORIA 436 SENA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20186000911772</a:t>
                      </a:r>
                    </a:p>
                  </a:txBody>
                  <a:tcPr marL="7620" marR="7620" marT="7620" marB="0" anchor="ctr"/>
                </a:tc>
                <a:tc>
                  <a:txBody>
                    <a:bodyPr/>
                    <a:lstStyle/>
                    <a:p>
                      <a:pPr algn="ctr" fontAlgn="ctr"/>
                      <a:r>
                        <a:rPr lang="es-CO" sz="650" b="0" i="0" u="none" strike="noStrike">
                          <a:effectLst/>
                          <a:latin typeface="Arial"/>
                        </a:rPr>
                        <a:t>30/10/2018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CAMBIO CORREO ELECTRONICO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20186000911782</a:t>
                      </a:r>
                    </a:p>
                  </a:txBody>
                  <a:tcPr marL="7620" marR="7620" marT="7620" marB="0" anchor="ctr"/>
                </a:tc>
                <a:tc>
                  <a:txBody>
                    <a:bodyPr/>
                    <a:lstStyle/>
                    <a:p>
                      <a:pPr algn="ctr" fontAlgn="ctr"/>
                      <a:r>
                        <a:rPr lang="es-CO" sz="650" b="0" i="0" u="none" strike="noStrike">
                          <a:effectLst/>
                          <a:latin typeface="Arial"/>
                        </a:rPr>
                        <a:t>30/10/2018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SEGUNDA AUDIENCIA DE ESCOGENCIA 2018</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895287603"/>
      </p:ext>
    </p:extLst>
  </p:cSld>
  <p:clrMapOvr>
    <a:masterClrMapping/>
  </p:clrMapOvr>
  <p:timing>
    <p:tnLst>
      <p:par>
        <p:cTn id="1" dur="indefinite" restart="never" nodeType="tmRoot"/>
      </p:par>
    </p:tnLst>
  </p:timing>
</p:sld>
</file>

<file path=ppt/slides/slide100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1004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30465835"/>
              </p:ext>
            </p:extLst>
          </p:nvPr>
        </p:nvGraphicFramePr>
        <p:xfrm>
          <a:off x="539552" y="1268761"/>
          <a:ext cx="8208913" cy="476183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91671">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74865">
                <a:tc>
                  <a:txBody>
                    <a:bodyPr/>
                    <a:lstStyle/>
                    <a:p>
                      <a:pPr algn="ctr" fontAlgn="ctr"/>
                      <a:r>
                        <a:rPr lang="es-CO" sz="600" b="0" i="0" u="none" strike="noStrike" dirty="0">
                          <a:effectLst/>
                          <a:latin typeface="Arial"/>
                        </a:rPr>
                        <a:t>20186000911792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20182210643181</a:t>
                      </a:r>
                    </a:p>
                  </a:txBody>
                  <a:tcPr marL="7620" marR="7620" marT="7620" marB="0" anchor="ctr"/>
                </a:tc>
              </a:tr>
              <a:tr h="474865">
                <a:tc>
                  <a:txBody>
                    <a:bodyPr/>
                    <a:lstStyle/>
                    <a:p>
                      <a:pPr algn="ctr" fontAlgn="ctr"/>
                      <a:r>
                        <a:rPr lang="es-CO" sz="600" b="0" i="0" u="none" strike="noStrike">
                          <a:effectLst/>
                          <a:latin typeface="Arial"/>
                        </a:rPr>
                        <a:t>20186000911812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4865">
                <a:tc>
                  <a:txBody>
                    <a:bodyPr/>
                    <a:lstStyle/>
                    <a:p>
                      <a:pPr algn="ctr" fontAlgn="ctr"/>
                      <a:r>
                        <a:rPr lang="es-CO" sz="600" b="0" i="0" u="none" strike="noStrike">
                          <a:effectLst/>
                          <a:latin typeface="Arial"/>
                        </a:rPr>
                        <a:t>20186000911822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RECUPERAR CONTRASEÑA-SIMO-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68400">
                <a:tc>
                  <a:txBody>
                    <a:bodyPr/>
                    <a:lstStyle/>
                    <a:p>
                      <a:pPr algn="ctr" fontAlgn="ctr"/>
                      <a:r>
                        <a:rPr lang="es-CO" sz="600" b="0" i="0" u="none" strike="noStrike">
                          <a:effectLst/>
                          <a:latin typeface="Arial"/>
                        </a:rPr>
                        <a:t>20186000911832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4865">
                <a:tc>
                  <a:txBody>
                    <a:bodyPr/>
                    <a:lstStyle/>
                    <a:p>
                      <a:pPr algn="ctr" fontAlgn="ctr"/>
                      <a:r>
                        <a:rPr lang="es-CO" sz="600" b="0" i="0" u="none" strike="noStrike">
                          <a:effectLst/>
                          <a:latin typeface="Arial"/>
                        </a:rPr>
                        <a:t>20186000911842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4865">
                <a:tc>
                  <a:txBody>
                    <a:bodyPr/>
                    <a:lstStyle/>
                    <a:p>
                      <a:pPr algn="ctr" fontAlgn="ctr"/>
                      <a:r>
                        <a:rPr lang="es-CO" sz="600" b="0" i="0" u="none" strike="noStrike">
                          <a:effectLst/>
                          <a:latin typeface="Arial"/>
                        </a:rPr>
                        <a:t>20186000911852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68400">
                <a:tc>
                  <a:txBody>
                    <a:bodyPr/>
                    <a:lstStyle/>
                    <a:p>
                      <a:pPr algn="ctr" fontAlgn="ctr"/>
                      <a:r>
                        <a:rPr lang="es-CO" sz="600" b="0" i="0" u="none" strike="noStrike">
                          <a:effectLst/>
                          <a:latin typeface="Arial"/>
                        </a:rPr>
                        <a:t>20186000911872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4865">
                <a:tc>
                  <a:txBody>
                    <a:bodyPr/>
                    <a:lstStyle/>
                    <a:p>
                      <a:pPr algn="ctr" fontAlgn="ctr"/>
                      <a:r>
                        <a:rPr lang="es-CO" sz="600" b="0" i="0" u="none" strike="noStrike">
                          <a:effectLst/>
                          <a:latin typeface="Arial"/>
                        </a:rPr>
                        <a:t>20186000911912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ACTOS ADMINISTRATIVOS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4865">
                <a:tc>
                  <a:txBody>
                    <a:bodyPr/>
                    <a:lstStyle/>
                    <a:p>
                      <a:pPr algn="ctr" fontAlgn="ctr"/>
                      <a:r>
                        <a:rPr lang="es-CO" sz="600" b="0" i="0" u="none" strike="noStrike">
                          <a:effectLst/>
                          <a:latin typeface="Arial"/>
                        </a:rPr>
                        <a:t>20186000911932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dirty="0">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223050795"/>
      </p:ext>
    </p:extLst>
  </p:cSld>
  <p:clrMapOvr>
    <a:masterClrMapping/>
  </p:clrMapOvr>
  <p:timing>
    <p:tnLst>
      <p:par>
        <p:cTn id="1" dur="indefinite" restart="never" nodeType="tmRoot"/>
      </p:par>
    </p:tnLst>
  </p:timing>
</p:sld>
</file>

<file path=ppt/slides/slide100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1005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225092372"/>
              </p:ext>
            </p:extLst>
          </p:nvPr>
        </p:nvGraphicFramePr>
        <p:xfrm>
          <a:off x="539552" y="1268761"/>
          <a:ext cx="8208913" cy="4768871"/>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84641">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75614">
                <a:tc>
                  <a:txBody>
                    <a:bodyPr/>
                    <a:lstStyle/>
                    <a:p>
                      <a:pPr algn="ctr" fontAlgn="ctr"/>
                      <a:r>
                        <a:rPr lang="es-CO" sz="600" b="0" i="0" u="none" strike="noStrike" dirty="0">
                          <a:effectLst/>
                          <a:latin typeface="Arial"/>
                        </a:rPr>
                        <a:t>20186000911952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NOMBRAMIENTOS EN PP Y DEROGATORIAS</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20181020665361</a:t>
                      </a:r>
                    </a:p>
                  </a:txBody>
                  <a:tcPr marL="7620" marR="7620" marT="7620" marB="0" anchor="ctr"/>
                </a:tc>
              </a:tr>
              <a:tr h="475614">
                <a:tc>
                  <a:txBody>
                    <a:bodyPr/>
                    <a:lstStyle/>
                    <a:p>
                      <a:pPr algn="ctr" fontAlgn="ctr"/>
                      <a:r>
                        <a:rPr lang="es-CO" sz="600" b="0" i="0" u="none" strike="noStrike">
                          <a:effectLst/>
                          <a:latin typeface="Arial"/>
                        </a:rPr>
                        <a:t>20186000911972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RECLAMACION Y SOLICITUD DE MODIFICACION DE LISTA DE ELEGIBLES RESOLUCION CNSC 20182120140945 DEL 17 DE OCTUBRE DE 2018 - CONVOCATORIA 436 SENA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69295">
                <a:tc>
                  <a:txBody>
                    <a:bodyPr/>
                    <a:lstStyle/>
                    <a:p>
                      <a:pPr algn="ctr" fontAlgn="ctr"/>
                      <a:r>
                        <a:rPr lang="es-CO" sz="600" b="0" i="0" u="none" strike="noStrike">
                          <a:effectLst/>
                          <a:latin typeface="Arial"/>
                        </a:rPr>
                        <a:t>20186000911992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INSCRIPCION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5614">
                <a:tc>
                  <a:txBody>
                    <a:bodyPr/>
                    <a:lstStyle/>
                    <a:p>
                      <a:pPr algn="ctr" fontAlgn="ctr"/>
                      <a:r>
                        <a:rPr lang="es-CO" sz="600" b="0" i="0" u="none" strike="noStrike">
                          <a:effectLst/>
                          <a:latin typeface="Arial"/>
                        </a:rPr>
                        <a:t>20186000912012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5614">
                <a:tc>
                  <a:txBody>
                    <a:bodyPr/>
                    <a:lstStyle/>
                    <a:p>
                      <a:pPr algn="ctr" fontAlgn="ctr"/>
                      <a:r>
                        <a:rPr lang="es-CO" sz="600" b="0" i="0" u="none" strike="noStrike">
                          <a:effectLst/>
                          <a:latin typeface="Arial"/>
                        </a:rPr>
                        <a:t>20186000912032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69295">
                <a:tc>
                  <a:txBody>
                    <a:bodyPr/>
                    <a:lstStyle/>
                    <a:p>
                      <a:pPr algn="ctr" fontAlgn="ctr"/>
                      <a:r>
                        <a:rPr lang="es-CO" sz="600" b="0" i="0" u="none" strike="noStrike">
                          <a:effectLst/>
                          <a:latin typeface="Arial"/>
                        </a:rPr>
                        <a:t>20186000912092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INSCRIPCION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5614">
                <a:tc>
                  <a:txBody>
                    <a:bodyPr/>
                    <a:lstStyle/>
                    <a:p>
                      <a:pPr algn="ctr" fontAlgn="ctr"/>
                      <a:r>
                        <a:rPr lang="es-CO" sz="600" b="0" i="0" u="none" strike="noStrike">
                          <a:effectLst/>
                          <a:latin typeface="Arial"/>
                        </a:rPr>
                        <a:t>20186000912102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20182210629561</a:t>
                      </a:r>
                    </a:p>
                  </a:txBody>
                  <a:tcPr marL="7620" marR="7620" marT="7620" marB="0" anchor="ctr"/>
                </a:tc>
              </a:tr>
              <a:tr h="475614">
                <a:tc>
                  <a:txBody>
                    <a:bodyPr/>
                    <a:lstStyle/>
                    <a:p>
                      <a:pPr algn="ctr" fontAlgn="ctr"/>
                      <a:r>
                        <a:rPr lang="es-CO" sz="600" b="0" i="0" u="none" strike="noStrike">
                          <a:effectLst/>
                          <a:latin typeface="Arial"/>
                        </a:rPr>
                        <a:t>20186000912132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5614">
                <a:tc>
                  <a:txBody>
                    <a:bodyPr/>
                    <a:lstStyle/>
                    <a:p>
                      <a:pPr algn="ctr" fontAlgn="ctr"/>
                      <a:r>
                        <a:rPr lang="es-CO" sz="600" b="0" i="0" u="none" strike="noStrike">
                          <a:effectLst/>
                          <a:latin typeface="Arial"/>
                        </a:rPr>
                        <a:t>20186000912162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PETICIÓN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88922417"/>
      </p:ext>
    </p:extLst>
  </p:cSld>
  <p:clrMapOvr>
    <a:masterClrMapping/>
  </p:clrMapOvr>
  <p:timing>
    <p:tnLst>
      <p:par>
        <p:cTn id="1" dur="indefinite" restart="never" nodeType="tmRoot"/>
      </p:par>
    </p:tnLst>
  </p:timing>
</p:sld>
</file>

<file path=ppt/slides/slide100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1006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606344215"/>
              </p:ext>
            </p:extLst>
          </p:nvPr>
        </p:nvGraphicFramePr>
        <p:xfrm>
          <a:off x="539552" y="1268759"/>
          <a:ext cx="8208913" cy="475252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30554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94109">
                <a:tc>
                  <a:txBody>
                    <a:bodyPr/>
                    <a:lstStyle/>
                    <a:p>
                      <a:pPr algn="ctr" fontAlgn="ctr"/>
                      <a:r>
                        <a:rPr lang="es-CO" sz="600" b="0" i="0" u="none" strike="noStrike" dirty="0">
                          <a:effectLst/>
                          <a:latin typeface="Arial"/>
                        </a:rPr>
                        <a:t>20186000912172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31/10/2018</a:t>
                      </a:r>
                    </a:p>
                  </a:txBody>
                  <a:tcPr marL="7620" marR="7620" marT="7620" marB="0" anchor="ctr"/>
                </a:tc>
                <a:tc>
                  <a:txBody>
                    <a:bodyPr/>
                    <a:lstStyle/>
                    <a:p>
                      <a:pPr algn="ctr" fontAlgn="ctr"/>
                      <a:r>
                        <a:rPr lang="es-CO" sz="600" b="0" i="0" u="none" strike="noStrike">
                          <a:effectLst/>
                          <a:latin typeface="Arial"/>
                        </a:rPr>
                        <a:t>20181700612991</a:t>
                      </a:r>
                    </a:p>
                  </a:txBody>
                  <a:tcPr marL="7620" marR="7620" marT="7620" marB="0" anchor="ctr"/>
                </a:tc>
              </a:tr>
              <a:tr h="494109">
                <a:tc>
                  <a:txBody>
                    <a:bodyPr/>
                    <a:lstStyle/>
                    <a:p>
                      <a:pPr algn="ctr" fontAlgn="ctr"/>
                      <a:r>
                        <a:rPr lang="es-CO" sz="600" b="0" i="0" u="none" strike="noStrike">
                          <a:effectLst/>
                          <a:latin typeface="Arial"/>
                        </a:rPr>
                        <a:t>20186000912182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109">
                <a:tc>
                  <a:txBody>
                    <a:bodyPr/>
                    <a:lstStyle/>
                    <a:p>
                      <a:pPr algn="ctr" fontAlgn="ctr"/>
                      <a:r>
                        <a:rPr lang="es-CO" sz="600" b="0" i="0" u="none" strike="noStrike">
                          <a:effectLst/>
                          <a:latin typeface="Arial"/>
                        </a:rPr>
                        <a:t>20186000912222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109">
                <a:tc>
                  <a:txBody>
                    <a:bodyPr/>
                    <a:lstStyle/>
                    <a:p>
                      <a:pPr algn="ctr" fontAlgn="ctr"/>
                      <a:r>
                        <a:rPr lang="es-CO" sz="600" b="0" i="0" u="none" strike="noStrike">
                          <a:effectLst/>
                          <a:latin typeface="Arial"/>
                        </a:rPr>
                        <a:t>20186000912242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RADICADO NO 20186000874352</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109">
                <a:tc>
                  <a:txBody>
                    <a:bodyPr/>
                    <a:lstStyle/>
                    <a:p>
                      <a:pPr algn="ctr" fontAlgn="ctr"/>
                      <a:r>
                        <a:rPr lang="es-CO" sz="600" b="0" i="0" u="none" strike="noStrike">
                          <a:effectLst/>
                          <a:latin typeface="Arial"/>
                        </a:rPr>
                        <a:t>20186000912252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RESPUESTA RADICADO 20186000874352</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109">
                <a:tc>
                  <a:txBody>
                    <a:bodyPr/>
                    <a:lstStyle/>
                    <a:p>
                      <a:pPr algn="ctr" fontAlgn="ctr"/>
                      <a:r>
                        <a:rPr lang="es-CO" sz="600" b="0" i="0" u="none" strike="noStrike">
                          <a:effectLst/>
                          <a:latin typeface="Arial"/>
                        </a:rPr>
                        <a:t>20186000912262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20182210629541</a:t>
                      </a:r>
                    </a:p>
                  </a:txBody>
                  <a:tcPr marL="7620" marR="7620" marT="7620" marB="0" anchor="ctr"/>
                </a:tc>
              </a:tr>
              <a:tr h="494109">
                <a:tc>
                  <a:txBody>
                    <a:bodyPr/>
                    <a:lstStyle/>
                    <a:p>
                      <a:pPr algn="ctr" fontAlgn="ctr"/>
                      <a:r>
                        <a:rPr lang="es-CO" sz="600" b="0" i="0" u="none" strike="noStrike">
                          <a:effectLst/>
                          <a:latin typeface="Arial"/>
                        </a:rPr>
                        <a:t>20186000912272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pt-BR" sz="600" b="0" i="0" u="none" strike="noStrike">
                          <a:effectLst/>
                          <a:latin typeface="Arial"/>
                        </a:rPr>
                        <a:t>DOCUMENTOS CONCURSO CARGOS DE CARRERA ADMINISTRATIVA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109">
                <a:tc>
                  <a:txBody>
                    <a:bodyPr/>
                    <a:lstStyle/>
                    <a:p>
                      <a:pPr algn="ctr" fontAlgn="ctr"/>
                      <a:r>
                        <a:rPr lang="es-CO" sz="600" b="0" i="0" u="none" strike="noStrike">
                          <a:effectLst/>
                          <a:latin typeface="Arial"/>
                        </a:rPr>
                        <a:t>20186000912282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DERECHO DE PETICIÓN DOCENTES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109">
                <a:tc>
                  <a:txBody>
                    <a:bodyPr/>
                    <a:lstStyle/>
                    <a:p>
                      <a:pPr algn="ctr" fontAlgn="ctr"/>
                      <a:r>
                        <a:rPr lang="es-CO" sz="600" b="0" i="0" u="none" strike="noStrike">
                          <a:effectLst/>
                          <a:latin typeface="Arial"/>
                        </a:rPr>
                        <a:t>20186000912302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662892127"/>
      </p:ext>
    </p:extLst>
  </p:cSld>
  <p:clrMapOvr>
    <a:masterClrMapping/>
  </p:clrMapOvr>
  <p:timing>
    <p:tnLst>
      <p:par>
        <p:cTn id="1" dur="indefinite" restart="never" nodeType="tmRoot"/>
      </p:par>
    </p:tnLst>
  </p:timing>
</p:sld>
</file>

<file path=ppt/slides/slide100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1007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232898485"/>
              </p:ext>
            </p:extLst>
          </p:nvPr>
        </p:nvGraphicFramePr>
        <p:xfrm>
          <a:off x="539552" y="1268761"/>
          <a:ext cx="8208913" cy="48184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35071">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01940">
                <a:tc>
                  <a:txBody>
                    <a:bodyPr/>
                    <a:lstStyle/>
                    <a:p>
                      <a:pPr algn="ctr" fontAlgn="ctr"/>
                      <a:r>
                        <a:rPr lang="es-CO" sz="600" b="0" i="0" u="none" strike="noStrike" dirty="0">
                          <a:effectLst/>
                          <a:latin typeface="Arial"/>
                        </a:rPr>
                        <a:t>20186000912322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20182020635231</a:t>
                      </a:r>
                    </a:p>
                  </a:txBody>
                  <a:tcPr marL="7620" marR="7620" marT="7620" marB="0" anchor="ctr"/>
                </a:tc>
              </a:tr>
              <a:tr h="501940">
                <a:tc>
                  <a:txBody>
                    <a:bodyPr/>
                    <a:lstStyle/>
                    <a:p>
                      <a:pPr algn="ctr" fontAlgn="ctr"/>
                      <a:r>
                        <a:rPr lang="es-CO" sz="600" b="0" i="0" u="none" strike="noStrike">
                          <a:effectLst/>
                          <a:latin typeface="Arial"/>
                        </a:rPr>
                        <a:t>20186000912332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20186000912352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20186000912372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20186000912382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20186000912402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20186000912422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20186000912442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 SOLICITUD DE INFORMACION CONVOCATORIA 436 SENA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20186000912482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 DERECHO DE PETICIÓN DOCENTES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979141281"/>
      </p:ext>
    </p:extLst>
  </p:cSld>
  <p:clrMapOvr>
    <a:masterClrMapping/>
  </p:clrMapOvr>
  <p:timing>
    <p:tnLst>
      <p:par>
        <p:cTn id="1" dur="indefinite" restart="never" nodeType="tmRoot"/>
      </p:par>
    </p:tnLst>
  </p:timing>
</p:sld>
</file>

<file path=ppt/slides/slide100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1008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17513513"/>
              </p:ext>
            </p:extLst>
          </p:nvPr>
        </p:nvGraphicFramePr>
        <p:xfrm>
          <a:off x="539552" y="1268761"/>
          <a:ext cx="8208913" cy="4828379"/>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97143">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03044">
                <a:tc>
                  <a:txBody>
                    <a:bodyPr/>
                    <a:lstStyle/>
                    <a:p>
                      <a:pPr algn="ctr" fontAlgn="ctr"/>
                      <a:r>
                        <a:rPr lang="es-CO" sz="600" b="0" i="0" u="none" strike="noStrike" dirty="0">
                          <a:effectLst/>
                          <a:latin typeface="Arial"/>
                        </a:rPr>
                        <a:t>20186000912512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CERTIFICACIÓN DE CAMBIOS - GRUPO A | ETAPA VA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3044">
                <a:tc>
                  <a:txBody>
                    <a:bodyPr/>
                    <a:lstStyle/>
                    <a:p>
                      <a:pPr algn="ctr" fontAlgn="ctr"/>
                      <a:r>
                        <a:rPr lang="es-CO" sz="600" b="0" i="0" u="none" strike="noStrike">
                          <a:effectLst/>
                          <a:latin typeface="Arial"/>
                        </a:rPr>
                        <a:t>20186000912552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PUNTAJES PRUEBAS BÁSICAS.FUNCIONALES Y COMPORTAMENTALES CONVOCATORIA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3044">
                <a:tc>
                  <a:txBody>
                    <a:bodyPr/>
                    <a:lstStyle/>
                    <a:p>
                      <a:pPr algn="ctr" fontAlgn="ctr"/>
                      <a:r>
                        <a:rPr lang="es-CO" sz="600" b="0" i="0" u="none" strike="noStrike">
                          <a:effectLst/>
                          <a:latin typeface="Arial"/>
                        </a:rPr>
                        <a:t>20186000912572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CONSEJO DE ESTADO - SECCIÓN SEGUNDA-VIVIAN LISETH QUINTERO VIASUS-2018-00405-00</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3044">
                <a:tc>
                  <a:txBody>
                    <a:bodyPr/>
                    <a:lstStyle/>
                    <a:p>
                      <a:pPr algn="ctr" fontAlgn="ctr"/>
                      <a:r>
                        <a:rPr lang="es-CO" sz="600" b="0" i="0" u="none" strike="noStrike">
                          <a:effectLst/>
                          <a:latin typeface="Arial"/>
                        </a:rPr>
                        <a:t>20186000912582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3044">
                <a:tc>
                  <a:txBody>
                    <a:bodyPr/>
                    <a:lstStyle/>
                    <a:p>
                      <a:pPr algn="ctr" fontAlgn="ctr"/>
                      <a:r>
                        <a:rPr lang="es-CO" sz="600" b="0" i="0" u="none" strike="noStrike">
                          <a:effectLst/>
                          <a:latin typeface="Arial"/>
                        </a:rPr>
                        <a:t>20186000912602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20182020634091</a:t>
                      </a:r>
                    </a:p>
                  </a:txBody>
                  <a:tcPr marL="7620" marR="7620" marT="7620" marB="0" anchor="ctr"/>
                </a:tc>
              </a:tr>
              <a:tr h="503044">
                <a:tc>
                  <a:txBody>
                    <a:bodyPr/>
                    <a:lstStyle/>
                    <a:p>
                      <a:pPr algn="ctr" fontAlgn="ctr"/>
                      <a:r>
                        <a:rPr lang="es-CO" sz="600" b="0" i="0" u="none" strike="noStrike">
                          <a:effectLst/>
                          <a:latin typeface="Arial"/>
                        </a:rPr>
                        <a:t>20186000912632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REMISIÓN ACTOS ADMINISTRATIVOS DE LA CONVOCATORIA 325 DE 2015 INVIAS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3044">
                <a:tc>
                  <a:txBody>
                    <a:bodyPr/>
                    <a:lstStyle/>
                    <a:p>
                      <a:pPr algn="ctr" fontAlgn="ctr"/>
                      <a:r>
                        <a:rPr lang="es-CO" sz="600" b="0" i="0" u="none" strike="noStrike">
                          <a:effectLst/>
                          <a:latin typeface="Arial"/>
                        </a:rPr>
                        <a:t>20186000912662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pt-BR" sz="600" b="0" i="0" u="none" strike="noStrike">
                          <a:effectLst/>
                          <a:latin typeface="Arial"/>
                        </a:rPr>
                        <a:t>REPORTE DE CARGOS CONVOCATORIA N°435 DE 2016 CAR-ANLA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3044">
                <a:tc>
                  <a:txBody>
                    <a:bodyPr/>
                    <a:lstStyle/>
                    <a:p>
                      <a:pPr algn="ctr" fontAlgn="ctr"/>
                      <a:r>
                        <a:rPr lang="es-CO" sz="600" b="0" i="0" u="none" strike="noStrike">
                          <a:effectLst/>
                          <a:latin typeface="Arial"/>
                        </a:rPr>
                        <a:t>20186000912672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3044">
                <a:tc>
                  <a:txBody>
                    <a:bodyPr/>
                    <a:lstStyle/>
                    <a:p>
                      <a:pPr algn="ctr" fontAlgn="ctr"/>
                      <a:r>
                        <a:rPr lang="es-CO" sz="600" b="0" i="0" u="none" strike="noStrike">
                          <a:effectLst/>
                          <a:latin typeface="Arial"/>
                        </a:rPr>
                        <a:t>20186000912692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123279426"/>
      </p:ext>
    </p:extLst>
  </p:cSld>
  <p:clrMapOvr>
    <a:masterClrMapping/>
  </p:clrMapOvr>
  <p:timing>
    <p:tnLst>
      <p:par>
        <p:cTn id="1" dur="indefinite" restart="never" nodeType="tmRoot"/>
      </p:par>
    </p:tnLst>
  </p:timing>
</p:sld>
</file>

<file path=ppt/slides/slide100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1009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02588109"/>
              </p:ext>
            </p:extLst>
          </p:nvPr>
        </p:nvGraphicFramePr>
        <p:xfrm>
          <a:off x="539552" y="1268761"/>
          <a:ext cx="8208913" cy="4749989"/>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31509">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94334">
                <a:tc>
                  <a:txBody>
                    <a:bodyPr/>
                    <a:lstStyle/>
                    <a:p>
                      <a:pPr algn="ctr" fontAlgn="ctr"/>
                      <a:r>
                        <a:rPr lang="es-CO" sz="600" b="0" i="0" u="none" strike="noStrike" dirty="0">
                          <a:effectLst/>
                          <a:latin typeface="Arial"/>
                        </a:rPr>
                        <a:t>20186000912702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427-2016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20186000912712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20186000912732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20182210617531</a:t>
                      </a:r>
                    </a:p>
                  </a:txBody>
                  <a:tcPr marL="7620" marR="7620" marT="7620" marB="0" anchor="ctr"/>
                </a:tc>
              </a:tr>
              <a:tr h="494334">
                <a:tc>
                  <a:txBody>
                    <a:bodyPr/>
                    <a:lstStyle/>
                    <a:p>
                      <a:pPr algn="ctr" fontAlgn="ctr"/>
                      <a:r>
                        <a:rPr lang="es-CO" sz="600" b="0" i="0" u="none" strike="noStrike">
                          <a:effectLst/>
                          <a:latin typeface="Arial"/>
                        </a:rPr>
                        <a:t>20186000912742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EXPEDIENTE 1151 DE 2016 NOTIFICACIÓN AUTO 001045- FLORESMIRO RODRIGUEZ</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20186000912752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20186000912772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20186000912792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JUZGADO 11 ADMINISTRATIVO DEL CIRCUITO JUDICIAL DE CARTAGENA SECRETARIA-GUSTAVO ENRIQUE LLERENA CARABALLO  -2018-00179-00</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20186000912832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20181020665301</a:t>
                      </a:r>
                    </a:p>
                  </a:txBody>
                  <a:tcPr marL="7620" marR="7620" marT="7620" marB="0" anchor="ctr"/>
                </a:tc>
              </a:tr>
              <a:tr h="494334">
                <a:tc>
                  <a:txBody>
                    <a:bodyPr/>
                    <a:lstStyle/>
                    <a:p>
                      <a:pPr algn="ctr" fontAlgn="ctr"/>
                      <a:r>
                        <a:rPr lang="es-CO" sz="600" b="0" i="0" u="none" strike="noStrike">
                          <a:effectLst/>
                          <a:latin typeface="Arial"/>
                        </a:rPr>
                        <a:t>20186000912852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INFORME VACANTES TEMPORALES Y DEFINITIVAS JULIO - AGOSTO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251678805"/>
      </p:ext>
    </p:extLst>
  </p:cSld>
  <p:clrMapOvr>
    <a:masterClrMapping/>
  </p:clrMapOvr>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0331701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201810210013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201810210013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201810210014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201810210014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201810210015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201810210015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201810210016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201810210016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201810210017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201810210017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201810210018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201810210018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201810210019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201810210019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201810210020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201810210020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201810210021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201810210021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201810210022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201810210022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201810210023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201810210023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201810210024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201810210024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201810210025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201810210025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201810210026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201810210026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201810210027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201810210027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201810220001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101</a:t>
            </a:fld>
            <a:endParaRPr lang="es-CO"/>
          </a:p>
        </p:txBody>
      </p:sp>
    </p:spTree>
    <p:extLst>
      <p:ext uri="{BB962C8B-B14F-4D97-AF65-F5344CB8AC3E}">
        <p14:creationId xmlns:p14="http://schemas.microsoft.com/office/powerpoint/2010/main" val="2214908880"/>
      </p:ext>
    </p:extLst>
  </p:cSld>
  <p:clrMapOvr>
    <a:masterClrMapping/>
  </p:clrMapOvr>
  <p:timing>
    <p:tnLst>
      <p:par>
        <p:cTn id="1" dur="indefinite" restart="never" nodeType="tmRoot"/>
      </p:par>
    </p:tnLst>
  </p:timing>
</p:sld>
</file>

<file path=ppt/slides/slide101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1010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659464538"/>
              </p:ext>
            </p:extLst>
          </p:nvPr>
        </p:nvGraphicFramePr>
        <p:xfrm>
          <a:off x="539552" y="1268759"/>
          <a:ext cx="8208913" cy="475252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30554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94109">
                <a:tc>
                  <a:txBody>
                    <a:bodyPr/>
                    <a:lstStyle/>
                    <a:p>
                      <a:pPr algn="ctr" fontAlgn="ctr"/>
                      <a:r>
                        <a:rPr lang="es-CO" sz="600" b="0" i="0" u="none" strike="noStrike" dirty="0">
                          <a:effectLst/>
                          <a:latin typeface="Arial"/>
                        </a:rPr>
                        <a:t>20186000912862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VULNERACION DERECHOS DE CARRERA ADMINISTRATIVA</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20185000642931</a:t>
                      </a:r>
                    </a:p>
                  </a:txBody>
                  <a:tcPr marL="7620" marR="7620" marT="7620" marB="0" anchor="ctr"/>
                </a:tc>
              </a:tr>
              <a:tr h="494109">
                <a:tc>
                  <a:txBody>
                    <a:bodyPr/>
                    <a:lstStyle/>
                    <a:p>
                      <a:pPr algn="ctr" fontAlgn="ctr"/>
                      <a:r>
                        <a:rPr lang="es-CO" sz="600" b="0" i="0" u="none" strike="noStrike">
                          <a:effectLst/>
                          <a:latin typeface="Arial"/>
                        </a:rPr>
                        <a:t>20186000912872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109">
                <a:tc>
                  <a:txBody>
                    <a:bodyPr/>
                    <a:lstStyle/>
                    <a:p>
                      <a:pPr algn="ctr" fontAlgn="ctr"/>
                      <a:r>
                        <a:rPr lang="es-CO" sz="600" b="0" i="0" u="none" strike="noStrike">
                          <a:effectLst/>
                          <a:latin typeface="Arial"/>
                        </a:rPr>
                        <a:t>20186000912912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20182210635101</a:t>
                      </a:r>
                    </a:p>
                  </a:txBody>
                  <a:tcPr marL="7620" marR="7620" marT="7620" marB="0" anchor="ctr"/>
                </a:tc>
              </a:tr>
              <a:tr h="494109">
                <a:tc>
                  <a:txBody>
                    <a:bodyPr/>
                    <a:lstStyle/>
                    <a:p>
                      <a:pPr algn="ctr" fontAlgn="ctr"/>
                      <a:r>
                        <a:rPr lang="es-CO" sz="600" b="0" i="0" u="none" strike="noStrike">
                          <a:effectLst/>
                          <a:latin typeface="Arial"/>
                        </a:rPr>
                        <a:t>20186000912922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SUBSANACION CONCILIACION RADICADO N° 00836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109">
                <a:tc>
                  <a:txBody>
                    <a:bodyPr/>
                    <a:lstStyle/>
                    <a:p>
                      <a:pPr algn="ctr" fontAlgn="ctr"/>
                      <a:r>
                        <a:rPr lang="es-CO" sz="600" b="0" i="0" u="none" strike="noStrike">
                          <a:effectLst/>
                          <a:latin typeface="Arial"/>
                        </a:rPr>
                        <a:t>20186000912932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OFICIO NO. 20182310577001 ACTUALIZACIÓN USO LE - CÓRDOBA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109">
                <a:tc>
                  <a:txBody>
                    <a:bodyPr/>
                    <a:lstStyle/>
                    <a:p>
                      <a:pPr algn="ctr" fontAlgn="ctr"/>
                      <a:r>
                        <a:rPr lang="es-CO" sz="600" b="0" i="0" u="none" strike="noStrike">
                          <a:effectLst/>
                          <a:latin typeface="Arial"/>
                        </a:rPr>
                        <a:t>20186000912962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INFORMACIÓN USO DE LISTAS DE ELEGIBLES Y ACTUALIZACIÓN OPEC.SOGAMOSO CONVOCATORIAS 339 A 425 DE 2016 - DIRECTIVOS DOCENTES.DOCENTES DE AULA Y LÍDERES DE APOYO.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109">
                <a:tc>
                  <a:txBody>
                    <a:bodyPr/>
                    <a:lstStyle/>
                    <a:p>
                      <a:pPr algn="ctr" fontAlgn="ctr"/>
                      <a:r>
                        <a:rPr lang="es-CO" sz="600" b="0" i="0" u="none" strike="noStrike">
                          <a:effectLst/>
                          <a:latin typeface="Arial"/>
                        </a:rPr>
                        <a:t>20186000913012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LISTADOS DE ELEGIBLES CNSC</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109">
                <a:tc>
                  <a:txBody>
                    <a:bodyPr/>
                    <a:lstStyle/>
                    <a:p>
                      <a:pPr algn="ctr" fontAlgn="ctr"/>
                      <a:r>
                        <a:rPr lang="es-CO" sz="600" b="0" i="0" u="none" strike="noStrike">
                          <a:effectLst/>
                          <a:latin typeface="Arial"/>
                        </a:rPr>
                        <a:t>20186000913022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ENVÍO OPEC CORREGIDA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109">
                <a:tc>
                  <a:txBody>
                    <a:bodyPr/>
                    <a:lstStyle/>
                    <a:p>
                      <a:pPr algn="ctr" fontAlgn="ctr"/>
                      <a:r>
                        <a:rPr lang="es-CO" sz="600" b="0" i="0" u="none" strike="noStrike">
                          <a:effectLst/>
                          <a:latin typeface="Arial"/>
                        </a:rPr>
                        <a:t>20186000913042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PARTICIPACIÓN AL CONCURSO.DOCENTE</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138901246"/>
      </p:ext>
    </p:extLst>
  </p:cSld>
  <p:clrMapOvr>
    <a:masterClrMapping/>
  </p:clrMapOvr>
  <p:timing>
    <p:tnLst>
      <p:par>
        <p:cTn id="1" dur="indefinite" restart="never" nodeType="tmRoot"/>
      </p:par>
    </p:tnLst>
  </p:timing>
</p:sld>
</file>

<file path=ppt/slides/slide101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1011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250076646"/>
              </p:ext>
            </p:extLst>
          </p:nvPr>
        </p:nvGraphicFramePr>
        <p:xfrm>
          <a:off x="539552" y="1268761"/>
          <a:ext cx="8208913" cy="4749989"/>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31509">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94334">
                <a:tc>
                  <a:txBody>
                    <a:bodyPr/>
                    <a:lstStyle/>
                    <a:p>
                      <a:pPr algn="ctr" fontAlgn="ctr"/>
                      <a:r>
                        <a:rPr lang="es-CO" sz="600" b="0" i="0" u="none" strike="noStrike" dirty="0">
                          <a:effectLst/>
                          <a:latin typeface="Arial"/>
                        </a:rPr>
                        <a:t>20186000913062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20186000913082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20186000913102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DERECHO DE REPOSICON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20186000913112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20186000913122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DERECHO DE PETICION</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20181700616061</a:t>
                      </a:r>
                    </a:p>
                  </a:txBody>
                  <a:tcPr marL="7620" marR="7620" marT="7620" marB="0" anchor="ctr"/>
                </a:tc>
              </a:tr>
              <a:tr h="494334">
                <a:tc>
                  <a:txBody>
                    <a:bodyPr/>
                    <a:lstStyle/>
                    <a:p>
                      <a:pPr algn="ctr" fontAlgn="ctr"/>
                      <a:r>
                        <a:rPr lang="es-CO" sz="600" b="0" i="0" u="none" strike="noStrike">
                          <a:effectLst/>
                          <a:latin typeface="Arial"/>
                        </a:rPr>
                        <a:t>20186000913142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INFORMACION Y ORIENTACION CON TRAMITE SIM 1761302563</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20181020662781</a:t>
                      </a:r>
                    </a:p>
                  </a:txBody>
                  <a:tcPr marL="7620" marR="7620" marT="7620" marB="0" anchor="ctr"/>
                </a:tc>
              </a:tr>
              <a:tr h="494334">
                <a:tc>
                  <a:txBody>
                    <a:bodyPr/>
                    <a:lstStyle/>
                    <a:p>
                      <a:pPr algn="ctr" fontAlgn="ctr"/>
                      <a:r>
                        <a:rPr lang="es-CO" sz="600" b="0" i="0" u="none" strike="noStrike">
                          <a:effectLst/>
                          <a:latin typeface="Arial"/>
                        </a:rPr>
                        <a:t>20186000913152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20181700616491</a:t>
                      </a:r>
                    </a:p>
                  </a:txBody>
                  <a:tcPr marL="7620" marR="7620" marT="7620" marB="0" anchor="ctr"/>
                </a:tc>
              </a:tr>
              <a:tr h="494334">
                <a:tc>
                  <a:txBody>
                    <a:bodyPr/>
                    <a:lstStyle/>
                    <a:p>
                      <a:pPr algn="ctr" fontAlgn="ctr"/>
                      <a:r>
                        <a:rPr lang="es-CO" sz="600" b="0" i="0" u="none" strike="noStrike">
                          <a:effectLst/>
                          <a:latin typeface="Arial"/>
                        </a:rPr>
                        <a:t>20186000913172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NOTIFICACIONES</a:t>
                      </a:r>
                    </a:p>
                  </a:txBody>
                  <a:tcPr marL="7620" marR="7620" marT="7620" marB="0" anchor="ctr"/>
                </a:tc>
                <a:tc>
                  <a:txBody>
                    <a:bodyPr/>
                    <a:lstStyle/>
                    <a:p>
                      <a:pPr algn="ctr" fontAlgn="ctr"/>
                      <a:r>
                        <a:rPr lang="es-CO" sz="600" b="0" i="0" u="none" strike="noStrike">
                          <a:effectLst/>
                          <a:latin typeface="Arial"/>
                        </a:rPr>
                        <a:t>CDP CONVOCATORIA TERRITORIAL 2018 EL SANTUARIO ANTIOQUIA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20186000913202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844718346"/>
      </p:ext>
    </p:extLst>
  </p:cSld>
  <p:clrMapOvr>
    <a:masterClrMapping/>
  </p:clrMapOvr>
  <p:timing>
    <p:tnLst>
      <p:par>
        <p:cTn id="1" dur="indefinite" restart="never" nodeType="tmRoot"/>
      </p:par>
    </p:tnLst>
  </p:timing>
</p:sld>
</file>

<file path=ppt/slides/slide101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1012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677997451"/>
              </p:ext>
            </p:extLst>
          </p:nvPr>
        </p:nvGraphicFramePr>
        <p:xfrm>
          <a:off x="539552" y="1268761"/>
          <a:ext cx="8208913" cy="4749989"/>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31509">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94334">
                <a:tc>
                  <a:txBody>
                    <a:bodyPr/>
                    <a:lstStyle/>
                    <a:p>
                      <a:pPr algn="ctr" fontAlgn="ctr"/>
                      <a:r>
                        <a:rPr lang="es-CO" sz="600" b="0" i="0" u="none" strike="noStrike" dirty="0">
                          <a:effectLst/>
                          <a:latin typeface="Arial"/>
                        </a:rPr>
                        <a:t>20186000913212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20182230629751</a:t>
                      </a:r>
                    </a:p>
                  </a:txBody>
                  <a:tcPr marL="7620" marR="7620" marT="7620" marB="0" anchor="ctr"/>
                </a:tc>
              </a:tr>
              <a:tr h="494334">
                <a:tc>
                  <a:txBody>
                    <a:bodyPr/>
                    <a:lstStyle/>
                    <a:p>
                      <a:pPr algn="ctr" fontAlgn="ctr"/>
                      <a:r>
                        <a:rPr lang="es-CO" sz="600" b="0" i="0" u="none" strike="noStrike">
                          <a:effectLst/>
                          <a:latin typeface="Arial"/>
                        </a:rPr>
                        <a:t>20186000913222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20186000913232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RESOLUCION N° 1506 DE OCTUBRE 25 DE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20186000913242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20182230618701</a:t>
                      </a:r>
                    </a:p>
                  </a:txBody>
                  <a:tcPr marL="7620" marR="7620" marT="7620" marB="0" anchor="ctr"/>
                </a:tc>
              </a:tr>
              <a:tr h="494334">
                <a:tc>
                  <a:txBody>
                    <a:bodyPr/>
                    <a:lstStyle/>
                    <a:p>
                      <a:pPr algn="ctr" fontAlgn="ctr"/>
                      <a:r>
                        <a:rPr lang="es-CO" sz="600" b="0" i="0" u="none" strike="noStrike">
                          <a:effectLst/>
                          <a:latin typeface="Arial"/>
                        </a:rPr>
                        <a:t>20186000913252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20186000913262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20186000913272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20186000913312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CONSULTA CUMPLIMIENTO REQUISITOS PARA SER DOCENTE DE FILOSOFIA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20186000913322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PLAZO PARA AJUSTES MANUAL HISPANIA - ANTIOQUIA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546034187"/>
      </p:ext>
    </p:extLst>
  </p:cSld>
  <p:clrMapOvr>
    <a:masterClrMapping/>
  </p:clrMapOvr>
  <p:timing>
    <p:tnLst>
      <p:par>
        <p:cTn id="1" dur="indefinite" restart="never" nodeType="tmRoot"/>
      </p:par>
    </p:tnLst>
  </p:timing>
</p:sld>
</file>

<file path=ppt/slides/slide101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1013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549397721"/>
              </p:ext>
            </p:extLst>
          </p:nvPr>
        </p:nvGraphicFramePr>
        <p:xfrm>
          <a:off x="539552" y="1268761"/>
          <a:ext cx="8208913" cy="476079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92708">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95535">
                <a:tc>
                  <a:txBody>
                    <a:bodyPr/>
                    <a:lstStyle/>
                    <a:p>
                      <a:pPr algn="ctr" fontAlgn="ctr"/>
                      <a:r>
                        <a:rPr lang="es-CO" sz="600" b="0" i="0" u="none" strike="noStrike" dirty="0">
                          <a:effectLst/>
                          <a:latin typeface="Arial"/>
                        </a:rPr>
                        <a:t>20186000913332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5535">
                <a:tc>
                  <a:txBody>
                    <a:bodyPr/>
                    <a:lstStyle/>
                    <a:p>
                      <a:pPr algn="ctr" fontAlgn="ctr"/>
                      <a:r>
                        <a:rPr lang="es-CO" sz="600" b="0" i="0" u="none" strike="noStrike">
                          <a:effectLst/>
                          <a:latin typeface="Arial"/>
                        </a:rPr>
                        <a:t>20186000913342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RODOLFO ANTONIO PACHECO GOMEZ- 2014-00156 AVISO PUBLICACION ESTADO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5535">
                <a:tc>
                  <a:txBody>
                    <a:bodyPr/>
                    <a:lstStyle/>
                    <a:p>
                      <a:pPr algn="ctr" fontAlgn="ctr"/>
                      <a:r>
                        <a:rPr lang="es-CO" sz="600" b="0" i="0" u="none" strike="noStrike">
                          <a:effectLst/>
                          <a:latin typeface="Arial"/>
                        </a:rPr>
                        <a:t>20186000913352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5535">
                <a:tc>
                  <a:txBody>
                    <a:bodyPr/>
                    <a:lstStyle/>
                    <a:p>
                      <a:pPr algn="ctr" fontAlgn="ctr"/>
                      <a:r>
                        <a:rPr lang="es-CO" sz="600" b="0" i="0" u="none" strike="noStrike">
                          <a:effectLst/>
                          <a:latin typeface="Arial"/>
                        </a:rPr>
                        <a:t>20186000913362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5535">
                <a:tc>
                  <a:txBody>
                    <a:bodyPr/>
                    <a:lstStyle/>
                    <a:p>
                      <a:pPr algn="ctr" fontAlgn="ctr"/>
                      <a:r>
                        <a:rPr lang="es-CO" sz="600" b="0" i="0" u="none" strike="noStrike">
                          <a:effectLst/>
                          <a:latin typeface="Arial"/>
                        </a:rPr>
                        <a:t>20186000913372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5535">
                <a:tc>
                  <a:txBody>
                    <a:bodyPr/>
                    <a:lstStyle/>
                    <a:p>
                      <a:pPr algn="ctr" fontAlgn="ctr"/>
                      <a:r>
                        <a:rPr lang="es-CO" sz="600" b="0" i="0" u="none" strike="noStrike">
                          <a:effectLst/>
                          <a:latin typeface="Arial"/>
                        </a:rPr>
                        <a:t>20186000913382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RADICADO N° 20183010572881 Y 20183010589511</a:t>
                      </a:r>
                    </a:p>
                  </a:txBody>
                  <a:tcPr marL="7620" marR="7620" marT="7620" marB="0" anchor="ctr"/>
                </a:tc>
                <a:tc>
                  <a:txBody>
                    <a:bodyPr/>
                    <a:lstStyle/>
                    <a:p>
                      <a:pPr algn="ctr" fontAlgn="ctr"/>
                      <a:r>
                        <a:rPr lang="es-CO" sz="600" b="0" i="0" u="none" strike="noStrike">
                          <a:effectLst/>
                          <a:latin typeface="Arial"/>
                        </a:rPr>
                        <a:t>31/10/2018</a:t>
                      </a:r>
                    </a:p>
                  </a:txBody>
                  <a:tcPr marL="7620" marR="7620" marT="7620" marB="0" anchor="ctr"/>
                </a:tc>
                <a:tc>
                  <a:txBody>
                    <a:bodyPr/>
                    <a:lstStyle/>
                    <a:p>
                      <a:pPr algn="ctr" fontAlgn="ctr"/>
                      <a:r>
                        <a:rPr lang="es-CO" sz="600" b="0" i="0" u="none" strike="noStrike">
                          <a:effectLst/>
                          <a:latin typeface="Arial"/>
                        </a:rPr>
                        <a:t>20183010613441</a:t>
                      </a:r>
                    </a:p>
                  </a:txBody>
                  <a:tcPr marL="7620" marR="7620" marT="7620" marB="0" anchor="ctr"/>
                </a:tc>
              </a:tr>
              <a:tr h="495535">
                <a:tc>
                  <a:txBody>
                    <a:bodyPr/>
                    <a:lstStyle/>
                    <a:p>
                      <a:pPr algn="ctr" fontAlgn="ctr"/>
                      <a:r>
                        <a:rPr lang="es-CO" sz="600" b="0" i="0" u="none" strike="noStrike">
                          <a:effectLst/>
                          <a:latin typeface="Arial"/>
                        </a:rPr>
                        <a:t>20186000913392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COMUNICADO - MARÍA LUCRECIA GARZÓN BELTRÁN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5535">
                <a:tc>
                  <a:txBody>
                    <a:bodyPr/>
                    <a:lstStyle/>
                    <a:p>
                      <a:pPr algn="ctr" fontAlgn="ctr"/>
                      <a:r>
                        <a:rPr lang="es-CO" sz="600" b="0" i="0" u="none" strike="noStrike">
                          <a:effectLst/>
                          <a:latin typeface="Arial"/>
                        </a:rPr>
                        <a:t>20186000913402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20182210642201</a:t>
                      </a:r>
                    </a:p>
                  </a:txBody>
                  <a:tcPr marL="7620" marR="7620" marT="7620" marB="0" anchor="ctr"/>
                </a:tc>
              </a:tr>
              <a:tr h="495535">
                <a:tc>
                  <a:txBody>
                    <a:bodyPr/>
                    <a:lstStyle/>
                    <a:p>
                      <a:pPr algn="ctr" fontAlgn="ctr"/>
                      <a:r>
                        <a:rPr lang="es-CO" sz="600" b="0" i="0" u="none" strike="noStrike">
                          <a:effectLst/>
                          <a:latin typeface="Arial"/>
                        </a:rPr>
                        <a:t>20186000913412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588235543"/>
      </p:ext>
    </p:extLst>
  </p:cSld>
  <p:clrMapOvr>
    <a:masterClrMapping/>
  </p:clrMapOvr>
  <p:timing>
    <p:tnLst>
      <p:par>
        <p:cTn id="1" dur="indefinite" restart="never" nodeType="tmRoot"/>
      </p:par>
    </p:tnLst>
  </p:timing>
</p:sld>
</file>

<file path=ppt/slides/slide101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1014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833684834"/>
              </p:ext>
            </p:extLst>
          </p:nvPr>
        </p:nvGraphicFramePr>
        <p:xfrm>
          <a:off x="539552" y="1268761"/>
          <a:ext cx="8208913" cy="48184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35071">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01940">
                <a:tc>
                  <a:txBody>
                    <a:bodyPr/>
                    <a:lstStyle/>
                    <a:p>
                      <a:pPr algn="ctr" fontAlgn="ctr"/>
                      <a:r>
                        <a:rPr lang="es-CO" sz="600" b="0" i="0" u="none" strike="noStrike" dirty="0">
                          <a:effectLst/>
                          <a:latin typeface="Arial"/>
                        </a:rPr>
                        <a:t>20186000913422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20186000913432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20186000913442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REMISION DE DOCUMENTOS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20186000913452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20186000913472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20186000913492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20186000913522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20186000913532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20182210642981</a:t>
                      </a:r>
                    </a:p>
                  </a:txBody>
                  <a:tcPr marL="7620" marR="7620" marT="7620" marB="0" anchor="ctr"/>
                </a:tc>
              </a:tr>
              <a:tr h="501940">
                <a:tc>
                  <a:txBody>
                    <a:bodyPr/>
                    <a:lstStyle/>
                    <a:p>
                      <a:pPr algn="ctr" fontAlgn="ctr"/>
                      <a:r>
                        <a:rPr lang="es-CO" sz="600" b="0" i="0" u="none" strike="noStrike">
                          <a:effectLst/>
                          <a:latin typeface="Arial"/>
                        </a:rPr>
                        <a:t>20186000913552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624 A 638 DEFENSA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dirty="0">
                          <a:effectLst/>
                          <a:latin typeface="Arial"/>
                        </a:rPr>
                        <a:t>20182110634511</a:t>
                      </a:r>
                    </a:p>
                  </a:txBody>
                  <a:tcPr marL="7620" marR="7620" marT="7620" marB="0" anchor="ctr"/>
                </a:tc>
              </a:tr>
            </a:tbl>
          </a:graphicData>
        </a:graphic>
      </p:graphicFrame>
    </p:spTree>
    <p:extLst>
      <p:ext uri="{BB962C8B-B14F-4D97-AF65-F5344CB8AC3E}">
        <p14:creationId xmlns:p14="http://schemas.microsoft.com/office/powerpoint/2010/main" val="1517165556"/>
      </p:ext>
    </p:extLst>
  </p:cSld>
  <p:clrMapOvr>
    <a:masterClrMapping/>
  </p:clrMapOvr>
  <p:timing>
    <p:tnLst>
      <p:par>
        <p:cTn id="1" dur="indefinite" restart="never" nodeType="tmRoot"/>
      </p:par>
    </p:tnLst>
  </p:timing>
</p:sld>
</file>

<file path=ppt/slides/slide101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1015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469011818"/>
              </p:ext>
            </p:extLst>
          </p:nvPr>
        </p:nvGraphicFramePr>
        <p:xfrm>
          <a:off x="539552" y="1268759"/>
          <a:ext cx="8208913" cy="475252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30554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94109">
                <a:tc>
                  <a:txBody>
                    <a:bodyPr/>
                    <a:lstStyle/>
                    <a:p>
                      <a:pPr algn="ctr" fontAlgn="ctr"/>
                      <a:r>
                        <a:rPr lang="es-CO" sz="600" b="0" i="0" u="none" strike="noStrike" dirty="0">
                          <a:effectLst/>
                          <a:latin typeface="Arial"/>
                        </a:rPr>
                        <a:t>20186000913562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20181020661451</a:t>
                      </a:r>
                    </a:p>
                  </a:txBody>
                  <a:tcPr marL="7620" marR="7620" marT="7620" marB="0" anchor="ctr"/>
                </a:tc>
              </a:tr>
              <a:tr h="494109">
                <a:tc>
                  <a:txBody>
                    <a:bodyPr/>
                    <a:lstStyle/>
                    <a:p>
                      <a:pPr algn="ctr" fontAlgn="ctr"/>
                      <a:r>
                        <a:rPr lang="es-CO" sz="600" b="0" i="0" u="none" strike="noStrike">
                          <a:effectLst/>
                          <a:latin typeface="Arial"/>
                        </a:rPr>
                        <a:t>20186000913602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109">
                <a:tc>
                  <a:txBody>
                    <a:bodyPr/>
                    <a:lstStyle/>
                    <a:p>
                      <a:pPr algn="ctr" fontAlgn="ctr"/>
                      <a:r>
                        <a:rPr lang="es-CO" sz="600" b="0" i="0" u="none" strike="noStrike">
                          <a:effectLst/>
                          <a:latin typeface="Arial"/>
                        </a:rPr>
                        <a:t>20186000913622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109">
                <a:tc>
                  <a:txBody>
                    <a:bodyPr/>
                    <a:lstStyle/>
                    <a:p>
                      <a:pPr algn="ctr" fontAlgn="ctr"/>
                      <a:r>
                        <a:rPr lang="es-CO" sz="600" b="0" i="0" u="none" strike="noStrike">
                          <a:effectLst/>
                          <a:latin typeface="Arial"/>
                        </a:rPr>
                        <a:t>20186000913632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PETICION - CONVOCATORIA 428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109">
                <a:tc>
                  <a:txBody>
                    <a:bodyPr/>
                    <a:lstStyle/>
                    <a:p>
                      <a:pPr algn="ctr" fontAlgn="ctr"/>
                      <a:r>
                        <a:rPr lang="es-CO" sz="600" b="0" i="0" u="none" strike="noStrike">
                          <a:effectLst/>
                          <a:latin typeface="Arial"/>
                        </a:rPr>
                        <a:t>20186000913642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20182230619821</a:t>
                      </a:r>
                    </a:p>
                  </a:txBody>
                  <a:tcPr marL="7620" marR="7620" marT="7620" marB="0" anchor="ctr"/>
                </a:tc>
              </a:tr>
              <a:tr h="494109">
                <a:tc>
                  <a:txBody>
                    <a:bodyPr/>
                    <a:lstStyle/>
                    <a:p>
                      <a:pPr algn="ctr" fontAlgn="ctr"/>
                      <a:r>
                        <a:rPr lang="es-CO" sz="600" b="0" i="0" u="none" strike="noStrike">
                          <a:effectLst/>
                          <a:latin typeface="Arial"/>
                        </a:rPr>
                        <a:t>20186000913652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109">
                <a:tc>
                  <a:txBody>
                    <a:bodyPr/>
                    <a:lstStyle/>
                    <a:p>
                      <a:pPr algn="ctr" fontAlgn="ctr"/>
                      <a:r>
                        <a:rPr lang="es-CO" sz="600" b="0" i="0" u="none" strike="noStrike">
                          <a:effectLst/>
                          <a:latin typeface="Arial"/>
                        </a:rPr>
                        <a:t>20186000913662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NULIDAD Y RESTABLECIMIENTO DEL DERECHO </a:t>
                      </a:r>
                      <a:br>
                        <a:rPr lang="es-CO" sz="600" b="0" i="0" u="none" strike="noStrike">
                          <a:effectLst/>
                          <a:latin typeface="Arial"/>
                        </a:rPr>
                      </a:br>
                      <a:r>
                        <a:rPr lang="es-CO" sz="600" b="0" i="0" u="none" strike="noStrike">
                          <a:effectLst/>
                          <a:latin typeface="Arial"/>
                        </a:rPr>
                        <a:t>EXPEDIENTE N. 201800148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109">
                <a:tc>
                  <a:txBody>
                    <a:bodyPr/>
                    <a:lstStyle/>
                    <a:p>
                      <a:pPr algn="ctr" fontAlgn="ctr"/>
                      <a:r>
                        <a:rPr lang="es-CO" sz="600" b="0" i="0" u="none" strike="noStrike">
                          <a:effectLst/>
                          <a:latin typeface="Arial"/>
                        </a:rPr>
                        <a:t>20186000913672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20182230619971</a:t>
                      </a:r>
                    </a:p>
                  </a:txBody>
                  <a:tcPr marL="7620" marR="7620" marT="7620" marB="0" anchor="ctr"/>
                </a:tc>
              </a:tr>
              <a:tr h="494109">
                <a:tc>
                  <a:txBody>
                    <a:bodyPr/>
                    <a:lstStyle/>
                    <a:p>
                      <a:pPr algn="ctr" fontAlgn="ctr"/>
                      <a:r>
                        <a:rPr lang="es-CO" sz="600" b="0" i="0" u="none" strike="noStrike">
                          <a:effectLst/>
                          <a:latin typeface="Arial"/>
                        </a:rPr>
                        <a:t>20186000913692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429-2016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dirty="0">
                          <a:effectLst/>
                          <a:latin typeface="Arial"/>
                        </a:rPr>
                        <a:t>20182110628331</a:t>
                      </a:r>
                    </a:p>
                  </a:txBody>
                  <a:tcPr marL="7620" marR="7620" marT="7620" marB="0" anchor="ctr"/>
                </a:tc>
              </a:tr>
            </a:tbl>
          </a:graphicData>
        </a:graphic>
      </p:graphicFrame>
    </p:spTree>
    <p:extLst>
      <p:ext uri="{BB962C8B-B14F-4D97-AF65-F5344CB8AC3E}">
        <p14:creationId xmlns:p14="http://schemas.microsoft.com/office/powerpoint/2010/main" val="424320022"/>
      </p:ext>
    </p:extLst>
  </p:cSld>
  <p:clrMapOvr>
    <a:masterClrMapping/>
  </p:clrMapOvr>
  <p:timing>
    <p:tnLst>
      <p:par>
        <p:cTn id="1" dur="indefinite" restart="never" nodeType="tmRoot"/>
      </p:par>
    </p:tnLst>
  </p:timing>
</p:sld>
</file>

<file path=ppt/slides/slide101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1016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501531599"/>
              </p:ext>
            </p:extLst>
          </p:nvPr>
        </p:nvGraphicFramePr>
        <p:xfrm>
          <a:off x="539552" y="1268761"/>
          <a:ext cx="8208913" cy="4749989"/>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31509">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94334">
                <a:tc>
                  <a:txBody>
                    <a:bodyPr/>
                    <a:lstStyle/>
                    <a:p>
                      <a:pPr algn="ctr" fontAlgn="ctr"/>
                      <a:r>
                        <a:rPr lang="es-CO" sz="600" b="0" i="0" u="none" strike="noStrike" dirty="0">
                          <a:effectLst/>
                          <a:latin typeface="Arial"/>
                        </a:rPr>
                        <a:t>20186000913702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 SENA</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20181020683511</a:t>
                      </a:r>
                    </a:p>
                  </a:txBody>
                  <a:tcPr marL="7620" marR="7620" marT="7620" marB="0" anchor="ctr"/>
                </a:tc>
              </a:tr>
              <a:tr h="494334">
                <a:tc>
                  <a:txBody>
                    <a:bodyPr/>
                    <a:lstStyle/>
                    <a:p>
                      <a:pPr algn="ctr" fontAlgn="ctr"/>
                      <a:r>
                        <a:rPr lang="es-CO" sz="600" b="0" i="0" u="none" strike="noStrike">
                          <a:effectLst/>
                          <a:latin typeface="Arial"/>
                        </a:rPr>
                        <a:t>20186000913712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20186000913732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PETICION - CONVOCATORIA 336 DE 2016</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20182120667481</a:t>
                      </a:r>
                    </a:p>
                  </a:txBody>
                  <a:tcPr marL="7620" marR="7620" marT="7620" marB="0" anchor="ctr"/>
                </a:tc>
              </a:tr>
              <a:tr h="494334">
                <a:tc>
                  <a:txBody>
                    <a:bodyPr/>
                    <a:lstStyle/>
                    <a:p>
                      <a:pPr algn="ctr" fontAlgn="ctr"/>
                      <a:r>
                        <a:rPr lang="es-CO" sz="600" b="0" i="0" u="none" strike="noStrike">
                          <a:effectLst/>
                          <a:latin typeface="Arial"/>
                        </a:rPr>
                        <a:t>20186000913752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20186000913762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20186000913792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20186000913812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20182210615621</a:t>
                      </a:r>
                    </a:p>
                  </a:txBody>
                  <a:tcPr marL="7620" marR="7620" marT="7620" marB="0" anchor="ctr"/>
                </a:tc>
              </a:tr>
              <a:tr h="494334">
                <a:tc>
                  <a:txBody>
                    <a:bodyPr/>
                    <a:lstStyle/>
                    <a:p>
                      <a:pPr algn="ctr" fontAlgn="ctr"/>
                      <a:r>
                        <a:rPr lang="es-CO" sz="600" b="0" i="0" u="none" strike="noStrike">
                          <a:effectLst/>
                          <a:latin typeface="Arial"/>
                        </a:rPr>
                        <a:t>20186000913822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20186000913852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863263130"/>
      </p:ext>
    </p:extLst>
  </p:cSld>
  <p:clrMapOvr>
    <a:masterClrMapping/>
  </p:clrMapOvr>
  <p:timing>
    <p:tnLst>
      <p:par>
        <p:cTn id="1" dur="indefinite" restart="never" nodeType="tmRoot"/>
      </p:par>
    </p:tnLst>
  </p:timing>
</p:sld>
</file>

<file path=ppt/slides/slide101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1017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647130767"/>
              </p:ext>
            </p:extLst>
          </p:nvPr>
        </p:nvGraphicFramePr>
        <p:xfrm>
          <a:off x="539552" y="1268761"/>
          <a:ext cx="8208913" cy="4749989"/>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31509">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94334">
                <a:tc>
                  <a:txBody>
                    <a:bodyPr/>
                    <a:lstStyle/>
                    <a:p>
                      <a:pPr algn="ctr" fontAlgn="ctr"/>
                      <a:r>
                        <a:rPr lang="es-CO" sz="600" b="0" i="0" u="none" strike="noStrike" dirty="0">
                          <a:effectLst/>
                          <a:latin typeface="Arial"/>
                        </a:rPr>
                        <a:t>20186000913862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20186000913882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20183200620661</a:t>
                      </a:r>
                    </a:p>
                  </a:txBody>
                  <a:tcPr marL="7620" marR="7620" marT="7620" marB="0" anchor="ctr"/>
                </a:tc>
              </a:tr>
              <a:tr h="494334">
                <a:tc>
                  <a:txBody>
                    <a:bodyPr/>
                    <a:lstStyle/>
                    <a:p>
                      <a:pPr algn="ctr" fontAlgn="ctr"/>
                      <a:r>
                        <a:rPr lang="es-CO" sz="600" b="0" i="0" u="none" strike="noStrike">
                          <a:effectLst/>
                          <a:latin typeface="Arial"/>
                        </a:rPr>
                        <a:t>20186000913922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436 SENA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20186000913932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436 SENA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20186000913942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20186000913962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vi-VN" sz="600" b="0" i="0" u="none" strike="noStrike">
                          <a:effectLst/>
                          <a:latin typeface="Arial"/>
                        </a:rPr>
                        <a:t>SOLICITUD DE ACLARACIÓN</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20182010641181</a:t>
                      </a:r>
                    </a:p>
                  </a:txBody>
                  <a:tcPr marL="7620" marR="7620" marT="7620" marB="0" anchor="ctr"/>
                </a:tc>
              </a:tr>
              <a:tr h="494334">
                <a:tc>
                  <a:txBody>
                    <a:bodyPr/>
                    <a:lstStyle/>
                    <a:p>
                      <a:pPr algn="ctr" fontAlgn="ctr"/>
                      <a:r>
                        <a:rPr lang="es-CO" sz="600" b="0" i="0" u="none" strike="noStrike">
                          <a:effectLst/>
                          <a:latin typeface="Arial"/>
                        </a:rPr>
                        <a:t>20186000913972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20186000913982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OFICIO CON COPIA A LA CNSC - DERECHO DE PETICION REVISION Y VERIFICACION DE EXPERIENCIA CONVOCATORIA 436 DE 2017 - RESOLUCION N. 20182120140645 DEL 17 DE OCTUBRE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20186000914002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PETICION A LA REF. 20183010548531 EXP. 17 NOV.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53563434"/>
      </p:ext>
    </p:extLst>
  </p:cSld>
  <p:clrMapOvr>
    <a:masterClrMapping/>
  </p:clrMapOvr>
  <p:timing>
    <p:tnLst>
      <p:par>
        <p:cTn id="1" dur="indefinite" restart="never" nodeType="tmRoot"/>
      </p:par>
    </p:tnLst>
  </p:timing>
</p:sld>
</file>

<file path=ppt/slides/slide101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1018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212369202"/>
              </p:ext>
            </p:extLst>
          </p:nvPr>
        </p:nvGraphicFramePr>
        <p:xfrm>
          <a:off x="539552" y="1268761"/>
          <a:ext cx="8208913" cy="48184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35071">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01940">
                <a:tc>
                  <a:txBody>
                    <a:bodyPr/>
                    <a:lstStyle/>
                    <a:p>
                      <a:pPr algn="ctr" fontAlgn="ctr"/>
                      <a:r>
                        <a:rPr lang="es-CO" sz="600" b="0" i="0" u="none" strike="noStrike" dirty="0">
                          <a:effectLst/>
                          <a:latin typeface="Arial"/>
                        </a:rPr>
                        <a:t>20186000914042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RECUPERAR USUARIO</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20186000914082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20186000914152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20186000914162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20186000914182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20186000914212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20182210614881</a:t>
                      </a:r>
                    </a:p>
                  </a:txBody>
                  <a:tcPr marL="7620" marR="7620" marT="7620" marB="0" anchor="ctr"/>
                </a:tc>
              </a:tr>
              <a:tr h="501940">
                <a:tc>
                  <a:txBody>
                    <a:bodyPr/>
                    <a:lstStyle/>
                    <a:p>
                      <a:pPr algn="ctr" fontAlgn="ctr"/>
                      <a:r>
                        <a:rPr lang="es-CO" sz="600" b="0" i="0" u="none" strike="noStrike">
                          <a:effectLst/>
                          <a:latin typeface="Arial"/>
                        </a:rPr>
                        <a:t>20186000914282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20181700616001</a:t>
                      </a:r>
                    </a:p>
                  </a:txBody>
                  <a:tcPr marL="7620" marR="7620" marT="7620" marB="0" anchor="ctr"/>
                </a:tc>
              </a:tr>
              <a:tr h="501940">
                <a:tc>
                  <a:txBody>
                    <a:bodyPr/>
                    <a:lstStyle/>
                    <a:p>
                      <a:pPr algn="ctr" fontAlgn="ctr"/>
                      <a:r>
                        <a:rPr lang="es-CO" sz="600" b="0" i="0" u="none" strike="noStrike">
                          <a:effectLst/>
                          <a:latin typeface="Arial"/>
                        </a:rPr>
                        <a:t>20186000914302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FUNCIÓN PÚBLICA RAD. 20182040273511 MELQUISIDETH ARGUMEDO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20186000914312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AUTORIZACION DE NOMBRAMIENTO DEL SIGUIENTE ELEGIBLE EN LA LISTA OPEC 207853</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dirty="0">
                          <a:effectLst/>
                          <a:latin typeface="Arial"/>
                        </a:rPr>
                        <a:t>20181020665351</a:t>
                      </a:r>
                    </a:p>
                  </a:txBody>
                  <a:tcPr marL="7620" marR="7620" marT="7620" marB="0" anchor="ctr"/>
                </a:tc>
              </a:tr>
            </a:tbl>
          </a:graphicData>
        </a:graphic>
      </p:graphicFrame>
    </p:spTree>
    <p:extLst>
      <p:ext uri="{BB962C8B-B14F-4D97-AF65-F5344CB8AC3E}">
        <p14:creationId xmlns:p14="http://schemas.microsoft.com/office/powerpoint/2010/main" val="3837079128"/>
      </p:ext>
    </p:extLst>
  </p:cSld>
  <p:clrMapOvr>
    <a:masterClrMapping/>
  </p:clrMapOvr>
  <p:timing>
    <p:tnLst>
      <p:par>
        <p:cTn id="1" dur="indefinite" restart="never" nodeType="tmRoot"/>
      </p:par>
    </p:tnLst>
  </p:timing>
</p:sld>
</file>

<file path=ppt/slides/slide101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1019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259519468"/>
              </p:ext>
            </p:extLst>
          </p:nvPr>
        </p:nvGraphicFramePr>
        <p:xfrm>
          <a:off x="539552" y="1268761"/>
          <a:ext cx="8208913" cy="48184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35071">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01940">
                <a:tc>
                  <a:txBody>
                    <a:bodyPr/>
                    <a:lstStyle/>
                    <a:p>
                      <a:pPr algn="ctr" fontAlgn="ctr"/>
                      <a:r>
                        <a:rPr lang="es-CO" sz="600" b="0" i="0" u="none" strike="noStrike" dirty="0">
                          <a:effectLst/>
                          <a:latin typeface="Arial"/>
                        </a:rPr>
                        <a:t>20186000914322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RESPUESTA A REQUERIMIENTO DE ACTUALIZACION EN EL REGISTRO PUBLICO DE CARRERA ADMINISTRATIVA</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20181700641741</a:t>
                      </a:r>
                    </a:p>
                  </a:txBody>
                  <a:tcPr marL="7620" marR="7620" marT="7620" marB="0" anchor="ctr"/>
                </a:tc>
              </a:tr>
              <a:tr h="501940">
                <a:tc>
                  <a:txBody>
                    <a:bodyPr/>
                    <a:lstStyle/>
                    <a:p>
                      <a:pPr algn="ctr" fontAlgn="ctr"/>
                      <a:r>
                        <a:rPr lang="es-CO" sz="600" b="0" i="0" u="none" strike="noStrike">
                          <a:effectLst/>
                          <a:latin typeface="Arial"/>
                        </a:rPr>
                        <a:t>20186000914332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RECUPERAR USUARIO</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20186000914342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429-2016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20182110628421</a:t>
                      </a:r>
                    </a:p>
                  </a:txBody>
                  <a:tcPr marL="7620" marR="7620" marT="7620" marB="0" anchor="ctr"/>
                </a:tc>
              </a:tr>
              <a:tr h="501940">
                <a:tc>
                  <a:txBody>
                    <a:bodyPr/>
                    <a:lstStyle/>
                    <a:p>
                      <a:pPr algn="ctr" fontAlgn="ctr"/>
                      <a:r>
                        <a:rPr lang="es-CO" sz="600" b="0" i="0" u="none" strike="noStrike">
                          <a:effectLst/>
                          <a:latin typeface="Arial"/>
                        </a:rPr>
                        <a:t>20186000914352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REPORTE DE NOMBRAMIENTOS Y POSESIONES - CONVOCATORIA 433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20186000914362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FORMULACION DE QUEJA Y SOLICITUD DE DECISIONES DE PROTECCION POR INFRACCION A NORMAS DE CARRERA</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20185000643251</a:t>
                      </a:r>
                    </a:p>
                  </a:txBody>
                  <a:tcPr marL="7620" marR="7620" marT="7620" marB="0" anchor="ctr"/>
                </a:tc>
              </a:tr>
              <a:tr h="501940">
                <a:tc>
                  <a:txBody>
                    <a:bodyPr/>
                    <a:lstStyle/>
                    <a:p>
                      <a:pPr algn="ctr" fontAlgn="ctr"/>
                      <a:r>
                        <a:rPr lang="es-CO" sz="600" b="0" i="0" u="none" strike="noStrike">
                          <a:effectLst/>
                          <a:latin typeface="Arial"/>
                        </a:rPr>
                        <a:t>20186000914372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REQUERIMIENTO DE ACTOS ADMINISTRATIVOS </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20181020665871</a:t>
                      </a:r>
                    </a:p>
                  </a:txBody>
                  <a:tcPr marL="7620" marR="7620" marT="7620" marB="0" anchor="ctr"/>
                </a:tc>
              </a:tr>
              <a:tr h="501940">
                <a:tc>
                  <a:txBody>
                    <a:bodyPr/>
                    <a:lstStyle/>
                    <a:p>
                      <a:pPr algn="ctr" fontAlgn="ctr"/>
                      <a:r>
                        <a:rPr lang="es-CO" sz="600" b="0" i="0" u="none" strike="noStrike">
                          <a:effectLst/>
                          <a:latin typeface="Arial"/>
                        </a:rPr>
                        <a:t>20186000914382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20186000914402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REQUERIMIENTO DE ACTOS ADMINISTRATIVOS </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20181020665431</a:t>
                      </a:r>
                    </a:p>
                  </a:txBody>
                  <a:tcPr marL="7620" marR="7620" marT="7620" marB="0" anchor="ctr"/>
                </a:tc>
              </a:tr>
              <a:tr h="501940">
                <a:tc>
                  <a:txBody>
                    <a:bodyPr/>
                    <a:lstStyle/>
                    <a:p>
                      <a:pPr algn="ctr" fontAlgn="ctr"/>
                      <a:r>
                        <a:rPr lang="es-CO" sz="600" b="0" i="0" u="none" strike="noStrike">
                          <a:effectLst/>
                          <a:latin typeface="Arial"/>
                        </a:rPr>
                        <a:t>20186000914412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RESPUESTA FUNCIÓN PÚBLICA RAD. 20182040277231 PAULA ANDREA LOPEZ</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587578718"/>
      </p:ext>
    </p:extLst>
  </p:cSld>
  <p:clrMapOvr>
    <a:masterClrMapping/>
  </p:clrMapOvr>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421926087"/>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201810220002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201810220008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201810220009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201810220010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201810220011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201810220017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102</a:t>
            </a:fld>
            <a:endParaRPr lang="es-CO"/>
          </a:p>
        </p:txBody>
      </p:sp>
    </p:spTree>
    <p:extLst>
      <p:ext uri="{BB962C8B-B14F-4D97-AF65-F5344CB8AC3E}">
        <p14:creationId xmlns:p14="http://schemas.microsoft.com/office/powerpoint/2010/main" val="790497443"/>
      </p:ext>
    </p:extLst>
  </p:cSld>
  <p:clrMapOvr>
    <a:masterClrMapping/>
  </p:clrMapOvr>
  <p:timing>
    <p:tnLst>
      <p:par>
        <p:cTn id="1" dur="indefinite" restart="never" nodeType="tmRoot"/>
      </p:par>
    </p:tnLst>
  </p:timing>
</p:sld>
</file>

<file path=ppt/slides/slide102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1020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503623035"/>
              </p:ext>
            </p:extLst>
          </p:nvPr>
        </p:nvGraphicFramePr>
        <p:xfrm>
          <a:off x="539552" y="1268761"/>
          <a:ext cx="8208913" cy="48184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35071">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01940">
                <a:tc>
                  <a:txBody>
                    <a:bodyPr/>
                    <a:lstStyle/>
                    <a:p>
                      <a:pPr algn="ctr" fontAlgn="ctr"/>
                      <a:r>
                        <a:rPr lang="es-CO" sz="600" b="0" i="0" u="none" strike="noStrike" dirty="0">
                          <a:effectLst/>
                          <a:latin typeface="Arial"/>
                        </a:rPr>
                        <a:t>20186000914432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REQUERIMIETNO DE ACTOS ADMINISTRATIVOS </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20181020665911</a:t>
                      </a:r>
                    </a:p>
                  </a:txBody>
                  <a:tcPr marL="7620" marR="7620" marT="7620" marB="0" anchor="ctr"/>
                </a:tc>
              </a:tr>
              <a:tr h="501940">
                <a:tc>
                  <a:txBody>
                    <a:bodyPr/>
                    <a:lstStyle/>
                    <a:p>
                      <a:pPr algn="ctr" fontAlgn="ctr"/>
                      <a:r>
                        <a:rPr lang="es-CO" sz="600" b="0" i="0" u="none" strike="noStrike">
                          <a:effectLst/>
                          <a:latin typeface="Arial"/>
                        </a:rPr>
                        <a:t>20186000914442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429-2016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20186000914452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REQUERIMIENTO DE ACTOS ADMINISTRATIVOS </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20181020665931</a:t>
                      </a:r>
                    </a:p>
                  </a:txBody>
                  <a:tcPr marL="7620" marR="7620" marT="7620" marB="0" anchor="ctr"/>
                </a:tc>
              </a:tr>
              <a:tr h="501940">
                <a:tc>
                  <a:txBody>
                    <a:bodyPr/>
                    <a:lstStyle/>
                    <a:p>
                      <a:pPr algn="ctr" fontAlgn="ctr"/>
                      <a:r>
                        <a:rPr lang="es-CO" sz="600" b="0" i="0" u="none" strike="noStrike">
                          <a:effectLst/>
                          <a:latin typeface="Arial"/>
                        </a:rPr>
                        <a:t>20186000914462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20182230620601</a:t>
                      </a:r>
                    </a:p>
                  </a:txBody>
                  <a:tcPr marL="7620" marR="7620" marT="7620" marB="0" anchor="ctr"/>
                </a:tc>
              </a:tr>
              <a:tr h="501940">
                <a:tc>
                  <a:txBody>
                    <a:bodyPr/>
                    <a:lstStyle/>
                    <a:p>
                      <a:pPr algn="ctr" fontAlgn="ctr"/>
                      <a:r>
                        <a:rPr lang="es-CO" sz="600" b="0" i="0" u="none" strike="noStrike">
                          <a:effectLst/>
                          <a:latin typeface="Arial"/>
                        </a:rPr>
                        <a:t>20186000914472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20186000914482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USO DIRECTO LISTAS DE ELEGIBLES CONVOCATORIA 433 DE 2016 </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20181020658351</a:t>
                      </a:r>
                    </a:p>
                  </a:txBody>
                  <a:tcPr marL="7620" marR="7620" marT="7620" marB="0" anchor="ctr"/>
                </a:tc>
              </a:tr>
              <a:tr h="501940">
                <a:tc>
                  <a:txBody>
                    <a:bodyPr/>
                    <a:lstStyle/>
                    <a:p>
                      <a:pPr algn="ctr" fontAlgn="ctr"/>
                      <a:r>
                        <a:rPr lang="es-CO" sz="600" b="0" i="0" u="none" strike="noStrike">
                          <a:effectLst/>
                          <a:latin typeface="Arial"/>
                        </a:rPr>
                        <a:t>20186000914502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20181020661481</a:t>
                      </a:r>
                    </a:p>
                  </a:txBody>
                  <a:tcPr marL="7620" marR="7620" marT="7620" marB="0" anchor="ctr"/>
                </a:tc>
              </a:tr>
              <a:tr h="501940">
                <a:tc>
                  <a:txBody>
                    <a:bodyPr/>
                    <a:lstStyle/>
                    <a:p>
                      <a:pPr algn="ctr" fontAlgn="ctr"/>
                      <a:r>
                        <a:rPr lang="es-CO" sz="600" b="0" i="0" u="none" strike="noStrike">
                          <a:effectLst/>
                          <a:latin typeface="Arial"/>
                        </a:rPr>
                        <a:t>20186000914522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20186000914532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615043844"/>
      </p:ext>
    </p:extLst>
  </p:cSld>
  <p:clrMapOvr>
    <a:masterClrMapping/>
  </p:clrMapOvr>
  <p:timing>
    <p:tnLst>
      <p:par>
        <p:cTn id="1" dur="indefinite" restart="never" nodeType="tmRoot"/>
      </p:par>
    </p:tnLst>
  </p:timing>
</p:sld>
</file>

<file path=ppt/slides/slide102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1021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818845023"/>
              </p:ext>
            </p:extLst>
          </p:nvPr>
        </p:nvGraphicFramePr>
        <p:xfrm>
          <a:off x="539552" y="1268761"/>
          <a:ext cx="8208913" cy="48184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35071">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01940">
                <a:tc>
                  <a:txBody>
                    <a:bodyPr/>
                    <a:lstStyle/>
                    <a:p>
                      <a:pPr algn="ctr" fontAlgn="ctr"/>
                      <a:r>
                        <a:rPr lang="es-CO" sz="600" b="0" i="0" u="none" strike="noStrike" dirty="0">
                          <a:effectLst/>
                          <a:latin typeface="Arial"/>
                        </a:rPr>
                        <a:t>20186000914542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20186000914552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AUTORIZACION DE NOMBRAMIENTO DEL SIGUIENTE ELEGIBLE EN LA LISTA OPEC 207853</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20186000914562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20186000914572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AUTORIZACION PARA USO DE LISTA DE ELEGIBLES OPEC N. 158</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20181020665371</a:t>
                      </a:r>
                    </a:p>
                  </a:txBody>
                  <a:tcPr marL="7620" marR="7620" marT="7620" marB="0" anchor="ctr"/>
                </a:tc>
              </a:tr>
              <a:tr h="501940">
                <a:tc>
                  <a:txBody>
                    <a:bodyPr/>
                    <a:lstStyle/>
                    <a:p>
                      <a:pPr algn="ctr" fontAlgn="ctr"/>
                      <a:r>
                        <a:rPr lang="es-CO" sz="600" b="0" i="0" u="none" strike="noStrike">
                          <a:effectLst/>
                          <a:latin typeface="Arial"/>
                        </a:rPr>
                        <a:t>20186000914592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20186000914612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20186000914622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REUBICACIÓN DE LA SERVIDORA PÚBLICA MARIA CARMEN PINEDO JARAMILLO MEDIANTE RESOLUCIÓN 4137.010.210.1894 DE 2018</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20185000633771</a:t>
                      </a:r>
                    </a:p>
                  </a:txBody>
                  <a:tcPr marL="7620" marR="7620" marT="7620" marB="0" anchor="ctr"/>
                </a:tc>
              </a:tr>
              <a:tr h="501940">
                <a:tc>
                  <a:txBody>
                    <a:bodyPr/>
                    <a:lstStyle/>
                    <a:p>
                      <a:pPr algn="ctr" fontAlgn="ctr"/>
                      <a:r>
                        <a:rPr lang="es-CO" sz="600" b="0" i="0" u="none" strike="noStrike">
                          <a:effectLst/>
                          <a:latin typeface="Arial"/>
                        </a:rPr>
                        <a:t>20186000914632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20182210635291</a:t>
                      </a:r>
                    </a:p>
                  </a:txBody>
                  <a:tcPr marL="7620" marR="7620" marT="7620" marB="0" anchor="ctr"/>
                </a:tc>
              </a:tr>
              <a:tr h="501940">
                <a:tc>
                  <a:txBody>
                    <a:bodyPr/>
                    <a:lstStyle/>
                    <a:p>
                      <a:pPr algn="ctr" fontAlgn="ctr"/>
                      <a:r>
                        <a:rPr lang="es-CO" sz="600" b="0" i="0" u="none" strike="noStrike">
                          <a:effectLst/>
                          <a:latin typeface="Arial"/>
                        </a:rPr>
                        <a:t>20186000914642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AUTO CNSC 20182000007214 DEL 29 DE JUNIO DE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158820828"/>
      </p:ext>
    </p:extLst>
  </p:cSld>
  <p:clrMapOvr>
    <a:masterClrMapping/>
  </p:clrMapOvr>
  <p:timing>
    <p:tnLst>
      <p:par>
        <p:cTn id="1" dur="indefinite" restart="never" nodeType="tmRoot"/>
      </p:par>
    </p:tnLst>
  </p:timing>
</p:sld>
</file>

<file path=ppt/slides/slide102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1022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4932377"/>
              </p:ext>
            </p:extLst>
          </p:nvPr>
        </p:nvGraphicFramePr>
        <p:xfrm>
          <a:off x="539552" y="1268761"/>
          <a:ext cx="8208913" cy="4811915"/>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31509">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94334">
                <a:tc>
                  <a:txBody>
                    <a:bodyPr/>
                    <a:lstStyle/>
                    <a:p>
                      <a:pPr algn="ctr" fontAlgn="ctr"/>
                      <a:r>
                        <a:rPr lang="es-CO" sz="600" b="0" i="0" u="none" strike="noStrike" dirty="0">
                          <a:effectLst/>
                          <a:latin typeface="Arial"/>
                        </a:rPr>
                        <a:t>20186000914662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20186000914712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20182120676161</a:t>
                      </a:r>
                    </a:p>
                  </a:txBody>
                  <a:tcPr marL="7620" marR="7620" marT="7620" marB="0" anchor="ctr"/>
                </a:tc>
              </a:tr>
              <a:tr h="494334">
                <a:tc>
                  <a:txBody>
                    <a:bodyPr/>
                    <a:lstStyle/>
                    <a:p>
                      <a:pPr algn="ctr" fontAlgn="ctr"/>
                      <a:r>
                        <a:rPr lang="es-CO" sz="600" b="0" i="0" u="none" strike="noStrike">
                          <a:effectLst/>
                          <a:latin typeface="Arial"/>
                        </a:rPr>
                        <a:t>20186000914762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DE EVALUACION DEL DESEMPEÑO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20182010640701</a:t>
                      </a:r>
                    </a:p>
                  </a:txBody>
                  <a:tcPr marL="7620" marR="7620" marT="7620" marB="0" anchor="ctr"/>
                </a:tc>
              </a:tr>
              <a:tr h="494334">
                <a:tc>
                  <a:txBody>
                    <a:bodyPr/>
                    <a:lstStyle/>
                    <a:p>
                      <a:pPr algn="ctr" fontAlgn="ctr"/>
                      <a:r>
                        <a:rPr lang="es-CO" sz="600" b="0" i="0" u="none" strike="noStrike">
                          <a:effectLst/>
                          <a:latin typeface="Arial"/>
                        </a:rPr>
                        <a:t>20186000914822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RECURSO DE REPOSICION EN SUBSIDIO DE APELACION CONTRA AUTO 20182230013764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20186000914842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REQUERIMIENTO DE INFORMACION SOBRE PRESUNTAS IRREGULARIDADES EN LOS PROCESOS DE EVALUACION DEL DESEMPEÑO LABORAL EN LA UAE DE CATASTRO DISTRITAL </a:t>
                      </a:r>
                      <a:br>
                        <a:rPr lang="es-CO" sz="600" b="0" i="0" u="none" strike="noStrike">
                          <a:effectLst/>
                          <a:latin typeface="Arial"/>
                        </a:rPr>
                      </a:br>
                      <a:r>
                        <a:rPr lang="es-CO" sz="600" b="0" i="0" u="none" strike="noStrike">
                          <a:effectLst/>
                          <a:latin typeface="Arial"/>
                        </a:rPr>
                        <a:t>RADICADO N. 20186000533742 - 20186000657302 - 20186000677562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20186000914862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VALORACIÓN ANTECEDENTES NO CONTESTACION DE DERECHO DE PETICION RADICADO CON N° 20186000788442 - CONVOCATORIA SENA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20186000914932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NOTIFICACIONES</a:t>
                      </a:r>
                    </a:p>
                  </a:txBody>
                  <a:tcPr marL="7620" marR="7620" marT="7620" marB="0" anchor="ctr"/>
                </a:tc>
                <a:tc>
                  <a:txBody>
                    <a:bodyPr/>
                    <a:lstStyle/>
                    <a:p>
                      <a:pPr algn="ctr" fontAlgn="ctr"/>
                      <a:r>
                        <a:rPr lang="es-CO" sz="600" b="0" i="0" u="none" strike="noStrike">
                          <a:effectLst/>
                          <a:latin typeface="Arial"/>
                        </a:rPr>
                        <a:t>CONSULTA RELACIONADA CON ENCARGOS - CONVOCATORIA 320 DE 2014 </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20182020631051</a:t>
                      </a:r>
                    </a:p>
                  </a:txBody>
                  <a:tcPr marL="7620" marR="7620" marT="7620" marB="0" anchor="ctr"/>
                </a:tc>
              </a:tr>
              <a:tr h="494334">
                <a:tc>
                  <a:txBody>
                    <a:bodyPr/>
                    <a:lstStyle/>
                    <a:p>
                      <a:pPr algn="ctr" fontAlgn="ctr"/>
                      <a:r>
                        <a:rPr lang="es-CO" sz="600" b="0" i="0" u="none" strike="noStrike">
                          <a:effectLst/>
                          <a:latin typeface="Arial"/>
                        </a:rPr>
                        <a:t>20186000915072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ACOMPAÑAMIENTO COMO JURADO EXTERNO PARA LA SELECCION DE MEJOR EQUIPO DE TRABAJO </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20182020636961</a:t>
                      </a:r>
                    </a:p>
                  </a:txBody>
                  <a:tcPr marL="7620" marR="7620" marT="7620" marB="0" anchor="ctr"/>
                </a:tc>
              </a:tr>
              <a:tr h="494334">
                <a:tc>
                  <a:txBody>
                    <a:bodyPr/>
                    <a:lstStyle/>
                    <a:p>
                      <a:pPr algn="ctr" fontAlgn="ctr"/>
                      <a:r>
                        <a:rPr lang="es-CO" sz="600" b="0" i="0" u="none" strike="noStrike">
                          <a:effectLst/>
                          <a:latin typeface="Arial"/>
                        </a:rPr>
                        <a:t>20186000915082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DERECHO DE PETICION - EDGARDO MANUEL URRUCHURTO NAVARRO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856523242"/>
      </p:ext>
    </p:extLst>
  </p:cSld>
  <p:clrMapOvr>
    <a:masterClrMapping/>
  </p:clrMapOvr>
  <p:timing>
    <p:tnLst>
      <p:par>
        <p:cTn id="1" dur="indefinite" restart="never" nodeType="tmRoot"/>
      </p:par>
    </p:tnLst>
  </p:timing>
</p:sld>
</file>

<file path=ppt/slides/slide102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1023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186953228"/>
              </p:ext>
            </p:extLst>
          </p:nvPr>
        </p:nvGraphicFramePr>
        <p:xfrm>
          <a:off x="539552" y="1268761"/>
          <a:ext cx="8208913" cy="4749989"/>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31509">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94334">
                <a:tc>
                  <a:txBody>
                    <a:bodyPr/>
                    <a:lstStyle/>
                    <a:p>
                      <a:pPr algn="ctr" fontAlgn="ctr"/>
                      <a:r>
                        <a:rPr lang="es-CO" sz="600" b="0" i="0" u="none" strike="noStrike" dirty="0">
                          <a:effectLst/>
                          <a:latin typeface="Arial"/>
                        </a:rPr>
                        <a:t>20186000915142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AUDIENCIA DE CONCILIACION PREJUDICAL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20186000915162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INTERVENCION EN NOMBRAMIENTOS ANLA CONVOCATORIA 435 DE 2016 </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20182210623171</a:t>
                      </a:r>
                    </a:p>
                  </a:txBody>
                  <a:tcPr marL="7620" marR="7620" marT="7620" marB="0" anchor="ctr"/>
                </a:tc>
              </a:tr>
              <a:tr h="494334">
                <a:tc>
                  <a:txBody>
                    <a:bodyPr/>
                    <a:lstStyle/>
                    <a:p>
                      <a:pPr algn="ctr" fontAlgn="ctr"/>
                      <a:r>
                        <a:rPr lang="es-CO" sz="600" b="0" i="0" u="none" strike="noStrike">
                          <a:effectLst/>
                          <a:latin typeface="Arial"/>
                        </a:rPr>
                        <a:t>20186000915172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PETICION - CONSULTA VACANCIA TEMPORAL - CONVOCATORIA 431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20186000915192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CONSULTA RADICADO 192-18</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20182320635711</a:t>
                      </a:r>
                    </a:p>
                  </a:txBody>
                  <a:tcPr marL="7620" marR="7620" marT="7620" marB="0" anchor="ctr"/>
                </a:tc>
              </a:tr>
              <a:tr h="494334">
                <a:tc>
                  <a:txBody>
                    <a:bodyPr/>
                    <a:lstStyle/>
                    <a:p>
                      <a:pPr algn="ctr" fontAlgn="ctr"/>
                      <a:r>
                        <a:rPr lang="es-CO" sz="600" b="0" i="0" u="none" strike="noStrike">
                          <a:effectLst/>
                          <a:latin typeface="Arial"/>
                        </a:rPr>
                        <a:t>20186000915382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JUZGADO 06 ADMINISTRATIVO SECCION PRIMERA - SECCIONAL BOGOTA-NOTIFICACION ESTADO No. 155 Y ENVIO DE PROVIDENCIAS QUE CON EL MISMO SE NOTIFICAN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20186000918202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vi-VN" sz="600" b="0" i="0" u="none" strike="noStrike">
                          <a:effectLst/>
                          <a:latin typeface="Arial"/>
                        </a:rPr>
                        <a:t>RADICADO NO 20185000574661.SOLICITUD - ALCALDÍA MUNICIPAL DE MAHATES</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20181700623511</a:t>
                      </a:r>
                    </a:p>
                  </a:txBody>
                  <a:tcPr marL="7620" marR="7620" marT="7620" marB="0" anchor="ctr"/>
                </a:tc>
              </a:tr>
              <a:tr h="494334">
                <a:tc>
                  <a:txBody>
                    <a:bodyPr/>
                    <a:lstStyle/>
                    <a:p>
                      <a:pPr algn="ctr" fontAlgn="ctr"/>
                      <a:r>
                        <a:rPr lang="es-CO" sz="600" b="0" i="0" u="none" strike="noStrike">
                          <a:effectLst/>
                          <a:latin typeface="Arial"/>
                        </a:rPr>
                        <a:t>20186000918212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vi-VN" sz="600" b="0" i="0" u="none" strike="noStrike">
                          <a:effectLst/>
                          <a:latin typeface="Arial"/>
                        </a:rPr>
                        <a:t>DERECHO DE PETICIÓN</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20182010665641</a:t>
                      </a:r>
                    </a:p>
                  </a:txBody>
                  <a:tcPr marL="7620" marR="7620" marT="7620" marB="0" anchor="ctr"/>
                </a:tc>
              </a:tr>
              <a:tr h="494334">
                <a:tc>
                  <a:txBody>
                    <a:bodyPr/>
                    <a:lstStyle/>
                    <a:p>
                      <a:pPr algn="ctr" fontAlgn="ctr"/>
                      <a:r>
                        <a:rPr lang="es-CO" sz="600" b="0" i="0" u="none" strike="noStrike">
                          <a:effectLst/>
                          <a:latin typeface="Arial"/>
                        </a:rPr>
                        <a:t>20186000918222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20186000918232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282877491"/>
      </p:ext>
    </p:extLst>
  </p:cSld>
  <p:clrMapOvr>
    <a:masterClrMapping/>
  </p:clrMapOvr>
  <p:timing>
    <p:tnLst>
      <p:par>
        <p:cTn id="1" dur="indefinite" restart="never" nodeType="tmRoot"/>
      </p:par>
    </p:tnLst>
  </p:timing>
</p:sld>
</file>

<file path=ppt/slides/slide102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1024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579356903"/>
              </p:ext>
            </p:extLst>
          </p:nvPr>
        </p:nvGraphicFramePr>
        <p:xfrm>
          <a:off x="539552" y="1268761"/>
          <a:ext cx="8208913" cy="4828379"/>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97143">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03044">
                <a:tc>
                  <a:txBody>
                    <a:bodyPr/>
                    <a:lstStyle/>
                    <a:p>
                      <a:pPr algn="ctr" fontAlgn="ctr"/>
                      <a:r>
                        <a:rPr lang="es-CO" sz="600" b="0" i="0" u="none" strike="noStrike" dirty="0">
                          <a:effectLst/>
                          <a:latin typeface="Arial"/>
                        </a:rPr>
                        <a:t>20186000918262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RESPUESTA A SOLICITUD NO. 20186000720792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3044">
                <a:tc>
                  <a:txBody>
                    <a:bodyPr/>
                    <a:lstStyle/>
                    <a:p>
                      <a:pPr algn="ctr" fontAlgn="ctr"/>
                      <a:r>
                        <a:rPr lang="es-CO" sz="600" b="0" i="0" u="none" strike="noStrike">
                          <a:effectLst/>
                          <a:latin typeface="Arial"/>
                        </a:rPr>
                        <a:t>20186000918272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DERECHO DE PETICION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3044">
                <a:tc>
                  <a:txBody>
                    <a:bodyPr/>
                    <a:lstStyle/>
                    <a:p>
                      <a:pPr algn="ctr" fontAlgn="ctr"/>
                      <a:r>
                        <a:rPr lang="es-CO" sz="600" b="0" i="0" u="none" strike="noStrike">
                          <a:effectLst/>
                          <a:latin typeface="Arial"/>
                        </a:rPr>
                        <a:t>20186000918282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INFORMACION CONVOCATORIA INPEC</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3044">
                <a:tc>
                  <a:txBody>
                    <a:bodyPr/>
                    <a:lstStyle/>
                    <a:p>
                      <a:pPr algn="ctr" fontAlgn="ctr"/>
                      <a:r>
                        <a:rPr lang="es-CO" sz="600" b="0" i="0" u="none" strike="noStrike">
                          <a:effectLst/>
                          <a:latin typeface="Arial"/>
                        </a:rPr>
                        <a:t>20186000918292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337-IGAC</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20181020666081</a:t>
                      </a:r>
                    </a:p>
                  </a:txBody>
                  <a:tcPr marL="7620" marR="7620" marT="7620" marB="0" anchor="ctr"/>
                </a:tc>
              </a:tr>
              <a:tr h="503044">
                <a:tc>
                  <a:txBody>
                    <a:bodyPr/>
                    <a:lstStyle/>
                    <a:p>
                      <a:pPr algn="ctr" fontAlgn="ctr"/>
                      <a:r>
                        <a:rPr lang="es-CO" sz="600" b="0" i="0" u="none" strike="noStrike">
                          <a:effectLst/>
                          <a:latin typeface="Arial"/>
                        </a:rPr>
                        <a:t>20186000918302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CITACION PARA NOTIFICACION</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3044">
                <a:tc>
                  <a:txBody>
                    <a:bodyPr/>
                    <a:lstStyle/>
                    <a:p>
                      <a:pPr algn="ctr" fontAlgn="ctr"/>
                      <a:r>
                        <a:rPr lang="es-CO" sz="600" b="0" i="0" u="none" strike="noStrike">
                          <a:effectLst/>
                          <a:latin typeface="Arial"/>
                        </a:rPr>
                        <a:t>20186000918312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3044">
                <a:tc>
                  <a:txBody>
                    <a:bodyPr/>
                    <a:lstStyle/>
                    <a:p>
                      <a:pPr algn="ctr" fontAlgn="ctr"/>
                      <a:r>
                        <a:rPr lang="es-CO" sz="600" b="0" i="0" u="none" strike="noStrike">
                          <a:effectLst/>
                          <a:latin typeface="Arial"/>
                        </a:rPr>
                        <a:t>20186000918322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3044">
                <a:tc>
                  <a:txBody>
                    <a:bodyPr/>
                    <a:lstStyle/>
                    <a:p>
                      <a:pPr algn="ctr" fontAlgn="ctr"/>
                      <a:r>
                        <a:rPr lang="es-CO" sz="600" b="0" i="0" u="none" strike="noStrike">
                          <a:effectLst/>
                          <a:latin typeface="Arial"/>
                        </a:rPr>
                        <a:t>20186000918332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3044">
                <a:tc>
                  <a:txBody>
                    <a:bodyPr/>
                    <a:lstStyle/>
                    <a:p>
                      <a:pPr algn="ctr" fontAlgn="ctr"/>
                      <a:r>
                        <a:rPr lang="es-CO" sz="600" b="0" i="0" u="none" strike="noStrike">
                          <a:effectLst/>
                          <a:latin typeface="Arial"/>
                        </a:rPr>
                        <a:t>20186000918342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RECUPERAR CONTRASEÑA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645749325"/>
      </p:ext>
    </p:extLst>
  </p:cSld>
  <p:clrMapOvr>
    <a:masterClrMapping/>
  </p:clrMapOvr>
  <p:timing>
    <p:tnLst>
      <p:par>
        <p:cTn id="1" dur="indefinite" restart="never" nodeType="tmRoot"/>
      </p:par>
    </p:tnLst>
  </p:timing>
</p:sld>
</file>

<file path=ppt/slides/slide102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1025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366945769"/>
              </p:ext>
            </p:extLst>
          </p:nvPr>
        </p:nvGraphicFramePr>
        <p:xfrm>
          <a:off x="539552" y="834125"/>
          <a:ext cx="8208913" cy="52178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0625">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56505">
                <a:tc>
                  <a:txBody>
                    <a:bodyPr/>
                    <a:lstStyle/>
                    <a:p>
                      <a:pPr algn="ctr" fontAlgn="ctr"/>
                      <a:r>
                        <a:rPr lang="es-CO" sz="600" b="0" i="0" u="none" strike="noStrike" dirty="0">
                          <a:effectLst/>
                          <a:latin typeface="Arial"/>
                        </a:rPr>
                        <a:t>20186000918352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56505">
                <a:tc>
                  <a:txBody>
                    <a:bodyPr/>
                    <a:lstStyle/>
                    <a:p>
                      <a:pPr algn="ctr" fontAlgn="ctr"/>
                      <a:r>
                        <a:rPr lang="es-CO" sz="600" b="0" i="0" u="none" strike="noStrike">
                          <a:effectLst/>
                          <a:latin typeface="Arial"/>
                        </a:rPr>
                        <a:t>20186000918362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56505">
                <a:tc>
                  <a:txBody>
                    <a:bodyPr/>
                    <a:lstStyle/>
                    <a:p>
                      <a:pPr algn="ctr" fontAlgn="ctr"/>
                      <a:r>
                        <a:rPr lang="es-CO" sz="600" b="0" i="0" u="none" strike="noStrike">
                          <a:effectLst/>
                          <a:latin typeface="Arial"/>
                        </a:rPr>
                        <a:t>20186000918372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56505">
                <a:tc>
                  <a:txBody>
                    <a:bodyPr/>
                    <a:lstStyle/>
                    <a:p>
                      <a:pPr algn="ctr" fontAlgn="ctr"/>
                      <a:r>
                        <a:rPr lang="es-CO" sz="600" b="0" i="0" u="none" strike="noStrike">
                          <a:effectLst/>
                          <a:latin typeface="Arial"/>
                        </a:rPr>
                        <a:t>20186000918402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56505">
                <a:tc>
                  <a:txBody>
                    <a:bodyPr/>
                    <a:lstStyle/>
                    <a:p>
                      <a:pPr algn="ctr" fontAlgn="ctr"/>
                      <a:r>
                        <a:rPr lang="es-CO" sz="600" b="0" i="0" u="none" strike="noStrike">
                          <a:effectLst/>
                          <a:latin typeface="Arial"/>
                        </a:rPr>
                        <a:t>20186000918422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20182230620091</a:t>
                      </a:r>
                    </a:p>
                  </a:txBody>
                  <a:tcPr marL="7620" marR="7620" marT="7620" marB="0" anchor="ctr"/>
                </a:tc>
              </a:tr>
              <a:tr h="556505">
                <a:tc>
                  <a:txBody>
                    <a:bodyPr/>
                    <a:lstStyle/>
                    <a:p>
                      <a:pPr algn="ctr" fontAlgn="ctr"/>
                      <a:r>
                        <a:rPr lang="es-CO" sz="600" b="0" i="0" u="none" strike="noStrike">
                          <a:effectLst/>
                          <a:latin typeface="Arial"/>
                        </a:rPr>
                        <a:t>20186000918432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56505">
                <a:tc>
                  <a:txBody>
                    <a:bodyPr/>
                    <a:lstStyle/>
                    <a:p>
                      <a:pPr algn="ctr" fontAlgn="ctr"/>
                      <a:r>
                        <a:rPr lang="es-CO" sz="600" b="0" i="0" u="none" strike="noStrike">
                          <a:effectLst/>
                          <a:latin typeface="Arial"/>
                        </a:rPr>
                        <a:t>20186000918442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56505">
                <a:tc>
                  <a:txBody>
                    <a:bodyPr/>
                    <a:lstStyle/>
                    <a:p>
                      <a:pPr algn="ctr" fontAlgn="ctr"/>
                      <a:r>
                        <a:rPr lang="es-CO" sz="600" b="0" i="0" u="none" strike="noStrike">
                          <a:effectLst/>
                          <a:latin typeface="Arial"/>
                        </a:rPr>
                        <a:t>20186000918472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02493">
                <a:tc>
                  <a:txBody>
                    <a:bodyPr/>
                    <a:lstStyle/>
                    <a:p>
                      <a:pPr algn="ctr" fontAlgn="ctr"/>
                      <a:r>
                        <a:rPr lang="es-CO" sz="600" b="0" i="0" u="none" strike="noStrike">
                          <a:effectLst/>
                          <a:latin typeface="Arial"/>
                        </a:rPr>
                        <a:t>20186000918482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dirty="0">
                          <a:effectLst/>
                          <a:latin typeface="Arial"/>
                        </a:rPr>
                        <a:t>20182210623221</a:t>
                      </a:r>
                    </a:p>
                  </a:txBody>
                  <a:tcPr marL="7620" marR="7620" marT="7620" marB="0" anchor="ctr"/>
                </a:tc>
              </a:tr>
            </a:tbl>
          </a:graphicData>
        </a:graphic>
      </p:graphicFrame>
    </p:spTree>
    <p:extLst>
      <p:ext uri="{BB962C8B-B14F-4D97-AF65-F5344CB8AC3E}">
        <p14:creationId xmlns:p14="http://schemas.microsoft.com/office/powerpoint/2010/main" val="3799709517"/>
      </p:ext>
    </p:extLst>
  </p:cSld>
  <p:clrMapOvr>
    <a:masterClrMapping/>
  </p:clrMapOvr>
  <p:timing>
    <p:tnLst>
      <p:par>
        <p:cTn id="1" dur="indefinite" restart="never" nodeType="tmRoot"/>
      </p:par>
    </p:tnLst>
  </p:timing>
</p:sld>
</file>

<file path=ppt/slides/slide102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1026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500969463"/>
              </p:ext>
            </p:extLst>
          </p:nvPr>
        </p:nvGraphicFramePr>
        <p:xfrm>
          <a:off x="539552" y="1268761"/>
          <a:ext cx="8208913" cy="48184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35071">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01940">
                <a:tc>
                  <a:txBody>
                    <a:bodyPr/>
                    <a:lstStyle/>
                    <a:p>
                      <a:pPr algn="ctr" fontAlgn="ctr"/>
                      <a:r>
                        <a:rPr lang="es-CO" sz="600" b="0" i="0" u="none" strike="noStrike" dirty="0">
                          <a:effectLst/>
                          <a:latin typeface="Arial"/>
                        </a:rPr>
                        <a:t>20186000918492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20186000918502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CONTESTACION OFICIO RAD. 20181700539031</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20181700618641</a:t>
                      </a:r>
                    </a:p>
                  </a:txBody>
                  <a:tcPr marL="7620" marR="7620" marT="7620" marB="0" anchor="ctr"/>
                </a:tc>
              </a:tr>
              <a:tr h="501940">
                <a:tc>
                  <a:txBody>
                    <a:bodyPr/>
                    <a:lstStyle/>
                    <a:p>
                      <a:pPr algn="ctr" fontAlgn="ctr"/>
                      <a:r>
                        <a:rPr lang="es-CO" sz="600" b="0" i="0" u="none" strike="noStrike">
                          <a:effectLst/>
                          <a:latin typeface="Arial"/>
                        </a:rPr>
                        <a:t>20186000918512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20186000918522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20182230641001</a:t>
                      </a:r>
                    </a:p>
                  </a:txBody>
                  <a:tcPr marL="7620" marR="7620" marT="7620" marB="0" anchor="ctr"/>
                </a:tc>
              </a:tr>
              <a:tr h="501940">
                <a:tc>
                  <a:txBody>
                    <a:bodyPr/>
                    <a:lstStyle/>
                    <a:p>
                      <a:pPr algn="ctr" fontAlgn="ctr"/>
                      <a:r>
                        <a:rPr lang="es-CO" sz="600" b="0" i="0" u="none" strike="noStrike">
                          <a:effectLst/>
                          <a:latin typeface="Arial"/>
                        </a:rPr>
                        <a:t>20186000918532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20186000918542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20182230620621</a:t>
                      </a:r>
                    </a:p>
                  </a:txBody>
                  <a:tcPr marL="7620" marR="7620" marT="7620" marB="0" anchor="ctr"/>
                </a:tc>
              </a:tr>
              <a:tr h="501940">
                <a:tc>
                  <a:txBody>
                    <a:bodyPr/>
                    <a:lstStyle/>
                    <a:p>
                      <a:pPr algn="ctr" fontAlgn="ctr"/>
                      <a:r>
                        <a:rPr lang="es-CO" sz="600" b="0" i="0" u="none" strike="noStrike">
                          <a:effectLst/>
                          <a:latin typeface="Arial"/>
                        </a:rPr>
                        <a:t>20186000918562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20186000918582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USUARIO Y CONTRASEÑA COMISIONES DE PERSONAL</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20185000622101</a:t>
                      </a:r>
                    </a:p>
                  </a:txBody>
                  <a:tcPr marL="7620" marR="7620" marT="7620" marB="0" anchor="ctr"/>
                </a:tc>
              </a:tr>
              <a:tr h="501940">
                <a:tc>
                  <a:txBody>
                    <a:bodyPr/>
                    <a:lstStyle/>
                    <a:p>
                      <a:pPr algn="ctr" fontAlgn="ctr"/>
                      <a:r>
                        <a:rPr lang="es-CO" sz="600" b="0" i="0" u="none" strike="noStrike">
                          <a:effectLst/>
                          <a:latin typeface="Arial"/>
                        </a:rPr>
                        <a:t>20186000918592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491061006"/>
      </p:ext>
    </p:extLst>
  </p:cSld>
  <p:clrMapOvr>
    <a:masterClrMapping/>
  </p:clrMapOvr>
  <p:timing>
    <p:tnLst>
      <p:par>
        <p:cTn id="1" dur="indefinite" restart="never" nodeType="tmRoot"/>
      </p:par>
    </p:tnLst>
  </p:timing>
</p:sld>
</file>

<file path=ppt/slides/slide102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1027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282907776"/>
              </p:ext>
            </p:extLst>
          </p:nvPr>
        </p:nvGraphicFramePr>
        <p:xfrm>
          <a:off x="539552" y="1268761"/>
          <a:ext cx="8208913" cy="4749989"/>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31509">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94334">
                <a:tc>
                  <a:txBody>
                    <a:bodyPr/>
                    <a:lstStyle/>
                    <a:p>
                      <a:pPr algn="ctr" fontAlgn="ctr"/>
                      <a:r>
                        <a:rPr lang="es-CO" sz="600" b="0" i="0" u="none" strike="noStrike" dirty="0">
                          <a:effectLst/>
                          <a:latin typeface="Arial"/>
                        </a:rPr>
                        <a:t>20186000918602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WENDY JULIETH JARA CASTELLANOS - ALCALDIA DE ARBELAEZ - SOLICITUD USUARIO Y CONTRASEÑA</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20185000623091</a:t>
                      </a:r>
                    </a:p>
                  </a:txBody>
                  <a:tcPr marL="7620" marR="7620" marT="7620" marB="0" anchor="ctr"/>
                </a:tc>
              </a:tr>
              <a:tr h="494334">
                <a:tc>
                  <a:txBody>
                    <a:bodyPr/>
                    <a:lstStyle/>
                    <a:p>
                      <a:pPr algn="ctr" fontAlgn="ctr"/>
                      <a:r>
                        <a:rPr lang="es-CO" sz="600" b="0" i="0" u="none" strike="noStrike">
                          <a:effectLst/>
                          <a:latin typeface="Arial"/>
                        </a:rPr>
                        <a:t>20186000918612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 CONVOCATORIA TERRITORIAL</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20186000918622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APLICACIÓN AUTO 20182120012094 DEL 12 DE SEPTIEMBRE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20186000918642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CONFIRMA FALLO DE PRIMERA INSTANCIA - MARISOL MERCADO - WILSON ANTONIO CORDOBA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b"/>
                      <a:r>
                        <a:rPr lang="es-CO" sz="600" b="0" i="0" u="none" strike="noStrike">
                          <a:effectLst/>
                          <a:latin typeface="Arial"/>
                        </a:rPr>
                        <a:t>20186000918672</a:t>
                      </a:r>
                    </a:p>
                  </a:txBody>
                  <a:tcPr marL="7620" marR="7620" marT="7620" marB="0" anchor="ctr"/>
                </a:tc>
                <a:tc>
                  <a:txBody>
                    <a:bodyPr/>
                    <a:lstStyle/>
                    <a:p>
                      <a:pPr algn="ctr" fontAlgn="b"/>
                      <a:r>
                        <a:rPr lang="es-CO" sz="600" b="0" i="0" u="none" strike="noStrike">
                          <a:effectLst/>
                          <a:latin typeface="Arial"/>
                        </a:rPr>
                        <a:t>1/11/2018</a:t>
                      </a:r>
                    </a:p>
                  </a:txBody>
                  <a:tcPr marL="7620" marR="7620" marT="7620" marB="0" anchor="ctr"/>
                </a:tc>
                <a:tc>
                  <a:txBody>
                    <a:bodyPr/>
                    <a:lstStyle/>
                    <a:p>
                      <a:pPr algn="ctr" fontAlgn="b"/>
                      <a:r>
                        <a:rPr lang="es-CO" sz="600" b="0" i="0" u="none" strike="noStrike">
                          <a:effectLst/>
                          <a:latin typeface="Arial"/>
                        </a:rPr>
                        <a:t>CONCEPTOS</a:t>
                      </a:r>
                    </a:p>
                  </a:txBody>
                  <a:tcPr marL="7620" marR="7620" marT="7620" marB="0" anchor="ctr"/>
                </a:tc>
                <a:tc>
                  <a:txBody>
                    <a:bodyPr/>
                    <a:lstStyle/>
                    <a:p>
                      <a:pPr algn="ctr" fontAlgn="b"/>
                      <a:r>
                        <a:rPr lang="es-CO" sz="600" b="0" i="0" u="none" strike="noStrike">
                          <a:effectLst/>
                          <a:latin typeface="Arial"/>
                        </a:rPr>
                        <a:t>30</a:t>
                      </a:r>
                    </a:p>
                  </a:txBody>
                  <a:tcPr marL="7620" marR="7620" marT="7620" marB="0" anchor="ctr"/>
                </a:tc>
                <a:tc>
                  <a:txBody>
                    <a:bodyPr/>
                    <a:lstStyle/>
                    <a:p>
                      <a:pPr algn="ctr" fontAlgn="b"/>
                      <a:r>
                        <a:rPr lang="es-CO" sz="600" b="0" i="0" u="none" strike="noStrike">
                          <a:effectLst/>
                          <a:latin typeface="Arial"/>
                        </a:rPr>
                        <a:t>OFICINA JURIDICA</a:t>
                      </a:r>
                    </a:p>
                  </a:txBody>
                  <a:tcPr marL="7620" marR="7620" marT="7620" marB="0" anchor="ctr"/>
                </a:tc>
                <a:tc>
                  <a:txBody>
                    <a:bodyPr/>
                    <a:lstStyle/>
                    <a:p>
                      <a:pPr algn="ctr" fontAlgn="b"/>
                      <a:r>
                        <a:rPr lang="es-CO" sz="600" b="0" i="0" u="none" strike="noStrike">
                          <a:effectLst/>
                          <a:latin typeface="Arial"/>
                        </a:rPr>
                        <a:t>SOLICITUD CONCEPTO </a:t>
                      </a:r>
                    </a:p>
                  </a:txBody>
                  <a:tcPr marL="7620" marR="7620" marT="7620" marB="0" anchor="ctr"/>
                </a:tc>
                <a:tc>
                  <a:txBody>
                    <a:bodyPr/>
                    <a:lstStyle/>
                    <a:p>
                      <a:pPr algn="ctr" fontAlgn="b"/>
                      <a:r>
                        <a:rPr lang="es-CO" sz="600" b="0" i="0" u="none" strike="noStrike">
                          <a:effectLst/>
                          <a:latin typeface="Arial"/>
                        </a:rPr>
                        <a:t>20/11/2018</a:t>
                      </a:r>
                    </a:p>
                  </a:txBody>
                  <a:tcPr marL="7620" marR="7620" marT="7620" marB="0" anchor="ctr"/>
                </a:tc>
                <a:tc>
                  <a:txBody>
                    <a:bodyPr/>
                    <a:lstStyle/>
                    <a:p>
                      <a:pPr algn="ctr" fontAlgn="b"/>
                      <a:r>
                        <a:rPr lang="es-CO" sz="600" b="0" i="0" u="none" strike="noStrike">
                          <a:effectLst/>
                          <a:latin typeface="Arial"/>
                        </a:rPr>
                        <a:t>20184000643241</a:t>
                      </a:r>
                    </a:p>
                  </a:txBody>
                  <a:tcPr marL="7620" marR="7620" marT="7620" marB="0" anchor="ctr"/>
                </a:tc>
              </a:tr>
              <a:tr h="494334">
                <a:tc>
                  <a:txBody>
                    <a:bodyPr/>
                    <a:lstStyle/>
                    <a:p>
                      <a:pPr algn="ctr" fontAlgn="ctr"/>
                      <a:r>
                        <a:rPr lang="es-CO" sz="600" b="0" i="0" u="none" strike="noStrike">
                          <a:effectLst/>
                          <a:latin typeface="Arial"/>
                        </a:rPr>
                        <a:t>20186000918762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MARISOL MERCADO  -NIEGA ACCION CONSTITUCIONAL - 2018 30/10/2018 - ISABEL BEJARANO CABALLERO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20186000918802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JUZGADO SEGUNDO DEL CIRCUITO DE VILLAVICENCIO - NIEGA IMPUGNACION 30/10/2018 -MARISOL MERCADO - JORGE ELIECER GAITAN COCUY</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20186000918822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 CONVOCATORIA 428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20186000918832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DERECHO DE PETICION - CONVOCATORIA 427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161976252"/>
      </p:ext>
    </p:extLst>
  </p:cSld>
  <p:clrMapOvr>
    <a:masterClrMapping/>
  </p:clrMapOvr>
  <p:timing>
    <p:tnLst>
      <p:par>
        <p:cTn id="1" dur="indefinite" restart="never" nodeType="tmRoot"/>
      </p:par>
    </p:tnLst>
  </p:timing>
</p:sld>
</file>

<file path=ppt/slides/slide102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1028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99200514"/>
              </p:ext>
            </p:extLst>
          </p:nvPr>
        </p:nvGraphicFramePr>
        <p:xfrm>
          <a:off x="539552" y="1268761"/>
          <a:ext cx="8208913" cy="4789707"/>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90223">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68698">
                <a:tc>
                  <a:txBody>
                    <a:bodyPr/>
                    <a:lstStyle/>
                    <a:p>
                      <a:pPr algn="ctr" fontAlgn="ctr"/>
                      <a:r>
                        <a:rPr lang="es-CO" sz="600" b="0" i="0" u="none" strike="noStrike" dirty="0">
                          <a:effectLst/>
                          <a:latin typeface="Arial"/>
                        </a:rPr>
                        <a:t>20186000918942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JUZGADO 42 ADMINISTRATIVO SECCION CUARTA - SECCIONAL BOGOTA - MARISOL MERCAD - CONCEDE ACCION CONSTITUCIONAL NO ORDENA A LA CNSC 2018 30/10/2018 - FLOR ÁNGELA FONSECA BELLO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68698">
                <a:tc>
                  <a:txBody>
                    <a:bodyPr/>
                    <a:lstStyle/>
                    <a:p>
                      <a:pPr algn="ctr" fontAlgn="ctr"/>
                      <a:r>
                        <a:rPr lang="es-CO" sz="600" b="0" i="0" u="none" strike="noStrike">
                          <a:effectLst/>
                          <a:latin typeface="Arial"/>
                        </a:rPr>
                        <a:t>20186000918962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2018 30/10/2018 1/11/2018 - JUZGADO 29 ADMINISTRATIVO ORAL DE BOGOTA SECCION SEGUNDA TUTELA  CUNDINAMARCA 507 A 591 REQUISITOS MINIMOS CUMPLIMIENTO 201800362 - SHIRLY GOMEZ GARCIA -DIANA PAOLA ROJAS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68698">
                <a:tc>
                  <a:txBody>
                    <a:bodyPr/>
                    <a:lstStyle/>
                    <a:p>
                      <a:pPr algn="ctr" fontAlgn="ctr"/>
                      <a:r>
                        <a:rPr lang="es-CO" sz="600" b="0" i="0" u="none" strike="noStrike">
                          <a:effectLst/>
                          <a:latin typeface="Arial"/>
                        </a:rPr>
                        <a:t>20186000919242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JUZGADO 35 ADMINISTRATIVO SECCION TERCERA SECCIONAL BOGOTA - MARISOL MERCADO CONCEDE ACCION CONSTITUCIONAL NO ORDENA A LA CNSC 2018 30/10/2018 - JOAQUIN PAUL HERNANDEZ TOLOSA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68698">
                <a:tc>
                  <a:txBody>
                    <a:bodyPr/>
                    <a:lstStyle/>
                    <a:p>
                      <a:pPr algn="ctr" fontAlgn="ctr"/>
                      <a:r>
                        <a:rPr lang="es-CO" sz="600" b="0" i="0" u="none" strike="noStrike">
                          <a:effectLst/>
                          <a:latin typeface="Arial"/>
                        </a:rPr>
                        <a:t>20186000919292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HECTOR BELLO GOMEZ DIANA PAOLA ROJAS-NOTIFICACION SENTENCIA TUTELA 056-2018-438 JUZGADO 56 ADMINISTRATIVO BOGOTA-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712717">
                <a:tc>
                  <a:txBody>
                    <a:bodyPr/>
                    <a:lstStyle/>
                    <a:p>
                      <a:pPr algn="ctr" fontAlgn="ctr"/>
                      <a:r>
                        <a:rPr lang="es-CO" sz="600" b="0" i="0" u="none" strike="noStrike">
                          <a:effectLst/>
                          <a:latin typeface="Arial"/>
                        </a:rPr>
                        <a:t>20186000919332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2018 31/10/2018 02/11/201/8 JUZGADO 06 ADMINISTRATIVO SECCION PRIMERA - SECCIONAL BOGOTA TUTELA SENA 436 PRUEBAS OFICIO N°  201800381 NICOLAS ALFREDO MOSQUERA OSPINA MARISOL MERCADO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68698">
                <a:tc>
                  <a:txBody>
                    <a:bodyPr/>
                    <a:lstStyle/>
                    <a:p>
                      <a:pPr algn="ctr" fontAlgn="ctr"/>
                      <a:r>
                        <a:rPr lang="es-CO" sz="600" b="0" i="0" u="none" strike="noStrike">
                          <a:effectLst/>
                          <a:latin typeface="Arial"/>
                        </a:rPr>
                        <a:t>20186000919372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JUZGADO 02 CIVIL CIRCUITO - DUITAMA - SECCIONAL TUNJA - MARISOL MERCADO - NIEGA ACCION CONSTITUCIONAL 2018 30/10/2018  -SANDRA MILENA GONZALEZ VASQUEZ</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68698">
                <a:tc>
                  <a:txBody>
                    <a:bodyPr/>
                    <a:lstStyle/>
                    <a:p>
                      <a:pPr algn="ctr" fontAlgn="ctr"/>
                      <a:r>
                        <a:rPr lang="es-CO" sz="600" b="0" i="0" u="none" strike="noStrike">
                          <a:effectLst/>
                          <a:latin typeface="Arial"/>
                        </a:rPr>
                        <a:t>20186000919522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JUZGADO 01 LABORAL - SECCIONAL CUCUTA - YESID CARDENAS CARRERÑO - DIANA PAOLA ROJAS</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68698">
                <a:tc>
                  <a:txBody>
                    <a:bodyPr/>
                    <a:lstStyle/>
                    <a:p>
                      <a:pPr algn="ctr" fontAlgn="ctr"/>
                      <a:r>
                        <a:rPr lang="es-CO" sz="600" b="0" i="0" u="none" strike="noStrike">
                          <a:effectLst/>
                          <a:latin typeface="Arial"/>
                        </a:rPr>
                        <a:t>20186000919792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TRIBUNAL ADMINISTRATIVO DE SANTANDER - REVOCA FALLO DE PRIMERA INSTANCIA Y EN SU LUGAR NIEGA 30/10/2018 DIANA PAOLA ROJAS - CARMEN SUSANA CAMACHO GUALDRON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68698">
                <a:tc>
                  <a:txBody>
                    <a:bodyPr/>
                    <a:lstStyle/>
                    <a:p>
                      <a:pPr algn="ctr" fontAlgn="ctr"/>
                      <a:r>
                        <a:rPr lang="es-CO" sz="600" b="0" i="0" u="none" strike="noStrike">
                          <a:effectLst/>
                          <a:latin typeface="Arial"/>
                        </a:rPr>
                        <a:t>20186000919882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JUZGADO 38 ADMINISTRATIVO SECCION TERCERA - SECCIONAL BOGOTA - NICOLAS ARDILA PAZMIÑO DIANA PAOLA ROJAS -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946786378"/>
      </p:ext>
    </p:extLst>
  </p:cSld>
  <p:clrMapOvr>
    <a:masterClrMapping/>
  </p:clrMapOvr>
  <p:timing>
    <p:tnLst>
      <p:par>
        <p:cTn id="1" dur="indefinite" restart="never" nodeType="tmRoot"/>
      </p:par>
    </p:tnLst>
  </p:timing>
</p:sld>
</file>

<file path=ppt/slides/slide102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1029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36644401"/>
              </p:ext>
            </p:extLst>
          </p:nvPr>
        </p:nvGraphicFramePr>
        <p:xfrm>
          <a:off x="539552" y="1268761"/>
          <a:ext cx="8208913" cy="485012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87942">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794591">
                <a:tc>
                  <a:txBody>
                    <a:bodyPr/>
                    <a:lstStyle/>
                    <a:p>
                      <a:pPr algn="ctr" fontAlgn="ctr"/>
                      <a:r>
                        <a:rPr lang="es-CO" sz="600" b="0" i="0" u="none" strike="noStrike" dirty="0">
                          <a:effectLst/>
                          <a:latin typeface="Arial"/>
                        </a:rPr>
                        <a:t>20186000919922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JUZGADO 02 FAMILIA - SECCIONAL BUCARAMANGA-DIANA PAOLA ROJAS NIEGA ACCION CONSTITUCIONAL 2018 31-10-2018-SANDRA MILENA GARCIA MEZA</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58749">
                <a:tc>
                  <a:txBody>
                    <a:bodyPr/>
                    <a:lstStyle/>
                    <a:p>
                      <a:pPr algn="ctr" fontAlgn="ctr"/>
                      <a:r>
                        <a:rPr lang="es-CO" sz="600" b="0" i="0" u="none" strike="noStrike">
                          <a:effectLst/>
                          <a:latin typeface="Arial"/>
                        </a:rPr>
                        <a:t>20186000919982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JUZGADO SEGUNDO PROMISCUO DEL CIRCUITO-NOTIFICACION ACCION DE TUTELA DE ADRIANA CRISTINA ALEAN LOPEZ</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58749">
                <a:tc>
                  <a:txBody>
                    <a:bodyPr/>
                    <a:lstStyle/>
                    <a:p>
                      <a:pPr algn="ctr" fontAlgn="ctr"/>
                      <a:r>
                        <a:rPr lang="es-CO" sz="600" b="0" i="0" u="none" strike="noStrike">
                          <a:effectLst/>
                          <a:latin typeface="Arial"/>
                        </a:rPr>
                        <a:t>20186000920042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JUZGADO SEGUNDO PROMISCUO DEL CIRCUITO - OFICIO 2466 - ACCION DE TUTELA 201800074 - MAIDY TATIANA PERDOMO CASTILLO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58749">
                <a:tc>
                  <a:txBody>
                    <a:bodyPr/>
                    <a:lstStyle/>
                    <a:p>
                      <a:pPr algn="ctr" fontAlgn="ctr"/>
                      <a:r>
                        <a:rPr lang="es-CO" sz="600" b="0" i="0" u="none" strike="noStrike">
                          <a:effectLst/>
                          <a:latin typeface="Arial"/>
                        </a:rPr>
                        <a:t>20186000920052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 JUZGADO TRECE CIVIL DEL CIRCUITO DE BOGOTÁ  - LINA CONSTANZA AMAYA PARADA - MARISOL MERCADO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58749">
                <a:tc>
                  <a:txBody>
                    <a:bodyPr/>
                    <a:lstStyle/>
                    <a:p>
                      <a:pPr algn="ctr" fontAlgn="ctr"/>
                      <a:r>
                        <a:rPr lang="es-CO" sz="600" b="0" i="0" u="none" strike="noStrike">
                          <a:effectLst/>
                          <a:latin typeface="Arial"/>
                        </a:rPr>
                        <a:t>20186000920202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SANDRA PAOLA JAIMES MARISOL MERCADO -JUZGADO 08 ADMINISTRATIVO SECCION SEGUNDA - SECCIONAL BOGOTA-REMITE ACCION DE TUTELA 2018-00440</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58749">
                <a:tc>
                  <a:txBody>
                    <a:bodyPr/>
                    <a:lstStyle/>
                    <a:p>
                      <a:pPr algn="ctr" fontAlgn="ctr"/>
                      <a:r>
                        <a:rPr lang="es-CO" sz="600" b="0" i="0" u="none" strike="noStrike">
                          <a:effectLst/>
                          <a:latin typeface="Arial"/>
                        </a:rPr>
                        <a:t>20186000920462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428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58749">
                <a:tc>
                  <a:txBody>
                    <a:bodyPr/>
                    <a:lstStyle/>
                    <a:p>
                      <a:pPr algn="ctr" fontAlgn="ctr"/>
                      <a:r>
                        <a:rPr lang="es-CO" sz="600" b="0" i="0" u="none" strike="noStrike">
                          <a:effectLst/>
                          <a:latin typeface="Arial"/>
                        </a:rPr>
                        <a:t>20186000920472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RADICADO 20185000216671</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20185000638251</a:t>
                      </a:r>
                    </a:p>
                  </a:txBody>
                  <a:tcPr marL="7620" marR="7620" marT="7620" marB="0" anchor="ctr"/>
                </a:tc>
              </a:tr>
              <a:tr h="458749">
                <a:tc>
                  <a:txBody>
                    <a:bodyPr/>
                    <a:lstStyle/>
                    <a:p>
                      <a:pPr algn="ctr" fontAlgn="ctr"/>
                      <a:r>
                        <a:rPr lang="es-CO" sz="600" b="0" i="0" u="none" strike="noStrike">
                          <a:effectLst/>
                          <a:latin typeface="Arial"/>
                        </a:rPr>
                        <a:t>20186000920482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RADICADO 20185000461151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58749">
                <a:tc>
                  <a:txBody>
                    <a:bodyPr/>
                    <a:lstStyle/>
                    <a:p>
                      <a:pPr algn="ctr" fontAlgn="ctr"/>
                      <a:r>
                        <a:rPr lang="es-CO" sz="600" b="0" i="0" u="none" strike="noStrike">
                          <a:effectLst/>
                          <a:latin typeface="Arial"/>
                        </a:rPr>
                        <a:t>20186000920522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dirty="0">
                          <a:effectLst/>
                          <a:latin typeface="Arial"/>
                        </a:rPr>
                        <a:t>20182010678961</a:t>
                      </a:r>
                    </a:p>
                  </a:txBody>
                  <a:tcPr marL="7620" marR="7620" marT="7620" marB="0" anchor="ctr"/>
                </a:tc>
              </a:tr>
            </a:tbl>
          </a:graphicData>
        </a:graphic>
      </p:graphicFrame>
    </p:spTree>
    <p:extLst>
      <p:ext uri="{BB962C8B-B14F-4D97-AF65-F5344CB8AC3E}">
        <p14:creationId xmlns:p14="http://schemas.microsoft.com/office/powerpoint/2010/main" val="2790061768"/>
      </p:ext>
    </p:extLst>
  </p:cSld>
  <p:clrMapOvr>
    <a:masterClrMapping/>
  </p:clrMapOvr>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30979562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201810220018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201810220024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201810220025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201810220026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201810220027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201810220033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103</a:t>
            </a:fld>
            <a:endParaRPr lang="es-CO"/>
          </a:p>
        </p:txBody>
      </p:sp>
    </p:spTree>
    <p:extLst>
      <p:ext uri="{BB962C8B-B14F-4D97-AF65-F5344CB8AC3E}">
        <p14:creationId xmlns:p14="http://schemas.microsoft.com/office/powerpoint/2010/main" val="1200866436"/>
      </p:ext>
    </p:extLst>
  </p:cSld>
  <p:clrMapOvr>
    <a:masterClrMapping/>
  </p:clrMapOvr>
  <p:timing>
    <p:tnLst>
      <p:par>
        <p:cTn id="1" dur="indefinite" restart="never" nodeType="tmRoot"/>
      </p:par>
    </p:tnLst>
  </p:timing>
</p:sld>
</file>

<file path=ppt/slides/slide103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1030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269622922"/>
              </p:ext>
            </p:extLst>
          </p:nvPr>
        </p:nvGraphicFramePr>
        <p:xfrm>
          <a:off x="539552" y="1268761"/>
          <a:ext cx="8208913" cy="4749989"/>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31509">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94334">
                <a:tc>
                  <a:txBody>
                    <a:bodyPr/>
                    <a:lstStyle/>
                    <a:p>
                      <a:pPr algn="ctr" fontAlgn="ctr"/>
                      <a:r>
                        <a:rPr lang="es-CO" sz="600" b="0" i="0" u="none" strike="noStrike" dirty="0">
                          <a:effectLst/>
                          <a:latin typeface="Arial"/>
                        </a:rPr>
                        <a:t>20186000920602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JUZGADO 07 ADMINISTRATIVO - SECCIONAL PASTO-IVAN DARIO BURGOS TORRES-JUZGADO 07 ADMINISTRATIVO - SECCIONAL PASTO-REQUERIMIENTO -DIANA PAOLA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20181400620551</a:t>
                      </a:r>
                    </a:p>
                  </a:txBody>
                  <a:tcPr marL="7620" marR="7620" marT="7620" marB="0" anchor="ctr"/>
                </a:tc>
              </a:tr>
              <a:tr h="494334">
                <a:tc>
                  <a:txBody>
                    <a:bodyPr/>
                    <a:lstStyle/>
                    <a:p>
                      <a:pPr algn="ctr" fontAlgn="ctr"/>
                      <a:r>
                        <a:rPr lang="es-CO" sz="600" b="0" i="0" u="none" strike="noStrike">
                          <a:effectLst/>
                          <a:latin typeface="Arial"/>
                        </a:rPr>
                        <a:t>20186000920672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COMUNICACION DEL ESTADO DE LOS ACTOS ADMINISTRATIVOS DE NOMBRAMIENTO EN PERIODO DE PRUEBA - CONVOCATORIA 435 DE 2016 CAR - ANLA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20186000920862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RESPUESTA OFICIO CON RADICADO N° 20181700543591</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20181700641331</a:t>
                      </a:r>
                    </a:p>
                  </a:txBody>
                  <a:tcPr marL="7620" marR="7620" marT="7620" marB="0" anchor="ctr"/>
                </a:tc>
              </a:tr>
              <a:tr h="494334">
                <a:tc>
                  <a:txBody>
                    <a:bodyPr/>
                    <a:lstStyle/>
                    <a:p>
                      <a:pPr algn="ctr" fontAlgn="ctr"/>
                      <a:r>
                        <a:rPr lang="es-CO" sz="600" b="0" i="0" u="none" strike="noStrike">
                          <a:effectLst/>
                          <a:latin typeface="Arial"/>
                        </a:rPr>
                        <a:t>20186000920922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JUZGADO 03 PENAL CIRCUITO FUNCION CONOCIMIENTO - SECCIONAL POPAYAN-OFICIO 2881 - NOTIFICACION TRAMITE IMPUGNACIÓN TUTELA DE CLARA INES MUÑOZ SANCHEZ</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20186000920942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SECRETARIA SALA PENAL TRIBUNAL SUPERIOR - SECCIONAL MANIZALES-IMGUNACION TUTELA ALVARO ILIAM CARDONA CIFUENTES- ALVARO ILIAM CARDONA CIFUENTES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20186000920962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JUZGADO 59 ADMINISTRATIVO SECCION TERCERA - SECCIONAL BOGOTA - TUTELA No. 2018-00328 SE NOTIFICA FALLO - NATALY LISET ORJUELA  GIRALDO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20186000920982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JUZGADO 01 CIVIL CIRCUITO - YOPAL - SECCIONAL TUNJA - NOTIFICACIÓN AUTO CONCEDE IMPUGNACIÓN TUTELA No. 2018-00232 - PEDRO ANTONIO PALACIOS GALLO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20186000921002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JUZGADO 55 PENAL CIRCUITO FUNCION CONOCIMIENTO - SECCIONAL BOGOTA - NOTIFICACIÓN FALLO DE TUTELA 2018-0108 -  JOSÉ ALFREDO JIMÉNEZ VARGAS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20186000921032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dirty="0">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DERECHO DE PETICION - GLORIA MORENO PORTELA </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dirty="0">
                          <a:effectLst/>
                          <a:latin typeface="Arial"/>
                        </a:rPr>
                        <a:t>20182010647571</a:t>
                      </a:r>
                    </a:p>
                  </a:txBody>
                  <a:tcPr marL="7620" marR="7620" marT="7620" marB="0" anchor="ctr"/>
                </a:tc>
              </a:tr>
            </a:tbl>
          </a:graphicData>
        </a:graphic>
      </p:graphicFrame>
    </p:spTree>
    <p:extLst>
      <p:ext uri="{BB962C8B-B14F-4D97-AF65-F5344CB8AC3E}">
        <p14:creationId xmlns:p14="http://schemas.microsoft.com/office/powerpoint/2010/main" val="3444193901"/>
      </p:ext>
    </p:extLst>
  </p:cSld>
  <p:clrMapOvr>
    <a:masterClrMapping/>
  </p:clrMapOvr>
  <p:timing>
    <p:tnLst>
      <p:par>
        <p:cTn id="1" dur="indefinite" restart="never" nodeType="tmRoot"/>
      </p:par>
    </p:tnLst>
  </p:timing>
</p:sld>
</file>

<file path=ppt/slides/slide103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1031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160622493"/>
              </p:ext>
            </p:extLst>
          </p:nvPr>
        </p:nvGraphicFramePr>
        <p:xfrm>
          <a:off x="539552" y="1268761"/>
          <a:ext cx="8208913" cy="4749989"/>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31509">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94334">
                <a:tc>
                  <a:txBody>
                    <a:bodyPr/>
                    <a:lstStyle/>
                    <a:p>
                      <a:pPr algn="ctr" fontAlgn="ctr"/>
                      <a:r>
                        <a:rPr lang="es-CO" sz="600" b="0" i="0" u="none" strike="noStrike" dirty="0">
                          <a:effectLst/>
                          <a:latin typeface="Arial"/>
                        </a:rPr>
                        <a:t>20186000921042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CONVOCATORIA 428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20186000921052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DERECHO DE PETICION - GOBERNACION DEL HUILA SECRETARIA DE EDUCACION </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20182230645441</a:t>
                      </a:r>
                    </a:p>
                  </a:txBody>
                  <a:tcPr marL="7620" marR="7620" marT="7620" marB="0" anchor="ctr"/>
                </a:tc>
              </a:tr>
              <a:tr h="494334">
                <a:tc>
                  <a:txBody>
                    <a:bodyPr/>
                    <a:lstStyle/>
                    <a:p>
                      <a:pPr algn="ctr" fontAlgn="ctr"/>
                      <a:r>
                        <a:rPr lang="es-CO" sz="600" b="0" i="0" u="none" strike="noStrike">
                          <a:effectLst/>
                          <a:latin typeface="Arial"/>
                        </a:rPr>
                        <a:t>20186000921062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SECCION 02 SUBSECCION 02 TRIBUNAL ADMINISTRATIVO - CUNDINAMARCA - SECCIONAL BOGOTA - TELEGRAMA - NOTIFICA IMPUGNACIÓN TUTELA 2018-0275 - CONFIRMA- JANNETH CRISTINA SUANCA BALLEN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20186000921072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SECRETARIA TRIBUNAL SUPERIOR - YOPAL - SECCIONAL TUNJA - FALLO DE TUTELA N. 2018-0207-01-CONFIRMA - LUZ LILIANA TIBATA CASTELLANO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20186000921112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DERECHO DE PETICION - CONVOCATORIA 433 </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20181020691351</a:t>
                      </a:r>
                    </a:p>
                  </a:txBody>
                  <a:tcPr marL="7620" marR="7620" marT="7620" marB="0" anchor="ctr"/>
                </a:tc>
              </a:tr>
              <a:tr h="494334">
                <a:tc>
                  <a:txBody>
                    <a:bodyPr/>
                    <a:lstStyle/>
                    <a:p>
                      <a:pPr algn="ctr" fontAlgn="ctr"/>
                      <a:r>
                        <a:rPr lang="es-CO" sz="600" b="0" i="0" u="none" strike="noStrike">
                          <a:effectLst/>
                          <a:latin typeface="Arial"/>
                        </a:rPr>
                        <a:t>20186000921152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INFORME SISTEMA DE EVALUACION DEL DESEMPEÑO LABORAL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20186000921172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 SOBRE CARRERA ADMINISTRATIVA Y EMPLEOS DE CARRERA PROVISTOS EN FORMA PROVISIONAL</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20181020662671</a:t>
                      </a:r>
                    </a:p>
                  </a:txBody>
                  <a:tcPr marL="7620" marR="7620" marT="7620" marB="0" anchor="ctr"/>
                </a:tc>
              </a:tr>
              <a:tr h="494334">
                <a:tc>
                  <a:txBody>
                    <a:bodyPr/>
                    <a:lstStyle/>
                    <a:p>
                      <a:pPr algn="ctr" fontAlgn="ctr"/>
                      <a:r>
                        <a:rPr lang="es-CO" sz="600" b="0" i="0" u="none" strike="noStrike">
                          <a:effectLst/>
                          <a:latin typeface="Arial"/>
                        </a:rPr>
                        <a:t>20186000921182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CENTRO SERVICIOS ADMINISTRATIVOS JUZGADO EJECUCION PENAS MEDIDAS SEGURIDAD - SECCIONAL ARMENIA -BEATRIZ ADRIANA LOAIZA ROJAS - MARISOL MERCADO NIEGA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20186000921202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dirty="0">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 - YESID CIFUENTES GARCIA </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dirty="0">
                          <a:effectLst/>
                          <a:latin typeface="Arial"/>
                        </a:rPr>
                        <a:t>20181700623591</a:t>
                      </a:r>
                    </a:p>
                  </a:txBody>
                  <a:tcPr marL="7620" marR="7620" marT="7620" marB="0" anchor="ctr"/>
                </a:tc>
              </a:tr>
            </a:tbl>
          </a:graphicData>
        </a:graphic>
      </p:graphicFrame>
    </p:spTree>
    <p:extLst>
      <p:ext uri="{BB962C8B-B14F-4D97-AF65-F5344CB8AC3E}">
        <p14:creationId xmlns:p14="http://schemas.microsoft.com/office/powerpoint/2010/main" val="3527368163"/>
      </p:ext>
    </p:extLst>
  </p:cSld>
  <p:clrMapOvr>
    <a:masterClrMapping/>
  </p:clrMapOvr>
  <p:timing>
    <p:tnLst>
      <p:par>
        <p:cTn id="1" dur="indefinite" restart="never" nodeType="tmRoot"/>
      </p:par>
    </p:tnLst>
  </p:timing>
</p:sld>
</file>

<file path=ppt/slides/slide103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1032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64143468"/>
              </p:ext>
            </p:extLst>
          </p:nvPr>
        </p:nvGraphicFramePr>
        <p:xfrm>
          <a:off x="539552" y="1268761"/>
          <a:ext cx="8208913" cy="4811915"/>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31509">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94334">
                <a:tc>
                  <a:txBody>
                    <a:bodyPr/>
                    <a:lstStyle/>
                    <a:p>
                      <a:pPr algn="ctr" fontAlgn="ctr"/>
                      <a:r>
                        <a:rPr lang="es-CO" sz="600" b="0" i="0" u="none" strike="noStrike" dirty="0">
                          <a:effectLst/>
                          <a:latin typeface="Arial"/>
                        </a:rPr>
                        <a:t>20186000921222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 RUBEN DARIO VANEGAS </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20181700623581</a:t>
                      </a:r>
                    </a:p>
                  </a:txBody>
                  <a:tcPr marL="7620" marR="7620" marT="7620" marB="0" anchor="ctr"/>
                </a:tc>
              </a:tr>
              <a:tr h="494334">
                <a:tc>
                  <a:txBody>
                    <a:bodyPr/>
                    <a:lstStyle/>
                    <a:p>
                      <a:pPr algn="ctr" fontAlgn="ctr"/>
                      <a:r>
                        <a:rPr lang="es-CO" sz="600" b="0" i="0" u="none" strike="noStrike">
                          <a:effectLst/>
                          <a:latin typeface="Arial"/>
                        </a:rPr>
                        <a:t>20186000921232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JUZGADO QUINTO ADMINISTRATIVO DEL CIRCUITO DE ARMENIA CLAUDIA MERCELA BALSERO LOPEZ   -2018-00356-00 -DENEGAR</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20186000921242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CENTRO SERVICIOS ADMINISTRATIVOS JUZGADO EJECUCION PENAS MEDIDAS SEGURIDAD - SECCIONAL ARMENIA - MARISOL MERCADO - NIEGA ACCION CONSTITUCIONAL -2018 31/10/2018 - BEATRIZ ADRIANA LOAIZA ROJAS</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20186000921262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JUZGADO 01 PROMISCUO FAMILIA - SAN MARCOS - SECCIONAL SINCELEJO - MANUEL DEL CRISTO ALVAREZ ORTEGA - DIANA PAOLA ROJAS</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20181400619721</a:t>
                      </a:r>
                    </a:p>
                  </a:txBody>
                  <a:tcPr marL="7620" marR="7620" marT="7620" marB="0" anchor="ctr"/>
                </a:tc>
              </a:tr>
              <a:tr h="494334">
                <a:tc>
                  <a:txBody>
                    <a:bodyPr/>
                    <a:lstStyle/>
                    <a:p>
                      <a:pPr algn="ctr" fontAlgn="ctr"/>
                      <a:r>
                        <a:rPr lang="es-CO" sz="600" b="0" i="0" u="none" strike="noStrike">
                          <a:effectLst/>
                          <a:latin typeface="Arial"/>
                        </a:rPr>
                        <a:t>20186000921272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RADICADO N° 20181020599881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20186000921302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JUZGADO 41 ADMINISTRATIVO SECCION CUARTA - SECCIONAL BOGOTA-NOTIFICACION FALLO DE TUTELA 1100133370412018-27300 Y ACUMULADAS -NIEGA-ERWIN DAVID CASTAÑEDA LOPEZ Y OTROS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20186000921312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JUZGADO PRIMERO PENAL DEL CIRCUITO DE CARTAGENA CON FUNCIONES DE CONOCIMIENTO-COMPLEJO JUDICIAL SISTEMA PENAL ACUSATORIO-NOTIFICACIÓN FALLO DE TUTELA RAD. 2018-00075-LUZ IRENE ALEAN IZQUIERDO-NIEGA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20186000921322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REQUERIMIENTO DE INFORMACION SOBRE PRESUNTAS IRREGULARIDADES EN EL PROCESO DE EVALUACION DEL DESEMPEÑO LABORAL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4334">
                <a:tc>
                  <a:txBody>
                    <a:bodyPr/>
                    <a:lstStyle/>
                    <a:p>
                      <a:pPr algn="ctr" fontAlgn="ctr"/>
                      <a:r>
                        <a:rPr lang="es-CO" sz="600" b="0" i="0" u="none" strike="noStrike">
                          <a:effectLst/>
                          <a:latin typeface="Arial"/>
                        </a:rPr>
                        <a:t>20186000921362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REQUERIMIENTO DE INFORMACION SOBRE PRESUNTAS IRREGULARIDADES EN EL PROCESO DE EVALUACION DEL DESEMPEÑO LABORAL EN LA UAE DE CATASTRO DISTRITAL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124529468"/>
      </p:ext>
    </p:extLst>
  </p:cSld>
  <p:clrMapOvr>
    <a:masterClrMapping/>
  </p:clrMapOvr>
  <p:timing>
    <p:tnLst>
      <p:par>
        <p:cTn id="1" dur="indefinite" restart="never" nodeType="tmRoot"/>
      </p:par>
    </p:tnLst>
  </p:timing>
</p:sld>
</file>

<file path=ppt/slides/slide103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1033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261977581"/>
              </p:ext>
            </p:extLst>
          </p:nvPr>
        </p:nvGraphicFramePr>
        <p:xfrm>
          <a:off x="539552" y="1268761"/>
          <a:ext cx="8208913" cy="48184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35071">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01940">
                <a:tc>
                  <a:txBody>
                    <a:bodyPr/>
                    <a:lstStyle/>
                    <a:p>
                      <a:pPr algn="ctr" fontAlgn="ctr"/>
                      <a:r>
                        <a:rPr lang="es-CO" sz="600" b="0" i="0" u="none" strike="noStrike" dirty="0">
                          <a:effectLst/>
                          <a:latin typeface="Arial"/>
                        </a:rPr>
                        <a:t>20186000921402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JUZGADO 03 ADMINISTRATIVO - SAN GIL - BUCARAMANGA - MARTHA CECILIA SEPULVEDA PLATA-DIANA PAOLA ROJAS</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20186000921452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TRASLADO POR COMPETENCIA - CONVOCATORIA 326.328.430 Y 429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20186000921462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RESPUESTA A OFICIO  </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20182210617631</a:t>
                      </a:r>
                    </a:p>
                  </a:txBody>
                  <a:tcPr marL="7620" marR="7620" marT="7620" marB="0" anchor="ctr"/>
                </a:tc>
              </a:tr>
              <a:tr h="501940">
                <a:tc>
                  <a:txBody>
                    <a:bodyPr/>
                    <a:lstStyle/>
                    <a:p>
                      <a:pPr algn="ctr" fontAlgn="ctr"/>
                      <a:r>
                        <a:rPr lang="es-CO" sz="600" b="0" i="0" u="none" strike="noStrike">
                          <a:effectLst/>
                          <a:latin typeface="Arial"/>
                        </a:rPr>
                        <a:t>20186000921502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PRUEBA AUTO CNSC  20182000013594 DE 204 DE OCTUBRE DE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20186000921542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JUZGADO 32 ADMINISTRATIVO SECCION TERCERA DE BOGOTA - ANDRES CAMILO PAEZ GOMEZ - MARISOL MERCADO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20186000921662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PRESIDENCIA</a:t>
                      </a:r>
                    </a:p>
                  </a:txBody>
                  <a:tcPr marL="7620" marR="7620" marT="7620" marB="0" anchor="ctr"/>
                </a:tc>
                <a:tc>
                  <a:txBody>
                    <a:bodyPr/>
                    <a:lstStyle/>
                    <a:p>
                      <a:pPr algn="ctr" fontAlgn="ctr"/>
                      <a:r>
                        <a:rPr lang="es-CO" sz="600" b="0" i="0" u="none" strike="noStrike">
                          <a:effectLst/>
                          <a:latin typeface="Arial"/>
                        </a:rPr>
                        <a:t>2018 -31/10/2018 02/11/201/8 -UZGADO 03 ADMINISTRATIVO DE SAN GIL TUTELA SENA 436 PRUEBAS MEDIADA PROVISIONAL 201800340 -MARTHA CECILIA SEPULVEDA PLATA -DIANA PAOLA ROJAS</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20186000921712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JUZGADO 03 ADMINISTRATIVO - SAN GIL - SECCIONAL BUCARAMANGA - MARTHA CECILIA SEPULVEDA PLATA - DIANA PAOLA ROJAS</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20186000921722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JUZGADO 03 ADMINISTRATIVO - SAN GIL - SECCIONAL BUCARAMANGA - MARTHA CECILIA SEPULVEDA PLATA -DIANA -  PAOLA ROJAS</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1940">
                <a:tc>
                  <a:txBody>
                    <a:bodyPr/>
                    <a:lstStyle/>
                    <a:p>
                      <a:pPr algn="ctr" fontAlgn="ctr"/>
                      <a:r>
                        <a:rPr lang="es-CO" sz="600" b="0" i="0" u="none" strike="noStrike">
                          <a:effectLst/>
                          <a:latin typeface="Arial"/>
                        </a:rPr>
                        <a:t>20186000921732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dirty="0">
                          <a:effectLst/>
                          <a:latin typeface="Arial"/>
                        </a:rPr>
                        <a:t>OFICINA JURIDICA</a:t>
                      </a:r>
                    </a:p>
                  </a:txBody>
                  <a:tcPr marL="7620" marR="7620" marT="7620" marB="0" anchor="ctr"/>
                </a:tc>
                <a:tc>
                  <a:txBody>
                    <a:bodyPr/>
                    <a:lstStyle/>
                    <a:p>
                      <a:pPr algn="ctr" fontAlgn="ctr"/>
                      <a:r>
                        <a:rPr lang="es-CO" sz="600" b="0" i="0" u="none" strike="noStrike">
                          <a:effectLst/>
                          <a:latin typeface="Arial"/>
                        </a:rPr>
                        <a:t>DERECHO DE PETICION - CONVOCATORIA 335 DE 2016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80005797"/>
      </p:ext>
    </p:extLst>
  </p:cSld>
  <p:clrMapOvr>
    <a:masterClrMapping/>
  </p:clrMapOvr>
  <p:timing>
    <p:tnLst>
      <p:par>
        <p:cTn id="1" dur="indefinite" restart="never" nodeType="tmRoot"/>
      </p:par>
    </p:tnLst>
  </p:timing>
</p:sld>
</file>

<file path=ppt/slides/slide103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1034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033179670"/>
              </p:ext>
            </p:extLst>
          </p:nvPr>
        </p:nvGraphicFramePr>
        <p:xfrm>
          <a:off x="539552" y="1268761"/>
          <a:ext cx="8208913" cy="4790595"/>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89966">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68809">
                <a:tc>
                  <a:txBody>
                    <a:bodyPr/>
                    <a:lstStyle/>
                    <a:p>
                      <a:pPr algn="ctr" fontAlgn="ctr"/>
                      <a:r>
                        <a:rPr lang="es-CO" sz="600" b="0" i="0" u="none" strike="noStrike" dirty="0">
                          <a:effectLst/>
                          <a:latin typeface="Arial"/>
                        </a:rPr>
                        <a:t>20186000921742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JUZGADO 03 ADMINISTRATIVO - SAN GIL - SECCIONAL BUCARAMANGA - MARTHA CECILIA SEPULVEDA PLATA - DIANA PAOLA ROJAS</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68809">
                <a:tc>
                  <a:txBody>
                    <a:bodyPr/>
                    <a:lstStyle/>
                    <a:p>
                      <a:pPr algn="ctr" fontAlgn="ctr"/>
                      <a:r>
                        <a:rPr lang="es-CO" sz="600" b="0" i="0" u="none" strike="noStrike">
                          <a:effectLst/>
                          <a:latin typeface="Arial"/>
                        </a:rPr>
                        <a:t>20186000921882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JUZGADO 03 ADMINISTRATIVO - SAN GIL - SECCIONAL BUCARAMANGA - DIANA PAOLA - MARTHA CECILIA SEPULVEDA PLATA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68809">
                <a:tc>
                  <a:txBody>
                    <a:bodyPr/>
                    <a:lstStyle/>
                    <a:p>
                      <a:pPr algn="ctr" fontAlgn="ctr"/>
                      <a:r>
                        <a:rPr lang="es-CO" sz="600" b="0" i="0" u="none" strike="noStrike">
                          <a:effectLst/>
                          <a:latin typeface="Arial"/>
                        </a:rPr>
                        <a:t>20186000922012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2018 31/10/2018 1/11/2018 -JUZGADO 07 LABORAL SECCIONAL BOGOTA -TUTELA NACION 428 PRUEBAS OFICIO N° 201800673 -WILLIAM JAIME BERNAL AVILA -MARISOL MERCADO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68809">
                <a:tc>
                  <a:txBody>
                    <a:bodyPr/>
                    <a:lstStyle/>
                    <a:p>
                      <a:pPr algn="ctr" fontAlgn="ctr"/>
                      <a:r>
                        <a:rPr lang="es-CO" sz="600" b="0" i="0" u="none" strike="noStrike">
                          <a:effectLst/>
                          <a:latin typeface="Arial"/>
                        </a:rPr>
                        <a:t>20186000922042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JUZGADO 30 ADMINISTRATIVO SECCION SEGUNDA - SECCIONAL BOGOTA - WALTER FLORES BARRIOS-DIANA PAOLA ROJAS</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68809">
                <a:tc>
                  <a:txBody>
                    <a:bodyPr/>
                    <a:lstStyle/>
                    <a:p>
                      <a:pPr algn="ctr" fontAlgn="ctr"/>
                      <a:r>
                        <a:rPr lang="es-CO" sz="600" b="0" i="0" u="none" strike="noStrike">
                          <a:effectLst/>
                          <a:latin typeface="Arial"/>
                        </a:rPr>
                        <a:t>20186000922052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JUZGADO DIECISIETE ADMINISTRATIVO ORAL DE BOGOTA  SECCIÓN SEGUNDA-EDWIN OSWALDO RAMIREZ BONILA DIANA PAOLA ROJAS-</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68809">
                <a:tc>
                  <a:txBody>
                    <a:bodyPr/>
                    <a:lstStyle/>
                    <a:p>
                      <a:pPr algn="ctr" fontAlgn="ctr"/>
                      <a:r>
                        <a:rPr lang="es-CO" sz="600" b="0" i="0" u="none" strike="noStrike">
                          <a:effectLst/>
                          <a:latin typeface="Arial"/>
                        </a:rPr>
                        <a:t>20186000922142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DERECHO DE PETICION - NIFFE ANILSA BRAVO  CHACON</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20182010635811</a:t>
                      </a:r>
                    </a:p>
                  </a:txBody>
                  <a:tcPr marL="7620" marR="7620" marT="7620" marB="0" anchor="ctr"/>
                </a:tc>
              </a:tr>
              <a:tr h="468809">
                <a:tc>
                  <a:txBody>
                    <a:bodyPr/>
                    <a:lstStyle/>
                    <a:p>
                      <a:pPr algn="ctr" fontAlgn="ctr"/>
                      <a:r>
                        <a:rPr lang="es-CO" sz="600" b="0" i="0" u="none" strike="noStrike">
                          <a:effectLst/>
                          <a:latin typeface="Arial"/>
                        </a:rPr>
                        <a:t>20186000922192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JUZGADO 50 ADMINISTRATIVO SECCION SEGUNDA BOGOTA - 201800425 LUZ DARY PERILLA MORENO- MARISOL MERCADO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712086">
                <a:tc>
                  <a:txBody>
                    <a:bodyPr/>
                    <a:lstStyle/>
                    <a:p>
                      <a:pPr algn="ctr" fontAlgn="ctr"/>
                      <a:r>
                        <a:rPr lang="es-CO" sz="600" b="0" i="0" u="none" strike="noStrike">
                          <a:effectLst/>
                          <a:latin typeface="Arial"/>
                        </a:rPr>
                        <a:t>20186000922262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2018 31/10/2018 1/11/2018-JUZGADO 05 CIVIL DEL CIRCUITO DE MEDELLIN TUTELA SENA 436 PRUEBAS OFICIO N° 201800575 YOLANDA MARGARITA MONSALVE OCHOA DIANA PAOLA ROJAS</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68809">
                <a:tc>
                  <a:txBody>
                    <a:bodyPr/>
                    <a:lstStyle/>
                    <a:p>
                      <a:pPr algn="ctr" fontAlgn="ctr"/>
                      <a:r>
                        <a:rPr lang="es-CO" sz="600" b="0" i="0" u="none" strike="noStrike">
                          <a:effectLst/>
                          <a:latin typeface="Arial"/>
                        </a:rPr>
                        <a:t>20186000922282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dirty="0">
                          <a:effectLst/>
                          <a:latin typeface="Arial"/>
                        </a:rPr>
                        <a:t>20181700636641</a:t>
                      </a:r>
                    </a:p>
                  </a:txBody>
                  <a:tcPr marL="7620" marR="7620" marT="7620" marB="0" anchor="ctr"/>
                </a:tc>
              </a:tr>
            </a:tbl>
          </a:graphicData>
        </a:graphic>
      </p:graphicFrame>
    </p:spTree>
    <p:extLst>
      <p:ext uri="{BB962C8B-B14F-4D97-AF65-F5344CB8AC3E}">
        <p14:creationId xmlns:p14="http://schemas.microsoft.com/office/powerpoint/2010/main" val="893212767"/>
      </p:ext>
    </p:extLst>
  </p:cSld>
  <p:clrMapOvr>
    <a:masterClrMapping/>
  </p:clrMapOvr>
  <p:timing>
    <p:tnLst>
      <p:par>
        <p:cTn id="1" dur="indefinite" restart="never" nodeType="tmRoot"/>
      </p:par>
    </p:tnLst>
  </p:timing>
</p:sld>
</file>

<file path=ppt/slides/slide103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1035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203724864"/>
              </p:ext>
            </p:extLst>
          </p:nvPr>
        </p:nvGraphicFramePr>
        <p:xfrm>
          <a:off x="539552" y="1268761"/>
          <a:ext cx="8208913" cy="475106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7705">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09593">
                <a:tc>
                  <a:txBody>
                    <a:bodyPr/>
                    <a:lstStyle/>
                    <a:p>
                      <a:pPr algn="ctr" fontAlgn="ctr"/>
                      <a:r>
                        <a:rPr lang="es-CO" sz="600" b="0" i="0" u="none" strike="noStrike" dirty="0">
                          <a:effectLst/>
                          <a:latin typeface="Arial"/>
                        </a:rPr>
                        <a:t>20186000922292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2018 31/10/2018 02/11/201/8 JUZGADO 01 PROMISCUO DE SANTA FE DE ANTIOQUIA TUTELA SENA 436 PRUEBAS OFICIO N° 715 201800133 - EDGAR HUMBERTO PALACIOS -DIANA PAOLA ROJAS</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20181400620981</a:t>
                      </a:r>
                    </a:p>
                  </a:txBody>
                  <a:tcPr marL="7620" marR="7620" marT="7620" marB="0" anchor="ctr"/>
                </a:tc>
              </a:tr>
              <a:tr h="554567">
                <a:tc>
                  <a:txBody>
                    <a:bodyPr/>
                    <a:lstStyle/>
                    <a:p>
                      <a:pPr algn="ctr" fontAlgn="ctr"/>
                      <a:r>
                        <a:rPr lang="es-CO" sz="600" b="0" i="0" u="none" strike="noStrike">
                          <a:effectLst/>
                          <a:latin typeface="Arial"/>
                        </a:rPr>
                        <a:t>20186000922322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JUZGADO 36 LABORAL - SECCIONAL BOGOTA-MARISOL MERCADO  CONCEDE  ACCION CONSTITUCIONAL ORDENA 2018 31-10-2018-ANA LORENA POLANCO VALENCIA</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09593">
                <a:tc>
                  <a:txBody>
                    <a:bodyPr/>
                    <a:lstStyle/>
                    <a:p>
                      <a:pPr algn="ctr" fontAlgn="ctr"/>
                      <a:r>
                        <a:rPr lang="es-CO" sz="600" b="0" i="0" u="none" strike="noStrike">
                          <a:effectLst/>
                          <a:latin typeface="Arial"/>
                        </a:rPr>
                        <a:t>20186000922342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 JUZGADO 26 ADMINISTRATIVO SECCION SEGUNDA - SECCIONAL BOGOTA-GUSTAVO FARLEY CARDOZO TORRES-MARISOL MERCADO  CONCEDE ACCION CONSTITUCIONAL NO ORDENA A LA CNSC 2018 31/10/2018</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632859">
                <a:tc>
                  <a:txBody>
                    <a:bodyPr/>
                    <a:lstStyle/>
                    <a:p>
                      <a:pPr algn="ctr" fontAlgn="ctr"/>
                      <a:r>
                        <a:rPr lang="es-CO" sz="600" b="0" i="0" u="none" strike="noStrike">
                          <a:effectLst/>
                          <a:latin typeface="Arial"/>
                        </a:rPr>
                        <a:t>20186000922372</a:t>
                      </a: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JUZGADO VEINTISEIS ADMINISTRATIVO DE BOGOTA DC-MARISOL MERCADO  CONCEDE ACCION CONSTITUCIONAL NO ORDENA A LA CNSC 2018 31-10-2018-GUSTAVO FARLEY CARDOZO TORRES-MARISOL MERCADO  CONCEDE ACCION CONSTITUCIONAL NO ORDENA A LA CNSC 2018 31/10/2018</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09593">
                <a:tc>
                  <a:txBody>
                    <a:bodyPr/>
                    <a:lstStyle/>
                    <a:p>
                      <a:pPr algn="ctr" fontAlgn="ctr"/>
                      <a:r>
                        <a:rPr lang="es-CO" sz="600" b="0" i="0" u="none" strike="noStrike">
                          <a:effectLst/>
                          <a:latin typeface="Arial"/>
                        </a:rPr>
                        <a:t>20186000923532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CONCEPTO PAL 27 DE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09593">
                <a:tc>
                  <a:txBody>
                    <a:bodyPr/>
                    <a:lstStyle/>
                    <a:p>
                      <a:pPr algn="ctr" fontAlgn="ctr"/>
                      <a:r>
                        <a:rPr lang="es-CO" sz="600" b="0" i="0" u="none" strike="noStrike">
                          <a:effectLst/>
                          <a:latin typeface="Arial"/>
                        </a:rPr>
                        <a:t>20186000923542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TRASLADO POR COMPETENCIA DE INFORME DE AUDITORIA INTEGRAL MUNICIPIO DE CHIA </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20182210637161</a:t>
                      </a:r>
                    </a:p>
                  </a:txBody>
                  <a:tcPr marL="7620" marR="7620" marT="7620" marB="0" anchor="ctr"/>
                </a:tc>
              </a:tr>
              <a:tr h="409593">
                <a:tc>
                  <a:txBody>
                    <a:bodyPr/>
                    <a:lstStyle/>
                    <a:p>
                      <a:pPr algn="ctr" fontAlgn="ctr"/>
                      <a:r>
                        <a:rPr lang="es-CO" sz="600" b="0" i="0" u="none" strike="noStrike">
                          <a:effectLst/>
                          <a:latin typeface="Arial"/>
                        </a:rPr>
                        <a:t>20186000923642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REVOCATORIA DIRECTA CONVOCATORIA 428 DE 2016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632859">
                <a:tc>
                  <a:txBody>
                    <a:bodyPr/>
                    <a:lstStyle/>
                    <a:p>
                      <a:pPr algn="ctr" fontAlgn="ctr"/>
                      <a:r>
                        <a:rPr lang="es-CO" sz="600" b="0" i="0" u="none" strike="noStrike">
                          <a:effectLst/>
                          <a:latin typeface="Arial"/>
                        </a:rPr>
                        <a:t>20186000923652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2018 1/11/2018 2/11/2018 JUZGADO 02 CIVIL CIRCUITO DE BOGOTA TUTELA SENA 436 PRUEBAS OFICIO N°  201800216 ANGELA EMPERATRIZ CASTAÑEDA REYES DIANA PAOLA ROJAS</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384649334"/>
      </p:ext>
    </p:extLst>
  </p:cSld>
  <p:clrMapOvr>
    <a:masterClrMapping/>
  </p:clrMapOvr>
  <p:timing>
    <p:tnLst>
      <p:par>
        <p:cTn id="1" dur="indefinite" restart="never" nodeType="tmRoot"/>
      </p:par>
    </p:tnLst>
  </p:timing>
</p:sld>
</file>

<file path=ppt/slides/slide103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1036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22304648"/>
              </p:ext>
            </p:extLst>
          </p:nvPr>
        </p:nvGraphicFramePr>
        <p:xfrm>
          <a:off x="539552" y="1268761"/>
          <a:ext cx="8208913" cy="4831469"/>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85195">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13724">
                <a:tc>
                  <a:txBody>
                    <a:bodyPr/>
                    <a:lstStyle/>
                    <a:p>
                      <a:pPr algn="ctr" fontAlgn="ctr"/>
                      <a:r>
                        <a:rPr lang="es-CO" sz="600" b="0" i="0" u="none" strike="noStrike" dirty="0">
                          <a:effectLst/>
                          <a:latin typeface="Arial"/>
                        </a:rPr>
                        <a:t>20186000923702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JUZGADO  CINCUENTA Y SEIS  56 ADMINISTRATIVO  DEL CIRCUITO JUDICIAL DE BOGOTÁ D.C. SECCIÓN SEGUNDA DIANA PAOLA ROJAS NIEGA ACCION CONSTITUCIONAL 2018 1-11-2018</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5218">
                <a:tc>
                  <a:txBody>
                    <a:bodyPr/>
                    <a:lstStyle/>
                    <a:p>
                      <a:pPr algn="ctr" fontAlgn="ctr"/>
                      <a:r>
                        <a:rPr lang="es-CO" sz="600" b="0" i="0" u="none" strike="noStrike">
                          <a:effectLst/>
                          <a:latin typeface="Arial"/>
                        </a:rPr>
                        <a:t>20186000923762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433</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20181020692161</a:t>
                      </a:r>
                    </a:p>
                  </a:txBody>
                  <a:tcPr marL="7620" marR="7620" marT="7620" marB="0" anchor="ctr"/>
                </a:tc>
              </a:tr>
              <a:tr h="475218">
                <a:tc>
                  <a:txBody>
                    <a:bodyPr/>
                    <a:lstStyle/>
                    <a:p>
                      <a:pPr algn="ctr" fontAlgn="ctr"/>
                      <a:r>
                        <a:rPr lang="es-CO" sz="600" b="0" i="0" u="none" strike="noStrike">
                          <a:effectLst/>
                          <a:latin typeface="Arial"/>
                        </a:rPr>
                        <a:t>20186000923772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435</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20182210645021</a:t>
                      </a:r>
                    </a:p>
                  </a:txBody>
                  <a:tcPr marL="7620" marR="7620" marT="7620" marB="0" anchor="ctr"/>
                </a:tc>
              </a:tr>
              <a:tr h="475218">
                <a:tc>
                  <a:txBody>
                    <a:bodyPr/>
                    <a:lstStyle/>
                    <a:p>
                      <a:pPr algn="ctr" fontAlgn="ctr"/>
                      <a:r>
                        <a:rPr lang="es-CO" sz="600" b="0" i="0" u="none" strike="noStrike">
                          <a:effectLst/>
                          <a:latin typeface="Arial"/>
                        </a:rPr>
                        <a:t>20186000923792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427</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20182330619701</a:t>
                      </a:r>
                    </a:p>
                  </a:txBody>
                  <a:tcPr marL="7620" marR="7620" marT="7620" marB="0" anchor="ctr"/>
                </a:tc>
              </a:tr>
              <a:tr h="527081">
                <a:tc>
                  <a:txBody>
                    <a:bodyPr/>
                    <a:lstStyle/>
                    <a:p>
                      <a:pPr algn="ctr" fontAlgn="ctr"/>
                      <a:r>
                        <a:rPr lang="es-CO" sz="600" b="0" i="0" u="none" strike="noStrike">
                          <a:effectLst/>
                          <a:latin typeface="Arial"/>
                        </a:rPr>
                        <a:t>20186000923812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JUZGADO 27 ADMINISTRATIVO SECCION SEGUNDA - SECCIONAL BOGOTA-DIANA PAOLA ROJAS CONCEDE ACCION CONSTITUCIONAL NO ORDENA A LA CNSC 2018 1/11/2018-ANDREA ANGELICA MARIA VALENCIA MASMELA</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5218">
                <a:tc>
                  <a:txBody>
                    <a:bodyPr/>
                    <a:lstStyle/>
                    <a:p>
                      <a:pPr algn="ctr" fontAlgn="ctr"/>
                      <a:r>
                        <a:rPr lang="es-CO" sz="600" b="0" i="0" u="none" strike="noStrike">
                          <a:effectLst/>
                          <a:latin typeface="Arial"/>
                        </a:rPr>
                        <a:t>20186000923852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RESPUESTA OFICIO 20182220552221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5218">
                <a:tc>
                  <a:txBody>
                    <a:bodyPr/>
                    <a:lstStyle/>
                    <a:p>
                      <a:pPr algn="ctr" fontAlgn="ctr"/>
                      <a:r>
                        <a:rPr lang="es-CO" sz="600" b="0" i="0" u="none" strike="noStrike">
                          <a:effectLst/>
                          <a:latin typeface="Arial"/>
                        </a:rPr>
                        <a:t>20186000923872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OFICIO NO. 20182210599981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5218">
                <a:tc>
                  <a:txBody>
                    <a:bodyPr/>
                    <a:lstStyle/>
                    <a:p>
                      <a:pPr algn="ctr" fontAlgn="ctr"/>
                      <a:r>
                        <a:rPr lang="es-CO" sz="600" b="0" i="0" u="none" strike="noStrike">
                          <a:effectLst/>
                          <a:latin typeface="Arial"/>
                        </a:rPr>
                        <a:t>20186000923882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OFICIO NO. 20181700539031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5218">
                <a:tc>
                  <a:txBody>
                    <a:bodyPr/>
                    <a:lstStyle/>
                    <a:p>
                      <a:pPr algn="ctr" fontAlgn="ctr"/>
                      <a:r>
                        <a:rPr lang="es-CO" sz="600" b="0" i="0" u="none" strike="noStrike" dirty="0">
                          <a:effectLst/>
                          <a:latin typeface="Arial"/>
                        </a:rPr>
                        <a:t>20186000923892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RESPUESTA OFICIO NO. 20182130589901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72837279"/>
      </p:ext>
    </p:extLst>
  </p:cSld>
  <p:clrMapOvr>
    <a:masterClrMapping/>
  </p:clrMapOvr>
  <p:timing>
    <p:tnLst>
      <p:par>
        <p:cTn id="1" dur="indefinite" restart="never" nodeType="tmRoot"/>
      </p:par>
    </p:tnLst>
  </p:timing>
</p:sld>
</file>

<file path=ppt/slides/slide103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1037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904045207"/>
              </p:ext>
            </p:extLst>
          </p:nvPr>
        </p:nvGraphicFramePr>
        <p:xfrm>
          <a:off x="539552" y="1268761"/>
          <a:ext cx="8208913" cy="457580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20186000923912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OFICIO NO. 20181700543991</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20181700622061</a:t>
                      </a:r>
                    </a:p>
                  </a:txBody>
                  <a:tcPr marL="7620" marR="7620" marT="7620" marB="0" anchor="ctr"/>
                </a:tc>
              </a:tr>
              <a:tr h="446138">
                <a:tc>
                  <a:txBody>
                    <a:bodyPr/>
                    <a:lstStyle/>
                    <a:p>
                      <a:pPr algn="ctr" fontAlgn="ctr"/>
                      <a:r>
                        <a:rPr lang="es-CO" sz="600" b="0" i="0" u="none" strike="noStrike">
                          <a:effectLst/>
                          <a:latin typeface="Arial"/>
                        </a:rPr>
                        <a:t>20186000923922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OFICIO NO. 20181700133815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20186000923982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DERECHO DE PETICION - CONVOCATORIA 436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20186000924162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TRASLADO POR COMPETENCIA - CONVOCATORIA 426 DE 2016 </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20182110651121</a:t>
                      </a:r>
                    </a:p>
                  </a:txBody>
                  <a:tcPr marL="7620" marR="7620" marT="7620" marB="0" anchor="ctr"/>
                </a:tc>
              </a:tr>
              <a:tr h="412045">
                <a:tc>
                  <a:txBody>
                    <a:bodyPr/>
                    <a:lstStyle/>
                    <a:p>
                      <a:pPr algn="ctr" fontAlgn="ctr"/>
                      <a:r>
                        <a:rPr lang="es-CO" sz="600" b="0" i="0" u="none" strike="noStrike">
                          <a:effectLst/>
                          <a:latin typeface="Arial"/>
                        </a:rPr>
                        <a:t>20186000924212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ANOTACION DE COMISION EN EL REGISTRO PUBLICO DE CARRERA ADMINISTRATIVA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20181700628301</a:t>
                      </a:r>
                    </a:p>
                  </a:txBody>
                  <a:tcPr marL="7620" marR="7620" marT="7620" marB="0" anchor="ctr"/>
                </a:tc>
              </a:tr>
              <a:tr h="412045">
                <a:tc>
                  <a:txBody>
                    <a:bodyPr/>
                    <a:lstStyle/>
                    <a:p>
                      <a:pPr algn="ctr" fontAlgn="ctr"/>
                      <a:r>
                        <a:rPr lang="es-CO" sz="600" b="0" i="0" u="none" strike="noStrike">
                          <a:effectLst/>
                          <a:latin typeface="Arial"/>
                        </a:rPr>
                        <a:t>20186000924282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ACLARACION RESOLUCION CNSC 20182310009995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20186000924362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INCORPORACION DOCUMENTOS EXPEDIENTE DISCIPLINARIO N° 058-2018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20186000924472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A PETICION CON RADICADO 20182620038432 DEL 23 DE OCTUBRE DE 2018 </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20182110639411</a:t>
                      </a:r>
                    </a:p>
                  </a:txBody>
                  <a:tcPr marL="7620" marR="7620" marT="7620" marB="0" anchor="ctr"/>
                </a:tc>
              </a:tr>
              <a:tr h="493103">
                <a:tc>
                  <a:txBody>
                    <a:bodyPr/>
                    <a:lstStyle/>
                    <a:p>
                      <a:pPr algn="ctr" fontAlgn="ctr"/>
                      <a:r>
                        <a:rPr lang="es-CO" sz="600" b="0" i="0" u="none" strike="noStrike">
                          <a:effectLst/>
                          <a:latin typeface="Arial"/>
                        </a:rPr>
                        <a:t>20186000924542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2018 1/11/2018 2/11/2018 JUZGADO QUINTO DE FAMILIA DE BUCARMANGA TUTELA SENA 436 PRUEBAS OFICIO N°  3470 201800499 VICTOR HUGO RAMIREZ RODRIGUEZ DIANA PAOLA ROJAS</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dirty="0">
                          <a:effectLst/>
                          <a:latin typeface="Arial"/>
                        </a:rPr>
                        <a:t>20181400619881</a:t>
                      </a:r>
                    </a:p>
                  </a:txBody>
                  <a:tcPr marL="7620" marR="7620" marT="7620" marB="0" anchor="ctr"/>
                </a:tc>
              </a:tr>
            </a:tbl>
          </a:graphicData>
        </a:graphic>
      </p:graphicFrame>
    </p:spTree>
    <p:extLst>
      <p:ext uri="{BB962C8B-B14F-4D97-AF65-F5344CB8AC3E}">
        <p14:creationId xmlns:p14="http://schemas.microsoft.com/office/powerpoint/2010/main" val="990145644"/>
      </p:ext>
    </p:extLst>
  </p:cSld>
  <p:clrMapOvr>
    <a:masterClrMapping/>
  </p:clrMapOvr>
  <p:timing>
    <p:tnLst>
      <p:par>
        <p:cTn id="1" dur="indefinite" restart="never" nodeType="tmRoot"/>
      </p:par>
    </p:tnLst>
  </p:timing>
</p:sld>
</file>

<file path=ppt/slides/slide103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1038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793876955"/>
              </p:ext>
            </p:extLst>
          </p:nvPr>
        </p:nvGraphicFramePr>
        <p:xfrm>
          <a:off x="539552" y="1268761"/>
          <a:ext cx="8208913" cy="492632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77518">
                <a:tc>
                  <a:txBody>
                    <a:bodyPr/>
                    <a:lstStyle/>
                    <a:p>
                      <a:pPr algn="ctr" fontAlgn="ctr"/>
                      <a:r>
                        <a:rPr lang="es-ES" sz="600" b="1" u="none" strike="noStrike" dirty="0">
                          <a:effectLst/>
                          <a:latin typeface="Arial" panose="020B0604020202020204" pitchFamily="34" charset="0"/>
                          <a:cs typeface="Arial" panose="020B0604020202020204" pitchFamily="34" charset="0"/>
                        </a:rPr>
                        <a:t>RADICADO </a:t>
                      </a:r>
                      <a:endParaRPr lang="es-ES" sz="6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00" b="1" u="none" strike="noStrike" dirty="0">
                          <a:effectLst/>
                          <a:latin typeface="Arial" panose="020B0604020202020204" pitchFamily="34" charset="0"/>
                          <a:cs typeface="Arial" panose="020B0604020202020204" pitchFamily="34" charset="0"/>
                        </a:rPr>
                        <a:t>FECHA DE REGISTRO </a:t>
                      </a:r>
                      <a:endParaRPr lang="es-ES" sz="6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00" b="1" u="none" strike="noStrike" dirty="0">
                          <a:effectLst/>
                          <a:latin typeface="Arial" panose="020B0604020202020204" pitchFamily="34" charset="0"/>
                          <a:cs typeface="Arial" panose="020B0604020202020204" pitchFamily="34" charset="0"/>
                        </a:rPr>
                        <a:t>TIPO</a:t>
                      </a:r>
                      <a:endParaRPr lang="es-ES" sz="6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00" b="1" u="none" strike="noStrike" dirty="0">
                          <a:effectLst/>
                          <a:latin typeface="Arial" panose="020B0604020202020204" pitchFamily="34" charset="0"/>
                          <a:cs typeface="Arial" panose="020B0604020202020204" pitchFamily="34" charset="0"/>
                        </a:rPr>
                        <a:t>TÉRMINO PARA RESPONDER (DÍAS HÁBILES)</a:t>
                      </a:r>
                      <a:endParaRPr lang="es-CO" sz="6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00" b="1" u="none" strike="noStrike" dirty="0">
                          <a:effectLst/>
                          <a:latin typeface="Arial" panose="020B0604020202020204" pitchFamily="34" charset="0"/>
                          <a:cs typeface="Arial" panose="020B0604020202020204" pitchFamily="34" charset="0"/>
                        </a:rPr>
                        <a:t>TEMA/DEPENDENCIA </a:t>
                      </a:r>
                      <a:endParaRPr lang="es-ES" sz="6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00" b="1" u="none" strike="noStrike" dirty="0">
                          <a:effectLst/>
                          <a:latin typeface="Arial" panose="020B0604020202020204" pitchFamily="34" charset="0"/>
                          <a:cs typeface="Arial" panose="020B0604020202020204" pitchFamily="34" charset="0"/>
                        </a:rPr>
                        <a:t>ASUNTO</a:t>
                      </a:r>
                      <a:endParaRPr lang="es-ES" sz="6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00" b="1" u="none" strike="noStrike" dirty="0">
                          <a:effectLst/>
                          <a:latin typeface="Arial" panose="020B0604020202020204" pitchFamily="34" charset="0"/>
                          <a:cs typeface="Arial" panose="020B0604020202020204" pitchFamily="34" charset="0"/>
                        </a:rPr>
                        <a:t>FECHA RESPUESTA </a:t>
                      </a:r>
                      <a:endParaRPr lang="es-ES" sz="6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00" b="1" u="none" strike="noStrike" dirty="0">
                          <a:effectLst/>
                          <a:latin typeface="Arial" panose="020B0604020202020204" pitchFamily="34" charset="0"/>
                          <a:cs typeface="Arial" panose="020B0604020202020204" pitchFamily="34" charset="0"/>
                        </a:rPr>
                        <a:t>RADICADO DE RESPUESTA </a:t>
                      </a:r>
                      <a:endParaRPr lang="es-ES" sz="6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7501">
                <a:tc>
                  <a:txBody>
                    <a:bodyPr/>
                    <a:lstStyle/>
                    <a:p>
                      <a:pPr algn="ctr" fontAlgn="ctr"/>
                      <a:r>
                        <a:rPr lang="es-CO" sz="600" b="0" i="0" u="none" strike="noStrike" dirty="0">
                          <a:effectLst/>
                          <a:latin typeface="Arial"/>
                        </a:rPr>
                        <a:t>20186000924582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TRASLADO POR COMPETENCIA - CONVOCATORIA 428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r h="447501">
                <a:tc>
                  <a:txBody>
                    <a:bodyPr/>
                    <a:lstStyle/>
                    <a:p>
                      <a:pPr algn="ctr" fontAlgn="ctr"/>
                      <a:r>
                        <a:rPr lang="es-CO" sz="600" b="0" i="0" u="none" strike="noStrike">
                          <a:effectLst/>
                          <a:latin typeface="Arial"/>
                        </a:rPr>
                        <a:t>20186000924652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INFORME DEL PROCESO DE CUMPLIMIENTO RESOLUCION N° 008 DE 2016 </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dirty="0">
                          <a:effectLst/>
                          <a:latin typeface="Arial"/>
                        </a:rPr>
                        <a:t>20185000641171</a:t>
                      </a:r>
                    </a:p>
                  </a:txBody>
                  <a:tcPr marL="7620" marR="7620" marT="7620" marB="0" anchor="ctr"/>
                </a:tc>
              </a:tr>
              <a:tr h="447501">
                <a:tc>
                  <a:txBody>
                    <a:bodyPr/>
                    <a:lstStyle/>
                    <a:p>
                      <a:pPr algn="ctr" fontAlgn="ctr"/>
                      <a:r>
                        <a:rPr lang="es-CO" sz="600" b="0" i="0" u="none" strike="noStrike">
                          <a:effectLst/>
                          <a:latin typeface="Arial"/>
                        </a:rPr>
                        <a:t>20186000924682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TRASLADO POR COMPETENCIA - DERECHO DE PETICION </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20182230645521</a:t>
                      </a:r>
                    </a:p>
                  </a:txBody>
                  <a:tcPr marL="7620" marR="7620" marT="7620" marB="0" anchor="ctr"/>
                </a:tc>
              </a:tr>
              <a:tr h="447501">
                <a:tc>
                  <a:txBody>
                    <a:bodyPr/>
                    <a:lstStyle/>
                    <a:p>
                      <a:pPr algn="ctr" fontAlgn="ctr"/>
                      <a:r>
                        <a:rPr lang="es-CO" sz="600" b="0" i="0" u="none" strike="noStrike">
                          <a:effectLst/>
                          <a:latin typeface="Arial"/>
                        </a:rPr>
                        <a:t>20186000924692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433</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r h="447501">
                <a:tc>
                  <a:txBody>
                    <a:bodyPr/>
                    <a:lstStyle/>
                    <a:p>
                      <a:pPr algn="ctr" fontAlgn="ctr"/>
                      <a:r>
                        <a:rPr lang="es-CO" sz="600" b="0" i="0" u="none" strike="noStrike">
                          <a:effectLst/>
                          <a:latin typeface="Arial"/>
                        </a:rPr>
                        <a:t>20186000924722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PROCESO DE CUMPLIMIENTO DE RESOLUCION N° 003 DE 2017 </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dirty="0">
                          <a:effectLst/>
                          <a:latin typeface="Arial"/>
                        </a:rPr>
                        <a:t>20185000645761</a:t>
                      </a:r>
                    </a:p>
                  </a:txBody>
                  <a:tcPr marL="7620" marR="7620" marT="7620" marB="0" anchor="ctr"/>
                </a:tc>
              </a:tr>
              <a:tr h="447501">
                <a:tc>
                  <a:txBody>
                    <a:bodyPr/>
                    <a:lstStyle/>
                    <a:p>
                      <a:pPr algn="ctr" fontAlgn="ctr"/>
                      <a:r>
                        <a:rPr lang="es-CO" sz="600" b="0" i="0" u="none" strike="noStrike">
                          <a:effectLst/>
                          <a:latin typeface="Arial"/>
                        </a:rPr>
                        <a:t>20186000924732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r h="447501">
                <a:tc>
                  <a:txBody>
                    <a:bodyPr/>
                    <a:lstStyle/>
                    <a:p>
                      <a:pPr algn="ctr" fontAlgn="ctr"/>
                      <a:r>
                        <a:rPr lang="es-CO" sz="600" b="0" i="0" u="none" strike="noStrike">
                          <a:effectLst/>
                          <a:latin typeface="Arial"/>
                        </a:rPr>
                        <a:t>20186000924742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7501">
                <a:tc>
                  <a:txBody>
                    <a:bodyPr/>
                    <a:lstStyle/>
                    <a:p>
                      <a:pPr algn="ctr" fontAlgn="ctr"/>
                      <a:r>
                        <a:rPr lang="es-CO" sz="600" b="0" i="0" u="none" strike="noStrike">
                          <a:effectLst/>
                          <a:latin typeface="Arial"/>
                        </a:rPr>
                        <a:t>20186000924802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 TRIBUNAL SUPERIOR DE ANTIOQUIA  2018 HARVEY LEON VASQUEZ GONZALEZ DIANA PAOLA ROJAS</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r h="447501">
                <a:tc>
                  <a:txBody>
                    <a:bodyPr/>
                    <a:lstStyle/>
                    <a:p>
                      <a:pPr algn="ctr" fontAlgn="ctr"/>
                      <a:r>
                        <a:rPr lang="es-CO" sz="600" b="0" i="0" u="none" strike="noStrike">
                          <a:effectLst/>
                          <a:latin typeface="Arial"/>
                        </a:rPr>
                        <a:t>20186000924912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r h="447501">
                <a:tc>
                  <a:txBody>
                    <a:bodyPr/>
                    <a:lstStyle/>
                    <a:p>
                      <a:pPr algn="ctr" fontAlgn="ctr"/>
                      <a:r>
                        <a:rPr lang="es-CO" sz="600" b="0" i="0" u="none" strike="noStrike">
                          <a:effectLst/>
                          <a:latin typeface="Arial"/>
                        </a:rPr>
                        <a:t>20186000924922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198499292"/>
      </p:ext>
    </p:extLst>
  </p:cSld>
  <p:clrMapOvr>
    <a:masterClrMapping/>
  </p:clrMapOvr>
  <p:timing>
    <p:tnLst>
      <p:par>
        <p:cTn id="1" dur="indefinite" restart="never" nodeType="tmRoot"/>
      </p:par>
    </p:tnLst>
  </p:timing>
</p:sld>
</file>

<file path=ppt/slides/slide103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1039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85066908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20186000924932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20186000924942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20186000924952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JUZGADO TREINTA Y OCHO ADMINISTRATIVO ORAL DEL- CIRCUITO JUDICIAL DE BOGOTÁ D C-SECCION TERCERA NICOLAS ARDILA PAZMIÑO DIANA PAOLA ROJAS</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20186000924962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20186000924972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JUZGADO 62 ADMINISTRATIVO SECCION TERCERA - SECCIONAL BOGOTA-MAUREN LOPEZ-MAUREN LOPEZ MARISOL MERCADO -CONCEDE NO ORDENA  A LA CNSC</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20186000924982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20186000924992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20186000925002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20186000925012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958990718"/>
      </p:ext>
    </p:extLst>
  </p:cSld>
  <p:clrMapOvr>
    <a:masterClrMapping/>
  </p:clrMapOvr>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3684998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201810220034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201810220040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201810220041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201810220042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201810220043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201810220049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104</a:t>
            </a:fld>
            <a:endParaRPr lang="es-CO"/>
          </a:p>
        </p:txBody>
      </p:sp>
    </p:spTree>
    <p:extLst>
      <p:ext uri="{BB962C8B-B14F-4D97-AF65-F5344CB8AC3E}">
        <p14:creationId xmlns:p14="http://schemas.microsoft.com/office/powerpoint/2010/main" val="2020038223"/>
      </p:ext>
    </p:extLst>
  </p:cSld>
  <p:clrMapOvr>
    <a:masterClrMapping/>
  </p:clrMapOvr>
  <p:timing>
    <p:tnLst>
      <p:par>
        <p:cTn id="1" dur="indefinite" restart="never" nodeType="tmRoot"/>
      </p:par>
    </p:tnLst>
  </p:timing>
</p:sld>
</file>

<file path=ppt/slides/slide104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1040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38312674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20186000925022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CAMBIO DE CORREO ELECTRONICO  EN LA PLATAFORMA SIMO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20186000925032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20186000925042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20186000925052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20186000925122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DERECHO DE PETICION - CONVOCATORIA 431</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20182130676361</a:t>
                      </a:r>
                    </a:p>
                  </a:txBody>
                  <a:tcPr marL="7620" marR="7620" marT="7620" marB="0" anchor="ctr"/>
                </a:tc>
              </a:tr>
              <a:tr h="412045">
                <a:tc>
                  <a:txBody>
                    <a:bodyPr/>
                    <a:lstStyle/>
                    <a:p>
                      <a:pPr algn="ctr" fontAlgn="ctr"/>
                      <a:r>
                        <a:rPr lang="es-CO" sz="600" b="0" i="0" u="none" strike="noStrike">
                          <a:effectLst/>
                          <a:latin typeface="Arial"/>
                        </a:rPr>
                        <a:t>20186000925142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20186000925152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20186000925162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20186000925172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512150274"/>
      </p:ext>
    </p:extLst>
  </p:cSld>
  <p:clrMapOvr>
    <a:masterClrMapping/>
  </p:clrMapOvr>
  <p:timing>
    <p:tnLst>
      <p:par>
        <p:cTn id="1" dur="indefinite" restart="never" nodeType="tmRoot"/>
      </p:par>
    </p:tnLst>
  </p:timing>
</p:sld>
</file>

<file path=ppt/slides/slide104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1041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62608529"/>
              </p:ext>
            </p:extLst>
          </p:nvPr>
        </p:nvGraphicFramePr>
        <p:xfrm>
          <a:off x="539552" y="1268761"/>
          <a:ext cx="8208913" cy="478696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20186000925182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20186000925212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20186000925222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20186000925232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20186000925302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2018 1/11/2018 6/11/2018 JUZGADO ADMINISTRATIVO DE MEDELLIN TUTELA ANTIOQUIA 429 TEMAS GENERALES CARRERA ADMINISTRATIVA OFICIO  N°  201800431 ELKIN WILSON TRUJILLO MUNERA DIANA PAOLA ROJAS</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20181400621541</a:t>
                      </a:r>
                    </a:p>
                  </a:txBody>
                  <a:tcPr marL="7620" marR="7620" marT="7620" marB="0" anchor="ctr"/>
                </a:tc>
              </a:tr>
              <a:tr h="412045">
                <a:tc>
                  <a:txBody>
                    <a:bodyPr/>
                    <a:lstStyle/>
                    <a:p>
                      <a:pPr algn="ctr" fontAlgn="ctr"/>
                      <a:r>
                        <a:rPr lang="es-CO" sz="600" b="0" i="0" u="none" strike="noStrike">
                          <a:effectLst/>
                          <a:latin typeface="Arial"/>
                        </a:rPr>
                        <a:t>20186000925352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JUZGADO 12 ADMINISTRATIVO SECCION SEGUNDA - SECCIONAL BOGOTA  MARISOL MERCADO  CONCEDE ACCION CONSTITUCIONAL NO ORDENA A LA CNSC 2018 1/11/2018-AMANDA GUERRERO RODRIGUEZ</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20186000925362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JUZGADO 06 ADMINISTRATIVO SECCION PRIMERA - SECCIONAL BOGOTA -201800381 NICOLAS ALFREDO MOSQUERA OSPINA MARISOL MERCADO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20186000925382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20186000925392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939008857"/>
      </p:ext>
    </p:extLst>
  </p:cSld>
  <p:clrMapOvr>
    <a:masterClrMapping/>
  </p:clrMapOvr>
  <p:timing>
    <p:tnLst>
      <p:par>
        <p:cTn id="1" dur="indefinite" restart="never" nodeType="tmRoot"/>
      </p:par>
    </p:tnLst>
  </p:timing>
</p:sld>
</file>

<file path=ppt/slides/slide104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1042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16653003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20186000925402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438-506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20186000925412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438-506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20186000925432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437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20186000925442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438-506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20186000925462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 CONVOCATORIA 438-506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20186000925472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438-506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20186000925482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438-506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20186000925492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438-506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20186000925502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438-506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518032454"/>
      </p:ext>
    </p:extLst>
  </p:cSld>
  <p:clrMapOvr>
    <a:masterClrMapping/>
  </p:clrMapOvr>
  <p:timing>
    <p:tnLst>
      <p:par>
        <p:cTn id="1" dur="indefinite" restart="never" nodeType="tmRoot"/>
      </p:par>
    </p:tnLst>
  </p:timing>
</p:sld>
</file>

<file path=ppt/slides/slide104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1043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88140091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20186000925512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 CONVOCATORIA 437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20186000925532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 CONVOCATORIA 437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20186000925562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 CONVOCATORIA 438-506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20186000925572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437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20186000925582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20186000925592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20186000925602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437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20186000925612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20186000925622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059298566"/>
      </p:ext>
    </p:extLst>
  </p:cSld>
  <p:clrMapOvr>
    <a:masterClrMapping/>
  </p:clrMapOvr>
  <p:timing>
    <p:tnLst>
      <p:par>
        <p:cTn id="1" dur="indefinite" restart="never" nodeType="tmRoot"/>
      </p:par>
    </p:tnLst>
  </p:timing>
</p:sld>
</file>

<file path=ppt/slides/slide104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1044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57398586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20186000925662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CONSOLIDACION LISTA DE ELEGIBLES VACANTES DESIERTAS Y DEFINITIVAS - CONVOCATORIA 433 DE 2016 </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20181020666121</a:t>
                      </a:r>
                    </a:p>
                  </a:txBody>
                  <a:tcPr marL="7620" marR="7620" marT="7620" marB="0" anchor="ctr"/>
                </a:tc>
              </a:tr>
              <a:tr h="446138">
                <a:tc>
                  <a:txBody>
                    <a:bodyPr/>
                    <a:lstStyle/>
                    <a:p>
                      <a:pPr algn="ctr" fontAlgn="ctr"/>
                      <a:r>
                        <a:rPr lang="es-CO" sz="600" b="0" i="0" u="none" strike="noStrike">
                          <a:effectLst/>
                          <a:latin typeface="Arial"/>
                        </a:rPr>
                        <a:t>20186000925792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RESPUESTA OFICIO RADICADO 20185000587991</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20185000634211</a:t>
                      </a:r>
                    </a:p>
                  </a:txBody>
                  <a:tcPr marL="7620" marR="7620" marT="7620" marB="0" anchor="ctr"/>
                </a:tc>
              </a:tr>
              <a:tr h="412045">
                <a:tc>
                  <a:txBody>
                    <a:bodyPr/>
                    <a:lstStyle/>
                    <a:p>
                      <a:pPr algn="ctr" fontAlgn="ctr"/>
                      <a:r>
                        <a:rPr lang="es-CO" sz="600" b="0" i="0" u="none" strike="noStrike">
                          <a:effectLst/>
                          <a:latin typeface="Arial"/>
                        </a:rPr>
                        <a:t>20186000925822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REQUERIMIENTO RADICADO N° 20185000588221</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20185000655661</a:t>
                      </a:r>
                    </a:p>
                  </a:txBody>
                  <a:tcPr marL="7620" marR="7620" marT="7620" marB="0" anchor="ctr"/>
                </a:tc>
              </a:tr>
              <a:tr h="412045">
                <a:tc>
                  <a:txBody>
                    <a:bodyPr/>
                    <a:lstStyle/>
                    <a:p>
                      <a:pPr algn="ctr" fontAlgn="ctr"/>
                      <a:r>
                        <a:rPr lang="es-CO" sz="600" b="0" i="0" u="none" strike="noStrike">
                          <a:effectLst/>
                          <a:latin typeface="Arial"/>
                        </a:rPr>
                        <a:t>20186000925862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JUZGADO 47 ADMINISTRATIVO DEL CIRCUITO DE BOGOTA - MARISOL MERCADO CONCEDE ACCION CONSTITUCIONAL NO ORDENA A LA CNSC 2018 2/11/2018 - LISBY ORLANY MURCIA GALINDO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20186000925892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INFORMACION SERVIDOR JUAN ALBERTO BARRIOS GAZABON </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20182020643851</a:t>
                      </a:r>
                    </a:p>
                  </a:txBody>
                  <a:tcPr marL="7620" marR="7620" marT="7620" marB="0" anchor="ctr"/>
                </a:tc>
              </a:tr>
              <a:tr h="412045">
                <a:tc>
                  <a:txBody>
                    <a:bodyPr/>
                    <a:lstStyle/>
                    <a:p>
                      <a:pPr algn="ctr" fontAlgn="ctr"/>
                      <a:r>
                        <a:rPr lang="es-CO" sz="600" b="0" i="0" u="none" strike="noStrike">
                          <a:effectLst/>
                          <a:latin typeface="Arial"/>
                        </a:rPr>
                        <a:t>20186000925912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POSESION OPEC 33987 - CONVOCATORIA 431 DE 2016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20186000925952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PRESIDENCIA</a:t>
                      </a:r>
                    </a:p>
                  </a:txBody>
                  <a:tcPr marL="7620" marR="7620" marT="7620" marB="0" anchor="ctr"/>
                </a:tc>
                <a:tc>
                  <a:txBody>
                    <a:bodyPr/>
                    <a:lstStyle/>
                    <a:p>
                      <a:pPr algn="ctr" fontAlgn="ctr"/>
                      <a:r>
                        <a:rPr lang="es-CO" sz="600" b="0" i="0" u="none" strike="noStrike">
                          <a:effectLst/>
                          <a:latin typeface="Arial"/>
                        </a:rPr>
                        <a:t>SOIICITUD DE INFORMACION CONVOCATORIA 436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20186000925962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DERECHO DE PETICION - CARLOS ALBERTO GONZALEZ MENESES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20186000926382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JUZGADO 06 ADMINISTRATIVO SECCION PRIMERA - SECCIONAL BOGOTA - 20180388 ALEXANDRA JUDITH CAYCEDO SABARAIN - MARISOL MERCADO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562624006"/>
      </p:ext>
    </p:extLst>
  </p:cSld>
  <p:clrMapOvr>
    <a:masterClrMapping/>
  </p:clrMapOvr>
  <p:timing>
    <p:tnLst>
      <p:par>
        <p:cTn id="1" dur="indefinite" restart="never" nodeType="tmRoot"/>
      </p:par>
    </p:tnLst>
  </p:timing>
</p:sld>
</file>

<file path=ppt/slides/slide104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1045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13506093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20186000926432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JUZGADO 02 PROMISCUO FAMILIA CIRCUITO - BUGA - SECCIONAL CALI - ORDENA VINCULAR / MARISOL MERCADO -  MARIBEL GONZALEZ FRESNEDA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20186000926442</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JUZGADO 25 CIVIL MUNICIPAL - SECCIONAL BOGOTA - NIEGA ACCION MARIA DE LOS ANGELES VILLAMIZAR GUAQUETA / MARISOL MERCADO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20186000926542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426</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20182110632311</a:t>
                      </a:r>
                    </a:p>
                  </a:txBody>
                  <a:tcPr marL="7620" marR="7620" marT="7620" marB="0" anchor="ctr"/>
                </a:tc>
              </a:tr>
              <a:tr h="412045">
                <a:tc>
                  <a:txBody>
                    <a:bodyPr/>
                    <a:lstStyle/>
                    <a:p>
                      <a:pPr algn="ctr" fontAlgn="ctr"/>
                      <a:r>
                        <a:rPr lang="es-CO" sz="600" b="0" i="0" u="none" strike="noStrike">
                          <a:effectLst/>
                          <a:latin typeface="Arial"/>
                        </a:rPr>
                        <a:t>20186000926552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CAMBIO DE CORREO ELECTRONICO</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20186000926562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ERROR INGRESO APLICACION SIMO</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20186000926602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DE CORREO ELECTRONICO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20186000926612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SANTANDER</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20186000926622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ACTOS ADMINISTRATIVOS DE NOMBRAMIENTOS CONCURSO DE MERITO DE LA CONVOCATORIA NO 435 DE 2016 - CAR - ANLA (CORPOGUAJIRA)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20186000926632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SANTANDER</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424857480"/>
      </p:ext>
    </p:extLst>
  </p:cSld>
  <p:clrMapOvr>
    <a:masterClrMapping/>
  </p:clrMapOvr>
  <p:timing>
    <p:tnLst>
      <p:par>
        <p:cTn id="1" dur="indefinite" restart="never" nodeType="tmRoot"/>
      </p:par>
    </p:tnLst>
  </p:timing>
</p:sld>
</file>

<file path=ppt/slides/slide104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1046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01005054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20186000926642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REMISION DOCUMENTOS (NORA ALBA MARTINEZ AVILA) </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20181700626491</a:t>
                      </a:r>
                    </a:p>
                  </a:txBody>
                  <a:tcPr marL="7620" marR="7620" marT="7620" marB="0" anchor="ctr"/>
                </a:tc>
              </a:tr>
              <a:tr h="446138">
                <a:tc>
                  <a:txBody>
                    <a:bodyPr/>
                    <a:lstStyle/>
                    <a:p>
                      <a:pPr algn="ctr" fontAlgn="ctr"/>
                      <a:r>
                        <a:rPr lang="es-CO" sz="600" b="0" i="0" u="none" strike="noStrike">
                          <a:effectLst/>
                          <a:latin typeface="Arial"/>
                        </a:rPr>
                        <a:t>20186000926652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COMUNICACION DEL ESTADO DE LOS ACTOS ADMINISTRATIVOS DE NOMBRAMIENTO EN PERIODO DE PRUEBA CONVOCATORIA 435</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20186000926662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436- parte  del  proceso  de  acción de  tutela  radicado en el JUZGADO SEGUNDO  LABORAL DEL  CIRCUITO DE  APARTADÓ  (ANTIOQUIA)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20186000926682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20186000926692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SANTANDER</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20186000926702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20186000926712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740</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20186000926732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PERIODO DE PRUEBA A LA SEÑORA ANGY PAOLA LOPEZ DIAGO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20186000926752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DE INFORMACION SIMO</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076224893"/>
      </p:ext>
    </p:extLst>
  </p:cSld>
  <p:clrMapOvr>
    <a:masterClrMapping/>
  </p:clrMapOvr>
  <p:timing>
    <p:tnLst>
      <p:par>
        <p:cTn id="1" dur="indefinite" restart="never" nodeType="tmRoot"/>
      </p:par>
    </p:tnLst>
  </p:timing>
</p:sld>
</file>

<file path=ppt/slides/slide104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1047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83647886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20186000926772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INSCRIPCIONES CONVOCATORIA TERRITORIAL CENTRO ORIENTE -ENTIDAD GOBERNACIÓN DEL HUILA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20182230621221</a:t>
                      </a:r>
                    </a:p>
                  </a:txBody>
                  <a:tcPr marL="7620" marR="7620" marT="7620" marB="0" anchor="ctr"/>
                </a:tc>
              </a:tr>
              <a:tr h="446138">
                <a:tc>
                  <a:txBody>
                    <a:bodyPr/>
                    <a:lstStyle/>
                    <a:p>
                      <a:pPr algn="ctr" fontAlgn="ctr"/>
                      <a:r>
                        <a:rPr lang="es-CO" sz="600" b="0" i="0" u="none" strike="noStrike">
                          <a:effectLst/>
                          <a:latin typeface="Arial"/>
                        </a:rPr>
                        <a:t>20186000926782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20186000926802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20186000926812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DOCENTE</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20186000926822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VALLE</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20186000926852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NOMBRAMIENTOS PERIODO DE PRUEBA Y POSESIONES CORNARE</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20186000926872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DERECHO DE PETICION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20186000926882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20186000926922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11290066"/>
      </p:ext>
    </p:extLst>
  </p:cSld>
  <p:clrMapOvr>
    <a:masterClrMapping/>
  </p:clrMapOvr>
  <p:timing>
    <p:tnLst>
      <p:par>
        <p:cTn id="1" dur="indefinite" restart="never" nodeType="tmRoot"/>
      </p:par>
    </p:tnLst>
  </p:timing>
</p:sld>
</file>

<file path=ppt/slides/slide104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1048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46237286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20186000926942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VALLE</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20186000926952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VALLE</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20186000926962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20186000926972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20186000926982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20186000926992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RESPUESTA RADICADO NO.: 20182210600351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20186000927002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INSCRIPCION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20186000927012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20186000927022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965663940"/>
      </p:ext>
    </p:extLst>
  </p:cSld>
  <p:clrMapOvr>
    <a:masterClrMapping/>
  </p:clrMapOvr>
  <p:timing>
    <p:tnLst>
      <p:par>
        <p:cTn id="1" dur="indefinite" restart="never" nodeType="tmRoot"/>
      </p:par>
    </p:tnLst>
  </p:timing>
</p:sld>
</file>

<file path=ppt/slides/slide104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1049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80552651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20186000927032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740</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20186000927042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INPEC</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20182120626411</a:t>
                      </a:r>
                    </a:p>
                  </a:txBody>
                  <a:tcPr marL="7620" marR="7620" marT="7620" marB="0" anchor="ctr"/>
                </a:tc>
              </a:tr>
              <a:tr h="412045">
                <a:tc>
                  <a:txBody>
                    <a:bodyPr/>
                    <a:lstStyle/>
                    <a:p>
                      <a:pPr algn="ctr" fontAlgn="ctr"/>
                      <a:r>
                        <a:rPr lang="es-CO" sz="600" b="0" i="0" u="none" strike="noStrike">
                          <a:effectLst/>
                          <a:latin typeface="Arial"/>
                        </a:rPr>
                        <a:t>20186000927052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  </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20182020640781</a:t>
                      </a:r>
                    </a:p>
                  </a:txBody>
                  <a:tcPr marL="7620" marR="7620" marT="7620" marB="0" anchor="ctr"/>
                </a:tc>
              </a:tr>
              <a:tr h="412045">
                <a:tc>
                  <a:txBody>
                    <a:bodyPr/>
                    <a:lstStyle/>
                    <a:p>
                      <a:pPr algn="ctr" fontAlgn="ctr"/>
                      <a:r>
                        <a:rPr lang="es-CO" sz="600" b="0" i="0" u="none" strike="noStrike">
                          <a:effectLst/>
                          <a:latin typeface="Arial"/>
                        </a:rPr>
                        <a:t>20186000927062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20186000927072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20186000927082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20186000927092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20186000927102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20186000927112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dirty="0">
                          <a:effectLst/>
                          <a:latin typeface="Arial"/>
                        </a:rPr>
                        <a:t>20182210635321</a:t>
                      </a:r>
                    </a:p>
                  </a:txBody>
                  <a:tcPr marL="7620" marR="7620" marT="7620" marB="0" anchor="ctr"/>
                </a:tc>
              </a:tr>
            </a:tbl>
          </a:graphicData>
        </a:graphic>
      </p:graphicFrame>
    </p:spTree>
    <p:extLst>
      <p:ext uri="{BB962C8B-B14F-4D97-AF65-F5344CB8AC3E}">
        <p14:creationId xmlns:p14="http://schemas.microsoft.com/office/powerpoint/2010/main" val="3804956132"/>
      </p:ext>
    </p:extLst>
  </p:cSld>
  <p:clrMapOvr>
    <a:masterClrMapping/>
  </p:clrMapOvr>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58753531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201810220050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250 de 2012 - INPEC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250 de 2012 - INPEC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201810220056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201810220057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201810220058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201810220059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201810220065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105</a:t>
            </a:fld>
            <a:endParaRPr lang="es-CO"/>
          </a:p>
        </p:txBody>
      </p:sp>
    </p:spTree>
    <p:extLst>
      <p:ext uri="{BB962C8B-B14F-4D97-AF65-F5344CB8AC3E}">
        <p14:creationId xmlns:p14="http://schemas.microsoft.com/office/powerpoint/2010/main" val="1387712429"/>
      </p:ext>
    </p:extLst>
  </p:cSld>
  <p:clrMapOvr>
    <a:masterClrMapping/>
  </p:clrMapOvr>
  <p:timing>
    <p:tnLst>
      <p:par>
        <p:cTn id="1" dur="indefinite" restart="never" nodeType="tmRoot"/>
      </p:par>
    </p:tnLst>
  </p:timing>
</p:sld>
</file>

<file path=ppt/slides/slide105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1050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92471171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20186000927122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20186000927132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20186000927142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20186000927152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740 y 741 DISTRITO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20186000927172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740 y 741 DISTRITO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20186000927182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20186000927192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20186000927202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20182020696431</a:t>
                      </a:r>
                    </a:p>
                  </a:txBody>
                  <a:tcPr marL="7620" marR="7620" marT="7620" marB="0" anchor="ctr"/>
                </a:tc>
              </a:tr>
              <a:tr h="493103">
                <a:tc>
                  <a:txBody>
                    <a:bodyPr/>
                    <a:lstStyle/>
                    <a:p>
                      <a:pPr algn="ctr" fontAlgn="ctr"/>
                      <a:r>
                        <a:rPr lang="es-CO" sz="600" b="0" i="0" u="none" strike="noStrike">
                          <a:effectLst/>
                          <a:latin typeface="Arial"/>
                        </a:rPr>
                        <a:t>20186000927212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290064149"/>
      </p:ext>
    </p:extLst>
  </p:cSld>
  <p:clrMapOvr>
    <a:masterClrMapping/>
  </p:clrMapOvr>
  <p:timing>
    <p:tnLst>
      <p:par>
        <p:cTn id="1" dur="indefinite" restart="never" nodeType="tmRoot"/>
      </p:par>
    </p:tnLst>
  </p:timing>
</p:sld>
</file>

<file path=ppt/slides/slide105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1051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93377290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20186000927232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20186000927242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20186000927252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APLICACIÓN AUTO 20182120012094 DEL 12 DE SEPTIEMBRE DE 2018</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20186000927262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20186000927272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20186000927282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20186000927292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740 y 741 DISTRITO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20186000927302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20186000927312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dirty="0">
                          <a:effectLst/>
                          <a:latin typeface="Arial"/>
                        </a:rPr>
                        <a:t>20182020635241</a:t>
                      </a:r>
                    </a:p>
                  </a:txBody>
                  <a:tcPr marL="7620" marR="7620" marT="7620" marB="0" anchor="ctr"/>
                </a:tc>
              </a:tr>
            </a:tbl>
          </a:graphicData>
        </a:graphic>
      </p:graphicFrame>
    </p:spTree>
    <p:extLst>
      <p:ext uri="{BB962C8B-B14F-4D97-AF65-F5344CB8AC3E}">
        <p14:creationId xmlns:p14="http://schemas.microsoft.com/office/powerpoint/2010/main" val="2206318342"/>
      </p:ext>
    </p:extLst>
  </p:cSld>
  <p:clrMapOvr>
    <a:masterClrMapping/>
  </p:clrMapOvr>
  <p:timing>
    <p:tnLst>
      <p:par>
        <p:cTn id="1" dur="indefinite" restart="never" nodeType="tmRoot"/>
      </p:par>
    </p:tnLst>
  </p:timing>
</p:sld>
</file>

<file path=ppt/slides/slide105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1052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90623617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20186000927322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20186000927332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20186000927342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20186000927352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20186000927362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20186000927372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740 y 741 DISTRITO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20186000927392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20186000927402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20182020626471</a:t>
                      </a:r>
                    </a:p>
                  </a:txBody>
                  <a:tcPr marL="7620" marR="7620" marT="7620" marB="0" anchor="ctr"/>
                </a:tc>
              </a:tr>
              <a:tr h="493103">
                <a:tc>
                  <a:txBody>
                    <a:bodyPr/>
                    <a:lstStyle/>
                    <a:p>
                      <a:pPr algn="ctr" fontAlgn="ctr"/>
                      <a:r>
                        <a:rPr lang="es-CO" sz="600" b="0" i="0" u="none" strike="noStrike">
                          <a:effectLst/>
                          <a:latin typeface="Arial"/>
                        </a:rPr>
                        <a:t>20186000927412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740 y 741 DISTRITO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959218220"/>
      </p:ext>
    </p:extLst>
  </p:cSld>
  <p:clrMapOvr>
    <a:masterClrMapping/>
  </p:clrMapOvr>
  <p:timing>
    <p:tnLst>
      <p:par>
        <p:cTn id="1" dur="indefinite" restart="never" nodeType="tmRoot"/>
      </p:par>
    </p:tnLst>
  </p:timing>
</p:sld>
</file>

<file path=ppt/slides/slide105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1053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62483188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20186000927422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20186000927432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NUMERO DE CEDULA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20186000927442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CORREO ELECTRONICO Y CONTRASEÑA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20186000927462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INFORMACION CONVOCATORIA INPEC</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20182120626531</a:t>
                      </a:r>
                    </a:p>
                  </a:txBody>
                  <a:tcPr marL="7620" marR="7620" marT="7620" marB="0" anchor="ctr"/>
                </a:tc>
              </a:tr>
              <a:tr h="412045">
                <a:tc>
                  <a:txBody>
                    <a:bodyPr/>
                    <a:lstStyle/>
                    <a:p>
                      <a:pPr algn="ctr" fontAlgn="ctr"/>
                      <a:r>
                        <a:rPr lang="es-CO" sz="600" b="0" i="0" u="none" strike="noStrike">
                          <a:effectLst/>
                          <a:latin typeface="Arial"/>
                        </a:rPr>
                        <a:t>20186000927472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20186000927482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20181700629701</a:t>
                      </a:r>
                    </a:p>
                  </a:txBody>
                  <a:tcPr marL="7620" marR="7620" marT="7620" marB="0" anchor="ctr"/>
                </a:tc>
              </a:tr>
              <a:tr h="412045">
                <a:tc>
                  <a:txBody>
                    <a:bodyPr/>
                    <a:lstStyle/>
                    <a:p>
                      <a:pPr algn="ctr" fontAlgn="ctr"/>
                      <a:r>
                        <a:rPr lang="es-CO" sz="600" b="0" i="0" u="none" strike="noStrike">
                          <a:effectLst/>
                          <a:latin typeface="Arial"/>
                        </a:rPr>
                        <a:t>20186000927492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20186000927502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20186000927522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RESPUESTA AL OFICIO DE RADICADO 20185000575071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dirty="0">
                          <a:effectLst/>
                          <a:latin typeface="Arial"/>
                        </a:rPr>
                        <a:t>20181700631241</a:t>
                      </a:r>
                    </a:p>
                  </a:txBody>
                  <a:tcPr marL="7620" marR="7620" marT="7620" marB="0" anchor="ctr"/>
                </a:tc>
              </a:tr>
            </a:tbl>
          </a:graphicData>
        </a:graphic>
      </p:graphicFrame>
    </p:spTree>
    <p:extLst>
      <p:ext uri="{BB962C8B-B14F-4D97-AF65-F5344CB8AC3E}">
        <p14:creationId xmlns:p14="http://schemas.microsoft.com/office/powerpoint/2010/main" val="480057263"/>
      </p:ext>
    </p:extLst>
  </p:cSld>
  <p:clrMapOvr>
    <a:masterClrMapping/>
  </p:clrMapOvr>
  <p:timing>
    <p:tnLst>
      <p:par>
        <p:cTn id="1" dur="indefinite" restart="never" nodeType="tmRoot"/>
      </p:par>
    </p:tnLst>
  </p:timing>
</p:sld>
</file>

<file path=ppt/slides/slide105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1054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08060244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20186000927422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20186000927432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NUMERO DE CEDULA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20186000927442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CORREO ELECTRONICO Y CONTRASEÑA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20186000927462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INFORMACION CONVOCATORIA INPEC</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20182120626531</a:t>
                      </a:r>
                    </a:p>
                  </a:txBody>
                  <a:tcPr marL="7620" marR="7620" marT="7620" marB="0" anchor="ctr"/>
                </a:tc>
              </a:tr>
              <a:tr h="412045">
                <a:tc>
                  <a:txBody>
                    <a:bodyPr/>
                    <a:lstStyle/>
                    <a:p>
                      <a:pPr algn="ctr" fontAlgn="ctr"/>
                      <a:r>
                        <a:rPr lang="es-CO" sz="600" b="0" i="0" u="none" strike="noStrike">
                          <a:effectLst/>
                          <a:latin typeface="Arial"/>
                        </a:rPr>
                        <a:t>20186000927472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20186000927482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20181700629701</a:t>
                      </a:r>
                    </a:p>
                  </a:txBody>
                  <a:tcPr marL="7620" marR="7620" marT="7620" marB="0" anchor="ctr"/>
                </a:tc>
              </a:tr>
              <a:tr h="412045">
                <a:tc>
                  <a:txBody>
                    <a:bodyPr/>
                    <a:lstStyle/>
                    <a:p>
                      <a:pPr algn="ctr" fontAlgn="ctr"/>
                      <a:r>
                        <a:rPr lang="es-CO" sz="600" b="0" i="0" u="none" strike="noStrike">
                          <a:effectLst/>
                          <a:latin typeface="Arial"/>
                        </a:rPr>
                        <a:t>20186000927492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20186000927502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dirty="0">
                          <a:effectLst/>
                          <a:latin typeface="Arial"/>
                        </a:rPr>
                        <a:t>20186000927522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RESPUESTA AL OFICIO DE RADICADO 20185000575071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dirty="0">
                          <a:effectLst/>
                          <a:latin typeface="Arial"/>
                        </a:rPr>
                        <a:t>20181700631241</a:t>
                      </a:r>
                    </a:p>
                  </a:txBody>
                  <a:tcPr marL="7620" marR="7620" marT="7620" marB="0" anchor="ctr"/>
                </a:tc>
              </a:tr>
            </a:tbl>
          </a:graphicData>
        </a:graphic>
      </p:graphicFrame>
    </p:spTree>
    <p:extLst>
      <p:ext uri="{BB962C8B-B14F-4D97-AF65-F5344CB8AC3E}">
        <p14:creationId xmlns:p14="http://schemas.microsoft.com/office/powerpoint/2010/main" val="1497765335"/>
      </p:ext>
    </p:extLst>
  </p:cSld>
  <p:clrMapOvr>
    <a:masterClrMapping/>
  </p:clrMapOvr>
  <p:timing>
    <p:tnLst>
      <p:par>
        <p:cTn id="1" dur="indefinite" restart="never" nodeType="tmRoot"/>
      </p:par>
    </p:tnLst>
  </p:timing>
</p:sld>
</file>

<file path=ppt/slides/slide105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1055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69349212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20186000927532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20186000927542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20182210644321</a:t>
                      </a:r>
                    </a:p>
                  </a:txBody>
                  <a:tcPr marL="7620" marR="7620" marT="7620" marB="0" anchor="ctr"/>
                </a:tc>
              </a:tr>
              <a:tr h="412045">
                <a:tc>
                  <a:txBody>
                    <a:bodyPr/>
                    <a:lstStyle/>
                    <a:p>
                      <a:pPr algn="ctr" fontAlgn="ctr"/>
                      <a:r>
                        <a:rPr lang="es-CO" sz="600" b="0" i="0" u="none" strike="noStrike">
                          <a:effectLst/>
                          <a:latin typeface="Arial"/>
                        </a:rPr>
                        <a:t>20186000927562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20186000927592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DEROGATORIA NOMBRAMIENTO PERIODO DE PRUEBA CONVOCATORIA CAR - ANLA - CONCURSO DE MERITO 435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20186000927612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20186000927642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20186000927652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REMISION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20186000927662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20186000927682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NUMERO DE CEDULA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235405693"/>
      </p:ext>
    </p:extLst>
  </p:cSld>
  <p:clrMapOvr>
    <a:masterClrMapping/>
  </p:clrMapOvr>
  <p:timing>
    <p:tnLst>
      <p:par>
        <p:cTn id="1" dur="indefinite" restart="never" nodeType="tmRoot"/>
      </p:par>
    </p:tnLst>
  </p:timing>
</p:sld>
</file>

<file path=ppt/slides/slide105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1056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93458500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20186000927692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CONCEPTO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20186000927702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20186000927712</a:t>
                      </a:r>
                    </a:p>
                  </a:txBody>
                  <a:tcPr marL="7620" marR="7620" marT="7620" marB="0" anchor="ctr"/>
                </a:tc>
                <a:tc>
                  <a:txBody>
                    <a:bodyPr/>
                    <a:lstStyle/>
                    <a:p>
                      <a:pPr algn="ctr" fontAlgn="ctr"/>
                      <a:r>
                        <a:rPr lang="es-CO" sz="600" b="0" i="0" u="none" strike="noStrike">
                          <a:effectLst/>
                          <a:latin typeface="Arial"/>
                        </a:rPr>
                        <a:t>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20183200933742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POLITICA DE REUBICACION POR INCORPORACION A TRABAJADORES OFICIALES EN LA CARRERA ADMINISTRATIVA  </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20181020666111</a:t>
                      </a:r>
                    </a:p>
                  </a:txBody>
                  <a:tcPr marL="7620" marR="7620" marT="7620" marB="0" anchor="ctr"/>
                </a:tc>
              </a:tr>
              <a:tr h="412045">
                <a:tc>
                  <a:txBody>
                    <a:bodyPr/>
                    <a:lstStyle/>
                    <a:p>
                      <a:pPr algn="ctr" fontAlgn="ctr"/>
                      <a:r>
                        <a:rPr lang="es-CO" sz="600" b="0" i="0" u="none" strike="noStrike">
                          <a:effectLst/>
                          <a:latin typeface="Arial"/>
                        </a:rPr>
                        <a:t>20186000927732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RECURSO DE APELACION Y REPOSICION SOBRE RECLAMACION 172547174 - CONVOCATORIA 436 DE 2017-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20186000927762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OFICIO DE INCONSISTENCIA EN LOS CARGOS REPORTADOS</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20182210642781</a:t>
                      </a:r>
                    </a:p>
                  </a:txBody>
                  <a:tcPr marL="7620" marR="7620" marT="7620" marB="0" anchor="ctr"/>
                </a:tc>
              </a:tr>
              <a:tr h="412045">
                <a:tc>
                  <a:txBody>
                    <a:bodyPr/>
                    <a:lstStyle/>
                    <a:p>
                      <a:pPr algn="ctr" fontAlgn="ctr"/>
                      <a:r>
                        <a:rPr lang="es-CO" sz="600" b="0" i="0" u="none" strike="noStrike">
                          <a:effectLst/>
                          <a:latin typeface="Arial"/>
                        </a:rPr>
                        <a:t>20186000927782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20186000927792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20186000927802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711767442"/>
      </p:ext>
    </p:extLst>
  </p:cSld>
  <p:clrMapOvr>
    <a:masterClrMapping/>
  </p:clrMapOvr>
  <p:timing>
    <p:tnLst>
      <p:par>
        <p:cTn id="1" dur="indefinite" restart="never" nodeType="tmRoot"/>
      </p:par>
    </p:tnLst>
  </p:timing>
</p:sld>
</file>

<file path=ppt/slides/slide105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1057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23674850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20186000927832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20186000927862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20186000927882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20186000927892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20186000927902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20186000927912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RESTABLECIMIENTO DE CONTRASERÑA DE USUARIO SIMO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20186000927932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20186000927962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pt-BR" sz="600" b="0" i="0" u="none" strike="noStrike">
                          <a:effectLst/>
                          <a:latin typeface="Arial"/>
                        </a:rPr>
                        <a:t>REQUERIMIENTO CONVOCATORIA N° 435 DE 2016.CAR ANLA</a:t>
                      </a:r>
                      <a:br>
                        <a:rPr lang="pt-BR" sz="600" b="0" i="0" u="none" strike="noStrike">
                          <a:effectLst/>
                          <a:latin typeface="Arial"/>
                        </a:rPr>
                      </a:br>
                      <a:endParaRPr lang="pt-BR"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20186000927982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 PROVISIÓN DE EMPLEOS DESIERTOS CONVOCATORIA 435 CAR-ANLA-CARSUCRE</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515883165"/>
      </p:ext>
    </p:extLst>
  </p:cSld>
  <p:clrMapOvr>
    <a:masterClrMapping/>
  </p:clrMapOvr>
  <p:timing>
    <p:tnLst>
      <p:par>
        <p:cTn id="1" dur="indefinite" restart="never" nodeType="tmRoot"/>
      </p:par>
    </p:tnLst>
  </p:timing>
</p:sld>
</file>

<file path=ppt/slides/slide105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1058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64436911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20186000927992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20186000928002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20186000928022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20181700622071</a:t>
                      </a:r>
                    </a:p>
                  </a:txBody>
                  <a:tcPr marL="7620" marR="7620" marT="7620" marB="0" anchor="ctr"/>
                </a:tc>
              </a:tr>
              <a:tr h="412045">
                <a:tc>
                  <a:txBody>
                    <a:bodyPr/>
                    <a:lstStyle/>
                    <a:p>
                      <a:pPr algn="ctr" fontAlgn="ctr"/>
                      <a:r>
                        <a:rPr lang="es-CO" sz="600" b="0" i="0" u="none" strike="noStrike">
                          <a:effectLst/>
                          <a:latin typeface="Arial"/>
                        </a:rPr>
                        <a:t>20186000928032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20186000928052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624 A 638 DEFENSA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20182110640891</a:t>
                      </a:r>
                    </a:p>
                  </a:txBody>
                  <a:tcPr marL="7620" marR="7620" marT="7620" marB="0" anchor="ctr"/>
                </a:tc>
              </a:tr>
              <a:tr h="412045">
                <a:tc>
                  <a:txBody>
                    <a:bodyPr/>
                    <a:lstStyle/>
                    <a:p>
                      <a:pPr algn="ctr" fontAlgn="ctr"/>
                      <a:r>
                        <a:rPr lang="es-CO" sz="600" b="0" i="0" u="none" strike="noStrike">
                          <a:effectLst/>
                          <a:latin typeface="Arial"/>
                        </a:rPr>
                        <a:t>20186000928062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20186000928072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20186000928082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20182230629551</a:t>
                      </a:r>
                    </a:p>
                  </a:txBody>
                  <a:tcPr marL="7620" marR="7620" marT="7620" marB="0" anchor="ctr"/>
                </a:tc>
              </a:tr>
              <a:tr h="493103">
                <a:tc>
                  <a:txBody>
                    <a:bodyPr/>
                    <a:lstStyle/>
                    <a:p>
                      <a:pPr algn="ctr" fontAlgn="ctr"/>
                      <a:r>
                        <a:rPr lang="es-CO" sz="600" b="0" i="0" u="none" strike="noStrike">
                          <a:effectLst/>
                          <a:latin typeface="Arial"/>
                        </a:rPr>
                        <a:t>20186000928312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dirty="0">
                          <a:effectLst/>
                          <a:latin typeface="Arial"/>
                        </a:rPr>
                        <a:t>20182210629631</a:t>
                      </a:r>
                    </a:p>
                  </a:txBody>
                  <a:tcPr marL="7620" marR="7620" marT="7620" marB="0" anchor="ctr"/>
                </a:tc>
              </a:tr>
            </a:tbl>
          </a:graphicData>
        </a:graphic>
      </p:graphicFrame>
    </p:spTree>
    <p:extLst>
      <p:ext uri="{BB962C8B-B14F-4D97-AF65-F5344CB8AC3E}">
        <p14:creationId xmlns:p14="http://schemas.microsoft.com/office/powerpoint/2010/main" val="1785906997"/>
      </p:ext>
    </p:extLst>
  </p:cSld>
  <p:clrMapOvr>
    <a:masterClrMapping/>
  </p:clrMapOvr>
  <p:timing>
    <p:tnLst>
      <p:par>
        <p:cTn id="1" dur="indefinite" restart="never" nodeType="tmRoot"/>
      </p:par>
    </p:tnLst>
  </p:timing>
</p:sld>
</file>

<file path=ppt/slides/slide105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1059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5741912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20186000928322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20186000928332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20186000928362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20186000928372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20186000928402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20182210630931</a:t>
                      </a:r>
                    </a:p>
                  </a:txBody>
                  <a:tcPr marL="7620" marR="7620" marT="7620" marB="0" anchor="ctr"/>
                </a:tc>
              </a:tr>
              <a:tr h="412045">
                <a:tc>
                  <a:txBody>
                    <a:bodyPr/>
                    <a:lstStyle/>
                    <a:p>
                      <a:pPr algn="ctr" fontAlgn="ctr"/>
                      <a:r>
                        <a:rPr lang="es-CO" sz="600" b="0" i="0" u="none" strike="noStrike">
                          <a:effectLst/>
                          <a:latin typeface="Arial"/>
                        </a:rPr>
                        <a:t>20186000928412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20186000928442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20186000928462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20186000928482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RECUPERACION CONTRASEÑA</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dirty="0">
                          <a:effectLst/>
                          <a:latin typeface="Arial"/>
                        </a:rPr>
                        <a:t>20185000645201</a:t>
                      </a:r>
                    </a:p>
                  </a:txBody>
                  <a:tcPr marL="7620" marR="7620" marT="7620" marB="0" anchor="ctr"/>
                </a:tc>
              </a:tr>
            </a:tbl>
          </a:graphicData>
        </a:graphic>
      </p:graphicFrame>
    </p:spTree>
    <p:extLst>
      <p:ext uri="{BB962C8B-B14F-4D97-AF65-F5344CB8AC3E}">
        <p14:creationId xmlns:p14="http://schemas.microsoft.com/office/powerpoint/2010/main" val="2341454323"/>
      </p:ext>
    </p:extLst>
  </p:cSld>
  <p:clrMapOvr>
    <a:masterClrMapping/>
  </p:clrMapOvr>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08849781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201810220066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201810220072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201810220073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201810220074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201810220075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201810220081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106</a:t>
            </a:fld>
            <a:endParaRPr lang="es-CO"/>
          </a:p>
        </p:txBody>
      </p:sp>
    </p:spTree>
    <p:extLst>
      <p:ext uri="{BB962C8B-B14F-4D97-AF65-F5344CB8AC3E}">
        <p14:creationId xmlns:p14="http://schemas.microsoft.com/office/powerpoint/2010/main" val="3242707508"/>
      </p:ext>
    </p:extLst>
  </p:cSld>
  <p:clrMapOvr>
    <a:masterClrMapping/>
  </p:clrMapOvr>
  <p:timing>
    <p:tnLst>
      <p:par>
        <p:cTn id="1" dur="indefinite" restart="never" nodeType="tmRoot"/>
      </p:par>
    </p:tnLst>
  </p:timing>
</p:sld>
</file>

<file path=ppt/slides/slide106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1060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3352519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20186000928542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20186000928592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433-2016 ICBF PQR No. 201810070019</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20186000928612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20186000928632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20186000928662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20186000928672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20186000928862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20186000928902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vi-VN" sz="600" b="0" i="0" u="none" strike="noStrike">
                          <a:effectLst/>
                          <a:latin typeface="Arial"/>
                        </a:rPr>
                        <a:t>DERECHO DE PETICIÓN</a:t>
                      </a:r>
                      <a:br>
                        <a:rPr lang="vi-VN" sz="600" b="0" i="0" u="none" strike="noStrike">
                          <a:effectLst/>
                          <a:latin typeface="Arial"/>
                        </a:rPr>
                      </a:br>
                      <a:endParaRPr lang="vi-VN"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20186000928932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RESPUESTA FUNCIÓN PÚBLICA RAD. 20182040279551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dirty="0">
                          <a:effectLst/>
                          <a:latin typeface="Arial"/>
                        </a:rPr>
                        <a:t>20181700642161</a:t>
                      </a:r>
                    </a:p>
                  </a:txBody>
                  <a:tcPr marL="7620" marR="7620" marT="7620" marB="0" anchor="ctr"/>
                </a:tc>
              </a:tr>
            </a:tbl>
          </a:graphicData>
        </a:graphic>
      </p:graphicFrame>
    </p:spTree>
    <p:extLst>
      <p:ext uri="{BB962C8B-B14F-4D97-AF65-F5344CB8AC3E}">
        <p14:creationId xmlns:p14="http://schemas.microsoft.com/office/powerpoint/2010/main" val="2839768915"/>
      </p:ext>
    </p:extLst>
  </p:cSld>
  <p:clrMapOvr>
    <a:masterClrMapping/>
  </p:clrMapOvr>
  <p:timing>
    <p:tnLst>
      <p:par>
        <p:cTn id="1" dur="indefinite" restart="never" nodeType="tmRoot"/>
      </p:par>
    </p:tnLst>
  </p:timing>
</p:sld>
</file>

<file path=ppt/slides/slide106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1061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24959136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20186000928962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vi-VN" sz="600" b="0" i="0" u="none" strike="noStrike">
                          <a:effectLst/>
                          <a:latin typeface="Arial"/>
                        </a:rPr>
                        <a:t>DERECHO DE PETICIÓN</a:t>
                      </a:r>
                      <a:br>
                        <a:rPr lang="vi-VN" sz="600" b="0" i="0" u="none" strike="noStrike">
                          <a:effectLst/>
                          <a:latin typeface="Arial"/>
                        </a:rPr>
                      </a:br>
                      <a:endParaRPr lang="vi-VN"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20186000928972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TRASLADO POR COMPETENCIA - SOLICITUD DE INFORMACION CONVOCATORIA 431 - VICTOR RAUL VANEGAS ANZOLA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20186000928992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20186000929002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20182020640811</a:t>
                      </a:r>
                    </a:p>
                  </a:txBody>
                  <a:tcPr marL="7620" marR="7620" marT="7620" marB="0" anchor="ctr"/>
                </a:tc>
              </a:tr>
              <a:tr h="412045">
                <a:tc>
                  <a:txBody>
                    <a:bodyPr/>
                    <a:lstStyle/>
                    <a:p>
                      <a:pPr algn="ctr" fontAlgn="ctr"/>
                      <a:r>
                        <a:rPr lang="es-CO" sz="600" b="0" i="0" u="none" strike="noStrike">
                          <a:effectLst/>
                          <a:latin typeface="Arial"/>
                        </a:rPr>
                        <a:t>20186000929022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20186000929212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20186000929242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20186000929252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20186000929262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63196733"/>
      </p:ext>
    </p:extLst>
  </p:cSld>
  <p:clrMapOvr>
    <a:masterClrMapping/>
  </p:clrMapOvr>
  <p:timing>
    <p:tnLst>
      <p:par>
        <p:cTn id="1" dur="indefinite" restart="never" nodeType="tmRoot"/>
      </p:par>
    </p:tnLst>
  </p:timing>
</p:sld>
</file>

<file path=ppt/slides/slide106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1062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94093482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20186000929282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20186000929292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20186000929312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20186000929332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20186000929352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20186000929372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20186000929392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20186000929412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438 a 506 SANTANDER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20186000929582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352598026"/>
      </p:ext>
    </p:extLst>
  </p:cSld>
  <p:clrMapOvr>
    <a:masterClrMapping/>
  </p:clrMapOvr>
  <p:timing>
    <p:tnLst>
      <p:par>
        <p:cTn id="1" dur="indefinite" restart="never" nodeType="tmRoot"/>
      </p:par>
    </p:tnLst>
  </p:timing>
</p:sld>
</file>

<file path=ppt/slides/slide106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1063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2451755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20186000929602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20186000929612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20186000929662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PLANEACIÒN CONVOCATORIA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20186000929712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20186000929732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438-506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20186000929762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20186000929772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20186000929792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20186000929842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PROCESO DE SELECCIÓN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dirty="0">
                          <a:effectLst/>
                          <a:latin typeface="Arial"/>
                        </a:rPr>
                        <a:t>20182230641031</a:t>
                      </a:r>
                    </a:p>
                  </a:txBody>
                  <a:tcPr marL="7620" marR="7620" marT="7620" marB="0" anchor="ctr"/>
                </a:tc>
              </a:tr>
            </a:tbl>
          </a:graphicData>
        </a:graphic>
      </p:graphicFrame>
    </p:spTree>
    <p:extLst>
      <p:ext uri="{BB962C8B-B14F-4D97-AF65-F5344CB8AC3E}">
        <p14:creationId xmlns:p14="http://schemas.microsoft.com/office/powerpoint/2010/main" val="992277356"/>
      </p:ext>
    </p:extLst>
  </p:cSld>
  <p:clrMapOvr>
    <a:masterClrMapping/>
  </p:clrMapOvr>
  <p:timing>
    <p:tnLst>
      <p:par>
        <p:cTn id="1" dur="indefinite" restart="never" nodeType="tmRoot"/>
      </p:par>
    </p:tnLst>
  </p:timing>
</p:sld>
</file>

<file path=ppt/slides/slide106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1064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87892757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20186000929922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CONVOCATORIAS</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20186000929932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20186000929942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20186000929952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20186000929972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CONVOCATORIAS</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20186000930052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COMUNICACIÓN DE ACTO ADMINISTRATIVO PROFERIDO POR LA CNSC.AUTO NO 20182120005004 DE 3 DE MAYO DE 2018</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20182120671871</a:t>
                      </a:r>
                    </a:p>
                  </a:txBody>
                  <a:tcPr marL="7620" marR="7620" marT="7620" marB="0" anchor="ctr"/>
                </a:tc>
              </a:tr>
              <a:tr h="412045">
                <a:tc>
                  <a:txBody>
                    <a:bodyPr/>
                    <a:lstStyle/>
                    <a:p>
                      <a:pPr algn="ctr" fontAlgn="ctr"/>
                      <a:r>
                        <a:rPr lang="es-CO" sz="600" b="0" i="0" u="none" strike="noStrike">
                          <a:effectLst/>
                          <a:latin typeface="Arial"/>
                        </a:rPr>
                        <a:t>20186000930072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RADICADO NO.: 20183010282041 FECHA: 10/05/2018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20186000930102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RESPUESTA CIUDADANA 8-2018-064492 A RESPUESTA SOLICITUD NO. 8-2018-064492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20186000930132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DE ADMINISTRACION DE  CARRERA ADMINISTRATIVA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533307473"/>
      </p:ext>
    </p:extLst>
  </p:cSld>
  <p:clrMapOvr>
    <a:masterClrMapping/>
  </p:clrMapOvr>
  <p:timing>
    <p:tnLst>
      <p:par>
        <p:cTn id="1" dur="indefinite" restart="never" nodeType="tmRoot"/>
      </p:par>
    </p:tnLst>
  </p:timing>
</p:sld>
</file>

<file path=ppt/slides/slide106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1065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03983470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20186000930172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RESPUESTA CIUDADANA 8-2018-064556 A RESPUESTA SOLICITUD NO. 7-2018-035783</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20186000930192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20186000930212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428 - ALBA XIMENA CASTILLO ORTEGA</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20182120665531</a:t>
                      </a:r>
                    </a:p>
                  </a:txBody>
                  <a:tcPr marL="7620" marR="7620" marT="7620" marB="0" anchor="ctr"/>
                </a:tc>
              </a:tr>
              <a:tr h="412045">
                <a:tc>
                  <a:txBody>
                    <a:bodyPr/>
                    <a:lstStyle/>
                    <a:p>
                      <a:pPr algn="ctr" fontAlgn="ctr"/>
                      <a:r>
                        <a:rPr lang="es-CO" sz="600" b="0" i="0" u="none" strike="noStrike">
                          <a:effectLst/>
                          <a:latin typeface="Arial"/>
                        </a:rPr>
                        <a:t>20186000930252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20186000930262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20186000930282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20186000930292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20186000930302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20186000930312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DERECHO DE PETICIÓN VIABILIDAD PARA TRASLADO Y EXCLUIR DE LA LISTA DE TRASLADO ORDINARIO LA VACANTE EN QUÍMICA EN LA ESCUELA NORMAL SUPERIOR DE PASTO- PASTO NARIÑO</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dirty="0">
                          <a:effectLst/>
                          <a:latin typeface="Arial"/>
                        </a:rPr>
                        <a:t>20182310662741</a:t>
                      </a:r>
                    </a:p>
                  </a:txBody>
                  <a:tcPr marL="7620" marR="7620" marT="7620" marB="0" anchor="ctr"/>
                </a:tc>
              </a:tr>
            </a:tbl>
          </a:graphicData>
        </a:graphic>
      </p:graphicFrame>
    </p:spTree>
    <p:extLst>
      <p:ext uri="{BB962C8B-B14F-4D97-AF65-F5344CB8AC3E}">
        <p14:creationId xmlns:p14="http://schemas.microsoft.com/office/powerpoint/2010/main" val="1915158546"/>
      </p:ext>
    </p:extLst>
  </p:cSld>
  <p:clrMapOvr>
    <a:masterClrMapping/>
  </p:clrMapOvr>
  <p:timing>
    <p:tnLst>
      <p:par>
        <p:cTn id="1" dur="indefinite" restart="never" nodeType="tmRoot"/>
      </p:par>
    </p:tnLst>
  </p:timing>
</p:sld>
</file>

<file path=ppt/slides/slide106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1066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98265388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20186000930322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20182210651381</a:t>
                      </a:r>
                    </a:p>
                  </a:txBody>
                  <a:tcPr marL="7620" marR="7620" marT="7620" marB="0" anchor="ctr"/>
                </a:tc>
              </a:tr>
              <a:tr h="446138">
                <a:tc>
                  <a:txBody>
                    <a:bodyPr/>
                    <a:lstStyle/>
                    <a:p>
                      <a:pPr algn="ctr" fontAlgn="ctr"/>
                      <a:r>
                        <a:rPr lang="es-CO" sz="600" b="0" i="0" u="none" strike="noStrike">
                          <a:effectLst/>
                          <a:latin typeface="Arial"/>
                        </a:rPr>
                        <a:t>20186000930332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20186000930372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20186000930402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20186000930482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A OFICIO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20186000930492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PERMANENCIA O FOTOCOPIA DE LA ASISTENCIA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20186000930572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20186000930592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 CONSULTA CAMBIO DE GRADO EMPLEO</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20184000626431</a:t>
                      </a:r>
                    </a:p>
                  </a:txBody>
                  <a:tcPr marL="7620" marR="7620" marT="7620" marB="0" anchor="ctr"/>
                </a:tc>
              </a:tr>
              <a:tr h="493103">
                <a:tc>
                  <a:txBody>
                    <a:bodyPr/>
                    <a:lstStyle/>
                    <a:p>
                      <a:pPr algn="ctr" fontAlgn="ctr"/>
                      <a:r>
                        <a:rPr lang="es-CO" sz="600" b="0" i="0" u="none" strike="noStrike">
                          <a:effectLst/>
                          <a:latin typeface="Arial"/>
                        </a:rPr>
                        <a:t>20186000930632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692002672"/>
      </p:ext>
    </p:extLst>
  </p:cSld>
  <p:clrMapOvr>
    <a:masterClrMapping/>
  </p:clrMapOvr>
  <p:timing>
    <p:tnLst>
      <p:par>
        <p:cTn id="1" dur="indefinite" restart="never" nodeType="tmRoot"/>
      </p:par>
    </p:tnLst>
  </p:timing>
</p:sld>
</file>

<file path=ppt/slides/slide106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1067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4008353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20186000930652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20186000930662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AUTO N° 20182120014384 DEL 17 DE OCTIBRE DE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20186000930772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 PERSONERIA MUNICIPAL DE FLORIDABLANCA SANTANDER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20186000930862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20186000930882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20186000930912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20186000930922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20186000931002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20182110626301</a:t>
                      </a:r>
                    </a:p>
                  </a:txBody>
                  <a:tcPr marL="7620" marR="7620" marT="7620" marB="0" anchor="ctr"/>
                </a:tc>
              </a:tr>
              <a:tr h="493103">
                <a:tc>
                  <a:txBody>
                    <a:bodyPr/>
                    <a:lstStyle/>
                    <a:p>
                      <a:pPr algn="ctr" fontAlgn="ctr"/>
                      <a:r>
                        <a:rPr lang="es-CO" sz="600" b="0" i="0" u="none" strike="noStrike">
                          <a:effectLst/>
                          <a:latin typeface="Arial"/>
                        </a:rPr>
                        <a:t>20186000931032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INFORMACIÓN REGISTRO PÚBLICO DE CARRERA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dirty="0">
                          <a:effectLst/>
                          <a:latin typeface="Arial"/>
                        </a:rPr>
                        <a:t>20181700630221</a:t>
                      </a:r>
                    </a:p>
                  </a:txBody>
                  <a:tcPr marL="7620" marR="7620" marT="7620" marB="0" anchor="ctr"/>
                </a:tc>
              </a:tr>
            </a:tbl>
          </a:graphicData>
        </a:graphic>
      </p:graphicFrame>
    </p:spTree>
    <p:extLst>
      <p:ext uri="{BB962C8B-B14F-4D97-AF65-F5344CB8AC3E}">
        <p14:creationId xmlns:p14="http://schemas.microsoft.com/office/powerpoint/2010/main" val="2408268298"/>
      </p:ext>
    </p:extLst>
  </p:cSld>
  <p:clrMapOvr>
    <a:masterClrMapping/>
  </p:clrMapOvr>
  <p:timing>
    <p:tnLst>
      <p:par>
        <p:cTn id="1" dur="indefinite" restart="never" nodeType="tmRoot"/>
      </p:par>
    </p:tnLst>
  </p:timing>
</p:sld>
</file>

<file path=ppt/slides/slide106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1068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08730313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20186000931052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20186000931062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20186000931092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INSCRIPCION EN CARRERA ADMINSITRATIVA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20181700642221</a:t>
                      </a:r>
                    </a:p>
                  </a:txBody>
                  <a:tcPr marL="7620" marR="7620" marT="7620" marB="0" anchor="ctr"/>
                </a:tc>
              </a:tr>
              <a:tr h="412045">
                <a:tc>
                  <a:txBody>
                    <a:bodyPr/>
                    <a:lstStyle/>
                    <a:p>
                      <a:pPr algn="ctr" fontAlgn="ctr"/>
                      <a:r>
                        <a:rPr lang="es-CO" sz="600" b="0" i="0" u="none" strike="noStrike">
                          <a:effectLst/>
                          <a:latin typeface="Arial"/>
                        </a:rPr>
                        <a:t>20186000931102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20186000931112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DERECHOS DE PETICION</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20181700625851</a:t>
                      </a:r>
                    </a:p>
                  </a:txBody>
                  <a:tcPr marL="7620" marR="7620" marT="7620" marB="0" anchor="ctr"/>
                </a:tc>
              </a:tr>
              <a:tr h="412045">
                <a:tc>
                  <a:txBody>
                    <a:bodyPr/>
                    <a:lstStyle/>
                    <a:p>
                      <a:pPr algn="ctr" fontAlgn="ctr"/>
                      <a:r>
                        <a:rPr lang="es-CO" sz="600" b="0" i="0" u="none" strike="noStrike">
                          <a:effectLst/>
                          <a:latin typeface="Arial"/>
                        </a:rPr>
                        <a:t>20186000931162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20186000931222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20182210656921</a:t>
                      </a:r>
                    </a:p>
                  </a:txBody>
                  <a:tcPr marL="7620" marR="7620" marT="7620" marB="0" anchor="ctr"/>
                </a:tc>
              </a:tr>
              <a:tr h="412045">
                <a:tc>
                  <a:txBody>
                    <a:bodyPr/>
                    <a:lstStyle/>
                    <a:p>
                      <a:pPr algn="ctr" fontAlgn="ctr"/>
                      <a:r>
                        <a:rPr lang="es-CO" sz="600" b="0" i="0" u="none" strike="noStrike">
                          <a:effectLst/>
                          <a:latin typeface="Arial"/>
                        </a:rPr>
                        <a:t>20186000931262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20186000931292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072273605"/>
      </p:ext>
    </p:extLst>
  </p:cSld>
  <p:clrMapOvr>
    <a:masterClrMapping/>
  </p:clrMapOvr>
  <p:timing>
    <p:tnLst>
      <p:par>
        <p:cTn id="1" dur="indefinite" restart="never" nodeType="tmRoot"/>
      </p:par>
    </p:tnLst>
  </p:timing>
</p:sld>
</file>

<file path=ppt/slides/slide106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1069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9497706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20186000931332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20182230641121</a:t>
                      </a:r>
                    </a:p>
                  </a:txBody>
                  <a:tcPr marL="7620" marR="7620" marT="7620" marB="0" anchor="ctr"/>
                </a:tc>
              </a:tr>
              <a:tr h="446138">
                <a:tc>
                  <a:txBody>
                    <a:bodyPr/>
                    <a:lstStyle/>
                    <a:p>
                      <a:pPr algn="ctr" fontAlgn="ctr"/>
                      <a:r>
                        <a:rPr lang="es-CO" sz="600" b="0" i="0" u="none" strike="noStrike">
                          <a:effectLst/>
                          <a:latin typeface="Arial"/>
                        </a:rPr>
                        <a:t>20186000931422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RESPUESTA AL RADICADO NO. 20181700524201</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20181700156005</a:t>
                      </a:r>
                    </a:p>
                  </a:txBody>
                  <a:tcPr marL="7620" marR="7620" marT="7620" marB="0" anchor="ctr"/>
                </a:tc>
              </a:tr>
              <a:tr h="412045">
                <a:tc>
                  <a:txBody>
                    <a:bodyPr/>
                    <a:lstStyle/>
                    <a:p>
                      <a:pPr algn="ctr" fontAlgn="ctr"/>
                      <a:r>
                        <a:rPr lang="es-CO" sz="600" b="0" i="0" u="none" strike="noStrike">
                          <a:effectLst/>
                          <a:latin typeface="Arial"/>
                        </a:rPr>
                        <a:t>20186000931482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20186000931502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20186000931532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20186000931542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20186000931552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20186000931582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20182230637241</a:t>
                      </a:r>
                    </a:p>
                  </a:txBody>
                  <a:tcPr marL="7620" marR="7620" marT="7620" marB="0" anchor="ctr"/>
                </a:tc>
              </a:tr>
              <a:tr h="493103">
                <a:tc>
                  <a:txBody>
                    <a:bodyPr/>
                    <a:lstStyle/>
                    <a:p>
                      <a:pPr algn="ctr" fontAlgn="ctr"/>
                      <a:r>
                        <a:rPr lang="es-CO" sz="600" b="0" i="0" u="none" strike="noStrike">
                          <a:effectLst/>
                          <a:latin typeface="Arial"/>
                        </a:rPr>
                        <a:t>20186000931622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801265653"/>
      </p:ext>
    </p:extLst>
  </p:cSld>
  <p:clrMapOvr>
    <a:masterClrMapping/>
  </p:clrMapOvr>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37283473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201810220082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201810220082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201810220085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201810220086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201810220087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201810220088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201810220089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201810220089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201810220090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201810220091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Dirección de Apoyo Corporativo - Talento Humano</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Dirección de Apoyo Corporativo - Talento Humano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201810220091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201810220092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201810220093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201810220094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201810220095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201810220095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201810220096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201810220096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201810220097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Dirección de Apoyo Corporativo - Talento Humano</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Dirección de Apoyo Corporativo - Talento Humano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201810220097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107</a:t>
            </a:fld>
            <a:endParaRPr lang="es-CO"/>
          </a:p>
        </p:txBody>
      </p:sp>
    </p:spTree>
    <p:extLst>
      <p:ext uri="{BB962C8B-B14F-4D97-AF65-F5344CB8AC3E}">
        <p14:creationId xmlns:p14="http://schemas.microsoft.com/office/powerpoint/2010/main" val="1026001151"/>
      </p:ext>
    </p:extLst>
  </p:cSld>
  <p:clrMapOvr>
    <a:masterClrMapping/>
  </p:clrMapOvr>
  <p:timing>
    <p:tnLst>
      <p:par>
        <p:cTn id="1" dur="indefinite" restart="never" nodeType="tmRoot"/>
      </p:par>
    </p:tnLst>
  </p:timing>
</p:sld>
</file>

<file path=ppt/slides/slide107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1070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58369999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20186000931632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20186000931682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20186000931702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20181700632881</a:t>
                      </a:r>
                    </a:p>
                  </a:txBody>
                  <a:tcPr marL="7620" marR="7620" marT="7620" marB="0" anchor="ctr"/>
                </a:tc>
              </a:tr>
              <a:tr h="412045">
                <a:tc>
                  <a:txBody>
                    <a:bodyPr/>
                    <a:lstStyle/>
                    <a:p>
                      <a:pPr algn="ctr" fontAlgn="ctr"/>
                      <a:r>
                        <a:rPr lang="es-CO" sz="600" b="0" i="0" u="none" strike="noStrike">
                          <a:effectLst/>
                          <a:latin typeface="Arial"/>
                        </a:rPr>
                        <a:t>20186000931732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COMUNICAR Y NOTIFICAR DECISIÓN RESOLUCION No. 20182010133095</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20182010635781</a:t>
                      </a:r>
                    </a:p>
                  </a:txBody>
                  <a:tcPr marL="7620" marR="7620" marT="7620" marB="0" anchor="ctr"/>
                </a:tc>
              </a:tr>
              <a:tr h="412045">
                <a:tc>
                  <a:txBody>
                    <a:bodyPr/>
                    <a:lstStyle/>
                    <a:p>
                      <a:pPr algn="ctr" fontAlgn="ctr"/>
                      <a:r>
                        <a:rPr lang="es-CO" sz="600" b="0" i="0" u="none" strike="noStrike">
                          <a:effectLst/>
                          <a:latin typeface="Arial"/>
                        </a:rPr>
                        <a:t>20186000931752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20186000931772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20182110632301</a:t>
                      </a:r>
                    </a:p>
                  </a:txBody>
                  <a:tcPr marL="7620" marR="7620" marT="7620" marB="0" anchor="ctr"/>
                </a:tc>
              </a:tr>
              <a:tr h="412045">
                <a:tc>
                  <a:txBody>
                    <a:bodyPr/>
                    <a:lstStyle/>
                    <a:p>
                      <a:pPr algn="ctr" fontAlgn="ctr"/>
                      <a:r>
                        <a:rPr lang="es-CO" sz="600" b="0" i="0" u="none" strike="noStrike">
                          <a:effectLst/>
                          <a:latin typeface="Arial"/>
                        </a:rPr>
                        <a:t>20186000931792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20182210642171</a:t>
                      </a:r>
                    </a:p>
                  </a:txBody>
                  <a:tcPr marL="7620" marR="7620" marT="7620" marB="0" anchor="ctr"/>
                </a:tc>
              </a:tr>
              <a:tr h="412045">
                <a:tc>
                  <a:txBody>
                    <a:bodyPr/>
                    <a:lstStyle/>
                    <a:p>
                      <a:pPr algn="ctr" fontAlgn="ctr"/>
                      <a:r>
                        <a:rPr lang="es-CO" sz="600" b="0" i="0" u="none" strike="noStrike">
                          <a:effectLst/>
                          <a:latin typeface="Arial"/>
                        </a:rPr>
                        <a:t>20186000931822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INFORMACION CONVOCATORIA  INPEC</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20186000931832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dirty="0">
                          <a:effectLst/>
                          <a:latin typeface="Arial"/>
                        </a:rPr>
                        <a:t>20182230637261</a:t>
                      </a:r>
                    </a:p>
                  </a:txBody>
                  <a:tcPr marL="7620" marR="7620" marT="7620" marB="0" anchor="ctr"/>
                </a:tc>
              </a:tr>
            </a:tbl>
          </a:graphicData>
        </a:graphic>
      </p:graphicFrame>
    </p:spTree>
    <p:extLst>
      <p:ext uri="{BB962C8B-B14F-4D97-AF65-F5344CB8AC3E}">
        <p14:creationId xmlns:p14="http://schemas.microsoft.com/office/powerpoint/2010/main" val="227364733"/>
      </p:ext>
    </p:extLst>
  </p:cSld>
  <p:clrMapOvr>
    <a:masterClrMapping/>
  </p:clrMapOvr>
  <p:timing>
    <p:tnLst>
      <p:par>
        <p:cTn id="1" dur="indefinite" restart="never" nodeType="tmRoot"/>
      </p:par>
    </p:tnLst>
  </p:timing>
</p:sld>
</file>

<file path=ppt/slides/slide107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1071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7012530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20186000931852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20186000931872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DERECHO DE PETICION - CONVOCATORIA 428 </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20182120671201</a:t>
                      </a:r>
                    </a:p>
                  </a:txBody>
                  <a:tcPr marL="7620" marR="7620" marT="7620" marB="0" anchor="ctr"/>
                </a:tc>
              </a:tr>
              <a:tr h="412045">
                <a:tc>
                  <a:txBody>
                    <a:bodyPr/>
                    <a:lstStyle/>
                    <a:p>
                      <a:pPr algn="ctr" fontAlgn="ctr"/>
                      <a:r>
                        <a:rPr lang="es-CO" sz="600" b="0" i="0" u="none" strike="noStrike">
                          <a:effectLst/>
                          <a:latin typeface="Arial"/>
                        </a:rPr>
                        <a:t>20186000931902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436 SENA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20186000931922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20186000931952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20186000931992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20186000932062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20182230637251</a:t>
                      </a:r>
                    </a:p>
                  </a:txBody>
                  <a:tcPr marL="7620" marR="7620" marT="7620" marB="0" anchor="ctr"/>
                </a:tc>
              </a:tr>
              <a:tr h="412045">
                <a:tc>
                  <a:txBody>
                    <a:bodyPr/>
                    <a:lstStyle/>
                    <a:p>
                      <a:pPr algn="ctr" fontAlgn="ctr"/>
                      <a:r>
                        <a:rPr lang="es-CO" sz="600" b="0" i="0" u="none" strike="noStrike">
                          <a:effectLst/>
                          <a:latin typeface="Arial"/>
                        </a:rPr>
                        <a:t>20186000932092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COMISIÓN DE PERSONAL HUV</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20182010651541</a:t>
                      </a:r>
                    </a:p>
                  </a:txBody>
                  <a:tcPr marL="7620" marR="7620" marT="7620" marB="0" anchor="ctr"/>
                </a:tc>
              </a:tr>
              <a:tr h="493103">
                <a:tc>
                  <a:txBody>
                    <a:bodyPr/>
                    <a:lstStyle/>
                    <a:p>
                      <a:pPr algn="ctr" fontAlgn="ctr"/>
                      <a:r>
                        <a:rPr lang="es-CO" sz="600" b="0" i="0" u="none" strike="noStrike">
                          <a:effectLst/>
                          <a:latin typeface="Arial"/>
                        </a:rPr>
                        <a:t>20186000932152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996354535"/>
      </p:ext>
    </p:extLst>
  </p:cSld>
  <p:clrMapOvr>
    <a:masterClrMapping/>
  </p:clrMapOvr>
  <p:timing>
    <p:tnLst>
      <p:par>
        <p:cTn id="1" dur="indefinite" restart="never" nodeType="tmRoot"/>
      </p:par>
    </p:tnLst>
  </p:timing>
</p:sld>
</file>

<file path=ppt/slides/slide107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1072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47515482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20186000932162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20186000932222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20186000932282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DOCUMENTO - CONSULTA OPEC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20186000932412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PROVISION DE EMPLEOS DESIERTOS - CONVOCATORIA 435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20186000932432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20186000932452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PETICION - CAMBIO DE CORREO ELECTRONICO REGISTRADO - INGRID TATIANA SANCHEZ ACEVEDO CC 1117545256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20186000932502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20186000932532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DERECHO DE PETICION - CONVOCATORIA 436-CITACION PRUEBA TECNOPEDAGOGICA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20186000932562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RESTABLECIMIENTO DE DERECHOS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79225077"/>
      </p:ext>
    </p:extLst>
  </p:cSld>
  <p:clrMapOvr>
    <a:masterClrMapping/>
  </p:clrMapOvr>
  <p:timing>
    <p:tnLst>
      <p:par>
        <p:cTn id="1" dur="indefinite" restart="never" nodeType="tmRoot"/>
      </p:par>
    </p:tnLst>
  </p:timing>
</p:sld>
</file>

<file path=ppt/slides/slide107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1073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55171901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20186000932582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20186000932612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20182020635251</a:t>
                      </a:r>
                    </a:p>
                  </a:txBody>
                  <a:tcPr marL="7620" marR="7620" marT="7620" marB="0" anchor="ctr"/>
                </a:tc>
              </a:tr>
              <a:tr h="412045">
                <a:tc>
                  <a:txBody>
                    <a:bodyPr/>
                    <a:lstStyle/>
                    <a:p>
                      <a:pPr algn="ctr" fontAlgn="ctr"/>
                      <a:r>
                        <a:rPr lang="es-CO" sz="600" b="0" i="0" u="none" strike="noStrike">
                          <a:effectLst/>
                          <a:latin typeface="Arial"/>
                        </a:rPr>
                        <a:t>20186000932622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20186000932642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CAMBIO NUMERO DE CEDULA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20186000932652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DERECHO DE PETICION - ARTICULO 23 DE COSTITUCION POLITICA Y LEY 1755 DE 2015 CONVOCATORIA 436 - SENA - NUBIA STELLA MARTINEZ ROJAS CC 40033662-CITACION PRUEBA TECNOPEDAGOGICA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20186000932682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RESPUESTA SOLICITUD REFERENCIA 20181020599871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20186000932732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20186000932852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RESPUESTA RADICADA N° 20185000574621</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20181700631781</a:t>
                      </a:r>
                    </a:p>
                  </a:txBody>
                  <a:tcPr marL="7620" marR="7620" marT="7620" marB="0" anchor="ctr"/>
                </a:tc>
              </a:tr>
              <a:tr h="493103">
                <a:tc>
                  <a:txBody>
                    <a:bodyPr/>
                    <a:lstStyle/>
                    <a:p>
                      <a:pPr algn="ctr" fontAlgn="ctr"/>
                      <a:r>
                        <a:rPr lang="es-CO" sz="600" b="0" i="0" u="none" strike="noStrike">
                          <a:effectLst/>
                          <a:latin typeface="Arial"/>
                        </a:rPr>
                        <a:t>20186000933002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015031924"/>
      </p:ext>
    </p:extLst>
  </p:cSld>
  <p:clrMapOvr>
    <a:masterClrMapping/>
  </p:clrMapOvr>
  <p:timing>
    <p:tnLst>
      <p:par>
        <p:cTn id="1" dur="indefinite" restart="never" nodeType="tmRoot"/>
      </p:par>
    </p:tnLst>
  </p:timing>
</p:sld>
</file>

<file path=ppt/slides/slide107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1074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61919530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20186000933042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20186000933122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20186000933152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20182020642011</a:t>
                      </a:r>
                    </a:p>
                  </a:txBody>
                  <a:tcPr marL="7620" marR="7620" marT="7620" marB="0" anchor="ctr"/>
                </a:tc>
              </a:tr>
              <a:tr h="412045">
                <a:tc>
                  <a:txBody>
                    <a:bodyPr/>
                    <a:lstStyle/>
                    <a:p>
                      <a:pPr algn="ctr" fontAlgn="ctr"/>
                      <a:r>
                        <a:rPr lang="es-CO" sz="600" b="0" i="0" u="none" strike="noStrike">
                          <a:effectLst/>
                          <a:latin typeface="Arial"/>
                        </a:rPr>
                        <a:t>20186000933182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326-DANE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20182230642281</a:t>
                      </a:r>
                    </a:p>
                  </a:txBody>
                  <a:tcPr marL="7620" marR="7620" marT="7620" marB="0" anchor="ctr"/>
                </a:tc>
              </a:tr>
              <a:tr h="412045">
                <a:tc>
                  <a:txBody>
                    <a:bodyPr/>
                    <a:lstStyle/>
                    <a:p>
                      <a:pPr algn="ctr" fontAlgn="ctr"/>
                      <a:r>
                        <a:rPr lang="es-CO" sz="600" b="0" i="0" u="none" strike="noStrike">
                          <a:effectLst/>
                          <a:latin typeface="Arial"/>
                        </a:rPr>
                        <a:t>20186000933192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20186000933212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20182230651551</a:t>
                      </a:r>
                    </a:p>
                  </a:txBody>
                  <a:tcPr marL="7620" marR="7620" marT="7620" marB="0" anchor="ctr"/>
                </a:tc>
              </a:tr>
              <a:tr h="412045">
                <a:tc>
                  <a:txBody>
                    <a:bodyPr/>
                    <a:lstStyle/>
                    <a:p>
                      <a:pPr algn="ctr" fontAlgn="ctr"/>
                      <a:r>
                        <a:rPr lang="es-CO" sz="600" b="0" i="0" u="none" strike="noStrike">
                          <a:effectLst/>
                          <a:latin typeface="Arial"/>
                        </a:rPr>
                        <a:t>20186000933232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20186000933282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CAMBIO NUMERO DE CEDULA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20186000933362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073615029"/>
      </p:ext>
    </p:extLst>
  </p:cSld>
  <p:clrMapOvr>
    <a:masterClrMapping/>
  </p:clrMapOvr>
  <p:timing>
    <p:tnLst>
      <p:par>
        <p:cTn id="1" dur="indefinite" restart="never" nodeType="tmRoot"/>
      </p:par>
    </p:tnLst>
  </p:timing>
</p:sld>
</file>

<file path=ppt/slides/slide107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1075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0983525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20186000933392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REMISION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20186000933402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20186000933422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20182310662761</a:t>
                      </a:r>
                    </a:p>
                  </a:txBody>
                  <a:tcPr marL="7620" marR="7620" marT="7620" marB="0" anchor="ctr"/>
                </a:tc>
              </a:tr>
              <a:tr h="412045">
                <a:tc>
                  <a:txBody>
                    <a:bodyPr/>
                    <a:lstStyle/>
                    <a:p>
                      <a:pPr algn="ctr" fontAlgn="ctr"/>
                      <a:r>
                        <a:rPr lang="es-CO" sz="600" b="0" i="0" u="none" strike="noStrike">
                          <a:effectLst/>
                          <a:latin typeface="Arial"/>
                        </a:rPr>
                        <a:t>20186000933432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437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20186000933452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740</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20186000933472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20186000933482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427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20186000933502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QUEJA POR ACTUACION IRREGULAR DE LA COMISION DE PERSONAL - SEGUNDO BERNANDO CORTES ORTIZ CC 16741895</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20185000655761</a:t>
                      </a:r>
                    </a:p>
                  </a:txBody>
                  <a:tcPr marL="7620" marR="7620" marT="7620" marB="0" anchor="ctr"/>
                </a:tc>
              </a:tr>
              <a:tr h="493103">
                <a:tc>
                  <a:txBody>
                    <a:bodyPr/>
                    <a:lstStyle/>
                    <a:p>
                      <a:pPr algn="ctr" fontAlgn="ctr"/>
                      <a:r>
                        <a:rPr lang="es-CO" sz="600" b="0" i="0" u="none" strike="noStrike">
                          <a:effectLst/>
                          <a:latin typeface="Arial"/>
                        </a:rPr>
                        <a:t>20186000933532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66333368"/>
      </p:ext>
    </p:extLst>
  </p:cSld>
  <p:clrMapOvr>
    <a:masterClrMapping/>
  </p:clrMapOvr>
  <p:timing>
    <p:tnLst>
      <p:par>
        <p:cTn id="1" dur="indefinite" restart="never" nodeType="tmRoot"/>
      </p:par>
    </p:tnLst>
  </p:timing>
</p:sld>
</file>

<file path=ppt/slides/slide107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1076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8858018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20186000933542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20186000933552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438-506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20186000933562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438-506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20186000933582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20183200636141</a:t>
                      </a:r>
                    </a:p>
                  </a:txBody>
                  <a:tcPr marL="7620" marR="7620" marT="7620" marB="0" anchor="ctr"/>
                </a:tc>
              </a:tr>
              <a:tr h="412045">
                <a:tc>
                  <a:txBody>
                    <a:bodyPr/>
                    <a:lstStyle/>
                    <a:p>
                      <a:pPr algn="ctr" fontAlgn="ctr"/>
                      <a:r>
                        <a:rPr lang="es-CO" sz="600" b="0" i="0" u="none" strike="noStrike">
                          <a:effectLst/>
                          <a:latin typeface="Arial"/>
                        </a:rPr>
                        <a:t>20186000933602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438-506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20186000933622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438-506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20186000933632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437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20182110631411</a:t>
                      </a:r>
                    </a:p>
                  </a:txBody>
                  <a:tcPr marL="7620" marR="7620" marT="7620" marB="0" anchor="ctr"/>
                </a:tc>
              </a:tr>
              <a:tr h="412045">
                <a:tc>
                  <a:txBody>
                    <a:bodyPr/>
                    <a:lstStyle/>
                    <a:p>
                      <a:pPr algn="ctr" fontAlgn="ctr"/>
                      <a:r>
                        <a:rPr lang="es-CO" sz="600" b="0" i="0" u="none" strike="noStrike">
                          <a:effectLst/>
                          <a:latin typeface="Arial"/>
                        </a:rPr>
                        <a:t>20186000933732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LISTA DE ELEGIBLES PARA PROVEER EMPLEOS DE CARACTER TEMPORAL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20186000933762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991228925"/>
      </p:ext>
    </p:extLst>
  </p:cSld>
  <p:clrMapOvr>
    <a:masterClrMapping/>
  </p:clrMapOvr>
  <p:timing>
    <p:tnLst>
      <p:par>
        <p:cTn id="1" dur="indefinite" restart="never" nodeType="tmRoot"/>
      </p:par>
    </p:tnLst>
  </p:timing>
</p:sld>
</file>

<file path=ppt/slides/slide107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1077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80408670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20186000933782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ERROR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20186000933802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507-591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20182210645641</a:t>
                      </a:r>
                    </a:p>
                  </a:txBody>
                  <a:tcPr marL="7620" marR="7620" marT="7620" marB="0" anchor="ctr"/>
                </a:tc>
              </a:tr>
              <a:tr h="412045">
                <a:tc>
                  <a:txBody>
                    <a:bodyPr/>
                    <a:lstStyle/>
                    <a:p>
                      <a:pPr algn="ctr" fontAlgn="ctr"/>
                      <a:r>
                        <a:rPr lang="es-CO" sz="600" b="0" i="0" u="none" strike="noStrike">
                          <a:effectLst/>
                          <a:latin typeface="Arial"/>
                        </a:rPr>
                        <a:t>20186000933812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20186000933822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20182230629661</a:t>
                      </a:r>
                    </a:p>
                  </a:txBody>
                  <a:tcPr marL="7620" marR="7620" marT="7620" marB="0" anchor="ctr"/>
                </a:tc>
              </a:tr>
              <a:tr h="412045">
                <a:tc>
                  <a:txBody>
                    <a:bodyPr/>
                    <a:lstStyle/>
                    <a:p>
                      <a:pPr algn="ctr" fontAlgn="ctr"/>
                      <a:r>
                        <a:rPr lang="es-CO" sz="600" b="0" i="0" u="none" strike="noStrike">
                          <a:effectLst/>
                          <a:latin typeface="Arial"/>
                        </a:rPr>
                        <a:t>20186000933842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428</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20186000933852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INFORMACION SOBREE REGISTRO PUBLICO DE CARRERA </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20181700641951</a:t>
                      </a:r>
                    </a:p>
                  </a:txBody>
                  <a:tcPr marL="7620" marR="7620" marT="7620" marB="0" anchor="ctr"/>
                </a:tc>
              </a:tr>
              <a:tr h="412045">
                <a:tc>
                  <a:txBody>
                    <a:bodyPr/>
                    <a:lstStyle/>
                    <a:p>
                      <a:pPr algn="ctr" fontAlgn="ctr"/>
                      <a:r>
                        <a:rPr lang="es-CO" sz="600" b="0" i="0" u="none" strike="noStrike">
                          <a:effectLst/>
                          <a:latin typeface="Arial"/>
                        </a:rPr>
                        <a:t>20186000933862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20186000933922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20186000934012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REMISION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868802183"/>
      </p:ext>
    </p:extLst>
  </p:cSld>
  <p:clrMapOvr>
    <a:masterClrMapping/>
  </p:clrMapOvr>
  <p:timing>
    <p:tnLst>
      <p:par>
        <p:cTn id="1" dur="indefinite" restart="never" nodeType="tmRoot"/>
      </p:par>
    </p:tnLst>
  </p:timing>
</p:sld>
</file>

<file path=ppt/slides/slide107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1078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12059782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20186000934022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507-591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20186000934062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INFORMACIOON REGISTRO PUBLICO DE CARRERA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20181700634271</a:t>
                      </a:r>
                    </a:p>
                  </a:txBody>
                  <a:tcPr marL="7620" marR="7620" marT="7620" marB="0" anchor="ctr"/>
                </a:tc>
              </a:tr>
              <a:tr h="412045">
                <a:tc>
                  <a:txBody>
                    <a:bodyPr/>
                    <a:lstStyle/>
                    <a:p>
                      <a:pPr algn="ctr" fontAlgn="ctr"/>
                      <a:r>
                        <a:rPr lang="es-CO" sz="600" b="0" i="0" u="none" strike="noStrike">
                          <a:effectLst/>
                          <a:latin typeface="Arial"/>
                        </a:rPr>
                        <a:t>20186000934082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438-506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20186000934102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426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20182110626441</a:t>
                      </a:r>
                    </a:p>
                  </a:txBody>
                  <a:tcPr marL="7620" marR="7620" marT="7620" marB="0" anchor="ctr"/>
                </a:tc>
              </a:tr>
              <a:tr h="412045">
                <a:tc>
                  <a:txBody>
                    <a:bodyPr/>
                    <a:lstStyle/>
                    <a:p>
                      <a:pPr algn="ctr" fontAlgn="ctr"/>
                      <a:r>
                        <a:rPr lang="es-CO" sz="600" b="0" i="0" u="none" strike="noStrike">
                          <a:effectLst/>
                          <a:latin typeface="Arial"/>
                        </a:rPr>
                        <a:t>20186000934142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REMISION DE INFORMACION CONVOCATORIA 740</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20186000934162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DERECHO DE PETICION</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20182110635031</a:t>
                      </a:r>
                    </a:p>
                  </a:txBody>
                  <a:tcPr marL="7620" marR="7620" marT="7620" marB="0" anchor="ctr"/>
                </a:tc>
              </a:tr>
              <a:tr h="412045">
                <a:tc>
                  <a:txBody>
                    <a:bodyPr/>
                    <a:lstStyle/>
                    <a:p>
                      <a:pPr algn="ctr" fontAlgn="ctr"/>
                      <a:r>
                        <a:rPr lang="es-CO" sz="600" b="0" i="0" u="none" strike="noStrike">
                          <a:effectLst/>
                          <a:latin typeface="Arial"/>
                        </a:rPr>
                        <a:t>20186000934182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DERECHO DE PETICION SOLICITANDO AUDITORIA POR PARTE DE LA CNSC CONTRALORIA GENERAL DE SANTANDER</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20185000642711</a:t>
                      </a:r>
                    </a:p>
                  </a:txBody>
                  <a:tcPr marL="7620" marR="7620" marT="7620" marB="0" anchor="ctr"/>
                </a:tc>
              </a:tr>
              <a:tr h="412045">
                <a:tc>
                  <a:txBody>
                    <a:bodyPr/>
                    <a:lstStyle/>
                    <a:p>
                      <a:pPr algn="ctr" fontAlgn="ctr"/>
                      <a:r>
                        <a:rPr lang="es-CO" sz="600" b="0" i="0" u="none" strike="noStrike">
                          <a:effectLst/>
                          <a:latin typeface="Arial"/>
                        </a:rPr>
                        <a:t>20186000934252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REVISION SOLICITUD DE EXCLUSION GINA PAOLA VALENTINO MOLINA ID 30019703</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20186000934262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RESPUESTA OFICIO 20181700515621</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dirty="0">
                          <a:effectLst/>
                          <a:latin typeface="Arial"/>
                        </a:rPr>
                        <a:t>20181700627881</a:t>
                      </a:r>
                    </a:p>
                  </a:txBody>
                  <a:tcPr marL="7620" marR="7620" marT="7620" marB="0" anchor="ctr"/>
                </a:tc>
              </a:tr>
            </a:tbl>
          </a:graphicData>
        </a:graphic>
      </p:graphicFrame>
    </p:spTree>
    <p:extLst>
      <p:ext uri="{BB962C8B-B14F-4D97-AF65-F5344CB8AC3E}">
        <p14:creationId xmlns:p14="http://schemas.microsoft.com/office/powerpoint/2010/main" val="3309845816"/>
      </p:ext>
    </p:extLst>
  </p:cSld>
  <p:clrMapOvr>
    <a:masterClrMapping/>
  </p:clrMapOvr>
  <p:timing>
    <p:tnLst>
      <p:par>
        <p:cTn id="1" dur="indefinite" restart="never" nodeType="tmRoot"/>
      </p:par>
    </p:tnLst>
  </p:timing>
</p:sld>
</file>

<file path=ppt/slides/slide107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1079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4015159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20186000934552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PARA RESPUESTA DE DERECHO DE PETICION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20186000934562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20186000934572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507-591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20182210623451</a:t>
                      </a:r>
                    </a:p>
                  </a:txBody>
                  <a:tcPr marL="7620" marR="7620" marT="7620" marB="0" anchor="ctr"/>
                </a:tc>
              </a:tr>
              <a:tr h="412045">
                <a:tc>
                  <a:txBody>
                    <a:bodyPr/>
                    <a:lstStyle/>
                    <a:p>
                      <a:pPr algn="ctr" fontAlgn="ctr"/>
                      <a:r>
                        <a:rPr lang="es-CO" sz="600" b="0" i="0" u="none" strike="noStrike">
                          <a:effectLst/>
                          <a:latin typeface="Arial"/>
                        </a:rPr>
                        <a:t>20186000934582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20182020648071</a:t>
                      </a:r>
                    </a:p>
                  </a:txBody>
                  <a:tcPr marL="7620" marR="7620" marT="7620" marB="0" anchor="ctr"/>
                </a:tc>
              </a:tr>
              <a:tr h="412045">
                <a:tc>
                  <a:txBody>
                    <a:bodyPr/>
                    <a:lstStyle/>
                    <a:p>
                      <a:pPr algn="ctr" fontAlgn="ctr"/>
                      <a:r>
                        <a:rPr lang="es-CO" sz="600" b="0" i="0" u="none" strike="noStrike">
                          <a:effectLst/>
                          <a:latin typeface="Arial"/>
                        </a:rPr>
                        <a:t>20186000934612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20186000934622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20186000934632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426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20182110626321</a:t>
                      </a:r>
                    </a:p>
                  </a:txBody>
                  <a:tcPr marL="7620" marR="7620" marT="7620" marB="0" anchor="ctr"/>
                </a:tc>
              </a:tr>
              <a:tr h="412045">
                <a:tc>
                  <a:txBody>
                    <a:bodyPr/>
                    <a:lstStyle/>
                    <a:p>
                      <a:pPr algn="ctr" fontAlgn="ctr"/>
                      <a:r>
                        <a:rPr lang="es-CO" sz="600" b="0" i="0" u="none" strike="noStrike">
                          <a:effectLst/>
                          <a:latin typeface="Arial"/>
                        </a:rPr>
                        <a:t>20186000934652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20186000934662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378483734"/>
      </p:ext>
    </p:extLst>
  </p:cSld>
  <p:clrMapOvr>
    <a:masterClrMapping/>
  </p:clrMapOvr>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76714530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201810220098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201810220098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201810220099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201810220099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201810220100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201810220100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201810220101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201810220101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201810230003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201810230004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201810230005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201810230006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256 a 314 de 2013 - Contralorias Territoriales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256 a 314 de 2013 - Contralorias Territoriales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201810230012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108</a:t>
            </a:fld>
            <a:endParaRPr lang="es-CO"/>
          </a:p>
        </p:txBody>
      </p:sp>
    </p:spTree>
    <p:extLst>
      <p:ext uri="{BB962C8B-B14F-4D97-AF65-F5344CB8AC3E}">
        <p14:creationId xmlns:p14="http://schemas.microsoft.com/office/powerpoint/2010/main" val="2099126747"/>
      </p:ext>
    </p:extLst>
  </p:cSld>
  <p:clrMapOvr>
    <a:masterClrMapping/>
  </p:clrMapOvr>
  <p:timing>
    <p:tnLst>
      <p:par>
        <p:cTn id="1" dur="indefinite" restart="never" nodeType="tmRoot"/>
      </p:par>
    </p:tnLst>
  </p:timing>
</p:sld>
</file>

<file path=ppt/slides/slide108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1080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36463672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20186000934552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PARA RESPUESTA DE DERECHO DE PETICION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20186000934562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20186000934572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507-591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20182210623451</a:t>
                      </a:r>
                    </a:p>
                  </a:txBody>
                  <a:tcPr marL="7620" marR="7620" marT="7620" marB="0" anchor="ctr"/>
                </a:tc>
              </a:tr>
              <a:tr h="412045">
                <a:tc>
                  <a:txBody>
                    <a:bodyPr/>
                    <a:lstStyle/>
                    <a:p>
                      <a:pPr algn="ctr" fontAlgn="ctr"/>
                      <a:r>
                        <a:rPr lang="es-CO" sz="600" b="0" i="0" u="none" strike="noStrike">
                          <a:effectLst/>
                          <a:latin typeface="Arial"/>
                        </a:rPr>
                        <a:t>20186000934582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20182020648071</a:t>
                      </a:r>
                    </a:p>
                  </a:txBody>
                  <a:tcPr marL="7620" marR="7620" marT="7620" marB="0" anchor="ctr"/>
                </a:tc>
              </a:tr>
              <a:tr h="412045">
                <a:tc>
                  <a:txBody>
                    <a:bodyPr/>
                    <a:lstStyle/>
                    <a:p>
                      <a:pPr algn="ctr" fontAlgn="ctr"/>
                      <a:r>
                        <a:rPr lang="es-CO" sz="600" b="0" i="0" u="none" strike="noStrike">
                          <a:effectLst/>
                          <a:latin typeface="Arial"/>
                        </a:rPr>
                        <a:t>20186000934612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20186000934622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20186000934632</a:t>
                      </a:r>
                    </a:p>
                  </a:txBody>
                  <a:tcPr marL="7620" marR="7620" marT="7620" marB="0" anchor="ctr"/>
                </a:tc>
                <a:tc>
                  <a:txBody>
                    <a:bodyPr/>
                    <a:lstStyle/>
                    <a:p>
                      <a:pPr algn="ctr" fontAlgn="ctr"/>
                      <a:r>
                        <a:rPr lang="es-CO" sz="600" b="0" i="0" u="none" strike="noStrike">
                          <a:effectLst/>
                          <a:latin typeface="Arial"/>
                        </a:rPr>
                        <a:t>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426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20182110626321</a:t>
                      </a:r>
                    </a:p>
                  </a:txBody>
                  <a:tcPr marL="7620" marR="7620" marT="7620" marB="0" anchor="ctr"/>
                </a:tc>
              </a:tr>
              <a:tr h="412045">
                <a:tc>
                  <a:txBody>
                    <a:bodyPr/>
                    <a:lstStyle/>
                    <a:p>
                      <a:pPr algn="ctr" fontAlgn="ctr"/>
                      <a:r>
                        <a:rPr lang="es-CO" sz="600" b="0" i="0" u="none" strike="noStrike">
                          <a:effectLst/>
                          <a:latin typeface="Arial"/>
                        </a:rPr>
                        <a:t>20186000934652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20186000934662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885169670"/>
      </p:ext>
    </p:extLst>
  </p:cSld>
  <p:clrMapOvr>
    <a:masterClrMapping/>
  </p:clrMapOvr>
  <p:timing>
    <p:tnLst>
      <p:par>
        <p:cTn id="1" dur="indefinite" restart="never" nodeType="tmRoot"/>
      </p:par>
    </p:tnLst>
  </p:timing>
</p:sld>
</file>

<file path=ppt/slides/slide108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1081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14098999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20186000934682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20182230629721</a:t>
                      </a:r>
                    </a:p>
                  </a:txBody>
                  <a:tcPr marL="7620" marR="7620" marT="7620" marB="0" anchor="ctr"/>
                </a:tc>
              </a:tr>
              <a:tr h="446138">
                <a:tc>
                  <a:txBody>
                    <a:bodyPr/>
                    <a:lstStyle/>
                    <a:p>
                      <a:pPr algn="ctr" fontAlgn="ctr"/>
                      <a:r>
                        <a:rPr lang="es-CO" sz="600" b="0" i="0" u="none" strike="noStrike">
                          <a:effectLst/>
                          <a:latin typeface="Arial"/>
                        </a:rPr>
                        <a:t>20186000934702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20186000934732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20186000934752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436 SENA-CITACION PRUEBA TECNOPEDAGOGICA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20186000934762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20181700629791</a:t>
                      </a:r>
                    </a:p>
                  </a:txBody>
                  <a:tcPr marL="7620" marR="7620" marT="7620" marB="0" anchor="ctr"/>
                </a:tc>
              </a:tr>
              <a:tr h="412045">
                <a:tc>
                  <a:txBody>
                    <a:bodyPr/>
                    <a:lstStyle/>
                    <a:p>
                      <a:pPr algn="ctr" fontAlgn="ctr"/>
                      <a:r>
                        <a:rPr lang="es-CO" sz="600" b="0" i="0" u="none" strike="noStrike">
                          <a:effectLst/>
                          <a:latin typeface="Arial"/>
                        </a:rPr>
                        <a:t>20186000934782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INFORMACIÓN RPCA</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20181700630111</a:t>
                      </a:r>
                    </a:p>
                  </a:txBody>
                  <a:tcPr marL="7620" marR="7620" marT="7620" marB="0" anchor="ctr"/>
                </a:tc>
              </a:tr>
              <a:tr h="412045">
                <a:tc>
                  <a:txBody>
                    <a:bodyPr/>
                    <a:lstStyle/>
                    <a:p>
                      <a:pPr algn="ctr" fontAlgn="ctr"/>
                      <a:r>
                        <a:rPr lang="es-CO" sz="600" b="0" i="0" u="none" strike="noStrike">
                          <a:effectLst/>
                          <a:latin typeface="Arial"/>
                        </a:rPr>
                        <a:t>20186000934812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20186000934822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20186000934832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PROCESO DE MODERNIZACION PLANTA DE PERSONAL MUNICIPO DE CARURU</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99395422"/>
      </p:ext>
    </p:extLst>
  </p:cSld>
  <p:clrMapOvr>
    <a:masterClrMapping/>
  </p:clrMapOvr>
  <p:timing>
    <p:tnLst>
      <p:par>
        <p:cTn id="1" dur="indefinite" restart="never" nodeType="tmRoot"/>
      </p:par>
    </p:tnLst>
  </p:timing>
</p:sld>
</file>

<file path=ppt/slides/slide108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1082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47081558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20186000934852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CIUDADANA 8-2018-064557 A RESPUESTA SOLICITUD NO. 7-2018-035749</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20186000934862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20186000934882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20186000934912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20182230641151</a:t>
                      </a:r>
                    </a:p>
                  </a:txBody>
                  <a:tcPr marL="7620" marR="7620" marT="7620" marB="0" anchor="ctr"/>
                </a:tc>
              </a:tr>
              <a:tr h="412045">
                <a:tc>
                  <a:txBody>
                    <a:bodyPr/>
                    <a:lstStyle/>
                    <a:p>
                      <a:pPr algn="ctr" fontAlgn="ctr"/>
                      <a:r>
                        <a:rPr lang="es-CO" sz="600" b="0" i="0" u="none" strike="noStrike">
                          <a:effectLst/>
                          <a:latin typeface="Arial"/>
                        </a:rPr>
                        <a:t>20186000934942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20186000934992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JAIME DUQUE CC 79110455</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20186000935002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20186000935042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20186000935052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527537718"/>
      </p:ext>
    </p:extLst>
  </p:cSld>
  <p:clrMapOvr>
    <a:masterClrMapping/>
  </p:clrMapOvr>
  <p:timing>
    <p:tnLst>
      <p:par>
        <p:cTn id="1" dur="indefinite" restart="never" nodeType="tmRoot"/>
      </p:par>
    </p:tnLst>
  </p:timing>
</p:sld>
</file>

<file path=ppt/slides/slide108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1083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22003180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20186000935082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RADICADO NO. 20186000702852</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20186000935102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20182210627501</a:t>
                      </a:r>
                    </a:p>
                  </a:txBody>
                  <a:tcPr marL="7620" marR="7620" marT="7620" marB="0" anchor="ctr"/>
                </a:tc>
              </a:tr>
              <a:tr h="412045">
                <a:tc>
                  <a:txBody>
                    <a:bodyPr/>
                    <a:lstStyle/>
                    <a:p>
                      <a:pPr algn="ctr" fontAlgn="ctr"/>
                      <a:r>
                        <a:rPr lang="es-CO" sz="600" b="0" i="0" u="none" strike="noStrike">
                          <a:effectLst/>
                          <a:latin typeface="Arial"/>
                        </a:rPr>
                        <a:t>20186000935112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20186000935122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A SOLICITUD</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20186000935142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20186000935152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438-506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20186000935162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IMPLEMENTACION DE LA CARRERA ADMINISTRATIVA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20186000935172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INPEC</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20186000935182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084651371"/>
      </p:ext>
    </p:extLst>
  </p:cSld>
  <p:clrMapOvr>
    <a:masterClrMapping/>
  </p:clrMapOvr>
  <p:timing>
    <p:tnLst>
      <p:par>
        <p:cTn id="1" dur="indefinite" restart="never" nodeType="tmRoot"/>
      </p:par>
    </p:tnLst>
  </p:timing>
</p:sld>
</file>

<file path=ppt/slides/slide108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1084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78816979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20186000935192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 CONVOCATORIA 740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20186000935202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CONSULTA SOBRE LAS COMISIONES</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20186000935212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MANUEL GERARDO MORA REY CC 79277028</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20186000935222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20186000935232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437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20186000935272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20186000935292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CAMBIO NUMERO DE CEDULA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20186000935342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DERECHO DE PETICION SECRETARIA GENERAL PIVIJAY MAGDALENA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20186000935372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558721957"/>
      </p:ext>
    </p:extLst>
  </p:cSld>
  <p:clrMapOvr>
    <a:masterClrMapping/>
  </p:clrMapOvr>
  <p:timing>
    <p:tnLst>
      <p:par>
        <p:cTn id="1" dur="indefinite" restart="never" nodeType="tmRoot"/>
      </p:par>
    </p:tnLst>
  </p:timing>
</p:sld>
</file>

<file path=ppt/slides/slide108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1085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85703379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20186000935402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PROCESO DE SELECCION NO. 715 DE 2018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20182230641161</a:t>
                      </a:r>
                    </a:p>
                  </a:txBody>
                  <a:tcPr marL="7620" marR="7620" marT="7620" marB="0" anchor="ctr"/>
                </a:tc>
              </a:tr>
              <a:tr h="446138">
                <a:tc>
                  <a:txBody>
                    <a:bodyPr/>
                    <a:lstStyle/>
                    <a:p>
                      <a:pPr algn="ctr" fontAlgn="ctr"/>
                      <a:r>
                        <a:rPr lang="es-CO" sz="600" b="0" i="0" u="none" strike="noStrike">
                          <a:effectLst/>
                          <a:latin typeface="Arial"/>
                        </a:rPr>
                        <a:t>20186000935422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20186000935452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20186000935472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 SIN INSCRIPCION SIMO</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20186000935652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HUGO SOLETO SOLETO CC 11344958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20186000935782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20186000935792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20181700644631</a:t>
                      </a:r>
                    </a:p>
                  </a:txBody>
                  <a:tcPr marL="7620" marR="7620" marT="7620" marB="0" anchor="ctr"/>
                </a:tc>
              </a:tr>
              <a:tr h="412045">
                <a:tc>
                  <a:txBody>
                    <a:bodyPr/>
                    <a:lstStyle/>
                    <a:p>
                      <a:pPr algn="ctr" fontAlgn="ctr"/>
                      <a:r>
                        <a:rPr lang="es-CO" sz="600" b="0" i="0" u="none" strike="noStrike">
                          <a:effectLst/>
                          <a:latin typeface="Arial"/>
                        </a:rPr>
                        <a:t>20186000935822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428-2016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20186000935842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dirty="0">
                          <a:effectLst/>
                          <a:latin typeface="Arial"/>
                        </a:rPr>
                        <a:t>20182020635261</a:t>
                      </a:r>
                    </a:p>
                  </a:txBody>
                  <a:tcPr marL="7620" marR="7620" marT="7620" marB="0" anchor="ctr"/>
                </a:tc>
              </a:tr>
            </a:tbl>
          </a:graphicData>
        </a:graphic>
      </p:graphicFrame>
    </p:spTree>
    <p:extLst>
      <p:ext uri="{BB962C8B-B14F-4D97-AF65-F5344CB8AC3E}">
        <p14:creationId xmlns:p14="http://schemas.microsoft.com/office/powerpoint/2010/main" val="176236217"/>
      </p:ext>
    </p:extLst>
  </p:cSld>
  <p:clrMapOvr>
    <a:masterClrMapping/>
  </p:clrMapOvr>
  <p:timing>
    <p:tnLst>
      <p:par>
        <p:cTn id="1" dur="indefinite" restart="never" nodeType="tmRoot"/>
      </p:par>
    </p:tnLst>
  </p:timing>
</p:sld>
</file>

<file path=ppt/slides/slide108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1086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01682595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20186000935862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20186000935882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it-IT" sz="600" b="0" i="0" u="none" strike="noStrike">
                          <a:effectLst/>
                          <a:latin typeface="Arial"/>
                        </a:rPr>
                        <a:t>SOLICITUD CONVOCATORIA 431-2016 DISTRITO CAPITAL </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20186000935902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20186000935912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OFI18-00143205 / IDM: SOLICITUD DE INTERVENCIÓN PARA QUE NO SEA RETIRADA DEL CARGO Y FUESE POSIBLE MEJORAR LAS CONDICIONES LABORALES</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20186000935992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20186000936022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20186000936032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20186000936052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20182210629391</a:t>
                      </a:r>
                    </a:p>
                  </a:txBody>
                  <a:tcPr marL="7620" marR="7620" marT="7620" marB="0" anchor="ctr"/>
                </a:tc>
              </a:tr>
              <a:tr h="493103">
                <a:tc>
                  <a:txBody>
                    <a:bodyPr/>
                    <a:lstStyle/>
                    <a:p>
                      <a:pPr algn="ctr" fontAlgn="ctr"/>
                      <a:r>
                        <a:rPr lang="es-CO" sz="600" b="0" i="0" u="none" strike="noStrike">
                          <a:effectLst/>
                          <a:latin typeface="Arial"/>
                        </a:rPr>
                        <a:t>20186000936082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507683392"/>
      </p:ext>
    </p:extLst>
  </p:cSld>
  <p:clrMapOvr>
    <a:masterClrMapping/>
  </p:clrMapOvr>
  <p:timing>
    <p:tnLst>
      <p:par>
        <p:cTn id="1" dur="indefinite" restart="never" nodeType="tmRoot"/>
      </p:par>
    </p:tnLst>
  </p:timing>
</p:sld>
</file>

<file path=ppt/slides/slide108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1087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48967386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20186000936172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20182310663491</a:t>
                      </a:r>
                    </a:p>
                  </a:txBody>
                  <a:tcPr marL="7620" marR="7620" marT="7620" marB="0" anchor="ctr"/>
                </a:tc>
              </a:tr>
              <a:tr h="446138">
                <a:tc>
                  <a:txBody>
                    <a:bodyPr/>
                    <a:lstStyle/>
                    <a:p>
                      <a:pPr algn="ctr" fontAlgn="ctr"/>
                      <a:r>
                        <a:rPr lang="es-CO" sz="600" b="0" i="0" u="none" strike="noStrike">
                          <a:effectLst/>
                          <a:latin typeface="Arial"/>
                        </a:rPr>
                        <a:t>20186000936202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20186000936252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20182210649801</a:t>
                      </a:r>
                    </a:p>
                  </a:txBody>
                  <a:tcPr marL="7620" marR="7620" marT="7620" marB="0" anchor="ctr"/>
                </a:tc>
              </a:tr>
              <a:tr h="412045">
                <a:tc>
                  <a:txBody>
                    <a:bodyPr/>
                    <a:lstStyle/>
                    <a:p>
                      <a:pPr algn="ctr" fontAlgn="ctr"/>
                      <a:r>
                        <a:rPr lang="es-CO" sz="600" b="0" i="0" u="none" strike="noStrike">
                          <a:effectLst/>
                          <a:latin typeface="Arial"/>
                        </a:rPr>
                        <a:t>20186000936272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20186000936282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DE EVALUACION DEL DESEMPEÑO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20182020635771</a:t>
                      </a:r>
                    </a:p>
                  </a:txBody>
                  <a:tcPr marL="7620" marR="7620" marT="7620" marB="0" anchor="ctr"/>
                </a:tc>
              </a:tr>
              <a:tr h="412045">
                <a:tc>
                  <a:txBody>
                    <a:bodyPr/>
                    <a:lstStyle/>
                    <a:p>
                      <a:pPr algn="ctr" fontAlgn="ctr"/>
                      <a:r>
                        <a:rPr lang="es-CO" sz="600" b="0" i="0" u="none" strike="noStrike">
                          <a:effectLst/>
                          <a:latin typeface="Arial"/>
                        </a:rPr>
                        <a:t>20186000936302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20182210627831</a:t>
                      </a:r>
                    </a:p>
                  </a:txBody>
                  <a:tcPr marL="7620" marR="7620" marT="7620" marB="0" anchor="ctr"/>
                </a:tc>
              </a:tr>
              <a:tr h="412045">
                <a:tc>
                  <a:txBody>
                    <a:bodyPr/>
                    <a:lstStyle/>
                    <a:p>
                      <a:pPr algn="ctr" fontAlgn="ctr"/>
                      <a:r>
                        <a:rPr lang="es-CO" sz="600" b="0" i="0" u="none" strike="noStrike">
                          <a:effectLst/>
                          <a:latin typeface="Arial"/>
                        </a:rPr>
                        <a:t>20186000936412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20182210635391</a:t>
                      </a:r>
                    </a:p>
                  </a:txBody>
                  <a:tcPr marL="7620" marR="7620" marT="7620" marB="0" anchor="ctr"/>
                </a:tc>
              </a:tr>
              <a:tr h="412045">
                <a:tc>
                  <a:txBody>
                    <a:bodyPr/>
                    <a:lstStyle/>
                    <a:p>
                      <a:pPr algn="ctr" fontAlgn="ctr"/>
                      <a:r>
                        <a:rPr lang="es-CO" sz="600" b="0" i="0" u="none" strike="noStrike">
                          <a:effectLst/>
                          <a:latin typeface="Arial"/>
                        </a:rPr>
                        <a:t>20186000936422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20182210630721</a:t>
                      </a:r>
                    </a:p>
                  </a:txBody>
                  <a:tcPr marL="7620" marR="7620" marT="7620" marB="0" anchor="ctr"/>
                </a:tc>
              </a:tr>
              <a:tr h="493103">
                <a:tc>
                  <a:txBody>
                    <a:bodyPr/>
                    <a:lstStyle/>
                    <a:p>
                      <a:pPr algn="ctr" fontAlgn="ctr"/>
                      <a:r>
                        <a:rPr lang="es-CO" sz="600" b="0" i="0" u="none" strike="noStrike">
                          <a:effectLst/>
                          <a:latin typeface="Arial"/>
                        </a:rPr>
                        <a:t>20186000936452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150317632"/>
      </p:ext>
    </p:extLst>
  </p:cSld>
  <p:clrMapOvr>
    <a:masterClrMapping/>
  </p:clrMapOvr>
  <p:timing>
    <p:tnLst>
      <p:par>
        <p:cTn id="1" dur="indefinite" restart="never" nodeType="tmRoot"/>
      </p:par>
    </p:tnLst>
  </p:timing>
</p:sld>
</file>

<file path=ppt/slides/slide108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1088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19762503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20186000936562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20182210660311</a:t>
                      </a:r>
                    </a:p>
                  </a:txBody>
                  <a:tcPr marL="7620" marR="7620" marT="7620" marB="0" anchor="ctr"/>
                </a:tc>
              </a:tr>
              <a:tr h="446138">
                <a:tc>
                  <a:txBody>
                    <a:bodyPr/>
                    <a:lstStyle/>
                    <a:p>
                      <a:pPr algn="ctr" fontAlgn="ctr"/>
                      <a:r>
                        <a:rPr lang="es-CO" sz="600" b="0" i="0" u="none" strike="noStrike">
                          <a:effectLst/>
                          <a:latin typeface="Arial"/>
                        </a:rPr>
                        <a:t>20186000936582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NUMERO DE CEDULA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20186000936632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20186000936652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CONCEPTO SUPRESION  CARGO DE CARRERA ADMINISTRATIVA Y SITUACION ADMINISTRATIVA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20186000936662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20182230657431</a:t>
                      </a:r>
                    </a:p>
                  </a:txBody>
                  <a:tcPr marL="7620" marR="7620" marT="7620" marB="0" anchor="ctr"/>
                </a:tc>
              </a:tr>
              <a:tr h="412045">
                <a:tc>
                  <a:txBody>
                    <a:bodyPr/>
                    <a:lstStyle/>
                    <a:p>
                      <a:pPr algn="ctr" fontAlgn="ctr"/>
                      <a:r>
                        <a:rPr lang="es-CO" sz="600" b="0" i="0" u="none" strike="noStrike">
                          <a:effectLst/>
                          <a:latin typeface="Arial"/>
                        </a:rPr>
                        <a:t>20186000936672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20186000936692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RESPUESTA AL OFICIO RADICADO N°20185000575281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20181700631901</a:t>
                      </a:r>
                    </a:p>
                  </a:txBody>
                  <a:tcPr marL="7620" marR="7620" marT="7620" marB="0" anchor="ctr"/>
                </a:tc>
              </a:tr>
              <a:tr h="412045">
                <a:tc>
                  <a:txBody>
                    <a:bodyPr/>
                    <a:lstStyle/>
                    <a:p>
                      <a:pPr algn="ctr" fontAlgn="ctr"/>
                      <a:r>
                        <a:rPr lang="es-CO" sz="600" b="0" i="0" u="none" strike="noStrike">
                          <a:effectLst/>
                          <a:latin typeface="Arial"/>
                        </a:rPr>
                        <a:t>20186000936722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20186000936752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dirty="0">
                          <a:effectLst/>
                          <a:latin typeface="Arial"/>
                        </a:rPr>
                        <a:t>20182310662771</a:t>
                      </a:r>
                    </a:p>
                  </a:txBody>
                  <a:tcPr marL="7620" marR="7620" marT="7620" marB="0" anchor="ctr"/>
                </a:tc>
              </a:tr>
            </a:tbl>
          </a:graphicData>
        </a:graphic>
      </p:graphicFrame>
    </p:spTree>
    <p:extLst>
      <p:ext uri="{BB962C8B-B14F-4D97-AF65-F5344CB8AC3E}">
        <p14:creationId xmlns:p14="http://schemas.microsoft.com/office/powerpoint/2010/main" val="3927348602"/>
      </p:ext>
    </p:extLst>
  </p:cSld>
  <p:clrMapOvr>
    <a:masterClrMapping/>
  </p:clrMapOvr>
  <p:timing>
    <p:tnLst>
      <p:par>
        <p:cTn id="1" dur="indefinite" restart="never" nodeType="tmRoot"/>
      </p:par>
    </p:tnLst>
  </p:timing>
</p:sld>
</file>

<file path=ppt/slides/slide108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1089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56789132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20186000936792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RECUPERAR CONTRASEÑA-SIMO-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20186000936822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20186000936832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DERECHO DE PETICION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20186000936952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DE TRAMITE DADO A DERECHO DE PETICION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20186000936962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RESOLUCION N° 2018212014065 DEL 17 DE OCTUBRE DE 2018 -EXCLUSION.</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20182120665581</a:t>
                      </a:r>
                    </a:p>
                  </a:txBody>
                  <a:tcPr marL="7620" marR="7620" marT="7620" marB="0" anchor="ctr"/>
                </a:tc>
              </a:tr>
              <a:tr h="412045">
                <a:tc>
                  <a:txBody>
                    <a:bodyPr/>
                    <a:lstStyle/>
                    <a:p>
                      <a:pPr algn="ctr" fontAlgn="ctr"/>
                      <a:r>
                        <a:rPr lang="es-CO" sz="600" b="0" i="0" u="none" strike="noStrike">
                          <a:effectLst/>
                          <a:latin typeface="Arial"/>
                        </a:rPr>
                        <a:t>20186000936982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RESPUESTA OFICIO N° 20185000587951</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20185000642991</a:t>
                      </a:r>
                    </a:p>
                  </a:txBody>
                  <a:tcPr marL="7620" marR="7620" marT="7620" marB="0" anchor="ctr"/>
                </a:tc>
              </a:tr>
              <a:tr h="412045">
                <a:tc>
                  <a:txBody>
                    <a:bodyPr/>
                    <a:lstStyle/>
                    <a:p>
                      <a:pPr algn="ctr" fontAlgn="ctr"/>
                      <a:r>
                        <a:rPr lang="es-CO" sz="600" b="0" i="0" u="none" strike="noStrike">
                          <a:effectLst/>
                          <a:latin typeface="Arial"/>
                        </a:rPr>
                        <a:t>20186000937022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20182120675631</a:t>
                      </a:r>
                    </a:p>
                  </a:txBody>
                  <a:tcPr marL="7620" marR="7620" marT="7620" marB="0" anchor="ctr"/>
                </a:tc>
              </a:tr>
              <a:tr h="412045">
                <a:tc>
                  <a:txBody>
                    <a:bodyPr/>
                    <a:lstStyle/>
                    <a:p>
                      <a:pPr algn="ctr" fontAlgn="ctr"/>
                      <a:r>
                        <a:rPr lang="es-CO" sz="600" b="0" i="0" u="none" strike="noStrike">
                          <a:effectLst/>
                          <a:latin typeface="Arial"/>
                        </a:rPr>
                        <a:t>20186000937032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20186000937052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RESPUESTA OFICIO 20182320611641</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dirty="0">
                          <a:effectLst/>
                          <a:latin typeface="Arial"/>
                        </a:rPr>
                        <a:t>20182320658131</a:t>
                      </a:r>
                    </a:p>
                  </a:txBody>
                  <a:tcPr marL="7620" marR="7620" marT="7620" marB="0" anchor="ctr"/>
                </a:tc>
              </a:tr>
            </a:tbl>
          </a:graphicData>
        </a:graphic>
      </p:graphicFrame>
    </p:spTree>
    <p:extLst>
      <p:ext uri="{BB962C8B-B14F-4D97-AF65-F5344CB8AC3E}">
        <p14:creationId xmlns:p14="http://schemas.microsoft.com/office/powerpoint/2010/main" val="2647520957"/>
      </p:ext>
    </p:extLst>
  </p:cSld>
  <p:clrMapOvr>
    <a:masterClrMapping/>
  </p:clrMapOvr>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76206502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201810230013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201810230019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201810230020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201810230021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201810230022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201810230028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109</a:t>
            </a:fld>
            <a:endParaRPr lang="es-CO"/>
          </a:p>
        </p:txBody>
      </p:sp>
    </p:spTree>
    <p:extLst>
      <p:ext uri="{BB962C8B-B14F-4D97-AF65-F5344CB8AC3E}">
        <p14:creationId xmlns:p14="http://schemas.microsoft.com/office/powerpoint/2010/main" val="171290328"/>
      </p:ext>
    </p:extLst>
  </p:cSld>
  <p:clrMapOvr>
    <a:masterClrMapping/>
  </p:clrMapOvr>
  <p:timing>
    <p:tnLst>
      <p:par>
        <p:cTn id="1" dur="indefinite" restart="never" nodeType="tmRoot"/>
      </p:par>
    </p:tnLst>
  </p:timing>
</p:sld>
</file>

<file path=ppt/slides/slide109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1090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79361216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20186000937102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428-2016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20186000937212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20186000937222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CONVOCATORIA MUNICIPIOS PRIORIZADOS POST CONFLICTO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20186000937242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20186000937262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20182020641231</a:t>
                      </a:r>
                    </a:p>
                  </a:txBody>
                  <a:tcPr marL="7620" marR="7620" marT="7620" marB="0" anchor="ctr"/>
                </a:tc>
              </a:tr>
              <a:tr h="412045">
                <a:tc>
                  <a:txBody>
                    <a:bodyPr/>
                    <a:lstStyle/>
                    <a:p>
                      <a:pPr algn="ctr" fontAlgn="ctr"/>
                      <a:r>
                        <a:rPr lang="es-CO" sz="600" b="0" i="0" u="none" strike="noStrike">
                          <a:effectLst/>
                          <a:latin typeface="Arial"/>
                        </a:rPr>
                        <a:t>20186000937272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INCONFORMIDAD POR LA DESICION TOMADA POR VIGILANCIA DE CARRERA ADMINISTRATIVA </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20185000641021</a:t>
                      </a:r>
                    </a:p>
                  </a:txBody>
                  <a:tcPr marL="7620" marR="7620" marT="7620" marB="0" anchor="ctr"/>
                </a:tc>
              </a:tr>
              <a:tr h="412045">
                <a:tc>
                  <a:txBody>
                    <a:bodyPr/>
                    <a:lstStyle/>
                    <a:p>
                      <a:pPr algn="ctr" fontAlgn="ctr"/>
                      <a:r>
                        <a:rPr lang="es-CO" sz="600" b="0" i="0" u="none" strike="noStrike">
                          <a:effectLst/>
                          <a:latin typeface="Arial"/>
                        </a:rPr>
                        <a:t>20186000937292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20182210645671</a:t>
                      </a:r>
                    </a:p>
                  </a:txBody>
                  <a:tcPr marL="7620" marR="7620" marT="7620" marB="0" anchor="ctr"/>
                </a:tc>
              </a:tr>
              <a:tr h="412045">
                <a:tc>
                  <a:txBody>
                    <a:bodyPr/>
                    <a:lstStyle/>
                    <a:p>
                      <a:pPr algn="ctr" fontAlgn="ctr"/>
                      <a:r>
                        <a:rPr lang="es-CO" sz="600" b="0" i="0" u="none" strike="noStrike">
                          <a:effectLst/>
                          <a:latin typeface="Arial"/>
                        </a:rPr>
                        <a:t>20186000937342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NOTIFICACIONES</a:t>
                      </a:r>
                    </a:p>
                  </a:txBody>
                  <a:tcPr marL="7620" marR="7620" marT="7620" marB="0" anchor="ctr"/>
                </a:tc>
                <a:tc>
                  <a:txBody>
                    <a:bodyPr/>
                    <a:lstStyle/>
                    <a:p>
                      <a:pPr algn="ctr" fontAlgn="ctr"/>
                      <a:r>
                        <a:rPr lang="es-CO" sz="600" b="0" i="0" u="none" strike="noStrike">
                          <a:effectLst/>
                          <a:latin typeface="Arial"/>
                        </a:rPr>
                        <a:t>RESPUESTA A RADICADO NO.: 20181700609661 FECHA: 29-10-2018</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20181700635991</a:t>
                      </a:r>
                    </a:p>
                  </a:txBody>
                  <a:tcPr marL="7620" marR="7620" marT="7620" marB="0" anchor="ctr"/>
                </a:tc>
              </a:tr>
              <a:tr h="493103">
                <a:tc>
                  <a:txBody>
                    <a:bodyPr/>
                    <a:lstStyle/>
                    <a:p>
                      <a:pPr algn="ctr" fontAlgn="ctr"/>
                      <a:r>
                        <a:rPr lang="es-CO" sz="600" b="0" i="0" u="none" strike="noStrike">
                          <a:effectLst/>
                          <a:latin typeface="Arial"/>
                        </a:rPr>
                        <a:t>20186000937362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654518110"/>
      </p:ext>
    </p:extLst>
  </p:cSld>
  <p:clrMapOvr>
    <a:masterClrMapping/>
  </p:clrMapOvr>
  <p:timing>
    <p:tnLst>
      <p:par>
        <p:cTn id="1" dur="indefinite" restart="never" nodeType="tmRoot"/>
      </p:par>
    </p:tnLst>
  </p:timing>
</p:sld>
</file>

<file path=ppt/slides/slide109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1091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29191826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20186000937392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CONCEPTO JURIDICO</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20182000636651</a:t>
                      </a:r>
                    </a:p>
                  </a:txBody>
                  <a:tcPr marL="7620" marR="7620" marT="7620" marB="0" anchor="ctr"/>
                </a:tc>
              </a:tr>
              <a:tr h="446138">
                <a:tc>
                  <a:txBody>
                    <a:bodyPr/>
                    <a:lstStyle/>
                    <a:p>
                      <a:pPr algn="ctr" fontAlgn="ctr"/>
                      <a:r>
                        <a:rPr lang="es-CO" sz="600" b="0" i="0" u="none" strike="noStrike">
                          <a:effectLst/>
                          <a:latin typeface="Arial"/>
                        </a:rPr>
                        <a:t>20186000937452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JUSTIFICACION DEL COMPLEMENTO DE RECLAMACION </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20182210629461</a:t>
                      </a:r>
                    </a:p>
                  </a:txBody>
                  <a:tcPr marL="7620" marR="7620" marT="7620" marB="0" anchor="ctr"/>
                </a:tc>
              </a:tr>
              <a:tr h="412045">
                <a:tc>
                  <a:txBody>
                    <a:bodyPr/>
                    <a:lstStyle/>
                    <a:p>
                      <a:pPr algn="ctr" fontAlgn="ctr"/>
                      <a:r>
                        <a:rPr lang="es-CO" sz="600" b="0" i="0" u="none" strike="noStrike">
                          <a:effectLst/>
                          <a:latin typeface="Arial"/>
                        </a:rPr>
                        <a:t>20186000937472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20186000937482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20186000937502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20186000937512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20186000937532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20186000937542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INTERVENCION PARA QUE NO SEA RETIRADA DEL CARGO - CONVOCATORIA 426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20186000937562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140423860"/>
      </p:ext>
    </p:extLst>
  </p:cSld>
  <p:clrMapOvr>
    <a:masterClrMapping/>
  </p:clrMapOvr>
  <p:timing>
    <p:tnLst>
      <p:par>
        <p:cTn id="1" dur="indefinite" restart="never" nodeType="tmRoot"/>
      </p:par>
    </p:tnLst>
  </p:timing>
</p:sld>
</file>

<file path=ppt/slides/slide109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1092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132727147"/>
              </p:ext>
            </p:extLst>
          </p:nvPr>
        </p:nvGraphicFramePr>
        <p:xfrm>
          <a:off x="539552" y="1268761"/>
          <a:ext cx="8208913" cy="4459871"/>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20186000937572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427-2016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20186000937632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20182020645851</a:t>
                      </a:r>
                    </a:p>
                  </a:txBody>
                  <a:tcPr marL="7620" marR="7620" marT="7620" marB="0" anchor="ctr"/>
                </a:tc>
              </a:tr>
              <a:tr h="412045">
                <a:tc>
                  <a:txBody>
                    <a:bodyPr/>
                    <a:lstStyle/>
                    <a:p>
                      <a:pPr algn="ctr" fontAlgn="ctr"/>
                      <a:r>
                        <a:rPr lang="es-CO" sz="600" b="0" i="0" u="none" strike="noStrike">
                          <a:effectLst/>
                          <a:latin typeface="Arial"/>
                        </a:rPr>
                        <a:t>20186000937652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20186000937812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ASIGNACION DE USUARIO Y CONTRASEÑA </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20185000631101</a:t>
                      </a:r>
                    </a:p>
                  </a:txBody>
                  <a:tcPr marL="7620" marR="7620" marT="7620" marB="0" anchor="ctr"/>
                </a:tc>
              </a:tr>
              <a:tr h="412045">
                <a:tc>
                  <a:txBody>
                    <a:bodyPr/>
                    <a:lstStyle/>
                    <a:p>
                      <a:pPr algn="ctr" fontAlgn="ctr"/>
                      <a:r>
                        <a:rPr lang="es-CO" sz="600" b="0" i="0" u="none" strike="noStrike">
                          <a:effectLst/>
                          <a:latin typeface="Arial"/>
                        </a:rPr>
                        <a:t>20186000937982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INFORMACIÓN ESE CÓRDOBA BOLÍVAR- RADICADO NUMERO 20185000574621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b"/>
                      <a:r>
                        <a:rPr lang="es-CO" sz="600" b="0" i="0" u="none" strike="noStrike">
                          <a:effectLst/>
                          <a:latin typeface="Arial"/>
                        </a:rPr>
                        <a:t>20186000938012</a:t>
                      </a:r>
                    </a:p>
                  </a:txBody>
                  <a:tcPr marL="7620" marR="7620" marT="7620" marB="0" anchor="ctr"/>
                </a:tc>
                <a:tc>
                  <a:txBody>
                    <a:bodyPr/>
                    <a:lstStyle/>
                    <a:p>
                      <a:pPr algn="ctr" fontAlgn="b"/>
                      <a:r>
                        <a:rPr lang="es-CO" sz="600" b="0" i="0" u="none" strike="noStrike">
                          <a:effectLst/>
                          <a:latin typeface="Arial"/>
                        </a:rPr>
                        <a:t>7/11/2018</a:t>
                      </a:r>
                    </a:p>
                  </a:txBody>
                  <a:tcPr marL="7620" marR="7620" marT="7620" marB="0" anchor="ctr"/>
                </a:tc>
                <a:tc>
                  <a:txBody>
                    <a:bodyPr/>
                    <a:lstStyle/>
                    <a:p>
                      <a:pPr algn="ctr" fontAlgn="b"/>
                      <a:r>
                        <a:rPr lang="es-CO" sz="600" b="0" i="0" u="none" strike="noStrike">
                          <a:effectLst/>
                          <a:latin typeface="Arial"/>
                        </a:rPr>
                        <a:t>CONCEPTOS</a:t>
                      </a:r>
                    </a:p>
                  </a:txBody>
                  <a:tcPr marL="7620" marR="7620" marT="7620" marB="0" anchor="ctr"/>
                </a:tc>
                <a:tc>
                  <a:txBody>
                    <a:bodyPr/>
                    <a:lstStyle/>
                    <a:p>
                      <a:pPr algn="ctr" fontAlgn="b"/>
                      <a:r>
                        <a:rPr lang="es-CO" sz="600" b="0" i="0" u="none" strike="noStrike">
                          <a:effectLst/>
                          <a:latin typeface="Arial"/>
                        </a:rPr>
                        <a:t>30</a:t>
                      </a:r>
                    </a:p>
                  </a:txBody>
                  <a:tcPr marL="7620" marR="7620" marT="7620" marB="0" anchor="ctr"/>
                </a:tc>
                <a:tc>
                  <a:txBody>
                    <a:bodyPr/>
                    <a:lstStyle/>
                    <a:p>
                      <a:pPr algn="ctr" fontAlgn="b"/>
                      <a:r>
                        <a:rPr lang="it-IT" sz="600" b="0" i="0" u="none" strike="noStrike">
                          <a:effectLst/>
                          <a:latin typeface="Arial"/>
                        </a:rPr>
                        <a:t>GRUPO CONVOCATORIA 3 - DR. FRIDOLE BALLEN</a:t>
                      </a:r>
                    </a:p>
                  </a:txBody>
                  <a:tcPr marL="7620" marR="7620" marT="7620" marB="0" anchor="ctr"/>
                </a:tc>
                <a:tc>
                  <a:txBody>
                    <a:bodyPr/>
                    <a:lstStyle/>
                    <a:p>
                      <a:pPr algn="ctr" fontAlgn="b"/>
                      <a:r>
                        <a:rPr lang="es-CO" sz="600" b="0" i="0" u="none" strike="noStrike">
                          <a:effectLst/>
                          <a:latin typeface="Arial"/>
                        </a:rPr>
                        <a:t>CONCEPTO JURIDICO </a:t>
                      </a:r>
                    </a:p>
                  </a:txBody>
                  <a:tcPr marL="7620" marR="7620" marT="7620" marB="0" anchor="ctr"/>
                </a:tc>
                <a:tc>
                  <a:txBody>
                    <a:bodyPr/>
                    <a:lstStyle/>
                    <a:p>
                      <a:pPr algn="ctr" fontAlgn="b"/>
                      <a:r>
                        <a:rPr lang="es-CO" sz="600" b="0" i="0" u="none" strike="noStrike">
                          <a:effectLst/>
                          <a:latin typeface="Arial"/>
                        </a:rPr>
                        <a:t> </a:t>
                      </a:r>
                    </a:p>
                  </a:txBody>
                  <a:tcPr marL="7620" marR="7620" marT="7620" marB="0" anchor="ctr"/>
                </a:tc>
                <a:tc>
                  <a:txBody>
                    <a:bodyPr/>
                    <a:lstStyle/>
                    <a:p>
                      <a:pPr algn="ctr" fontAlgn="b"/>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20186000938022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20182210629491</a:t>
                      </a:r>
                    </a:p>
                  </a:txBody>
                  <a:tcPr marL="7620" marR="7620" marT="7620" marB="0" anchor="ctr"/>
                </a:tc>
              </a:tr>
              <a:tr h="412045">
                <a:tc>
                  <a:txBody>
                    <a:bodyPr/>
                    <a:lstStyle/>
                    <a:p>
                      <a:pPr algn="ctr" fontAlgn="ctr"/>
                      <a:r>
                        <a:rPr lang="es-CO" sz="600" b="0" i="0" u="none" strike="noStrike">
                          <a:effectLst/>
                          <a:latin typeface="Arial"/>
                        </a:rPr>
                        <a:t>20186000938042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vi-VN" sz="600" b="0" i="0" u="none" strike="noStrike">
                          <a:effectLst/>
                          <a:latin typeface="Arial"/>
                        </a:rPr>
                        <a:t>RESOLUCIÓN NO. 2018000061545</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20183010638541</a:t>
                      </a:r>
                    </a:p>
                  </a:txBody>
                  <a:tcPr marL="7620" marR="7620" marT="7620" marB="0" anchor="ctr"/>
                </a:tc>
              </a:tr>
              <a:tr h="493103">
                <a:tc>
                  <a:txBody>
                    <a:bodyPr/>
                    <a:lstStyle/>
                    <a:p>
                      <a:pPr algn="ctr" fontAlgn="ctr"/>
                      <a:r>
                        <a:rPr lang="es-CO" sz="600" b="0" i="0" u="none" strike="noStrike">
                          <a:effectLst/>
                          <a:latin typeface="Arial"/>
                        </a:rPr>
                        <a:t>20186000938062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REMISION POR COMPETENCIA SOLICITUD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776557667"/>
      </p:ext>
    </p:extLst>
  </p:cSld>
  <p:clrMapOvr>
    <a:masterClrMapping/>
  </p:clrMapOvr>
  <p:timing>
    <p:tnLst>
      <p:par>
        <p:cTn id="1" dur="indefinite" restart="never" nodeType="tmRoot"/>
      </p:par>
    </p:tnLst>
  </p:timing>
</p:sld>
</file>

<file path=ppt/slides/slide109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1093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91110161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20186000938072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REQUIRIMIENTO ACTOS ADMINISTRATIVOS </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20181020677231</a:t>
                      </a:r>
                    </a:p>
                  </a:txBody>
                  <a:tcPr marL="7620" marR="7620" marT="7620" marB="0" anchor="ctr"/>
                </a:tc>
              </a:tr>
              <a:tr h="446138">
                <a:tc>
                  <a:txBody>
                    <a:bodyPr/>
                    <a:lstStyle/>
                    <a:p>
                      <a:pPr algn="ctr" fontAlgn="ctr"/>
                      <a:r>
                        <a:rPr lang="es-CO" sz="600" b="0" i="0" u="none" strike="noStrike">
                          <a:effectLst/>
                          <a:latin typeface="Arial"/>
                        </a:rPr>
                        <a:t>20186000938142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20186000938172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DERECHO DE PETICION - JORGE ELIECER TURIZO MARTINEZ CC 73242922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20182210629501</a:t>
                      </a:r>
                    </a:p>
                  </a:txBody>
                  <a:tcPr marL="7620" marR="7620" marT="7620" marB="0" anchor="ctr"/>
                </a:tc>
              </a:tr>
              <a:tr h="412045">
                <a:tc>
                  <a:txBody>
                    <a:bodyPr/>
                    <a:lstStyle/>
                    <a:p>
                      <a:pPr algn="ctr" fontAlgn="ctr"/>
                      <a:r>
                        <a:rPr lang="es-CO" sz="600" b="0" i="0" u="none" strike="noStrike">
                          <a:effectLst/>
                          <a:latin typeface="Arial"/>
                        </a:rPr>
                        <a:t>20186000938212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ENVIO ACTOS ADMINISTRATIVOS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20186000938262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20182110640971</a:t>
                      </a:r>
                    </a:p>
                  </a:txBody>
                  <a:tcPr marL="7620" marR="7620" marT="7620" marB="0" anchor="ctr"/>
                </a:tc>
              </a:tr>
              <a:tr h="412045">
                <a:tc>
                  <a:txBody>
                    <a:bodyPr/>
                    <a:lstStyle/>
                    <a:p>
                      <a:pPr algn="ctr" fontAlgn="ctr"/>
                      <a:r>
                        <a:rPr lang="es-CO" sz="600" b="0" i="0" u="none" strike="noStrike">
                          <a:effectLst/>
                          <a:latin typeface="Arial"/>
                        </a:rPr>
                        <a:t>20186000938282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RESPUESTA A REQUERIMIENTO HOSPITAL AGUSTIN CODAZZI</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20181700634831</a:t>
                      </a:r>
                    </a:p>
                  </a:txBody>
                  <a:tcPr marL="7620" marR="7620" marT="7620" marB="0" anchor="ctr"/>
                </a:tc>
              </a:tr>
              <a:tr h="412045">
                <a:tc>
                  <a:txBody>
                    <a:bodyPr/>
                    <a:lstStyle/>
                    <a:p>
                      <a:pPr algn="ctr" fontAlgn="ctr"/>
                      <a:r>
                        <a:rPr lang="es-CO" sz="600" b="0" i="0" u="none" strike="noStrike">
                          <a:effectLst/>
                          <a:latin typeface="Arial"/>
                        </a:rPr>
                        <a:t>20186000938302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20186000938362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20186000938402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850241786"/>
      </p:ext>
    </p:extLst>
  </p:cSld>
  <p:clrMapOvr>
    <a:masterClrMapping/>
  </p:clrMapOvr>
  <p:timing>
    <p:tnLst>
      <p:par>
        <p:cTn id="1" dur="indefinite" restart="never" nodeType="tmRoot"/>
      </p:par>
    </p:tnLst>
  </p:timing>
</p:sld>
</file>

<file path=ppt/slides/slide109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1094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1911064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20186000938412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20186000938432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20182210636021</a:t>
                      </a:r>
                    </a:p>
                  </a:txBody>
                  <a:tcPr marL="7620" marR="7620" marT="7620" marB="0" anchor="ctr"/>
                </a:tc>
              </a:tr>
              <a:tr h="412045">
                <a:tc>
                  <a:txBody>
                    <a:bodyPr/>
                    <a:lstStyle/>
                    <a:p>
                      <a:pPr algn="ctr" fontAlgn="ctr"/>
                      <a:r>
                        <a:rPr lang="es-CO" sz="600" b="0" i="0" u="none" strike="noStrike">
                          <a:effectLst/>
                          <a:latin typeface="Arial"/>
                        </a:rPr>
                        <a:t>20186000938452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20182210635421</a:t>
                      </a:r>
                    </a:p>
                  </a:txBody>
                  <a:tcPr marL="7620" marR="7620" marT="7620" marB="0" anchor="ctr"/>
                </a:tc>
              </a:tr>
              <a:tr h="412045">
                <a:tc>
                  <a:txBody>
                    <a:bodyPr/>
                    <a:lstStyle/>
                    <a:p>
                      <a:pPr algn="ctr" fontAlgn="ctr"/>
                      <a:r>
                        <a:rPr lang="es-CO" sz="600" b="0" i="0" u="none" strike="noStrike">
                          <a:effectLst/>
                          <a:latin typeface="Arial"/>
                        </a:rPr>
                        <a:t>20186000938472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DERECHO DE PETICION -  BELCY CARDENAS PRADA </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20182210644641</a:t>
                      </a:r>
                    </a:p>
                  </a:txBody>
                  <a:tcPr marL="7620" marR="7620" marT="7620" marB="0" anchor="ctr"/>
                </a:tc>
              </a:tr>
              <a:tr h="412045">
                <a:tc>
                  <a:txBody>
                    <a:bodyPr/>
                    <a:lstStyle/>
                    <a:p>
                      <a:pPr algn="ctr" fontAlgn="ctr"/>
                      <a:r>
                        <a:rPr lang="es-CO" sz="600" b="0" i="0" u="none" strike="noStrike">
                          <a:effectLst/>
                          <a:latin typeface="Arial"/>
                        </a:rPr>
                        <a:t>20186000938482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20182210647001</a:t>
                      </a:r>
                    </a:p>
                  </a:txBody>
                  <a:tcPr marL="7620" marR="7620" marT="7620" marB="0" anchor="ctr"/>
                </a:tc>
              </a:tr>
              <a:tr h="412045">
                <a:tc>
                  <a:txBody>
                    <a:bodyPr/>
                    <a:lstStyle/>
                    <a:p>
                      <a:pPr algn="ctr" fontAlgn="ctr"/>
                      <a:r>
                        <a:rPr lang="es-CO" sz="600" b="0" i="0" u="none" strike="noStrike">
                          <a:effectLst/>
                          <a:latin typeface="Arial"/>
                        </a:rPr>
                        <a:t>20186000938552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RADICADO 20182130608011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20186000938562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DERECHO DE PETICION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20186000938572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20186000938582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83794300"/>
      </p:ext>
    </p:extLst>
  </p:cSld>
  <p:clrMapOvr>
    <a:masterClrMapping/>
  </p:clrMapOvr>
  <p:timing>
    <p:tnLst>
      <p:par>
        <p:cTn id="1" dur="indefinite" restart="never" nodeType="tmRoot"/>
      </p:par>
    </p:tnLst>
  </p:timing>
</p:sld>
</file>

<file path=ppt/slides/slide109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1095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84633881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20186000938592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DERECHO DE PETICION - SOLICITUD CONCEPTO JURIDICO </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20182010665671</a:t>
                      </a:r>
                    </a:p>
                  </a:txBody>
                  <a:tcPr marL="7620" marR="7620" marT="7620" marB="0" anchor="ctr"/>
                </a:tc>
              </a:tr>
              <a:tr h="446138">
                <a:tc>
                  <a:txBody>
                    <a:bodyPr/>
                    <a:lstStyle/>
                    <a:p>
                      <a:pPr algn="ctr" fontAlgn="ctr"/>
                      <a:r>
                        <a:rPr lang="es-CO" sz="600" b="0" i="0" u="none" strike="noStrike">
                          <a:effectLst/>
                          <a:latin typeface="Arial"/>
                        </a:rPr>
                        <a:t>20186000938602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20182230643311</a:t>
                      </a:r>
                    </a:p>
                  </a:txBody>
                  <a:tcPr marL="7620" marR="7620" marT="7620" marB="0" anchor="ctr"/>
                </a:tc>
              </a:tr>
              <a:tr h="412045">
                <a:tc>
                  <a:txBody>
                    <a:bodyPr/>
                    <a:lstStyle/>
                    <a:p>
                      <a:pPr algn="ctr" fontAlgn="ctr"/>
                      <a:r>
                        <a:rPr lang="es-CO" sz="600" b="0" i="0" u="none" strike="noStrike">
                          <a:effectLst/>
                          <a:latin typeface="Arial"/>
                        </a:rPr>
                        <a:t>20186000938622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DERECHO DE PETICION - CONVOCATORIA 426 DE 2016</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20182110632321</a:t>
                      </a:r>
                    </a:p>
                  </a:txBody>
                  <a:tcPr marL="7620" marR="7620" marT="7620" marB="0" anchor="ctr"/>
                </a:tc>
              </a:tr>
              <a:tr h="412045">
                <a:tc>
                  <a:txBody>
                    <a:bodyPr/>
                    <a:lstStyle/>
                    <a:p>
                      <a:pPr algn="ctr" fontAlgn="ctr"/>
                      <a:r>
                        <a:rPr lang="es-CO" sz="600" b="0" i="0" u="none" strike="noStrike">
                          <a:effectLst/>
                          <a:latin typeface="Arial"/>
                        </a:rPr>
                        <a:t>20186000938672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20186000938682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20186000938692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20186000938742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20186000938762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20186000938792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INFORMACION RADICADO 20186000899792</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424394073"/>
      </p:ext>
    </p:extLst>
  </p:cSld>
  <p:clrMapOvr>
    <a:masterClrMapping/>
  </p:clrMapOvr>
  <p:timing>
    <p:tnLst>
      <p:par>
        <p:cTn id="1" dur="indefinite" restart="never" nodeType="tmRoot"/>
      </p:par>
    </p:tnLst>
  </p:timing>
</p:sld>
</file>

<file path=ppt/slides/slide109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1096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40218194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20186000938852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20186000938862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20186000938892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20182230643541</a:t>
                      </a:r>
                    </a:p>
                  </a:txBody>
                  <a:tcPr marL="7620" marR="7620" marT="7620" marB="0" anchor="ctr"/>
                </a:tc>
              </a:tr>
              <a:tr h="412045">
                <a:tc>
                  <a:txBody>
                    <a:bodyPr/>
                    <a:lstStyle/>
                    <a:p>
                      <a:pPr algn="ctr" fontAlgn="ctr"/>
                      <a:r>
                        <a:rPr lang="es-CO" sz="600" b="0" i="0" u="none" strike="noStrike">
                          <a:effectLst/>
                          <a:latin typeface="Arial"/>
                        </a:rPr>
                        <a:t>20186000938932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20186000938962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20186000939832</a:t>
                      </a:r>
                    </a:p>
                  </a:txBody>
                  <a:tcPr marL="7620" marR="7620" marT="7620" marB="0" anchor="ctr"/>
                </a:tc>
                <a:tc>
                  <a:txBody>
                    <a:bodyPr/>
                    <a:lstStyle/>
                    <a:p>
                      <a:pPr algn="ctr" fontAlgn="ctr"/>
                      <a:r>
                        <a:rPr lang="es-CO" sz="600" b="0" i="0" u="none" strike="noStrike">
                          <a:effectLst/>
                          <a:latin typeface="Arial"/>
                        </a:rPr>
                        <a:t>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PROCURADURÍA 124 JUDICIAL II PARA ASUNTOS ADMINISTRATIVOS-APLAZAMIENTO AUDIENCIAS DEL 8 DE NOVIEMBRE DE 2018-RUVIS CORREA BLANCO Y OTROS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20186000939882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CUMPLIMIENTO DE AUTO INTERLOCUTORIO DEL CONSEJO DE ESTADO - CONVOCATORIA 427</a:t>
                      </a:r>
                    </a:p>
                  </a:txBody>
                  <a:tcPr marL="7620" marR="7620" marT="7620" marB="0" anchor="ctr"/>
                </a:tc>
                <a:tc>
                  <a:txBody>
                    <a:bodyPr/>
                    <a:lstStyle/>
                    <a:p>
                      <a:pPr algn="ctr" fontAlgn="ctr"/>
                      <a:r>
                        <a:rPr lang="es-CO" sz="600" b="0" i="0" u="none" strike="noStrike">
                          <a:effectLst/>
                          <a:latin typeface="Arial"/>
                        </a:rPr>
                        <a:t>30/11/2018</a:t>
                      </a:r>
                    </a:p>
                  </a:txBody>
                  <a:tcPr marL="7620" marR="7620" marT="7620" marB="0" anchor="ctr"/>
                </a:tc>
                <a:tc>
                  <a:txBody>
                    <a:bodyPr/>
                    <a:lstStyle/>
                    <a:p>
                      <a:pPr algn="ctr" fontAlgn="ctr"/>
                      <a:r>
                        <a:rPr lang="es-CO" sz="600" b="0" i="0" u="none" strike="noStrike">
                          <a:effectLst/>
                          <a:latin typeface="Arial"/>
                        </a:rPr>
                        <a:t>20182330660081</a:t>
                      </a:r>
                    </a:p>
                  </a:txBody>
                  <a:tcPr marL="7620" marR="7620" marT="7620" marB="0" anchor="ctr"/>
                </a:tc>
              </a:tr>
              <a:tr h="412045">
                <a:tc>
                  <a:txBody>
                    <a:bodyPr/>
                    <a:lstStyle/>
                    <a:p>
                      <a:pPr algn="ctr" fontAlgn="ctr"/>
                      <a:r>
                        <a:rPr lang="es-CO" sz="600" b="0" i="0" u="none" strike="noStrike">
                          <a:effectLst/>
                          <a:latin typeface="Arial"/>
                        </a:rPr>
                        <a:t>20186000939902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CONSTANCIA CONVOCATORIA 436 DISTRITO CAPITAL</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20186000939932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dirty="0">
                          <a:effectLst/>
                          <a:latin typeface="Arial"/>
                        </a:rPr>
                        <a:t>20182210636041</a:t>
                      </a:r>
                    </a:p>
                  </a:txBody>
                  <a:tcPr marL="7620" marR="7620" marT="7620" marB="0" anchor="ctr"/>
                </a:tc>
              </a:tr>
            </a:tbl>
          </a:graphicData>
        </a:graphic>
      </p:graphicFrame>
    </p:spTree>
    <p:extLst>
      <p:ext uri="{BB962C8B-B14F-4D97-AF65-F5344CB8AC3E}">
        <p14:creationId xmlns:p14="http://schemas.microsoft.com/office/powerpoint/2010/main" val="1835744532"/>
      </p:ext>
    </p:extLst>
  </p:cSld>
  <p:clrMapOvr>
    <a:masterClrMapping/>
  </p:clrMapOvr>
  <p:timing>
    <p:tnLst>
      <p:par>
        <p:cTn id="1" dur="indefinite" restart="never" nodeType="tmRoot"/>
      </p:par>
    </p:tnLst>
  </p:timing>
</p:sld>
</file>

<file path=ppt/slides/slide109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1097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23573473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20186000939942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20182210627951</a:t>
                      </a:r>
                    </a:p>
                  </a:txBody>
                  <a:tcPr marL="7620" marR="7620" marT="7620" marB="0" anchor="ctr"/>
                </a:tc>
              </a:tr>
              <a:tr h="446138">
                <a:tc>
                  <a:txBody>
                    <a:bodyPr/>
                    <a:lstStyle/>
                    <a:p>
                      <a:pPr algn="ctr" fontAlgn="ctr"/>
                      <a:r>
                        <a:rPr lang="es-CO" sz="600" b="0" i="0" u="none" strike="noStrike">
                          <a:effectLst/>
                          <a:latin typeface="Arial"/>
                        </a:rPr>
                        <a:t>20186000939952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OFICIO OBSERVACIONES CONVOCATORIA CONCURSO DE MERITOS</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20186000939962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20186000939972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20182210645801</a:t>
                      </a:r>
                    </a:p>
                  </a:txBody>
                  <a:tcPr marL="7620" marR="7620" marT="7620" marB="0" anchor="ctr"/>
                </a:tc>
              </a:tr>
              <a:tr h="412045">
                <a:tc>
                  <a:txBody>
                    <a:bodyPr/>
                    <a:lstStyle/>
                    <a:p>
                      <a:pPr algn="ctr" fontAlgn="ctr"/>
                      <a:r>
                        <a:rPr lang="es-CO" sz="600" b="0" i="0" u="none" strike="noStrike">
                          <a:effectLst/>
                          <a:latin typeface="Arial"/>
                        </a:rPr>
                        <a:t>20186000939982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20186000940002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20186000940012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20186000940052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20182230640721</a:t>
                      </a:r>
                    </a:p>
                  </a:txBody>
                  <a:tcPr marL="7620" marR="7620" marT="7620" marB="0" anchor="ctr"/>
                </a:tc>
              </a:tr>
              <a:tr h="493103">
                <a:tc>
                  <a:txBody>
                    <a:bodyPr/>
                    <a:lstStyle/>
                    <a:p>
                      <a:pPr algn="ctr" fontAlgn="ctr"/>
                      <a:r>
                        <a:rPr lang="es-CO" sz="600" b="0" i="0" u="none" strike="noStrike">
                          <a:effectLst/>
                          <a:latin typeface="Arial"/>
                        </a:rPr>
                        <a:t>20186000940062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572942360"/>
      </p:ext>
    </p:extLst>
  </p:cSld>
  <p:clrMapOvr>
    <a:masterClrMapping/>
  </p:clrMapOvr>
  <p:timing>
    <p:tnLst>
      <p:par>
        <p:cTn id="1" dur="indefinite" restart="never" nodeType="tmRoot"/>
      </p:par>
    </p:tnLst>
  </p:timing>
</p:sld>
</file>

<file path=ppt/slides/slide109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1098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0238219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20186000940072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20186000940082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20186000940092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20186000940102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20186000940112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20186000940142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20186000940172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20186000940182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20186000940192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CONTESTACION DE AUTO CNSC N° 20182020012404 DEL 18 DE SEPTIEBRE DE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976145239"/>
      </p:ext>
    </p:extLst>
  </p:cSld>
  <p:clrMapOvr>
    <a:masterClrMapping/>
  </p:clrMapOvr>
  <p:timing>
    <p:tnLst>
      <p:par>
        <p:cTn id="1" dur="indefinite" restart="never" nodeType="tmRoot"/>
      </p:par>
    </p:tnLst>
  </p:timing>
</p:sld>
</file>

<file path=ppt/slides/slide109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1099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65459071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20186000940232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20182230643391</a:t>
                      </a:r>
                    </a:p>
                  </a:txBody>
                  <a:tcPr marL="7620" marR="7620" marT="7620" marB="0" anchor="ctr"/>
                </a:tc>
              </a:tr>
              <a:tr h="446138">
                <a:tc>
                  <a:txBody>
                    <a:bodyPr/>
                    <a:lstStyle/>
                    <a:p>
                      <a:pPr algn="ctr" fontAlgn="ctr"/>
                      <a:r>
                        <a:rPr lang="es-CO" sz="600" b="0" i="0" u="none" strike="noStrike">
                          <a:effectLst/>
                          <a:latin typeface="Arial"/>
                        </a:rPr>
                        <a:t>20186000940252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20186000940272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20186000940332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20182230641261</a:t>
                      </a:r>
                    </a:p>
                  </a:txBody>
                  <a:tcPr marL="7620" marR="7620" marT="7620" marB="0" anchor="ctr"/>
                </a:tc>
              </a:tr>
              <a:tr h="412045">
                <a:tc>
                  <a:txBody>
                    <a:bodyPr/>
                    <a:lstStyle/>
                    <a:p>
                      <a:pPr algn="ctr" fontAlgn="ctr"/>
                      <a:r>
                        <a:rPr lang="es-CO" sz="600" b="0" i="0" u="none" strike="noStrike">
                          <a:effectLst/>
                          <a:latin typeface="Arial"/>
                        </a:rPr>
                        <a:t>20186000940382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20186000940462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20186000940512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20182210630891</a:t>
                      </a:r>
                    </a:p>
                  </a:txBody>
                  <a:tcPr marL="7620" marR="7620" marT="7620" marB="0" anchor="ctr"/>
                </a:tc>
              </a:tr>
              <a:tr h="412045">
                <a:tc>
                  <a:txBody>
                    <a:bodyPr/>
                    <a:lstStyle/>
                    <a:p>
                      <a:pPr algn="ctr" fontAlgn="ctr"/>
                      <a:r>
                        <a:rPr lang="es-CO" sz="600" b="0" i="0" u="none" strike="noStrike">
                          <a:effectLst/>
                          <a:latin typeface="Arial"/>
                        </a:rPr>
                        <a:t>20186000940532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20182230640741</a:t>
                      </a:r>
                    </a:p>
                  </a:txBody>
                  <a:tcPr marL="7620" marR="7620" marT="7620" marB="0" anchor="ctr"/>
                </a:tc>
              </a:tr>
              <a:tr h="493103">
                <a:tc>
                  <a:txBody>
                    <a:bodyPr/>
                    <a:lstStyle/>
                    <a:p>
                      <a:pPr algn="ctr" fontAlgn="ctr"/>
                      <a:r>
                        <a:rPr lang="es-CO" sz="600" b="0" i="0" u="none" strike="noStrike">
                          <a:effectLst/>
                          <a:latin typeface="Arial"/>
                        </a:rPr>
                        <a:t>20186000940562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270717206"/>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466920086"/>
              </p:ext>
            </p:extLst>
          </p:nvPr>
        </p:nvGraphicFramePr>
        <p:xfrm>
          <a:off x="539551" y="1340767"/>
          <a:ext cx="8208913" cy="4692962"/>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1406">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74007">
                <a:tc>
                  <a:txBody>
                    <a:bodyPr/>
                    <a:lstStyle/>
                    <a:p>
                      <a:pPr algn="ctr" fontAlgn="ctr"/>
                      <a:r>
                        <a:rPr lang="es-ES" sz="700" b="0" i="0" u="none" strike="noStrike" dirty="0">
                          <a:solidFill>
                            <a:srgbClr val="000000"/>
                          </a:solidFill>
                          <a:effectLst/>
                          <a:latin typeface="Arial" panose="020B0604020202020204" pitchFamily="34" charset="0"/>
                        </a:rPr>
                        <a:t>201810010117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201810010117</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201810010118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201810010118</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201810010119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201810010119</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201810010120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201810010120</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201810010121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201810010121</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201810010122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201810010122</a:t>
                      </a:r>
                    </a:p>
                  </a:txBody>
                  <a:tcPr marL="9525" marR="9525" marT="9525" marB="0" anchor="ctr"/>
                </a:tc>
              </a:tr>
              <a:tr h="403514">
                <a:tc>
                  <a:txBody>
                    <a:bodyPr/>
                    <a:lstStyle/>
                    <a:p>
                      <a:pPr algn="ctr" fontAlgn="ctr"/>
                      <a:r>
                        <a:rPr lang="es-ES" sz="700" b="0" i="0" u="none" strike="noStrike">
                          <a:solidFill>
                            <a:srgbClr val="000000"/>
                          </a:solidFill>
                          <a:effectLst/>
                          <a:latin typeface="Arial" panose="020B0604020202020204" pitchFamily="34" charset="0"/>
                        </a:rPr>
                        <a:t>201810010123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201810010123</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201810020001</a:t>
                      </a:r>
                    </a:p>
                  </a:txBody>
                  <a:tcPr marL="9525" marR="9525" marT="9525" marB="0" anchor="ctr"/>
                </a:tc>
              </a:tr>
              <a:tr h="403514">
                <a:tc>
                  <a:txBody>
                    <a:bodyPr/>
                    <a:lstStyle/>
                    <a:p>
                      <a:pPr algn="ctr" fontAlgn="ctr"/>
                      <a:r>
                        <a:rPr lang="es-ES" sz="700" b="0" i="0" u="none" strike="noStrike">
                          <a:solidFill>
                            <a:srgbClr val="000000"/>
                          </a:solidFill>
                          <a:effectLst/>
                          <a:latin typeface="Arial" panose="020B0604020202020204" pitchFamily="34" charset="0"/>
                        </a:rPr>
                        <a:t>201810020002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201810020002</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201810020003</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201810020004</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201810020005</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201810020006</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201810020007</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201810020008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11</a:t>
            </a:fld>
            <a:endParaRPr lang="es-CO"/>
          </a:p>
        </p:txBody>
      </p:sp>
    </p:spTree>
    <p:extLst>
      <p:ext uri="{BB962C8B-B14F-4D97-AF65-F5344CB8AC3E}">
        <p14:creationId xmlns:p14="http://schemas.microsoft.com/office/powerpoint/2010/main" val="1238582502"/>
      </p:ext>
    </p:extLst>
  </p:cSld>
  <p:clrMapOvr>
    <a:masterClrMapping/>
  </p:clrMapOvr>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32015249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201810230029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Juridica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Juridica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Felicitación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201810230035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201810230036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201810230037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201810230038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201810230044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110</a:t>
            </a:fld>
            <a:endParaRPr lang="es-CO"/>
          </a:p>
        </p:txBody>
      </p:sp>
    </p:spTree>
    <p:extLst>
      <p:ext uri="{BB962C8B-B14F-4D97-AF65-F5344CB8AC3E}">
        <p14:creationId xmlns:p14="http://schemas.microsoft.com/office/powerpoint/2010/main" val="702163902"/>
      </p:ext>
    </p:extLst>
  </p:cSld>
  <p:clrMapOvr>
    <a:masterClrMapping/>
  </p:clrMapOvr>
  <p:timing>
    <p:tnLst>
      <p:par>
        <p:cTn id="1" dur="indefinite" restart="never" nodeType="tmRoot"/>
      </p:par>
    </p:tnLst>
  </p:timing>
</p:sld>
</file>

<file path=ppt/slides/slide110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1100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81821742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20186000940612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20186000940742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20186000940772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20186000940812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20182230640851</a:t>
                      </a:r>
                    </a:p>
                  </a:txBody>
                  <a:tcPr marL="7620" marR="7620" marT="7620" marB="0" anchor="ctr"/>
                </a:tc>
              </a:tr>
              <a:tr h="412045">
                <a:tc>
                  <a:txBody>
                    <a:bodyPr/>
                    <a:lstStyle/>
                    <a:p>
                      <a:pPr algn="ctr" fontAlgn="ctr"/>
                      <a:r>
                        <a:rPr lang="es-CO" sz="600" b="0" i="0" u="none" strike="noStrike">
                          <a:effectLst/>
                          <a:latin typeface="Arial"/>
                        </a:rPr>
                        <a:t>20186000940872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20186000940902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20186000940942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20182210630471</a:t>
                      </a:r>
                    </a:p>
                  </a:txBody>
                  <a:tcPr marL="7620" marR="7620" marT="7620" marB="0" anchor="ctr"/>
                </a:tc>
              </a:tr>
              <a:tr h="412045">
                <a:tc>
                  <a:txBody>
                    <a:bodyPr/>
                    <a:lstStyle/>
                    <a:p>
                      <a:pPr algn="ctr" fontAlgn="ctr"/>
                      <a:r>
                        <a:rPr lang="es-CO" sz="600" b="0" i="0" u="none" strike="noStrike">
                          <a:effectLst/>
                          <a:latin typeface="Arial"/>
                        </a:rPr>
                        <a:t>20186000940982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20182230641091</a:t>
                      </a:r>
                    </a:p>
                  </a:txBody>
                  <a:tcPr marL="7620" marR="7620" marT="7620" marB="0" anchor="ctr"/>
                </a:tc>
              </a:tr>
              <a:tr h="493103">
                <a:tc>
                  <a:txBody>
                    <a:bodyPr/>
                    <a:lstStyle/>
                    <a:p>
                      <a:pPr algn="ctr" fontAlgn="ctr"/>
                      <a:r>
                        <a:rPr lang="es-CO" sz="600" b="0" i="0" u="none" strike="noStrike">
                          <a:effectLst/>
                          <a:latin typeface="Arial"/>
                        </a:rPr>
                        <a:t>20186000941032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INFORMACION CONVOCATORIA INPEC</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187645846"/>
      </p:ext>
    </p:extLst>
  </p:cSld>
  <p:clrMapOvr>
    <a:masterClrMapping/>
  </p:clrMapOvr>
  <p:timing>
    <p:tnLst>
      <p:par>
        <p:cTn id="1" dur="indefinite" restart="never" nodeType="tmRoot"/>
      </p:par>
    </p:tnLst>
  </p:timing>
</p:sld>
</file>

<file path=ppt/slides/slide110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1101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23458437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20186000941242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20186000941252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20186000941262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20182110630151</a:t>
                      </a:r>
                    </a:p>
                  </a:txBody>
                  <a:tcPr marL="7620" marR="7620" marT="7620" marB="0" anchor="ctr"/>
                </a:tc>
              </a:tr>
              <a:tr h="412045">
                <a:tc>
                  <a:txBody>
                    <a:bodyPr/>
                    <a:lstStyle/>
                    <a:p>
                      <a:pPr algn="ctr" fontAlgn="ctr"/>
                      <a:r>
                        <a:rPr lang="es-CO" sz="600" b="0" i="0" u="none" strike="noStrike">
                          <a:effectLst/>
                          <a:latin typeface="Arial"/>
                        </a:rPr>
                        <a:t>20186000941282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SECRETARIA GENERAL PIVIJAY MAGDALENA</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20181700632471</a:t>
                      </a:r>
                    </a:p>
                  </a:txBody>
                  <a:tcPr marL="7620" marR="7620" marT="7620" marB="0" anchor="ctr"/>
                </a:tc>
              </a:tr>
              <a:tr h="412045">
                <a:tc>
                  <a:txBody>
                    <a:bodyPr/>
                    <a:lstStyle/>
                    <a:p>
                      <a:pPr algn="ctr" fontAlgn="ctr"/>
                      <a:r>
                        <a:rPr lang="es-CO" sz="600" b="0" i="0" u="none" strike="noStrike">
                          <a:effectLst/>
                          <a:latin typeface="Arial"/>
                        </a:rPr>
                        <a:t>20186000941322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20186000941342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427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20186000941352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624 A 638 DEFENSA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20182110640981</a:t>
                      </a:r>
                    </a:p>
                  </a:txBody>
                  <a:tcPr marL="7620" marR="7620" marT="7620" marB="0" anchor="ctr"/>
                </a:tc>
              </a:tr>
              <a:tr h="412045">
                <a:tc>
                  <a:txBody>
                    <a:bodyPr/>
                    <a:lstStyle/>
                    <a:p>
                      <a:pPr algn="ctr" fontAlgn="ctr"/>
                      <a:r>
                        <a:rPr lang="es-CO" sz="600" b="0" i="0" u="none" strike="noStrike">
                          <a:effectLst/>
                          <a:latin typeface="Arial"/>
                        </a:rPr>
                        <a:t>20186000941402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20186000941422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509657849"/>
      </p:ext>
    </p:extLst>
  </p:cSld>
  <p:clrMapOvr>
    <a:masterClrMapping/>
  </p:clrMapOvr>
  <p:timing>
    <p:tnLst>
      <p:par>
        <p:cTn id="1" dur="indefinite" restart="never" nodeType="tmRoot"/>
      </p:par>
    </p:tnLst>
  </p:timing>
</p:sld>
</file>

<file path=ppt/slides/slide110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1102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2076798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20186000941442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20186000941522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20182020651701</a:t>
                      </a:r>
                    </a:p>
                  </a:txBody>
                  <a:tcPr marL="7620" marR="7620" marT="7620" marB="0" anchor="ctr"/>
                </a:tc>
              </a:tr>
              <a:tr h="412045">
                <a:tc>
                  <a:txBody>
                    <a:bodyPr/>
                    <a:lstStyle/>
                    <a:p>
                      <a:pPr algn="ctr" fontAlgn="ctr"/>
                      <a:r>
                        <a:rPr lang="es-CO" sz="600" b="0" i="0" u="none" strike="noStrike">
                          <a:effectLst/>
                          <a:latin typeface="Arial"/>
                        </a:rPr>
                        <a:t>20186000941552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20186000941562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20186000941582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RECHAZO TOTAL A LA RE-VICTIMIZACIÓN QUE HACE LA CORTE CONSTITUCIONAL A LOS SERVIDORES PÚBLICOS DE LA EXTINTA TELECOM</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20186000941622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20186000941632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20186000941682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20186000941692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103451930"/>
      </p:ext>
    </p:extLst>
  </p:cSld>
  <p:clrMapOvr>
    <a:masterClrMapping/>
  </p:clrMapOvr>
  <p:timing>
    <p:tnLst>
      <p:par>
        <p:cTn id="1" dur="indefinite" restart="never" nodeType="tmRoot"/>
      </p:par>
    </p:tnLst>
  </p:timing>
</p:sld>
</file>

<file path=ppt/slides/slide110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1103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40982748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20186000941722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ELIMINACION DE USUARIO CREADO</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20186000941762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pt-BR" sz="600" b="0" i="0" u="none" strike="noStrike">
                          <a:effectLst/>
                          <a:latin typeface="Arial"/>
                        </a:rPr>
                        <a:t>QUEJA CONCURSO DE MERITO MAGANGUE BOLIVAR</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20182210657901</a:t>
                      </a:r>
                    </a:p>
                  </a:txBody>
                  <a:tcPr marL="7620" marR="7620" marT="7620" marB="0" anchor="ctr"/>
                </a:tc>
              </a:tr>
              <a:tr h="412045">
                <a:tc>
                  <a:txBody>
                    <a:bodyPr/>
                    <a:lstStyle/>
                    <a:p>
                      <a:pPr algn="ctr" fontAlgn="ctr"/>
                      <a:r>
                        <a:rPr lang="es-CO" sz="600" b="0" i="0" u="none" strike="noStrike">
                          <a:effectLst/>
                          <a:latin typeface="Arial"/>
                        </a:rPr>
                        <a:t>20186000941782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20186000941832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CAMBIO CORREO ELECTRONICO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20186000941872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RESPUESTA RADICADO NO. 20186000898012 ORFEO</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20186000941912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RECURSO DE REPOSICION Y EN SUBSIDIO DE APELACION </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20185000654211</a:t>
                      </a:r>
                    </a:p>
                  </a:txBody>
                  <a:tcPr marL="7620" marR="7620" marT="7620" marB="0" anchor="ctr"/>
                </a:tc>
              </a:tr>
              <a:tr h="412045">
                <a:tc>
                  <a:txBody>
                    <a:bodyPr/>
                    <a:lstStyle/>
                    <a:p>
                      <a:pPr algn="ctr" fontAlgn="ctr"/>
                      <a:r>
                        <a:rPr lang="es-CO" sz="600" b="0" i="0" u="none" strike="noStrike">
                          <a:effectLst/>
                          <a:latin typeface="Arial"/>
                        </a:rPr>
                        <a:t>20186000941922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pt-BR" sz="600" b="0" i="0" u="none" strike="noStrike">
                          <a:effectLst/>
                          <a:latin typeface="Arial"/>
                        </a:rPr>
                        <a:t>TERMINACION ANTICIPADA CONTRATO N° 451 DE 2017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20186000941952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20186000941962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dirty="0">
                          <a:effectLst/>
                          <a:latin typeface="Arial"/>
                        </a:rPr>
                        <a:t>20182320637001</a:t>
                      </a:r>
                    </a:p>
                  </a:txBody>
                  <a:tcPr marL="7620" marR="7620" marT="7620" marB="0" anchor="ctr"/>
                </a:tc>
              </a:tr>
            </a:tbl>
          </a:graphicData>
        </a:graphic>
      </p:graphicFrame>
    </p:spTree>
    <p:extLst>
      <p:ext uri="{BB962C8B-B14F-4D97-AF65-F5344CB8AC3E}">
        <p14:creationId xmlns:p14="http://schemas.microsoft.com/office/powerpoint/2010/main" val="2038029996"/>
      </p:ext>
    </p:extLst>
  </p:cSld>
  <p:clrMapOvr>
    <a:masterClrMapping/>
  </p:clrMapOvr>
  <p:timing>
    <p:tnLst>
      <p:par>
        <p:cTn id="1" dur="indefinite" restart="never" nodeType="tmRoot"/>
      </p:par>
    </p:tnLst>
  </p:timing>
</p:sld>
</file>

<file path=ppt/slides/slide110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1104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48767070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20186000941972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20186000941982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20186000942002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20182210636071</a:t>
                      </a:r>
                    </a:p>
                  </a:txBody>
                  <a:tcPr marL="7620" marR="7620" marT="7620" marB="0" anchor="ctr"/>
                </a:tc>
              </a:tr>
              <a:tr h="412045">
                <a:tc>
                  <a:txBody>
                    <a:bodyPr/>
                    <a:lstStyle/>
                    <a:p>
                      <a:pPr algn="ctr" fontAlgn="ctr"/>
                      <a:r>
                        <a:rPr lang="es-CO" sz="600" b="0" i="0" u="none" strike="noStrike">
                          <a:effectLst/>
                          <a:latin typeface="Arial"/>
                        </a:rPr>
                        <a:t>20186000942022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20182210630711</a:t>
                      </a:r>
                    </a:p>
                  </a:txBody>
                  <a:tcPr marL="7620" marR="7620" marT="7620" marB="0" anchor="ctr"/>
                </a:tc>
              </a:tr>
              <a:tr h="412045">
                <a:tc>
                  <a:txBody>
                    <a:bodyPr/>
                    <a:lstStyle/>
                    <a:p>
                      <a:pPr algn="ctr" fontAlgn="ctr"/>
                      <a:r>
                        <a:rPr lang="es-CO" sz="600" b="0" i="0" u="none" strike="noStrike">
                          <a:effectLst/>
                          <a:latin typeface="Arial"/>
                        </a:rPr>
                        <a:t>20186000942052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20186000942062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AL OFICIO CON TRADICADO 20182310595821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20186000942082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20182230643451</a:t>
                      </a:r>
                    </a:p>
                  </a:txBody>
                  <a:tcPr marL="7620" marR="7620" marT="7620" marB="0" anchor="ctr"/>
                </a:tc>
              </a:tr>
              <a:tr h="412045">
                <a:tc>
                  <a:txBody>
                    <a:bodyPr/>
                    <a:lstStyle/>
                    <a:p>
                      <a:pPr algn="ctr" fontAlgn="ctr"/>
                      <a:r>
                        <a:rPr lang="es-CO" sz="600" b="0" i="0" u="none" strike="noStrike">
                          <a:effectLst/>
                          <a:latin typeface="Arial"/>
                        </a:rPr>
                        <a:t>20186000942092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20186000942102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TRASLADO POR COMPETENCIA - SOLICITUD DE INFORMACION DOCENTE - EDILMA LANDAETA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606564185"/>
      </p:ext>
    </p:extLst>
  </p:cSld>
  <p:clrMapOvr>
    <a:masterClrMapping/>
  </p:clrMapOvr>
  <p:timing>
    <p:tnLst>
      <p:par>
        <p:cTn id="1" dur="indefinite" restart="never" nodeType="tmRoot"/>
      </p:par>
    </p:tnLst>
  </p:timing>
</p:sld>
</file>

<file path=ppt/slides/slide110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1105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14936896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20186000942112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20182230641101</a:t>
                      </a:r>
                    </a:p>
                  </a:txBody>
                  <a:tcPr marL="7620" marR="7620" marT="7620" marB="0" anchor="ctr"/>
                </a:tc>
              </a:tr>
              <a:tr h="446138">
                <a:tc>
                  <a:txBody>
                    <a:bodyPr/>
                    <a:lstStyle/>
                    <a:p>
                      <a:pPr algn="ctr" fontAlgn="ctr"/>
                      <a:r>
                        <a:rPr lang="es-CO" sz="600" b="0" i="0" u="none" strike="noStrike">
                          <a:effectLst/>
                          <a:latin typeface="Arial"/>
                        </a:rPr>
                        <a:t>20186000942132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20182230643491</a:t>
                      </a:r>
                    </a:p>
                  </a:txBody>
                  <a:tcPr marL="7620" marR="7620" marT="7620" marB="0" anchor="ctr"/>
                </a:tc>
              </a:tr>
              <a:tr h="412045">
                <a:tc>
                  <a:txBody>
                    <a:bodyPr/>
                    <a:lstStyle/>
                    <a:p>
                      <a:pPr algn="ctr" fontAlgn="ctr"/>
                      <a:r>
                        <a:rPr lang="es-CO" sz="600" b="0" i="0" u="none" strike="noStrike">
                          <a:effectLst/>
                          <a:latin typeface="Arial"/>
                        </a:rPr>
                        <a:t>20186000942152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CONSOLIDACION DE DERECHOS Y VERIFICACION DEL DERECHO DE PREFERENCIA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20186000942222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624 A 638 DEFENSA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20186000942242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20186000942282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20186000942302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20182110635061</a:t>
                      </a:r>
                    </a:p>
                  </a:txBody>
                  <a:tcPr marL="7620" marR="7620" marT="7620" marB="0" anchor="ctr"/>
                </a:tc>
              </a:tr>
              <a:tr h="412045">
                <a:tc>
                  <a:txBody>
                    <a:bodyPr/>
                    <a:lstStyle/>
                    <a:p>
                      <a:pPr algn="ctr" fontAlgn="ctr"/>
                      <a:r>
                        <a:rPr lang="es-CO" sz="600" b="0" i="0" u="none" strike="noStrike">
                          <a:effectLst/>
                          <a:latin typeface="Arial"/>
                        </a:rPr>
                        <a:t>20186000942342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20186000942362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dirty="0">
                          <a:effectLst/>
                          <a:latin typeface="Arial"/>
                        </a:rPr>
                        <a:t>20182230641291</a:t>
                      </a:r>
                    </a:p>
                  </a:txBody>
                  <a:tcPr marL="7620" marR="7620" marT="7620" marB="0" anchor="ctr"/>
                </a:tc>
              </a:tr>
            </a:tbl>
          </a:graphicData>
        </a:graphic>
      </p:graphicFrame>
    </p:spTree>
    <p:extLst>
      <p:ext uri="{BB962C8B-B14F-4D97-AF65-F5344CB8AC3E}">
        <p14:creationId xmlns:p14="http://schemas.microsoft.com/office/powerpoint/2010/main" val="1004495239"/>
      </p:ext>
    </p:extLst>
  </p:cSld>
  <p:clrMapOvr>
    <a:masterClrMapping/>
  </p:clrMapOvr>
  <p:timing>
    <p:tnLst>
      <p:par>
        <p:cTn id="1" dur="indefinite" restart="never" nodeType="tmRoot"/>
      </p:par>
    </p:tnLst>
  </p:timing>
</p:sld>
</file>

<file path=ppt/slides/slide110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1106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42100556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20186000942412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20182320642131</a:t>
                      </a:r>
                    </a:p>
                  </a:txBody>
                  <a:tcPr marL="7620" marR="7620" marT="7620" marB="0" anchor="ctr"/>
                </a:tc>
              </a:tr>
              <a:tr h="446138">
                <a:tc>
                  <a:txBody>
                    <a:bodyPr/>
                    <a:lstStyle/>
                    <a:p>
                      <a:pPr algn="ctr" fontAlgn="ctr"/>
                      <a:r>
                        <a:rPr lang="es-CO" sz="600" b="0" i="0" u="none" strike="noStrike">
                          <a:effectLst/>
                          <a:latin typeface="Arial"/>
                        </a:rPr>
                        <a:t>20186000942432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20186000942452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20186000942472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20186000942502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RESPUESTA REQUERIEMIENTO DE INFORMACION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20186000942522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20186000942542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20186000942602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20186000942612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232248175"/>
      </p:ext>
    </p:extLst>
  </p:cSld>
  <p:clrMapOvr>
    <a:masterClrMapping/>
  </p:clrMapOvr>
  <p:timing>
    <p:tnLst>
      <p:par>
        <p:cTn id="1" dur="indefinite" restart="never" nodeType="tmRoot"/>
      </p:par>
    </p:tnLst>
  </p:timing>
</p:sld>
</file>

<file path=ppt/slides/slide110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1107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40542940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20186000942622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20186000942632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20186000942832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20186000942852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20186000942882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20182230640961</a:t>
                      </a:r>
                    </a:p>
                  </a:txBody>
                  <a:tcPr marL="7620" marR="7620" marT="7620" marB="0" anchor="ctr"/>
                </a:tc>
              </a:tr>
              <a:tr h="412045">
                <a:tc>
                  <a:txBody>
                    <a:bodyPr/>
                    <a:lstStyle/>
                    <a:p>
                      <a:pPr algn="ctr" fontAlgn="ctr"/>
                      <a:r>
                        <a:rPr lang="es-CO" sz="600" b="0" i="0" u="none" strike="noStrike">
                          <a:effectLst/>
                          <a:latin typeface="Arial"/>
                        </a:rPr>
                        <a:t>20186000942912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20182230641301</a:t>
                      </a:r>
                    </a:p>
                  </a:txBody>
                  <a:tcPr marL="7620" marR="7620" marT="7620" marB="0" anchor="ctr"/>
                </a:tc>
              </a:tr>
              <a:tr h="412045">
                <a:tc>
                  <a:txBody>
                    <a:bodyPr/>
                    <a:lstStyle/>
                    <a:p>
                      <a:pPr algn="ctr" fontAlgn="ctr"/>
                      <a:r>
                        <a:rPr lang="es-CO" sz="600" b="0" i="0" u="none" strike="noStrike">
                          <a:effectLst/>
                          <a:latin typeface="Arial"/>
                        </a:rPr>
                        <a:t>20186000942932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20186000942962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RESPUESTA A OFICIO CON RADICADO NO. 20182220552281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20186000943022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193185754"/>
      </p:ext>
    </p:extLst>
  </p:cSld>
  <p:clrMapOvr>
    <a:masterClrMapping/>
  </p:clrMapOvr>
  <p:timing>
    <p:tnLst>
      <p:par>
        <p:cTn id="1" dur="indefinite" restart="never" nodeType="tmRoot"/>
      </p:par>
    </p:tnLst>
  </p:timing>
</p:sld>
</file>

<file path=ppt/slides/slide110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1108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87287819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20186000943042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AUTORIZACION USO DE LISTA DE ELEGIBLES ANTE RENUNCIA DEL ELEGILE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20186000943052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20186000943072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20186000943152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429-2016</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20182110635081</a:t>
                      </a:r>
                    </a:p>
                  </a:txBody>
                  <a:tcPr marL="7620" marR="7620" marT="7620" marB="0" anchor="ctr"/>
                </a:tc>
              </a:tr>
              <a:tr h="412045">
                <a:tc>
                  <a:txBody>
                    <a:bodyPr/>
                    <a:lstStyle/>
                    <a:p>
                      <a:pPr algn="ctr" fontAlgn="ctr"/>
                      <a:r>
                        <a:rPr lang="es-CO" sz="600" b="0" i="0" u="none" strike="noStrike">
                          <a:effectLst/>
                          <a:latin typeface="Arial"/>
                        </a:rPr>
                        <a:t>20186000943172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REQUERIMIENTO POR PRESUNTO INCUMPLIMIENTO DE NORMAS - CIRCULAR 003 DE 2016</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20181700641531</a:t>
                      </a:r>
                    </a:p>
                  </a:txBody>
                  <a:tcPr marL="7620" marR="7620" marT="7620" marB="0" anchor="ctr"/>
                </a:tc>
              </a:tr>
              <a:tr h="412045">
                <a:tc>
                  <a:txBody>
                    <a:bodyPr/>
                    <a:lstStyle/>
                    <a:p>
                      <a:pPr algn="ctr" fontAlgn="ctr"/>
                      <a:r>
                        <a:rPr lang="es-CO" sz="600" b="0" i="0" u="none" strike="noStrike">
                          <a:effectLst/>
                          <a:latin typeface="Arial"/>
                        </a:rPr>
                        <a:t>20186000943262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20182210635441</a:t>
                      </a:r>
                    </a:p>
                  </a:txBody>
                  <a:tcPr marL="7620" marR="7620" marT="7620" marB="0" anchor="ctr"/>
                </a:tc>
              </a:tr>
              <a:tr h="412045">
                <a:tc>
                  <a:txBody>
                    <a:bodyPr/>
                    <a:lstStyle/>
                    <a:p>
                      <a:pPr algn="ctr" fontAlgn="ctr"/>
                      <a:r>
                        <a:rPr lang="es-CO" sz="600" b="0" i="0" u="none" strike="noStrike">
                          <a:effectLst/>
                          <a:latin typeface="Arial"/>
                        </a:rPr>
                        <a:t>20186000943292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20181020682271</a:t>
                      </a:r>
                    </a:p>
                  </a:txBody>
                  <a:tcPr marL="7620" marR="7620" marT="7620" marB="0" anchor="ctr"/>
                </a:tc>
              </a:tr>
              <a:tr h="412045">
                <a:tc>
                  <a:txBody>
                    <a:bodyPr/>
                    <a:lstStyle/>
                    <a:p>
                      <a:pPr algn="ctr" fontAlgn="ctr"/>
                      <a:r>
                        <a:rPr lang="es-CO" sz="600" b="0" i="0" u="none" strike="noStrike">
                          <a:effectLst/>
                          <a:latin typeface="Arial"/>
                        </a:rPr>
                        <a:t>20186000943312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vi-VN" sz="600" b="0" i="0" u="none" strike="noStrike">
                          <a:effectLst/>
                          <a:latin typeface="Arial"/>
                        </a:rPr>
                        <a:t>SOLICITUD-MUNICIPIO DE CANTAGALLO.BOLÍVAR</a:t>
                      </a:r>
                      <a:br>
                        <a:rPr lang="vi-VN" sz="600" b="0" i="0" u="none" strike="noStrike">
                          <a:effectLst/>
                          <a:latin typeface="Arial"/>
                        </a:rPr>
                      </a:br>
                      <a:r>
                        <a:rPr lang="vi-VN" sz="600" b="0" i="0" u="none" strike="noStrike">
                          <a:effectLst/>
                          <a:latin typeface="Arial"/>
                        </a:rPr>
                        <a:t/>
                      </a:r>
                      <a:br>
                        <a:rPr lang="vi-VN" sz="600" b="0" i="0" u="none" strike="noStrike">
                          <a:effectLst/>
                          <a:latin typeface="Arial"/>
                        </a:rPr>
                      </a:br>
                      <a:endParaRPr lang="vi-VN"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20185000641041</a:t>
                      </a:r>
                    </a:p>
                  </a:txBody>
                  <a:tcPr marL="7620" marR="7620" marT="7620" marB="0" anchor="ctr"/>
                </a:tc>
              </a:tr>
              <a:tr h="493103">
                <a:tc>
                  <a:txBody>
                    <a:bodyPr/>
                    <a:lstStyle/>
                    <a:p>
                      <a:pPr algn="ctr" fontAlgn="ctr"/>
                      <a:r>
                        <a:rPr lang="es-CO" sz="600" b="0" i="0" u="none" strike="noStrike">
                          <a:effectLst/>
                          <a:latin typeface="Arial"/>
                        </a:rPr>
                        <a:t>20186000943332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COMUNICADO SEGUN RADICADO 20185000574451 </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dirty="0">
                          <a:effectLst/>
                          <a:latin typeface="Arial"/>
                        </a:rPr>
                        <a:t>20185000659461</a:t>
                      </a:r>
                    </a:p>
                  </a:txBody>
                  <a:tcPr marL="7620" marR="7620" marT="7620" marB="0" anchor="ctr"/>
                </a:tc>
              </a:tr>
            </a:tbl>
          </a:graphicData>
        </a:graphic>
      </p:graphicFrame>
    </p:spTree>
    <p:extLst>
      <p:ext uri="{BB962C8B-B14F-4D97-AF65-F5344CB8AC3E}">
        <p14:creationId xmlns:p14="http://schemas.microsoft.com/office/powerpoint/2010/main" val="965067093"/>
      </p:ext>
    </p:extLst>
  </p:cSld>
  <p:clrMapOvr>
    <a:masterClrMapping/>
  </p:clrMapOvr>
  <p:timing>
    <p:tnLst>
      <p:par>
        <p:cTn id="1" dur="indefinite" restart="never" nodeType="tmRoot"/>
      </p:par>
    </p:tnLst>
  </p:timing>
</p:sld>
</file>

<file path=ppt/slides/slide110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1109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91051931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20186000943342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20186000943392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20186000943412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20186000943462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20186000943472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OFICIO DEL RADICADO NO. 20182210617631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20186000943482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20182230643361</a:t>
                      </a:r>
                    </a:p>
                  </a:txBody>
                  <a:tcPr marL="7620" marR="7620" marT="7620" marB="0" anchor="ctr"/>
                </a:tc>
              </a:tr>
              <a:tr h="412045">
                <a:tc>
                  <a:txBody>
                    <a:bodyPr/>
                    <a:lstStyle/>
                    <a:p>
                      <a:pPr algn="ctr" fontAlgn="ctr"/>
                      <a:r>
                        <a:rPr lang="es-CO" sz="600" b="0" i="0" u="none" strike="noStrike">
                          <a:effectLst/>
                          <a:latin typeface="Arial"/>
                        </a:rPr>
                        <a:t>20186000943502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20186000943522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20186000943532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RADICADO 20185000599501</a:t>
                      </a:r>
                    </a:p>
                  </a:txBody>
                  <a:tcPr marL="7620" marR="7620" marT="7620" marB="0" anchor="ctr"/>
                </a:tc>
                <a:tc>
                  <a:txBody>
                    <a:bodyPr/>
                    <a:lstStyle/>
                    <a:p>
                      <a:pPr algn="ctr" fontAlgn="ctr"/>
                      <a:r>
                        <a:rPr lang="es-CO" sz="600" b="0" i="0" u="none" strike="noStrike">
                          <a:effectLst/>
                          <a:latin typeface="Arial"/>
                        </a:rPr>
                        <a:t>30/11/2018</a:t>
                      </a:r>
                    </a:p>
                  </a:txBody>
                  <a:tcPr marL="7620" marR="7620" marT="7620" marB="0" anchor="ctr"/>
                </a:tc>
                <a:tc>
                  <a:txBody>
                    <a:bodyPr/>
                    <a:lstStyle/>
                    <a:p>
                      <a:pPr algn="ctr" fontAlgn="ctr"/>
                      <a:r>
                        <a:rPr lang="es-CO" sz="600" b="0" i="0" u="none" strike="noStrike" dirty="0">
                          <a:effectLst/>
                          <a:latin typeface="Arial"/>
                        </a:rPr>
                        <a:t>20185000660721</a:t>
                      </a:r>
                    </a:p>
                  </a:txBody>
                  <a:tcPr marL="7620" marR="7620" marT="7620" marB="0" anchor="ctr"/>
                </a:tc>
              </a:tr>
            </a:tbl>
          </a:graphicData>
        </a:graphic>
      </p:graphicFrame>
    </p:spTree>
    <p:extLst>
      <p:ext uri="{BB962C8B-B14F-4D97-AF65-F5344CB8AC3E}">
        <p14:creationId xmlns:p14="http://schemas.microsoft.com/office/powerpoint/2010/main" val="571022744"/>
      </p:ext>
    </p:extLst>
  </p:cSld>
  <p:clrMapOvr>
    <a:masterClrMapping/>
  </p:clrMapOvr>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34060537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201810230045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201810230051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201810230052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201810230053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201810230054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201810230060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111</a:t>
            </a:fld>
            <a:endParaRPr lang="es-CO"/>
          </a:p>
        </p:txBody>
      </p:sp>
    </p:spTree>
    <p:extLst>
      <p:ext uri="{BB962C8B-B14F-4D97-AF65-F5344CB8AC3E}">
        <p14:creationId xmlns:p14="http://schemas.microsoft.com/office/powerpoint/2010/main" val="1987024318"/>
      </p:ext>
    </p:extLst>
  </p:cSld>
  <p:clrMapOvr>
    <a:masterClrMapping/>
  </p:clrMapOvr>
  <p:timing>
    <p:tnLst>
      <p:par>
        <p:cTn id="1" dur="indefinite" restart="never" nodeType="tmRoot"/>
      </p:par>
    </p:tnLst>
  </p:timing>
</p:sld>
</file>

<file path=ppt/slides/slide111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1110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6614305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20186000943552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NORTE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20182210646601</a:t>
                      </a:r>
                    </a:p>
                  </a:txBody>
                  <a:tcPr marL="7620" marR="7620" marT="7620" marB="0" anchor="ctr"/>
                </a:tc>
              </a:tr>
              <a:tr h="446138">
                <a:tc>
                  <a:txBody>
                    <a:bodyPr/>
                    <a:lstStyle/>
                    <a:p>
                      <a:pPr algn="ctr" fontAlgn="ctr"/>
                      <a:r>
                        <a:rPr lang="es-CO" sz="600" b="0" i="0" u="none" strike="noStrike">
                          <a:effectLst/>
                          <a:latin typeface="Arial"/>
                        </a:rPr>
                        <a:t>20186000943562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20186000943572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DUDAS PROVISION DE EMPLEOS CONCURSO 426 DE 2016</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20182110635501</a:t>
                      </a:r>
                    </a:p>
                  </a:txBody>
                  <a:tcPr marL="7620" marR="7620" marT="7620" marB="0" anchor="ctr"/>
                </a:tc>
              </a:tr>
              <a:tr h="412045">
                <a:tc>
                  <a:txBody>
                    <a:bodyPr/>
                    <a:lstStyle/>
                    <a:p>
                      <a:pPr algn="ctr" fontAlgn="ctr"/>
                      <a:r>
                        <a:rPr lang="es-CO" sz="600" b="0" i="0" u="none" strike="noStrike">
                          <a:effectLst/>
                          <a:latin typeface="Arial"/>
                        </a:rPr>
                        <a:t>20186000943582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20186000943602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RECURSO DE REPOSICION ANTE LAS FUNCIONES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20186000943612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RECURSO DE REPOSICION ANTE LAS FUNCIONES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20186000943642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ASIGNACION DE USUARIO Y CONTRASEÑA </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20185000631431</a:t>
                      </a:r>
                    </a:p>
                  </a:txBody>
                  <a:tcPr marL="7620" marR="7620" marT="7620" marB="0" anchor="ctr"/>
                </a:tc>
              </a:tr>
              <a:tr h="412045">
                <a:tc>
                  <a:txBody>
                    <a:bodyPr/>
                    <a:lstStyle/>
                    <a:p>
                      <a:pPr algn="ctr" fontAlgn="ctr"/>
                      <a:r>
                        <a:rPr lang="es-CO" sz="600" b="0" i="0" u="none" strike="noStrike">
                          <a:effectLst/>
                          <a:latin typeface="Arial"/>
                        </a:rPr>
                        <a:t>20186000943662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NOTIFICACIÓN ELECTRÓNICA DEL ACTO ADMINISTRATIVO 20181020151765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20186000943712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NOTIFICACIONES</a:t>
                      </a:r>
                    </a:p>
                  </a:txBody>
                  <a:tcPr marL="7620" marR="7620" marT="7620" marB="0" anchor="ctr"/>
                </a:tc>
                <a:tc>
                  <a:txBody>
                    <a:bodyPr/>
                    <a:lstStyle/>
                    <a:p>
                      <a:pPr algn="ctr" fontAlgn="ctr"/>
                      <a:r>
                        <a:rPr lang="es-CO" sz="600" b="0" i="0" u="none" strike="noStrike">
                          <a:effectLst/>
                          <a:latin typeface="Arial"/>
                        </a:rPr>
                        <a:t>RESPUESTA OFICIO No. 20181020599851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dirty="0">
                          <a:effectLst/>
                          <a:latin typeface="Arial"/>
                        </a:rPr>
                        <a:t>20181020673551</a:t>
                      </a:r>
                    </a:p>
                  </a:txBody>
                  <a:tcPr marL="7620" marR="7620" marT="7620" marB="0" anchor="ctr"/>
                </a:tc>
              </a:tr>
            </a:tbl>
          </a:graphicData>
        </a:graphic>
      </p:graphicFrame>
    </p:spTree>
    <p:extLst>
      <p:ext uri="{BB962C8B-B14F-4D97-AF65-F5344CB8AC3E}">
        <p14:creationId xmlns:p14="http://schemas.microsoft.com/office/powerpoint/2010/main" val="521347310"/>
      </p:ext>
    </p:extLst>
  </p:cSld>
  <p:clrMapOvr>
    <a:masterClrMapping/>
  </p:clrMapOvr>
  <p:timing>
    <p:tnLst>
      <p:par>
        <p:cTn id="1" dur="indefinite" restart="never" nodeType="tmRoot"/>
      </p:par>
    </p:tnLst>
  </p:timing>
</p:sld>
</file>

<file path=ppt/slides/slide111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1111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43124032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20186000943762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ATENCION RECLAMO - CONVOCATORIA 428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20186000943772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20186000943912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20186000943932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20186000943982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20182210644761</a:t>
                      </a:r>
                    </a:p>
                  </a:txBody>
                  <a:tcPr marL="7620" marR="7620" marT="7620" marB="0" anchor="ctr"/>
                </a:tc>
              </a:tr>
              <a:tr h="412045">
                <a:tc>
                  <a:txBody>
                    <a:bodyPr/>
                    <a:lstStyle/>
                    <a:p>
                      <a:pPr algn="ctr" fontAlgn="ctr"/>
                      <a:r>
                        <a:rPr lang="es-CO" sz="600" b="0" i="0" u="none" strike="noStrike">
                          <a:effectLst/>
                          <a:latin typeface="Arial"/>
                        </a:rPr>
                        <a:t>20186000944112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PORROGA DE DERECHO DE PETICION - DANIELA ORTIZ ORTIZ </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20181700632291</a:t>
                      </a:r>
                    </a:p>
                  </a:txBody>
                  <a:tcPr marL="7620" marR="7620" marT="7620" marB="0" anchor="ctr"/>
                </a:tc>
              </a:tr>
              <a:tr h="412045">
                <a:tc>
                  <a:txBody>
                    <a:bodyPr/>
                    <a:lstStyle/>
                    <a:p>
                      <a:pPr algn="ctr" fontAlgn="ctr"/>
                      <a:r>
                        <a:rPr lang="es-CO" sz="600" b="0" i="0" u="none" strike="noStrike">
                          <a:effectLst/>
                          <a:latin typeface="Arial"/>
                        </a:rPr>
                        <a:t>20186000944132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CONSTANCIA DE ASISTENCIA SEÑORA LUZ CARIME LOPEZ ARAQUE CC 29663900</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20186000944222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GLADYS MARIA MARTINEZ CC 23422592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20181700683901</a:t>
                      </a:r>
                    </a:p>
                  </a:txBody>
                  <a:tcPr marL="7620" marR="7620" marT="7620" marB="0" anchor="ctr"/>
                </a:tc>
              </a:tr>
              <a:tr h="493103">
                <a:tc>
                  <a:txBody>
                    <a:bodyPr/>
                    <a:lstStyle/>
                    <a:p>
                      <a:pPr algn="ctr" fontAlgn="ctr"/>
                      <a:r>
                        <a:rPr lang="es-CO" sz="600" b="0" i="0" u="none" strike="noStrike">
                          <a:effectLst/>
                          <a:latin typeface="Arial"/>
                        </a:rPr>
                        <a:t>20186000944402</a:t>
                      </a:r>
                    </a:p>
                  </a:txBody>
                  <a:tcPr marL="7620" marR="7620" marT="7620" marB="0" anchor="ctr"/>
                </a:tc>
                <a:tc>
                  <a:txBody>
                    <a:bodyPr/>
                    <a:lstStyle/>
                    <a:p>
                      <a:pPr algn="ctr" fontAlgn="ctr"/>
                      <a:r>
                        <a:rPr lang="es-CO" sz="600" b="0" i="0" u="none" strike="noStrike">
                          <a:effectLst/>
                          <a:latin typeface="Arial"/>
                        </a:rPr>
                        <a:t>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dirty="0">
                          <a:effectLst/>
                          <a:latin typeface="Arial"/>
                        </a:rPr>
                        <a:t>20181700635551</a:t>
                      </a:r>
                    </a:p>
                  </a:txBody>
                  <a:tcPr marL="7620" marR="7620" marT="7620" marB="0" anchor="ctr"/>
                </a:tc>
              </a:tr>
            </a:tbl>
          </a:graphicData>
        </a:graphic>
      </p:graphicFrame>
    </p:spTree>
    <p:extLst>
      <p:ext uri="{BB962C8B-B14F-4D97-AF65-F5344CB8AC3E}">
        <p14:creationId xmlns:p14="http://schemas.microsoft.com/office/powerpoint/2010/main" val="722538638"/>
      </p:ext>
    </p:extLst>
  </p:cSld>
  <p:clrMapOvr>
    <a:masterClrMapping/>
  </p:clrMapOvr>
  <p:timing>
    <p:tnLst>
      <p:par>
        <p:cTn id="1" dur="indefinite" restart="never" nodeType="tmRoot"/>
      </p:par>
    </p:tnLst>
  </p:timing>
</p:sld>
</file>

<file path=ppt/slides/slide111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1112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78060475"/>
              </p:ext>
            </p:extLst>
          </p:nvPr>
        </p:nvGraphicFramePr>
        <p:xfrm>
          <a:off x="539552" y="1268761"/>
          <a:ext cx="8208913" cy="4493964"/>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20186000944692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b"/>
                      <a:r>
                        <a:rPr lang="es-CO" sz="600" b="0" i="0" u="none" strike="noStrike">
                          <a:effectLst/>
                          <a:latin typeface="Arial"/>
                        </a:rPr>
                        <a:t>20186000944712</a:t>
                      </a:r>
                    </a:p>
                  </a:txBody>
                  <a:tcPr marL="7620" marR="7620" marT="7620" marB="0" anchor="ctr"/>
                </a:tc>
                <a:tc>
                  <a:txBody>
                    <a:bodyPr/>
                    <a:lstStyle/>
                    <a:p>
                      <a:pPr algn="ctr" fontAlgn="b"/>
                      <a:r>
                        <a:rPr lang="es-CO" sz="600" b="0" i="0" u="none" strike="noStrike">
                          <a:effectLst/>
                          <a:latin typeface="Arial"/>
                        </a:rPr>
                        <a:t>9/11/2018</a:t>
                      </a:r>
                    </a:p>
                  </a:txBody>
                  <a:tcPr marL="7620" marR="7620" marT="7620" marB="0" anchor="ctr"/>
                </a:tc>
                <a:tc>
                  <a:txBody>
                    <a:bodyPr/>
                    <a:lstStyle/>
                    <a:p>
                      <a:pPr algn="ctr" fontAlgn="b"/>
                      <a:r>
                        <a:rPr lang="es-CO" sz="600" b="0" i="0" u="none" strike="noStrike">
                          <a:effectLst/>
                          <a:latin typeface="Arial"/>
                        </a:rPr>
                        <a:t>CONCEPTOS</a:t>
                      </a:r>
                    </a:p>
                  </a:txBody>
                  <a:tcPr marL="7620" marR="7620" marT="7620" marB="0" anchor="ctr"/>
                </a:tc>
                <a:tc>
                  <a:txBody>
                    <a:bodyPr/>
                    <a:lstStyle/>
                    <a:p>
                      <a:pPr algn="ctr" fontAlgn="b"/>
                      <a:r>
                        <a:rPr lang="es-CO" sz="600" b="0" i="0" u="none" strike="noStrike">
                          <a:effectLst/>
                          <a:latin typeface="Arial"/>
                        </a:rPr>
                        <a:t>30</a:t>
                      </a:r>
                    </a:p>
                  </a:txBody>
                  <a:tcPr marL="7620" marR="7620" marT="7620" marB="0" anchor="ctr"/>
                </a:tc>
                <a:tc>
                  <a:txBody>
                    <a:bodyPr/>
                    <a:lstStyle/>
                    <a:p>
                      <a:pPr algn="ctr" fontAlgn="b"/>
                      <a:r>
                        <a:rPr lang="pt-BR" sz="600" b="0" i="0" u="none" strike="noStrike">
                          <a:effectLst/>
                          <a:latin typeface="Arial"/>
                        </a:rPr>
                        <a:t>GRUPO CONVOCATORIA 8 - DRA. CARDOSO</a:t>
                      </a:r>
                    </a:p>
                  </a:txBody>
                  <a:tcPr marL="7620" marR="7620" marT="7620" marB="0" anchor="ctr"/>
                </a:tc>
                <a:tc>
                  <a:txBody>
                    <a:bodyPr/>
                    <a:lstStyle/>
                    <a:p>
                      <a:pPr algn="ctr" fontAlgn="b"/>
                      <a:r>
                        <a:rPr lang="es-CO" sz="600" b="0" i="0" u="none" strike="noStrike">
                          <a:effectLst/>
                          <a:latin typeface="Arial"/>
                        </a:rPr>
                        <a:t>SOLICITUD DE INFORMACION</a:t>
                      </a:r>
                    </a:p>
                  </a:txBody>
                  <a:tcPr marL="7620" marR="7620" marT="7620" marB="0" anchor="ctr"/>
                </a:tc>
                <a:tc>
                  <a:txBody>
                    <a:bodyPr/>
                    <a:lstStyle/>
                    <a:p>
                      <a:pPr algn="ctr" fontAlgn="b"/>
                      <a:r>
                        <a:rPr lang="es-CO" sz="600" b="0" i="0" u="none" strike="noStrike">
                          <a:effectLst/>
                          <a:latin typeface="Arial"/>
                        </a:rPr>
                        <a:t> </a:t>
                      </a:r>
                    </a:p>
                  </a:txBody>
                  <a:tcPr marL="7620" marR="7620" marT="7620" marB="0" anchor="ctr"/>
                </a:tc>
                <a:tc>
                  <a:txBody>
                    <a:bodyPr/>
                    <a:lstStyle/>
                    <a:p>
                      <a:pPr algn="ctr" fontAlgn="b"/>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20186000944772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20182230657631</a:t>
                      </a:r>
                    </a:p>
                  </a:txBody>
                  <a:tcPr marL="7620" marR="7620" marT="7620" marB="0" anchor="ctr"/>
                </a:tc>
              </a:tr>
              <a:tr h="412045">
                <a:tc>
                  <a:txBody>
                    <a:bodyPr/>
                    <a:lstStyle/>
                    <a:p>
                      <a:pPr algn="ctr" fontAlgn="ctr"/>
                      <a:r>
                        <a:rPr lang="es-CO" sz="600" b="0" i="0" u="none" strike="noStrike">
                          <a:effectLst/>
                          <a:latin typeface="Arial"/>
                        </a:rPr>
                        <a:t>20186000944832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20186000944862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20186000944882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20182210631141</a:t>
                      </a:r>
                    </a:p>
                  </a:txBody>
                  <a:tcPr marL="7620" marR="7620" marT="7620" marB="0" anchor="ctr"/>
                </a:tc>
              </a:tr>
              <a:tr h="412045">
                <a:tc>
                  <a:txBody>
                    <a:bodyPr/>
                    <a:lstStyle/>
                    <a:p>
                      <a:pPr algn="ctr" fontAlgn="ctr"/>
                      <a:r>
                        <a:rPr lang="es-CO" sz="600" b="0" i="0" u="none" strike="noStrike">
                          <a:effectLst/>
                          <a:latin typeface="Arial"/>
                        </a:rPr>
                        <a:t>20186000944892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PRACTICA DE PRUEBAS - CONVOCATORIA 507 A 592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20182210635481</a:t>
                      </a:r>
                    </a:p>
                  </a:txBody>
                  <a:tcPr marL="7620" marR="7620" marT="7620" marB="0" anchor="ctr"/>
                </a:tc>
              </a:tr>
              <a:tr h="412045">
                <a:tc>
                  <a:txBody>
                    <a:bodyPr/>
                    <a:lstStyle/>
                    <a:p>
                      <a:pPr algn="ctr" fontAlgn="ctr"/>
                      <a:r>
                        <a:rPr lang="es-CO" sz="600" b="0" i="0" u="none" strike="noStrike">
                          <a:effectLst/>
                          <a:latin typeface="Arial"/>
                        </a:rPr>
                        <a:t>20186000944902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20186000944912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dirty="0">
                          <a:effectLst/>
                          <a:latin typeface="Arial"/>
                        </a:rPr>
                        <a:t>20182230642831</a:t>
                      </a:r>
                    </a:p>
                  </a:txBody>
                  <a:tcPr marL="7620" marR="7620" marT="7620" marB="0" anchor="ctr"/>
                </a:tc>
              </a:tr>
            </a:tbl>
          </a:graphicData>
        </a:graphic>
      </p:graphicFrame>
    </p:spTree>
    <p:extLst>
      <p:ext uri="{BB962C8B-B14F-4D97-AF65-F5344CB8AC3E}">
        <p14:creationId xmlns:p14="http://schemas.microsoft.com/office/powerpoint/2010/main" val="1833784978"/>
      </p:ext>
    </p:extLst>
  </p:cSld>
  <p:clrMapOvr>
    <a:masterClrMapping/>
  </p:clrMapOvr>
  <p:timing>
    <p:tnLst>
      <p:par>
        <p:cTn id="1" dur="indefinite" restart="never" nodeType="tmRoot"/>
      </p:par>
    </p:tnLst>
  </p:timing>
</p:sld>
</file>

<file path=ppt/slides/slide111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1113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365699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20186000944932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CONSTANCIA DE EJECUTORIA RESOLUCIÓN NO. 20182020127295 DEL 11 DE SEPTIEMBRE DE 2018</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20183010641191</a:t>
                      </a:r>
                    </a:p>
                  </a:txBody>
                  <a:tcPr marL="7620" marR="7620" marT="7620" marB="0" anchor="ctr"/>
                </a:tc>
              </a:tr>
              <a:tr h="446138">
                <a:tc>
                  <a:txBody>
                    <a:bodyPr/>
                    <a:lstStyle/>
                    <a:p>
                      <a:pPr algn="ctr" fontAlgn="ctr"/>
                      <a:r>
                        <a:rPr lang="es-CO" sz="600" b="0" i="0" u="none" strike="noStrike">
                          <a:effectLst/>
                          <a:latin typeface="Arial"/>
                        </a:rPr>
                        <a:t>20186000944942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INFORMACION - OFICIO 20181700570581</a:t>
                      </a:r>
                    </a:p>
                  </a:txBody>
                  <a:tcPr marL="7620" marR="7620" marT="7620" marB="0" anchor="ctr"/>
                </a:tc>
                <a:tc>
                  <a:txBody>
                    <a:bodyPr/>
                    <a:lstStyle/>
                    <a:p>
                      <a:pPr algn="ctr" fontAlgn="ctr"/>
                      <a:r>
                        <a:rPr lang="es-CO" sz="600" b="0" i="0" u="none" strike="noStrike">
                          <a:effectLst/>
                          <a:latin typeface="Arial"/>
                        </a:rPr>
                        <a:t>30/11/2018</a:t>
                      </a:r>
                    </a:p>
                  </a:txBody>
                  <a:tcPr marL="7620" marR="7620" marT="7620" marB="0" anchor="ctr"/>
                </a:tc>
                <a:tc>
                  <a:txBody>
                    <a:bodyPr/>
                    <a:lstStyle/>
                    <a:p>
                      <a:pPr algn="ctr" fontAlgn="ctr"/>
                      <a:r>
                        <a:rPr lang="es-CO" sz="600" b="0" i="0" u="none" strike="noStrike">
                          <a:effectLst/>
                          <a:latin typeface="Arial"/>
                        </a:rPr>
                        <a:t>20181700655811</a:t>
                      </a:r>
                    </a:p>
                  </a:txBody>
                  <a:tcPr marL="7620" marR="7620" marT="7620" marB="0" anchor="ctr"/>
                </a:tc>
              </a:tr>
              <a:tr h="412045">
                <a:tc>
                  <a:txBody>
                    <a:bodyPr/>
                    <a:lstStyle/>
                    <a:p>
                      <a:pPr algn="ctr" fontAlgn="ctr"/>
                      <a:r>
                        <a:rPr lang="es-CO" sz="600" b="0" i="0" u="none" strike="noStrike">
                          <a:effectLst/>
                          <a:latin typeface="Arial"/>
                        </a:rPr>
                        <a:t>20186000944952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20186000945012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20186000945072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DEL HISTORICO DE LAS VACANTES OFERTADAS POR EL MUNICIPIO DE CHINU</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20186000945082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20186000945092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20186000945102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COPIA DE ACTO ADMINISTRATIVO DEL REGISTRO PÚBLICO DE CARRERA ADMINISTRATIVA</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20181700634121</a:t>
                      </a:r>
                    </a:p>
                  </a:txBody>
                  <a:tcPr marL="7620" marR="7620" marT="7620" marB="0" anchor="ctr"/>
                </a:tc>
              </a:tr>
              <a:tr h="493103">
                <a:tc>
                  <a:txBody>
                    <a:bodyPr/>
                    <a:lstStyle/>
                    <a:p>
                      <a:pPr algn="ctr" fontAlgn="ctr"/>
                      <a:r>
                        <a:rPr lang="es-CO" sz="600" b="0" i="0" u="none" strike="noStrike">
                          <a:effectLst/>
                          <a:latin typeface="Arial"/>
                        </a:rPr>
                        <a:t>20186000945122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630049968"/>
      </p:ext>
    </p:extLst>
  </p:cSld>
  <p:clrMapOvr>
    <a:masterClrMapping/>
  </p:clrMapOvr>
  <p:timing>
    <p:tnLst>
      <p:par>
        <p:cTn id="1" dur="indefinite" restart="never" nodeType="tmRoot"/>
      </p:par>
    </p:tnLst>
  </p:timing>
</p:sld>
</file>

<file path=ppt/slides/slide111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1114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76562785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20186000945142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20186000945152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20186000945162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434-2016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20186000945182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RADICADO 20185000599501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20186000945212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20186000945242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20186000945252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20182230641111</a:t>
                      </a:r>
                    </a:p>
                  </a:txBody>
                  <a:tcPr marL="7620" marR="7620" marT="7620" marB="0" anchor="ctr"/>
                </a:tc>
              </a:tr>
              <a:tr h="412045">
                <a:tc>
                  <a:txBody>
                    <a:bodyPr/>
                    <a:lstStyle/>
                    <a:p>
                      <a:pPr algn="ctr" fontAlgn="ctr"/>
                      <a:r>
                        <a:rPr lang="es-CO" sz="600" b="0" i="0" u="none" strike="noStrike">
                          <a:effectLst/>
                          <a:latin typeface="Arial"/>
                        </a:rPr>
                        <a:t>20186000945262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REGISTRO PÚBLICO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20181700656511</a:t>
                      </a:r>
                    </a:p>
                  </a:txBody>
                  <a:tcPr marL="7620" marR="7620" marT="7620" marB="0" anchor="ctr"/>
                </a:tc>
              </a:tr>
              <a:tr h="493103">
                <a:tc>
                  <a:txBody>
                    <a:bodyPr/>
                    <a:lstStyle/>
                    <a:p>
                      <a:pPr algn="ctr" fontAlgn="ctr"/>
                      <a:r>
                        <a:rPr lang="es-CO" sz="600" b="0" i="0" u="none" strike="noStrike">
                          <a:effectLst/>
                          <a:latin typeface="Arial"/>
                        </a:rPr>
                        <a:t>20186000945282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30754054"/>
      </p:ext>
    </p:extLst>
  </p:cSld>
  <p:clrMapOvr>
    <a:masterClrMapping/>
  </p:clrMapOvr>
  <p:timing>
    <p:tnLst>
      <p:par>
        <p:cTn id="1" dur="indefinite" restart="never" nodeType="tmRoot"/>
      </p:par>
    </p:tnLst>
  </p:timing>
</p:sld>
</file>

<file path=ppt/slides/slide111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1115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94547727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20186000945142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20186000945152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20186000945162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434-2016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20186000945182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RADICADO 20185000599501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20186000945212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20186000945242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20186000945252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20182230641111</a:t>
                      </a:r>
                    </a:p>
                  </a:txBody>
                  <a:tcPr marL="7620" marR="7620" marT="7620" marB="0" anchor="ctr"/>
                </a:tc>
              </a:tr>
              <a:tr h="412045">
                <a:tc>
                  <a:txBody>
                    <a:bodyPr/>
                    <a:lstStyle/>
                    <a:p>
                      <a:pPr algn="ctr" fontAlgn="ctr"/>
                      <a:r>
                        <a:rPr lang="es-CO" sz="600" b="0" i="0" u="none" strike="noStrike">
                          <a:effectLst/>
                          <a:latin typeface="Arial"/>
                        </a:rPr>
                        <a:t>20186000945262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REGISTRO PÚBLICO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20181700656511</a:t>
                      </a:r>
                    </a:p>
                  </a:txBody>
                  <a:tcPr marL="7620" marR="7620" marT="7620" marB="0" anchor="ctr"/>
                </a:tc>
              </a:tr>
              <a:tr h="493103">
                <a:tc>
                  <a:txBody>
                    <a:bodyPr/>
                    <a:lstStyle/>
                    <a:p>
                      <a:pPr algn="ctr" fontAlgn="ctr"/>
                      <a:r>
                        <a:rPr lang="es-CO" sz="600" b="0" i="0" u="none" strike="noStrike">
                          <a:effectLst/>
                          <a:latin typeface="Arial"/>
                        </a:rPr>
                        <a:t>20186000945282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850226755"/>
      </p:ext>
    </p:extLst>
  </p:cSld>
  <p:clrMapOvr>
    <a:masterClrMapping/>
  </p:clrMapOvr>
  <p:timing>
    <p:tnLst>
      <p:par>
        <p:cTn id="1" dur="indefinite" restart="never" nodeType="tmRoot"/>
      </p:par>
    </p:tnLst>
  </p:timing>
</p:sld>
</file>

<file path=ppt/slides/slide111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1116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64884057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20186000945502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20186000945522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RESPUESTA OFICIO No. 20181020599851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20186000945542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OFICIO No. 20181020599851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20186000945552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RESPUESTA RADICADO N° 20182320615221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20186000945572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20186000945592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PROVICION DE EMPLEOS DECLARADOS DECIERTOS - CONVOCATORIA 435 DE 2016 CAR - ANLA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20186000945602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PRUEBA DE ENTREGA: ENTREGADO RESPUESTA A SOLICITUD DE ACTOS ADMINISTRATIVOS RDO. NRO. 20181020599911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20186000945612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 INFORMACION CONVOCATORIA 435 CAR-ANLA</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20181020675781</a:t>
                      </a:r>
                    </a:p>
                  </a:txBody>
                  <a:tcPr marL="7620" marR="7620" marT="7620" marB="0" anchor="ctr"/>
                </a:tc>
              </a:tr>
              <a:tr h="493103">
                <a:tc>
                  <a:txBody>
                    <a:bodyPr/>
                    <a:lstStyle/>
                    <a:p>
                      <a:pPr algn="ctr" fontAlgn="ctr"/>
                      <a:r>
                        <a:rPr lang="es-CO" sz="600" b="0" i="0" u="none" strike="noStrike">
                          <a:effectLst/>
                          <a:latin typeface="Arial"/>
                        </a:rPr>
                        <a:t>20186000945652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ACTOS ADMINISTRATIVOS NOMBRAMIENTOS CONVOCATORIA 435 DE 2016 - CORPOAMAZONIA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703337845"/>
      </p:ext>
    </p:extLst>
  </p:cSld>
  <p:clrMapOvr>
    <a:masterClrMapping/>
  </p:clrMapOvr>
  <p:timing>
    <p:tnLst>
      <p:par>
        <p:cTn id="1" dur="indefinite" restart="never" nodeType="tmRoot"/>
      </p:par>
    </p:tnLst>
  </p:timing>
</p:sld>
</file>

<file path=ppt/slides/slide111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1117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83776126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20186000945682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PROVISION DE 9 EMPLEOS OFERTADOS LISTA DE ELEGIBLES</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20181020673601</a:t>
                      </a:r>
                    </a:p>
                  </a:txBody>
                  <a:tcPr marL="7620" marR="7620" marT="7620" marB="0" anchor="ctr"/>
                </a:tc>
              </a:tr>
              <a:tr h="446138">
                <a:tc>
                  <a:txBody>
                    <a:bodyPr/>
                    <a:lstStyle/>
                    <a:p>
                      <a:pPr algn="ctr" fontAlgn="ctr"/>
                      <a:r>
                        <a:rPr lang="es-CO" sz="600" b="0" i="0" u="none" strike="noStrike">
                          <a:effectLst/>
                          <a:latin typeface="Arial"/>
                        </a:rPr>
                        <a:t>20186000945692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pt-BR" sz="600" b="0" i="0" u="none" strike="noStrike">
                          <a:effectLst/>
                          <a:latin typeface="Arial"/>
                        </a:rPr>
                        <a:t>INFORME NOVEDADES CONVOCATORIA 431 DE 2016 DASCD</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20186000945702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20186000945712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20186000945782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20186000945802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20182020635311</a:t>
                      </a:r>
                    </a:p>
                  </a:txBody>
                  <a:tcPr marL="7620" marR="7620" marT="7620" marB="0" anchor="ctr"/>
                </a:tc>
              </a:tr>
              <a:tr h="412045">
                <a:tc>
                  <a:txBody>
                    <a:bodyPr/>
                    <a:lstStyle/>
                    <a:p>
                      <a:pPr algn="ctr" fontAlgn="ctr"/>
                      <a:r>
                        <a:rPr lang="es-CO" sz="600" b="0" i="0" u="none" strike="noStrike">
                          <a:effectLst/>
                          <a:latin typeface="Arial"/>
                        </a:rPr>
                        <a:t>20186000945852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UIS E-2018-430595/1194207</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20185000640731</a:t>
                      </a:r>
                    </a:p>
                  </a:txBody>
                  <a:tcPr marL="7620" marR="7620" marT="7620" marB="0" anchor="ctr"/>
                </a:tc>
              </a:tr>
              <a:tr h="412045">
                <a:tc>
                  <a:txBody>
                    <a:bodyPr/>
                    <a:lstStyle/>
                    <a:p>
                      <a:pPr algn="ctr" fontAlgn="ctr"/>
                      <a:r>
                        <a:rPr lang="es-CO" sz="600" b="0" i="0" u="none" strike="noStrike">
                          <a:effectLst/>
                          <a:latin typeface="Arial"/>
                        </a:rPr>
                        <a:t>20186000945862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20186000945882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912126988"/>
      </p:ext>
    </p:extLst>
  </p:cSld>
  <p:clrMapOvr>
    <a:masterClrMapping/>
  </p:clrMapOvr>
  <p:timing>
    <p:tnLst>
      <p:par>
        <p:cTn id="1" dur="indefinite" restart="never" nodeType="tmRoot"/>
      </p:par>
    </p:tnLst>
  </p:timing>
</p:sld>
</file>

<file path=ppt/slides/slide111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1118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92897971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20186000945912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RESPUESTA A COMINICADO RADICADO 20182130555861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20186000945942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20186000945952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ACLARACION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20186000946052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20186000946062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20186000946072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20182230641011</a:t>
                      </a:r>
                    </a:p>
                  </a:txBody>
                  <a:tcPr marL="7620" marR="7620" marT="7620" marB="0" anchor="ctr"/>
                </a:tc>
              </a:tr>
              <a:tr h="412045">
                <a:tc>
                  <a:txBody>
                    <a:bodyPr/>
                    <a:lstStyle/>
                    <a:p>
                      <a:pPr algn="ctr" fontAlgn="ctr"/>
                      <a:r>
                        <a:rPr lang="es-CO" sz="600" b="0" i="0" u="none" strike="noStrike">
                          <a:effectLst/>
                          <a:latin typeface="Arial"/>
                        </a:rPr>
                        <a:t>20186000946082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20186000946102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20182230653161</a:t>
                      </a:r>
                    </a:p>
                  </a:txBody>
                  <a:tcPr marL="7620" marR="7620" marT="7620" marB="0" anchor="ctr"/>
                </a:tc>
              </a:tr>
              <a:tr h="493103">
                <a:tc>
                  <a:txBody>
                    <a:bodyPr/>
                    <a:lstStyle/>
                    <a:p>
                      <a:pPr algn="ctr" fontAlgn="ctr"/>
                      <a:r>
                        <a:rPr lang="es-CO" sz="600" b="0" i="0" u="none" strike="noStrike">
                          <a:effectLst/>
                          <a:latin typeface="Arial"/>
                        </a:rPr>
                        <a:t>20186000946152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PETICIÓN</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dirty="0">
                          <a:effectLst/>
                          <a:latin typeface="Arial"/>
                        </a:rPr>
                        <a:t>20182210645011</a:t>
                      </a:r>
                    </a:p>
                  </a:txBody>
                  <a:tcPr marL="7620" marR="7620" marT="7620" marB="0" anchor="ctr"/>
                </a:tc>
              </a:tr>
            </a:tbl>
          </a:graphicData>
        </a:graphic>
      </p:graphicFrame>
    </p:spTree>
    <p:extLst>
      <p:ext uri="{BB962C8B-B14F-4D97-AF65-F5344CB8AC3E}">
        <p14:creationId xmlns:p14="http://schemas.microsoft.com/office/powerpoint/2010/main" val="3633675671"/>
      </p:ext>
    </p:extLst>
  </p:cSld>
  <p:clrMapOvr>
    <a:masterClrMapping/>
  </p:clrMapOvr>
  <p:timing>
    <p:tnLst>
      <p:par>
        <p:cTn id="1" dur="indefinite" restart="never" nodeType="tmRoot"/>
      </p:par>
    </p:tnLst>
  </p:timing>
</p:sld>
</file>

<file path=ppt/slides/slide111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1119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48043759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20186000946162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20186000946172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DE EVALUACION DEL DESEMPEÑO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20182020633801</a:t>
                      </a:r>
                    </a:p>
                  </a:txBody>
                  <a:tcPr marL="7620" marR="7620" marT="7620" marB="0" anchor="ctr"/>
                </a:tc>
              </a:tr>
              <a:tr h="412045">
                <a:tc>
                  <a:txBody>
                    <a:bodyPr/>
                    <a:lstStyle/>
                    <a:p>
                      <a:pPr algn="ctr" fontAlgn="ctr"/>
                      <a:r>
                        <a:rPr lang="es-CO" sz="600" b="0" i="0" u="none" strike="noStrike">
                          <a:effectLst/>
                          <a:latin typeface="Arial"/>
                        </a:rPr>
                        <a:t>20186000946192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20182230641051</a:t>
                      </a:r>
                    </a:p>
                  </a:txBody>
                  <a:tcPr marL="7620" marR="7620" marT="7620" marB="0" anchor="ctr"/>
                </a:tc>
              </a:tr>
              <a:tr h="412045">
                <a:tc>
                  <a:txBody>
                    <a:bodyPr/>
                    <a:lstStyle/>
                    <a:p>
                      <a:pPr algn="ctr" fontAlgn="ctr"/>
                      <a:r>
                        <a:rPr lang="es-CO" sz="600" b="0" i="0" u="none" strike="noStrike">
                          <a:effectLst/>
                          <a:latin typeface="Arial"/>
                        </a:rPr>
                        <a:t>20186000946212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COMUNICACION DE LA RESOLUCION N° 579 DE 2018 - CONVOCATORIA 431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20186000946222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RESPUESTA OFICIO RADICADO NO 20185000574671 CALENDADO 09/10/2018</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20181700631991</a:t>
                      </a:r>
                    </a:p>
                  </a:txBody>
                  <a:tcPr marL="7620" marR="7620" marT="7620" marB="0" anchor="ctr"/>
                </a:tc>
              </a:tr>
              <a:tr h="412045">
                <a:tc>
                  <a:txBody>
                    <a:bodyPr/>
                    <a:lstStyle/>
                    <a:p>
                      <a:pPr algn="ctr" fontAlgn="ctr"/>
                      <a:r>
                        <a:rPr lang="es-CO" sz="600" b="0" i="0" u="none" strike="noStrike">
                          <a:effectLst/>
                          <a:latin typeface="Arial"/>
                        </a:rPr>
                        <a:t>20186000946292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20186000946312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20186000946322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DUDAS REGISTRO EMPLEO PUBLICO DE CARRERA</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20181700637271</a:t>
                      </a:r>
                    </a:p>
                  </a:txBody>
                  <a:tcPr marL="7620" marR="7620" marT="7620" marB="0" anchor="ctr"/>
                </a:tc>
              </a:tr>
              <a:tr h="493103">
                <a:tc>
                  <a:txBody>
                    <a:bodyPr/>
                    <a:lstStyle/>
                    <a:p>
                      <a:pPr algn="ctr" fontAlgn="ctr"/>
                      <a:r>
                        <a:rPr lang="es-CO" sz="600" b="0" i="0" u="none" strike="noStrike">
                          <a:effectLst/>
                          <a:latin typeface="Arial"/>
                        </a:rPr>
                        <a:t>20186000946342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703083956"/>
      </p:ext>
    </p:extLst>
  </p:cSld>
  <p:clrMapOvr>
    <a:masterClrMapping/>
  </p:clrMapOvr>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27890063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201810230061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201810230067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201810230068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201810230069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201810230070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201810230076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112</a:t>
            </a:fld>
            <a:endParaRPr lang="es-CO"/>
          </a:p>
        </p:txBody>
      </p:sp>
    </p:spTree>
    <p:extLst>
      <p:ext uri="{BB962C8B-B14F-4D97-AF65-F5344CB8AC3E}">
        <p14:creationId xmlns:p14="http://schemas.microsoft.com/office/powerpoint/2010/main" val="3043177835"/>
      </p:ext>
    </p:extLst>
  </p:cSld>
  <p:clrMapOvr>
    <a:masterClrMapping/>
  </p:clrMapOvr>
  <p:timing>
    <p:tnLst>
      <p:par>
        <p:cTn id="1" dur="indefinite" restart="never" nodeType="tmRoot"/>
      </p:par>
    </p:tnLst>
  </p:timing>
</p:sld>
</file>

<file path=ppt/slides/slide112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1120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00319761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20186000946352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RESPUESTA A OFICIO DE RADICADO NO. 20185000574881</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20181700633001</a:t>
                      </a:r>
                    </a:p>
                  </a:txBody>
                  <a:tcPr marL="7620" marR="7620" marT="7620" marB="0" anchor="ctr"/>
                </a:tc>
              </a:tr>
              <a:tr h="446138">
                <a:tc>
                  <a:txBody>
                    <a:bodyPr/>
                    <a:lstStyle/>
                    <a:p>
                      <a:pPr algn="ctr" fontAlgn="ctr"/>
                      <a:r>
                        <a:rPr lang="es-CO" sz="600" b="0" i="0" u="none" strike="noStrike">
                          <a:effectLst/>
                          <a:latin typeface="Arial"/>
                        </a:rPr>
                        <a:t>20186000946372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438 a 506 SANTANDER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20186000946392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RECURSO DE REPOSICION Y APELACION - RESOLUCION 1053-003951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20186000946412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20186000946422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20186000946432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20186000946482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20186000946492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20186000946502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38950747"/>
      </p:ext>
    </p:extLst>
  </p:cSld>
  <p:clrMapOvr>
    <a:masterClrMapping/>
  </p:clrMapOvr>
  <p:timing>
    <p:tnLst>
      <p:par>
        <p:cTn id="1" dur="indefinite" restart="never" nodeType="tmRoot"/>
      </p:par>
    </p:tnLst>
  </p:timing>
</p:sld>
</file>

<file path=ppt/slides/slide112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1121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30547460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20186000946522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20186000946532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20182230643381</a:t>
                      </a:r>
                    </a:p>
                  </a:txBody>
                  <a:tcPr marL="7620" marR="7620" marT="7620" marB="0" anchor="ctr"/>
                </a:tc>
              </a:tr>
              <a:tr h="412045">
                <a:tc>
                  <a:txBody>
                    <a:bodyPr/>
                    <a:lstStyle/>
                    <a:p>
                      <a:pPr algn="ctr" fontAlgn="ctr"/>
                      <a:r>
                        <a:rPr lang="es-CO" sz="600" b="0" i="0" u="none" strike="noStrike">
                          <a:effectLst/>
                          <a:latin typeface="Arial"/>
                        </a:rPr>
                        <a:t>20186000946622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20182230641131</a:t>
                      </a:r>
                    </a:p>
                  </a:txBody>
                  <a:tcPr marL="7620" marR="7620" marT="7620" marB="0" anchor="ctr"/>
                </a:tc>
              </a:tr>
              <a:tr h="412045">
                <a:tc>
                  <a:txBody>
                    <a:bodyPr/>
                    <a:lstStyle/>
                    <a:p>
                      <a:pPr algn="ctr" fontAlgn="ctr"/>
                      <a:r>
                        <a:rPr lang="es-CO" sz="600" b="0" i="0" u="none" strike="noStrike">
                          <a:effectLst/>
                          <a:latin typeface="Arial"/>
                        </a:rPr>
                        <a:t>20186000946632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20186000946642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20186000946702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20186000946732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20186000946742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ARGUMENTOS SEGUNDA INSTANCIA DE RECLAMACION </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20185000632121</a:t>
                      </a:r>
                    </a:p>
                  </a:txBody>
                  <a:tcPr marL="7620" marR="7620" marT="7620" marB="0" anchor="ctr"/>
                </a:tc>
              </a:tr>
              <a:tr h="493103">
                <a:tc>
                  <a:txBody>
                    <a:bodyPr/>
                    <a:lstStyle/>
                    <a:p>
                      <a:pPr algn="ctr" fontAlgn="ctr"/>
                      <a:r>
                        <a:rPr lang="es-CO" sz="600" b="0" i="0" u="none" strike="noStrike">
                          <a:effectLst/>
                          <a:latin typeface="Arial"/>
                        </a:rPr>
                        <a:t>20186000946752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dirty="0">
                          <a:effectLst/>
                          <a:latin typeface="Arial"/>
                        </a:rPr>
                        <a:t>20181020673801</a:t>
                      </a:r>
                    </a:p>
                  </a:txBody>
                  <a:tcPr marL="7620" marR="7620" marT="7620" marB="0" anchor="ctr"/>
                </a:tc>
              </a:tr>
            </a:tbl>
          </a:graphicData>
        </a:graphic>
      </p:graphicFrame>
    </p:spTree>
    <p:extLst>
      <p:ext uri="{BB962C8B-B14F-4D97-AF65-F5344CB8AC3E}">
        <p14:creationId xmlns:p14="http://schemas.microsoft.com/office/powerpoint/2010/main" val="525139176"/>
      </p:ext>
    </p:extLst>
  </p:cSld>
  <p:clrMapOvr>
    <a:masterClrMapping/>
  </p:clrMapOvr>
  <p:timing>
    <p:tnLst>
      <p:par>
        <p:cTn id="1" dur="indefinite" restart="never" nodeType="tmRoot"/>
      </p:par>
    </p:tnLst>
  </p:timing>
</p:sld>
</file>

<file path=ppt/slides/slide112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1122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12343211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20186000946772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RECURSO DE REPOSICION EN SUBSIDIO DE APELACION - RECLAMACION DE PRIMERA INSTANCIA  </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20185000668151</a:t>
                      </a:r>
                    </a:p>
                  </a:txBody>
                  <a:tcPr marL="7620" marR="7620" marT="7620" marB="0" anchor="ctr"/>
                </a:tc>
              </a:tr>
              <a:tr h="446138">
                <a:tc>
                  <a:txBody>
                    <a:bodyPr/>
                    <a:lstStyle/>
                    <a:p>
                      <a:pPr algn="ctr" fontAlgn="ctr"/>
                      <a:r>
                        <a:rPr lang="es-CO" sz="600" b="0" i="0" u="none" strike="noStrike">
                          <a:effectLst/>
                          <a:latin typeface="Arial"/>
                        </a:rPr>
                        <a:t>20186000946902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RADICADO 20181700550641</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20181700656791</a:t>
                      </a:r>
                    </a:p>
                  </a:txBody>
                  <a:tcPr marL="7620" marR="7620" marT="7620" marB="0" anchor="ctr"/>
                </a:tc>
              </a:tr>
              <a:tr h="412045">
                <a:tc>
                  <a:txBody>
                    <a:bodyPr/>
                    <a:lstStyle/>
                    <a:p>
                      <a:pPr algn="ctr" fontAlgn="ctr"/>
                      <a:r>
                        <a:rPr lang="es-CO" sz="600" b="0" i="0" u="none" strike="noStrike">
                          <a:effectLst/>
                          <a:latin typeface="Arial"/>
                        </a:rPr>
                        <a:t>20186000946942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434-2016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20182320648581</a:t>
                      </a:r>
                    </a:p>
                  </a:txBody>
                  <a:tcPr marL="7620" marR="7620" marT="7620" marB="0" anchor="ctr"/>
                </a:tc>
              </a:tr>
              <a:tr h="412045">
                <a:tc>
                  <a:txBody>
                    <a:bodyPr/>
                    <a:lstStyle/>
                    <a:p>
                      <a:pPr algn="ctr" fontAlgn="ctr"/>
                      <a:r>
                        <a:rPr lang="es-CO" sz="600" b="0" i="0" u="none" strike="noStrike">
                          <a:effectLst/>
                          <a:latin typeface="Arial"/>
                        </a:rPr>
                        <a:t>20186000946972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REPORTE NOVEDADES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20186000947022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20186000947072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20186000947502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DERECHO DE PETICION - CONVOCATORIA 431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20186000947552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RECURSO DE APELACION CONTRA LA RESOLUCION 365 DE 23 DE ABRIL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20186000947782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RESPUESTA RADICADO N° 2018000505 DE FECHA 29 DE OCTUBRE DE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961999497"/>
      </p:ext>
    </p:extLst>
  </p:cSld>
  <p:clrMapOvr>
    <a:masterClrMapping/>
  </p:clrMapOvr>
  <p:timing>
    <p:tnLst>
      <p:par>
        <p:cTn id="1" dur="indefinite" restart="never" nodeType="tmRoot"/>
      </p:par>
    </p:tnLst>
  </p:timing>
</p:sld>
</file>

<file path=ppt/slides/slide112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1123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14662576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20186000947932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COMUNICADO RADICADO N° 20185000575081</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20181700649271</a:t>
                      </a:r>
                    </a:p>
                  </a:txBody>
                  <a:tcPr marL="7620" marR="7620" marT="7620" marB="0" anchor="ctr"/>
                </a:tc>
              </a:tr>
              <a:tr h="446138">
                <a:tc>
                  <a:txBody>
                    <a:bodyPr/>
                    <a:lstStyle/>
                    <a:p>
                      <a:pPr algn="ctr" fontAlgn="ctr"/>
                      <a:r>
                        <a:rPr lang="es-CO" sz="600" b="0" i="0" u="none" strike="noStrike">
                          <a:effectLst/>
                          <a:latin typeface="Arial"/>
                        </a:rPr>
                        <a:t>20186000947942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VACACIONES DE LILI JOANA CANDELARIO RESTREPO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20186000948152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 SECRETARIA DE EDUCACION DE BOYACA</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20181400684061</a:t>
                      </a:r>
                    </a:p>
                  </a:txBody>
                  <a:tcPr marL="7620" marR="7620" marT="7620" marB="0" anchor="ctr"/>
                </a:tc>
              </a:tr>
              <a:tr h="412045">
                <a:tc>
                  <a:txBody>
                    <a:bodyPr/>
                    <a:lstStyle/>
                    <a:p>
                      <a:pPr algn="ctr" fontAlgn="ctr"/>
                      <a:r>
                        <a:rPr lang="es-CO" sz="600" b="0" i="0" u="none" strike="noStrike">
                          <a:effectLst/>
                          <a:latin typeface="Arial"/>
                        </a:rPr>
                        <a:t>20186000948172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CORRECCCION FORMAL </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20182330658901</a:t>
                      </a:r>
                    </a:p>
                  </a:txBody>
                  <a:tcPr marL="7620" marR="7620" marT="7620" marB="0" anchor="ctr"/>
                </a:tc>
              </a:tr>
              <a:tr h="412045">
                <a:tc>
                  <a:txBody>
                    <a:bodyPr/>
                    <a:lstStyle/>
                    <a:p>
                      <a:pPr algn="ctr" fontAlgn="ctr"/>
                      <a:r>
                        <a:rPr lang="es-CO" sz="600" b="0" i="0" u="none" strike="noStrike">
                          <a:effectLst/>
                          <a:latin typeface="Arial"/>
                        </a:rPr>
                        <a:t>20186000948222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ACTUALIZACION DE DATOS EN SIMO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20186000948342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RADICADO N° 20185000612011 DEL 30 DE OCTUBRE DE 2018 </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20185000641241</a:t>
                      </a:r>
                    </a:p>
                  </a:txBody>
                  <a:tcPr marL="7620" marR="7620" marT="7620" marB="0" anchor="ctr"/>
                </a:tc>
              </a:tr>
              <a:tr h="412045">
                <a:tc>
                  <a:txBody>
                    <a:bodyPr/>
                    <a:lstStyle/>
                    <a:p>
                      <a:pPr algn="ctr" fontAlgn="ctr"/>
                      <a:r>
                        <a:rPr lang="es-CO" sz="600" b="0" i="0" u="none" strike="noStrike">
                          <a:effectLst/>
                          <a:latin typeface="Arial"/>
                        </a:rPr>
                        <a:t>20186000948412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PETICION - ALMA CONSTANZA PLAZAS TOVAR </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20182000642761</a:t>
                      </a:r>
                    </a:p>
                  </a:txBody>
                  <a:tcPr marL="7620" marR="7620" marT="7620" marB="0" anchor="ctr"/>
                </a:tc>
              </a:tr>
              <a:tr h="412045">
                <a:tc>
                  <a:txBody>
                    <a:bodyPr/>
                    <a:lstStyle/>
                    <a:p>
                      <a:pPr algn="ctr" fontAlgn="ctr"/>
                      <a:r>
                        <a:rPr lang="es-CO" sz="600" b="0" i="0" u="none" strike="noStrike">
                          <a:effectLst/>
                          <a:latin typeface="Arial"/>
                        </a:rPr>
                        <a:t>20186000948582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QUEJA POR DILACION EN TRAMITE  - HOSPITAL UNIVERSITARIO DEL VALLE EVARISTO GARCIA E.S.E</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20185000655831</a:t>
                      </a:r>
                    </a:p>
                  </a:txBody>
                  <a:tcPr marL="7620" marR="7620" marT="7620" marB="0" anchor="ctr"/>
                </a:tc>
              </a:tr>
              <a:tr h="493103">
                <a:tc>
                  <a:txBody>
                    <a:bodyPr/>
                    <a:lstStyle/>
                    <a:p>
                      <a:pPr algn="ctr" fontAlgn="ctr"/>
                      <a:r>
                        <a:rPr lang="es-CO" sz="600" b="0" i="0" u="none" strike="noStrike">
                          <a:effectLst/>
                          <a:latin typeface="Arial"/>
                        </a:rPr>
                        <a:t>20186000948632</a:t>
                      </a: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SILENCIO ADMINISTRATIVO NEGATIVO - JENNY PATRICIA RICAURTE ZULUAGA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646445637"/>
      </p:ext>
    </p:extLst>
  </p:cSld>
  <p:clrMapOvr>
    <a:masterClrMapping/>
  </p:clrMapOvr>
  <p:timing>
    <p:tnLst>
      <p:par>
        <p:cTn id="1" dur="indefinite" restart="never" nodeType="tmRoot"/>
      </p:par>
    </p:tnLst>
  </p:timing>
</p:sld>
</file>

<file path=ppt/slides/slide112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1124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85409582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20186000949792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OFI18-00144291 / IDM: SOLICITUD INSCRIPCIÓN REGISTRO PÚBLICO DE CARRERA</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20181700651751</a:t>
                      </a:r>
                    </a:p>
                  </a:txBody>
                  <a:tcPr marL="7620" marR="7620" marT="7620" marB="0" anchor="ctr"/>
                </a:tc>
              </a:tr>
              <a:tr h="446138">
                <a:tc>
                  <a:txBody>
                    <a:bodyPr/>
                    <a:lstStyle/>
                    <a:p>
                      <a:pPr algn="ctr" fontAlgn="ctr"/>
                      <a:r>
                        <a:rPr lang="es-CO" sz="600" b="0" i="0" u="none" strike="noStrike">
                          <a:effectLst/>
                          <a:latin typeface="Arial"/>
                        </a:rPr>
                        <a:t>20186000949812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20186000949822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ESTADO DE RADICADO PQR: 201809280094</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20185000637831</a:t>
                      </a:r>
                    </a:p>
                  </a:txBody>
                  <a:tcPr marL="7620" marR="7620" marT="7620" marB="0" anchor="ctr"/>
                </a:tc>
              </a:tr>
              <a:tr h="412045">
                <a:tc>
                  <a:txBody>
                    <a:bodyPr/>
                    <a:lstStyle/>
                    <a:p>
                      <a:pPr algn="ctr" fontAlgn="ctr"/>
                      <a:r>
                        <a:rPr lang="es-CO" sz="600" b="0" i="0" u="none" strike="noStrike">
                          <a:effectLst/>
                          <a:latin typeface="Arial"/>
                        </a:rPr>
                        <a:t>20186000949832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20186000949852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A OFICIO CON RADICADO Nº 20182130608111 DEL 29/10/2018.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20186000949872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20186000949892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AL REQUERIMIENTO RADICADO RAD NO 20185000575491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20186000949902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BOMBEROS</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20182230641061</a:t>
                      </a:r>
                    </a:p>
                  </a:txBody>
                  <a:tcPr marL="7620" marR="7620" marT="7620" marB="0" anchor="ctr"/>
                </a:tc>
              </a:tr>
              <a:tr h="493103">
                <a:tc>
                  <a:txBody>
                    <a:bodyPr/>
                    <a:lstStyle/>
                    <a:p>
                      <a:pPr algn="ctr" fontAlgn="ctr"/>
                      <a:r>
                        <a:rPr lang="es-CO" sz="600" b="0" i="0" u="none" strike="noStrike">
                          <a:effectLst/>
                          <a:latin typeface="Arial"/>
                        </a:rPr>
                        <a:t>20186000949922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RESPUESTA AL REQUERIMIENTO RADICADO RAD NO 20185000575491</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dirty="0">
                          <a:effectLst/>
                          <a:latin typeface="Arial"/>
                        </a:rPr>
                        <a:t>20181700636101</a:t>
                      </a:r>
                    </a:p>
                  </a:txBody>
                  <a:tcPr marL="7620" marR="7620" marT="7620" marB="0" anchor="ctr"/>
                </a:tc>
              </a:tr>
            </a:tbl>
          </a:graphicData>
        </a:graphic>
      </p:graphicFrame>
    </p:spTree>
    <p:extLst>
      <p:ext uri="{BB962C8B-B14F-4D97-AF65-F5344CB8AC3E}">
        <p14:creationId xmlns:p14="http://schemas.microsoft.com/office/powerpoint/2010/main" val="4101703685"/>
      </p:ext>
    </p:extLst>
  </p:cSld>
  <p:clrMapOvr>
    <a:masterClrMapping/>
  </p:clrMapOvr>
  <p:timing>
    <p:tnLst>
      <p:par>
        <p:cTn id="1" dur="indefinite" restart="never" nodeType="tmRoot"/>
      </p:par>
    </p:tnLst>
  </p:timing>
</p:sld>
</file>

<file path=ppt/slides/slide112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1125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62551175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20186000949932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REPUESTA AL REQUERIMIENTO RAD NO 20185000575491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20186000949942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20186000949952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428-2016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20186000949962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AL REQUERIMIENTO NO. RAD NO 20185000575491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20186000949982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20186000950072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BASE DE DATOS ESE HOSPITAL SAN MARTIN DE LOS LLANOS META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20181700636871</a:t>
                      </a:r>
                    </a:p>
                  </a:txBody>
                  <a:tcPr marL="7620" marR="7620" marT="7620" marB="0" anchor="ctr"/>
                </a:tc>
              </a:tr>
              <a:tr h="412045">
                <a:tc>
                  <a:txBody>
                    <a:bodyPr/>
                    <a:lstStyle/>
                    <a:p>
                      <a:pPr algn="ctr" fontAlgn="ctr"/>
                      <a:r>
                        <a:rPr lang="es-CO" sz="600" b="0" i="0" u="none" strike="noStrike">
                          <a:effectLst/>
                          <a:latin typeface="Arial"/>
                        </a:rPr>
                        <a:t>20186000950082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20186000950092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20186000950142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dirty="0">
                          <a:effectLst/>
                          <a:latin typeface="Arial"/>
                        </a:rPr>
                        <a:t>20182110643981</a:t>
                      </a:r>
                    </a:p>
                  </a:txBody>
                  <a:tcPr marL="7620" marR="7620" marT="7620" marB="0" anchor="ctr"/>
                </a:tc>
              </a:tr>
            </a:tbl>
          </a:graphicData>
        </a:graphic>
      </p:graphicFrame>
    </p:spTree>
    <p:extLst>
      <p:ext uri="{BB962C8B-B14F-4D97-AF65-F5344CB8AC3E}">
        <p14:creationId xmlns:p14="http://schemas.microsoft.com/office/powerpoint/2010/main" val="3037261345"/>
      </p:ext>
    </p:extLst>
  </p:cSld>
  <p:clrMapOvr>
    <a:masterClrMapping/>
  </p:clrMapOvr>
  <p:timing>
    <p:tnLst>
      <p:par>
        <p:cTn id="1" dur="indefinite" restart="never" nodeType="tmRoot"/>
      </p:par>
    </p:tnLst>
  </p:timing>
</p:sld>
</file>

<file path=ppt/slides/slide112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1126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67087290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20186000950202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434</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20182320648531</a:t>
                      </a:r>
                    </a:p>
                  </a:txBody>
                  <a:tcPr marL="7620" marR="7620" marT="7620" marB="0" anchor="ctr"/>
                </a:tc>
              </a:tr>
              <a:tr h="446138">
                <a:tc>
                  <a:txBody>
                    <a:bodyPr/>
                    <a:lstStyle/>
                    <a:p>
                      <a:pPr algn="ctr" fontAlgn="ctr"/>
                      <a:r>
                        <a:rPr lang="es-CO" sz="600" b="0" i="0" u="none" strike="noStrike">
                          <a:effectLst/>
                          <a:latin typeface="Arial"/>
                        </a:rPr>
                        <a:t>20186000950212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20186000950232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20182230643461</a:t>
                      </a:r>
                    </a:p>
                  </a:txBody>
                  <a:tcPr marL="7620" marR="7620" marT="7620" marB="0" anchor="ctr"/>
                </a:tc>
              </a:tr>
              <a:tr h="412045">
                <a:tc>
                  <a:txBody>
                    <a:bodyPr/>
                    <a:lstStyle/>
                    <a:p>
                      <a:pPr algn="ctr" fontAlgn="ctr"/>
                      <a:r>
                        <a:rPr lang="es-CO" sz="600" b="0" i="0" u="none" strike="noStrike">
                          <a:effectLst/>
                          <a:latin typeface="Arial"/>
                        </a:rPr>
                        <a:t>20186000950272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20186000950322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20186000950342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20186000950392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20186000950412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20186000950442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912658263"/>
      </p:ext>
    </p:extLst>
  </p:cSld>
  <p:clrMapOvr>
    <a:masterClrMapping/>
  </p:clrMapOvr>
  <p:timing>
    <p:tnLst>
      <p:par>
        <p:cTn id="1" dur="indefinite" restart="never" nodeType="tmRoot"/>
      </p:par>
    </p:tnLst>
  </p:timing>
</p:sld>
</file>

<file path=ppt/slides/slide112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1127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28515971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20186000950472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20186000950512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20182210658071</a:t>
                      </a:r>
                    </a:p>
                  </a:txBody>
                  <a:tcPr marL="7620" marR="7620" marT="7620" marB="0" anchor="ctr"/>
                </a:tc>
              </a:tr>
              <a:tr h="412045">
                <a:tc>
                  <a:txBody>
                    <a:bodyPr/>
                    <a:lstStyle/>
                    <a:p>
                      <a:pPr algn="ctr" fontAlgn="ctr"/>
                      <a:r>
                        <a:rPr lang="es-CO" sz="600" b="0" i="0" u="none" strike="noStrike">
                          <a:effectLst/>
                          <a:latin typeface="Arial"/>
                        </a:rPr>
                        <a:t>20186000950532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20186000950632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20186000950652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PETICION Y SOLICITUD DE ACLARACION - CONVOCATORIA 436 DE 2017 </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20182120675141</a:t>
                      </a:r>
                    </a:p>
                  </a:txBody>
                  <a:tcPr marL="7620" marR="7620" marT="7620" marB="0" anchor="ctr"/>
                </a:tc>
              </a:tr>
              <a:tr h="412045">
                <a:tc>
                  <a:txBody>
                    <a:bodyPr/>
                    <a:lstStyle/>
                    <a:p>
                      <a:pPr algn="ctr" fontAlgn="ctr"/>
                      <a:r>
                        <a:rPr lang="es-CO" sz="600" b="0" i="0" u="none" strike="noStrike">
                          <a:effectLst/>
                          <a:latin typeface="Arial"/>
                        </a:rPr>
                        <a:t>20186000950662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20186000950722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PETICION </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20183200646661</a:t>
                      </a:r>
                    </a:p>
                  </a:txBody>
                  <a:tcPr marL="7620" marR="7620" marT="7620" marB="0" anchor="ctr"/>
                </a:tc>
              </a:tr>
              <a:tr h="412045">
                <a:tc>
                  <a:txBody>
                    <a:bodyPr/>
                    <a:lstStyle/>
                    <a:p>
                      <a:pPr algn="ctr" fontAlgn="ctr"/>
                      <a:r>
                        <a:rPr lang="es-CO" sz="600" b="0" i="0" u="none" strike="noStrike">
                          <a:effectLst/>
                          <a:latin typeface="Arial"/>
                        </a:rPr>
                        <a:t>20186000950762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20186000950772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REMISION CARTA GOBCESAR RADICADO NO 20185000575081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715794745"/>
      </p:ext>
    </p:extLst>
  </p:cSld>
  <p:clrMapOvr>
    <a:masterClrMapping/>
  </p:clrMapOvr>
  <p:timing>
    <p:tnLst>
      <p:par>
        <p:cTn id="1" dur="indefinite" restart="never" nodeType="tmRoot"/>
      </p:par>
    </p:tnLst>
  </p:timing>
</p:sld>
</file>

<file path=ppt/slides/slide112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1128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77850385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20186000950782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RESPUESTA A DERECHO DE PETICION DE SEÑOR JUAN CARLOS CARDENAS VELASQUEZ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20186000950802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20186000950902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20186000950962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20186000950982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20186000951012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REMISION CARTA GOBCESAR  RADICADO NO 20185000575081 DEL 29/10/2018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20186000951042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434-2016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20186000951062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PERSONERIA DE MEDELLIN - SOLICITUD DE CLAVE</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20185000648711</a:t>
                      </a:r>
                    </a:p>
                  </a:txBody>
                  <a:tcPr marL="7620" marR="7620" marT="7620" marB="0" anchor="ctr"/>
                </a:tc>
              </a:tr>
              <a:tr h="493103">
                <a:tc>
                  <a:txBody>
                    <a:bodyPr/>
                    <a:lstStyle/>
                    <a:p>
                      <a:pPr algn="ctr" fontAlgn="ctr"/>
                      <a:r>
                        <a:rPr lang="es-CO" sz="600" b="0" i="0" u="none" strike="noStrike">
                          <a:effectLst/>
                          <a:latin typeface="Arial"/>
                        </a:rPr>
                        <a:t>20186000951132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dirty="0">
                          <a:effectLst/>
                          <a:latin typeface="Arial"/>
                        </a:rPr>
                        <a:t>20182010653111</a:t>
                      </a:r>
                    </a:p>
                  </a:txBody>
                  <a:tcPr marL="7620" marR="7620" marT="7620" marB="0" anchor="ctr"/>
                </a:tc>
              </a:tr>
            </a:tbl>
          </a:graphicData>
        </a:graphic>
      </p:graphicFrame>
    </p:spTree>
    <p:extLst>
      <p:ext uri="{BB962C8B-B14F-4D97-AF65-F5344CB8AC3E}">
        <p14:creationId xmlns:p14="http://schemas.microsoft.com/office/powerpoint/2010/main" val="655318426"/>
      </p:ext>
    </p:extLst>
  </p:cSld>
  <p:clrMapOvr>
    <a:masterClrMapping/>
  </p:clrMapOvr>
  <p:timing>
    <p:tnLst>
      <p:par>
        <p:cTn id="1" dur="indefinite" restart="never" nodeType="tmRoot"/>
      </p:par>
    </p:tnLst>
  </p:timing>
</p:sld>
</file>

<file path=ppt/slides/slide112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1129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4166746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20186000951142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RADICADO 838632 - PAOLA PATRICIA RODRIGUEZ - URF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20185000648801</a:t>
                      </a:r>
                    </a:p>
                  </a:txBody>
                  <a:tcPr marL="7620" marR="7620" marT="7620" marB="0" anchor="ctr"/>
                </a:tc>
              </a:tr>
              <a:tr h="446138">
                <a:tc>
                  <a:txBody>
                    <a:bodyPr/>
                    <a:lstStyle/>
                    <a:p>
                      <a:pPr algn="ctr" fontAlgn="ctr"/>
                      <a:r>
                        <a:rPr lang="es-CO" sz="600" b="0" i="0" u="none" strike="noStrike">
                          <a:effectLst/>
                          <a:latin typeface="Arial"/>
                        </a:rPr>
                        <a:t>20186000951182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ELIMINACION DE USUARIO</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20186000951222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INFORMACION CONVOCATORIA INPEC</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20182120651311</a:t>
                      </a:r>
                    </a:p>
                  </a:txBody>
                  <a:tcPr marL="7620" marR="7620" marT="7620" marB="0" anchor="ctr"/>
                </a:tc>
              </a:tr>
              <a:tr h="412045">
                <a:tc>
                  <a:txBody>
                    <a:bodyPr/>
                    <a:lstStyle/>
                    <a:p>
                      <a:pPr algn="ctr" fontAlgn="ctr"/>
                      <a:r>
                        <a:rPr lang="es-CO" sz="600" b="0" i="0" u="none" strike="noStrike">
                          <a:effectLst/>
                          <a:latin typeface="Arial"/>
                        </a:rPr>
                        <a:t>20186000951232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20186000951242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20186000951252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20182020642381</a:t>
                      </a:r>
                    </a:p>
                  </a:txBody>
                  <a:tcPr marL="7620" marR="7620" marT="7620" marB="0" anchor="ctr"/>
                </a:tc>
              </a:tr>
              <a:tr h="412045">
                <a:tc>
                  <a:txBody>
                    <a:bodyPr/>
                    <a:lstStyle/>
                    <a:p>
                      <a:pPr algn="ctr" fontAlgn="ctr"/>
                      <a:r>
                        <a:rPr lang="es-CO" sz="600" b="0" i="0" u="none" strike="noStrike">
                          <a:effectLst/>
                          <a:latin typeface="Arial"/>
                        </a:rPr>
                        <a:t>20186000951272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APROBACION DE LA RESOLUCION 20186000152615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20186000951282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20186000951302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059184274"/>
      </p:ext>
    </p:extLst>
  </p:cSld>
  <p:clrMapOvr>
    <a:masterClrMapping/>
  </p:clrMapOvr>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6094786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201810230077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201810230082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201810230083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201810230084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201810230085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201810230086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201810230086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201810230087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201810230088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201810230089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201810230090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201810230091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201810230092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113</a:t>
            </a:fld>
            <a:endParaRPr lang="es-CO"/>
          </a:p>
        </p:txBody>
      </p:sp>
    </p:spTree>
    <p:extLst>
      <p:ext uri="{BB962C8B-B14F-4D97-AF65-F5344CB8AC3E}">
        <p14:creationId xmlns:p14="http://schemas.microsoft.com/office/powerpoint/2010/main" val="954005392"/>
      </p:ext>
    </p:extLst>
  </p:cSld>
  <p:clrMapOvr>
    <a:masterClrMapping/>
  </p:clrMapOvr>
  <p:timing>
    <p:tnLst>
      <p:par>
        <p:cTn id="1" dur="indefinite" restart="never" nodeType="tmRoot"/>
      </p:par>
    </p:tnLst>
  </p:timing>
</p:sld>
</file>

<file path=ppt/slides/slide113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1130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65212483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20186000951332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ALACANCE AL DERECHO DE PETICION 201810050058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20186000951342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PRESIDENCIA</a:t>
                      </a:r>
                    </a:p>
                  </a:txBody>
                  <a:tcPr marL="7620" marR="7620" marT="7620" marB="0" anchor="ctr"/>
                </a:tc>
                <a:tc>
                  <a:txBody>
                    <a:bodyPr/>
                    <a:lstStyle/>
                    <a:p>
                      <a:pPr algn="ctr" fontAlgn="ctr"/>
                      <a:r>
                        <a:rPr lang="es-CO" sz="600" b="0" i="0" u="none" strike="noStrike">
                          <a:effectLst/>
                          <a:latin typeface="Arial"/>
                        </a:rPr>
                        <a:t>MANUAL DE FUNCIONES Y OPEC</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20186000951422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20186000951452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20182020642391</a:t>
                      </a:r>
                    </a:p>
                  </a:txBody>
                  <a:tcPr marL="7620" marR="7620" marT="7620" marB="0" anchor="ctr"/>
                </a:tc>
              </a:tr>
              <a:tr h="412045">
                <a:tc>
                  <a:txBody>
                    <a:bodyPr/>
                    <a:lstStyle/>
                    <a:p>
                      <a:pPr algn="ctr" fontAlgn="ctr"/>
                      <a:r>
                        <a:rPr lang="es-CO" sz="600" b="0" i="0" u="none" strike="noStrike">
                          <a:effectLst/>
                          <a:latin typeface="Arial"/>
                        </a:rPr>
                        <a:t>20186000951552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11/01/2019</a:t>
                      </a:r>
                    </a:p>
                  </a:txBody>
                  <a:tcPr marL="7620" marR="7620" marT="7620" marB="0" anchor="ctr"/>
                </a:tc>
                <a:tc>
                  <a:txBody>
                    <a:bodyPr/>
                    <a:lstStyle/>
                    <a:p>
                      <a:pPr algn="ctr" fontAlgn="ctr"/>
                      <a:r>
                        <a:rPr lang="es-CO" sz="600" b="0" i="0" u="none" strike="noStrike">
                          <a:effectLst/>
                          <a:latin typeface="Arial"/>
                        </a:rPr>
                        <a:t>20192310014001</a:t>
                      </a:r>
                    </a:p>
                  </a:txBody>
                  <a:tcPr marL="7620" marR="7620" marT="7620" marB="0" anchor="ctr"/>
                </a:tc>
              </a:tr>
              <a:tr h="412045">
                <a:tc>
                  <a:txBody>
                    <a:bodyPr/>
                    <a:lstStyle/>
                    <a:p>
                      <a:pPr algn="ctr" fontAlgn="ctr"/>
                      <a:r>
                        <a:rPr lang="es-CO" sz="600" b="0" i="0" u="none" strike="noStrike">
                          <a:effectLst/>
                          <a:latin typeface="Arial"/>
                        </a:rPr>
                        <a:t>20186000951562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TRASLADO POR COMPETENCIA - E-2018-428651 - SOLICITUD DE INFORMACION CONVOCATORIA 507 - JENIFER TOZUNO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20186000951612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20186000951662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20182210658301</a:t>
                      </a:r>
                    </a:p>
                  </a:txBody>
                  <a:tcPr marL="7620" marR="7620" marT="7620" marB="0" anchor="ctr"/>
                </a:tc>
              </a:tr>
              <a:tr h="493103">
                <a:tc>
                  <a:txBody>
                    <a:bodyPr/>
                    <a:lstStyle/>
                    <a:p>
                      <a:pPr algn="ctr" fontAlgn="ctr"/>
                      <a:r>
                        <a:rPr lang="es-CO" sz="600" b="0" i="0" u="none" strike="noStrike">
                          <a:effectLst/>
                          <a:latin typeface="Arial"/>
                        </a:rPr>
                        <a:t>20186000951672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JUZGADO 9 DE FAMILIA DE ORALIDAD DE CALI - OFICIO 1714 - ACCION DE TUTELA 2018353 - CARLOS DARIO RODRIGUEZ GUZMAN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239367593"/>
      </p:ext>
    </p:extLst>
  </p:cSld>
  <p:clrMapOvr>
    <a:masterClrMapping/>
  </p:clrMapOvr>
  <p:timing>
    <p:tnLst>
      <p:par>
        <p:cTn id="1" dur="indefinite" restart="never" nodeType="tmRoot"/>
      </p:par>
    </p:tnLst>
  </p:timing>
</p:sld>
</file>

<file path=ppt/slides/slide113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1131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80310157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20186000951682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TRASLADO POR COMPETENCIA - E-2018-456248 - SOLICITUD DE INFORMACION CONVOCATORIA 507 - SHIRLY GOMEZ GARCIA </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20182210649631</a:t>
                      </a:r>
                    </a:p>
                  </a:txBody>
                  <a:tcPr marL="7620" marR="7620" marT="7620" marB="0" anchor="ctr"/>
                </a:tc>
              </a:tr>
              <a:tr h="446138">
                <a:tc>
                  <a:txBody>
                    <a:bodyPr/>
                    <a:lstStyle/>
                    <a:p>
                      <a:pPr algn="ctr" fontAlgn="ctr"/>
                      <a:r>
                        <a:rPr lang="es-CO" sz="600" b="0" i="0" u="none" strike="noStrike">
                          <a:effectLst/>
                          <a:latin typeface="Arial"/>
                        </a:rPr>
                        <a:t>20186000951692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20186000951702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REMISION DE INFORMACION CONVOCATORIA 428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20186000951712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20186000951732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TRASLADO POR COMPETENCIA - E-2018-451007 - SOLICITUD DE INFORMACION CONVOCATORIA 507 - SUNET </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20182210652191</a:t>
                      </a:r>
                    </a:p>
                  </a:txBody>
                  <a:tcPr marL="7620" marR="7620" marT="7620" marB="0" anchor="ctr"/>
                </a:tc>
              </a:tr>
              <a:tr h="412045">
                <a:tc>
                  <a:txBody>
                    <a:bodyPr/>
                    <a:lstStyle/>
                    <a:p>
                      <a:pPr algn="ctr" fontAlgn="ctr"/>
                      <a:r>
                        <a:rPr lang="es-CO" sz="600" b="0" i="0" u="none" strike="noStrike">
                          <a:effectLst/>
                          <a:latin typeface="Arial"/>
                        </a:rPr>
                        <a:t>20186000951742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20182120675311</a:t>
                      </a:r>
                    </a:p>
                  </a:txBody>
                  <a:tcPr marL="7620" marR="7620" marT="7620" marB="0" anchor="ctr"/>
                </a:tc>
              </a:tr>
              <a:tr h="412045">
                <a:tc>
                  <a:txBody>
                    <a:bodyPr/>
                    <a:lstStyle/>
                    <a:p>
                      <a:pPr algn="ctr" fontAlgn="ctr"/>
                      <a:r>
                        <a:rPr lang="es-CO" sz="600" b="0" i="0" u="none" strike="noStrike">
                          <a:effectLst/>
                          <a:latin typeface="Arial"/>
                        </a:rPr>
                        <a:t>20186000951752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20186000951802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20182210639841</a:t>
                      </a:r>
                    </a:p>
                  </a:txBody>
                  <a:tcPr marL="7620" marR="7620" marT="7620" marB="0" anchor="ctr"/>
                </a:tc>
              </a:tr>
              <a:tr h="493103">
                <a:tc>
                  <a:txBody>
                    <a:bodyPr/>
                    <a:lstStyle/>
                    <a:p>
                      <a:pPr algn="ctr" fontAlgn="ctr"/>
                      <a:r>
                        <a:rPr lang="es-CO" sz="600" b="0" i="0" u="none" strike="noStrike">
                          <a:effectLst/>
                          <a:latin typeface="Arial"/>
                        </a:rPr>
                        <a:t>20186000951822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TRASLADO POR COMPETENCIA - E-2018-473026 - SOLICITUD DE INFORMACION CONVOCATORIA 507 - CARLOS ALIRIO NIÑO FUENTES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196306217"/>
      </p:ext>
    </p:extLst>
  </p:cSld>
  <p:clrMapOvr>
    <a:masterClrMapping/>
  </p:clrMapOvr>
  <p:timing>
    <p:tnLst>
      <p:par>
        <p:cTn id="1" dur="indefinite" restart="never" nodeType="tmRoot"/>
      </p:par>
    </p:tnLst>
  </p:timing>
</p:sld>
</file>

<file path=ppt/slides/slide113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1132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579774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20186000952002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CONCEPTO </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20182010656901</a:t>
                      </a:r>
                    </a:p>
                  </a:txBody>
                  <a:tcPr marL="7620" marR="7620" marT="7620" marB="0" anchor="ctr"/>
                </a:tc>
              </a:tr>
              <a:tr h="446138">
                <a:tc>
                  <a:txBody>
                    <a:bodyPr/>
                    <a:lstStyle/>
                    <a:p>
                      <a:pPr algn="ctr" fontAlgn="ctr"/>
                      <a:r>
                        <a:rPr lang="es-CO" sz="600" b="0" i="0" u="none" strike="noStrike">
                          <a:effectLst/>
                          <a:latin typeface="Arial"/>
                        </a:rPr>
                        <a:t>20186000952012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507</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20182210641271</a:t>
                      </a:r>
                    </a:p>
                  </a:txBody>
                  <a:tcPr marL="7620" marR="7620" marT="7620" marB="0" anchor="ctr"/>
                </a:tc>
              </a:tr>
              <a:tr h="412045">
                <a:tc>
                  <a:txBody>
                    <a:bodyPr/>
                    <a:lstStyle/>
                    <a:p>
                      <a:pPr algn="ctr" fontAlgn="ctr"/>
                      <a:r>
                        <a:rPr lang="es-CO" sz="600" b="0" i="0" u="none" strike="noStrike">
                          <a:effectLst/>
                          <a:latin typeface="Arial"/>
                        </a:rPr>
                        <a:t>20186000952042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REVISION CRITERIOS DE UTILIZACION LISTA DE ELEGIBLES CONFORMADAS DENTRO DE CONCURSOS DE MERITOS JUDICIALMENTE SUSPENDIDOS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20186000952092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RESPUESTA AL DERECHO DE PETICION 2780-2018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20186000952272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20186000952302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20186000952342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20182210644301</a:t>
                      </a:r>
                    </a:p>
                  </a:txBody>
                  <a:tcPr marL="7620" marR="7620" marT="7620" marB="0" anchor="ctr"/>
                </a:tc>
              </a:tr>
              <a:tr h="412045">
                <a:tc>
                  <a:txBody>
                    <a:bodyPr/>
                    <a:lstStyle/>
                    <a:p>
                      <a:pPr algn="ctr" fontAlgn="ctr"/>
                      <a:r>
                        <a:rPr lang="es-CO" sz="600" b="0" i="0" u="none" strike="noStrike">
                          <a:effectLst/>
                          <a:latin typeface="Arial"/>
                        </a:rPr>
                        <a:t>20186000952382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20186000952412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vi-VN" sz="600" b="0" i="0" u="none" strike="noStrike">
                          <a:effectLst/>
                          <a:latin typeface="Arial"/>
                        </a:rPr>
                        <a:t>CONTESTACIÓN OFICIO RADICADO 20185000575021 DE 09/10/2018</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dirty="0">
                          <a:effectLst/>
                          <a:latin typeface="Arial"/>
                        </a:rPr>
                        <a:t>20181700636611</a:t>
                      </a:r>
                    </a:p>
                  </a:txBody>
                  <a:tcPr marL="7620" marR="7620" marT="7620" marB="0" anchor="ctr"/>
                </a:tc>
              </a:tr>
            </a:tbl>
          </a:graphicData>
        </a:graphic>
      </p:graphicFrame>
    </p:spTree>
    <p:extLst>
      <p:ext uri="{BB962C8B-B14F-4D97-AF65-F5344CB8AC3E}">
        <p14:creationId xmlns:p14="http://schemas.microsoft.com/office/powerpoint/2010/main" val="4166060246"/>
      </p:ext>
    </p:extLst>
  </p:cSld>
  <p:clrMapOvr>
    <a:masterClrMapping/>
  </p:clrMapOvr>
  <p:timing>
    <p:tnLst>
      <p:par>
        <p:cTn id="1" dur="indefinite" restart="never" nodeType="tmRoot"/>
      </p:par>
    </p:tnLst>
  </p:timing>
</p:sld>
</file>

<file path=ppt/slides/slide113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1133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35505625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20186000952442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vi-VN" sz="600" b="0" i="0" u="none" strike="noStrike">
                          <a:effectLst/>
                          <a:latin typeface="Arial"/>
                        </a:rPr>
                        <a:t>CONTESTACIÓN OFICIO RADICADO 20185000575021 DE 09/10/2018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20186000952492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MIGRACIÓN COLOMBIA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20181020667271</a:t>
                      </a:r>
                    </a:p>
                  </a:txBody>
                  <a:tcPr marL="7620" marR="7620" marT="7620" marB="0" anchor="ctr"/>
                </a:tc>
              </a:tr>
              <a:tr h="412045">
                <a:tc>
                  <a:txBody>
                    <a:bodyPr/>
                    <a:lstStyle/>
                    <a:p>
                      <a:pPr algn="ctr" fontAlgn="ctr"/>
                      <a:r>
                        <a:rPr lang="es-CO" sz="600" b="0" i="0" u="none" strike="noStrike">
                          <a:effectLst/>
                          <a:latin typeface="Arial"/>
                        </a:rPr>
                        <a:t>20186000952502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20181700639221</a:t>
                      </a:r>
                    </a:p>
                  </a:txBody>
                  <a:tcPr marL="7620" marR="7620" marT="7620" marB="0" anchor="ctr"/>
                </a:tc>
              </a:tr>
              <a:tr h="412045">
                <a:tc>
                  <a:txBody>
                    <a:bodyPr/>
                    <a:lstStyle/>
                    <a:p>
                      <a:pPr algn="ctr" fontAlgn="ctr"/>
                      <a:r>
                        <a:rPr lang="es-CO" sz="600" b="0" i="0" u="none" strike="noStrike">
                          <a:effectLst/>
                          <a:latin typeface="Arial"/>
                        </a:rPr>
                        <a:t>20186000952512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20182230641211</a:t>
                      </a:r>
                    </a:p>
                  </a:txBody>
                  <a:tcPr marL="7620" marR="7620" marT="7620" marB="0" anchor="ctr"/>
                </a:tc>
              </a:tr>
              <a:tr h="412045">
                <a:tc>
                  <a:txBody>
                    <a:bodyPr/>
                    <a:lstStyle/>
                    <a:p>
                      <a:pPr algn="ctr" fontAlgn="ctr"/>
                      <a:r>
                        <a:rPr lang="es-CO" sz="600" b="0" i="0" u="none" strike="noStrike">
                          <a:effectLst/>
                          <a:latin typeface="Arial"/>
                        </a:rPr>
                        <a:t>20186000952562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A LA CNSC - ATENCIÓN FALLO OPEC 61403 - CRISTHIAN FELIPE SALINAS CRUZ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20186000952582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20186000952612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A LA CNSC - ATENCIÓN FALLO OPEC 61403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20186000952622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20186000952652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943647302"/>
      </p:ext>
    </p:extLst>
  </p:cSld>
  <p:clrMapOvr>
    <a:masterClrMapping/>
  </p:clrMapOvr>
  <p:timing>
    <p:tnLst>
      <p:par>
        <p:cTn id="1" dur="indefinite" restart="never" nodeType="tmRoot"/>
      </p:par>
    </p:tnLst>
  </p:timing>
</p:sld>
</file>

<file path=ppt/slides/slide113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1134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98952476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20186000952672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20186000952692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20182110646831</a:t>
                      </a:r>
                    </a:p>
                  </a:txBody>
                  <a:tcPr marL="7620" marR="7620" marT="7620" marB="0" anchor="ctr"/>
                </a:tc>
              </a:tr>
              <a:tr h="412045">
                <a:tc>
                  <a:txBody>
                    <a:bodyPr/>
                    <a:lstStyle/>
                    <a:p>
                      <a:pPr algn="ctr" fontAlgn="ctr"/>
                      <a:r>
                        <a:rPr lang="es-CO" sz="600" b="0" i="0" u="none" strike="noStrike">
                          <a:effectLst/>
                          <a:latin typeface="Arial"/>
                        </a:rPr>
                        <a:t>20186000952702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20186000952712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20186000952722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TRASLADO POR COMPETENCIA -  E-2018-473978 - CONVOCATORIA 431 OPEC 23372 - VICTOR ALFONSO MANRIQUE PEREZ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20186000952732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DE COMISIONA DE PERSONAL </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20182010677391</a:t>
                      </a:r>
                    </a:p>
                  </a:txBody>
                  <a:tcPr marL="7620" marR="7620" marT="7620" marB="0" anchor="ctr"/>
                </a:tc>
              </a:tr>
              <a:tr h="412045">
                <a:tc>
                  <a:txBody>
                    <a:bodyPr/>
                    <a:lstStyle/>
                    <a:p>
                      <a:pPr algn="ctr" fontAlgn="ctr"/>
                      <a:r>
                        <a:rPr lang="es-CO" sz="600" b="0" i="0" u="none" strike="noStrike">
                          <a:effectLst/>
                          <a:latin typeface="Arial"/>
                        </a:rPr>
                        <a:t>20186000952752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PETICIÓN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20186000952762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TRASLADO POR COMPETENCIA -  E-2018-480631 - CONVOCATORIA 435 -  ANNGY LUZMAY DAVILA JAIMES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20186000952792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144008815"/>
      </p:ext>
    </p:extLst>
  </p:cSld>
  <p:clrMapOvr>
    <a:masterClrMapping/>
  </p:clrMapOvr>
  <p:timing>
    <p:tnLst>
      <p:par>
        <p:cTn id="1" dur="indefinite" restart="never" nodeType="tmRoot"/>
      </p:par>
    </p:tnLst>
  </p:timing>
</p:sld>
</file>

<file path=ppt/slides/slide113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1135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0064548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20186000952802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TRASLADO POR COMPETENCIA -  E-2018-483439 - CONVOCATORIA 428 - CARLOS GUILLERMO VANEGAS SALGADO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20186000952882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USO DE LISTA DE ELEGIBLES - SUPERINTENDENCIA DE SOCIEDADES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20186000952892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DERECHO DE PETICION DE INFORMACION </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20181020664911</a:t>
                      </a:r>
                    </a:p>
                  </a:txBody>
                  <a:tcPr marL="7620" marR="7620" marT="7620" marB="0" anchor="ctr"/>
                </a:tc>
              </a:tr>
              <a:tr h="412045">
                <a:tc>
                  <a:txBody>
                    <a:bodyPr/>
                    <a:lstStyle/>
                    <a:p>
                      <a:pPr algn="ctr" fontAlgn="ctr"/>
                      <a:r>
                        <a:rPr lang="es-CO" sz="600" b="0" i="0" u="none" strike="noStrike">
                          <a:effectLst/>
                          <a:latin typeface="Arial"/>
                        </a:rPr>
                        <a:t>20186000952932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CONCEPTO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20186000952952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ENVIO REPORTE DE NOVEDADES DE NOMBRAMINETO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20186000952982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RV: OFICIO RADICADO CVS NO.060-6746 DEL 31 DE OCTUBRE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20186000953012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AUTORIZACIÓN DE RECOMPOSICIÓN DE LISTAS POR RENUNCIA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20186000953022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AUTORIZACIÓN DE RECOMPOSICIÓN DE LISTAS POR RENUNCIA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20186000953032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INVESTIGACION DISCIPLINARIA IUS 2017-873114 </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dirty="0">
                          <a:effectLst/>
                          <a:latin typeface="Arial"/>
                        </a:rPr>
                        <a:t>20182110643141</a:t>
                      </a:r>
                    </a:p>
                  </a:txBody>
                  <a:tcPr marL="7620" marR="7620" marT="7620" marB="0" anchor="ctr"/>
                </a:tc>
              </a:tr>
            </a:tbl>
          </a:graphicData>
        </a:graphic>
      </p:graphicFrame>
    </p:spTree>
    <p:extLst>
      <p:ext uri="{BB962C8B-B14F-4D97-AF65-F5344CB8AC3E}">
        <p14:creationId xmlns:p14="http://schemas.microsoft.com/office/powerpoint/2010/main" val="2590467660"/>
      </p:ext>
    </p:extLst>
  </p:cSld>
  <p:clrMapOvr>
    <a:masterClrMapping/>
  </p:clrMapOvr>
  <p:timing>
    <p:tnLst>
      <p:par>
        <p:cTn id="1" dur="indefinite" restart="never" nodeType="tmRoot"/>
      </p:par>
    </p:tnLst>
  </p:timing>
</p:sld>
</file>

<file path=ppt/slides/slide113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1136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61441641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20186000953052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AUTORIZACIÓN DE RECOMPOSICIÓN DE LISTAS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20186000953062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CIRCULAR REFENCIADA RAD002930020-20181107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20186000953072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20186000953092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20186000953112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20186000953122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20186000953182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20186000953272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20186000953292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548034580"/>
      </p:ext>
    </p:extLst>
  </p:cSld>
  <p:clrMapOvr>
    <a:masterClrMapping/>
  </p:clrMapOvr>
  <p:timing>
    <p:tnLst>
      <p:par>
        <p:cTn id="1" dur="indefinite" restart="never" nodeType="tmRoot"/>
      </p:par>
    </p:tnLst>
  </p:timing>
</p:sld>
</file>

<file path=ppt/slides/slide113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1137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16839665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20186000953322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RESPUESTA A OFICIO DE RADICADO 20185000575551</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20181700641491</a:t>
                      </a:r>
                    </a:p>
                  </a:txBody>
                  <a:tcPr marL="7620" marR="7620" marT="7620" marB="0" anchor="ctr"/>
                </a:tc>
              </a:tr>
              <a:tr h="446138">
                <a:tc>
                  <a:txBody>
                    <a:bodyPr/>
                    <a:lstStyle/>
                    <a:p>
                      <a:pPr algn="ctr" fontAlgn="ctr"/>
                      <a:r>
                        <a:rPr lang="es-CO" sz="600" b="0" i="0" u="none" strike="noStrike">
                          <a:effectLst/>
                          <a:latin typeface="Arial"/>
                        </a:rPr>
                        <a:t>20186000953362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NOTIFICACIONES</a:t>
                      </a:r>
                    </a:p>
                  </a:txBody>
                  <a:tcPr marL="7620" marR="7620" marT="7620" marB="0" anchor="ctr"/>
                </a:tc>
                <a:tc>
                  <a:txBody>
                    <a:bodyPr/>
                    <a:lstStyle/>
                    <a:p>
                      <a:pPr algn="ctr" fontAlgn="ctr"/>
                      <a:r>
                        <a:rPr lang="vi-VN" sz="600" b="0" i="0" u="none" strike="noStrike">
                          <a:effectLst/>
                          <a:latin typeface="Arial"/>
                        </a:rPr>
                        <a:t>RADICADO NÚMERO 20182230612741</a:t>
                      </a:r>
                      <a:br>
                        <a:rPr lang="vi-VN" sz="600" b="0" i="0" u="none" strike="noStrike">
                          <a:effectLst/>
                          <a:latin typeface="Arial"/>
                        </a:rPr>
                      </a:br>
                      <a:endParaRPr lang="vi-VN"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20186000953372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20186000953412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20186000953422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20182230641141</a:t>
                      </a:r>
                    </a:p>
                  </a:txBody>
                  <a:tcPr marL="7620" marR="7620" marT="7620" marB="0" anchor="ctr"/>
                </a:tc>
              </a:tr>
              <a:tr h="412045">
                <a:tc>
                  <a:txBody>
                    <a:bodyPr/>
                    <a:lstStyle/>
                    <a:p>
                      <a:pPr algn="ctr" fontAlgn="ctr"/>
                      <a:r>
                        <a:rPr lang="es-CO" sz="600" b="0" i="0" u="none" strike="noStrike">
                          <a:effectLst/>
                          <a:latin typeface="Arial"/>
                        </a:rPr>
                        <a:t>20186000953432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20186000953442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20186000953452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20186000953522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RESPUESTA AL REDICADO NO. 20185000573741 - QUEJA CONFORMACION COMISION DE PERSONAL </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dirty="0">
                          <a:effectLst/>
                          <a:latin typeface="Arial"/>
                        </a:rPr>
                        <a:t>20185000635841</a:t>
                      </a:r>
                    </a:p>
                  </a:txBody>
                  <a:tcPr marL="7620" marR="7620" marT="7620" marB="0" anchor="ctr"/>
                </a:tc>
              </a:tr>
            </a:tbl>
          </a:graphicData>
        </a:graphic>
      </p:graphicFrame>
    </p:spTree>
    <p:extLst>
      <p:ext uri="{BB962C8B-B14F-4D97-AF65-F5344CB8AC3E}">
        <p14:creationId xmlns:p14="http://schemas.microsoft.com/office/powerpoint/2010/main" val="3591218778"/>
      </p:ext>
    </p:extLst>
  </p:cSld>
  <p:clrMapOvr>
    <a:masterClrMapping/>
  </p:clrMapOvr>
  <p:timing>
    <p:tnLst>
      <p:par>
        <p:cTn id="1" dur="indefinite" restart="never" nodeType="tmRoot"/>
      </p:par>
    </p:tnLst>
  </p:timing>
</p:sld>
</file>

<file path=ppt/slides/slide113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1138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79710426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20186000953532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RESPUESTA A SOLICITUD DE ACTOS ADMINISTRATIVOS RDO. NRO. 20181020599911 EMAIL CERTIFICADO DE TALENTOHUMANO@CORANTIOQUIA.GOV.CO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20186000953582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 INFORMACIÓN - CARGOS HOSPITAL SAN ANDRES E.S.E.</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20182110641871</a:t>
                      </a:r>
                    </a:p>
                  </a:txBody>
                  <a:tcPr marL="7620" marR="7620" marT="7620" marB="0" anchor="ctr"/>
                </a:tc>
              </a:tr>
              <a:tr h="412045">
                <a:tc>
                  <a:txBody>
                    <a:bodyPr/>
                    <a:lstStyle/>
                    <a:p>
                      <a:pPr algn="ctr" fontAlgn="ctr"/>
                      <a:r>
                        <a:rPr lang="es-CO" sz="600" b="0" i="0" u="none" strike="noStrike">
                          <a:effectLst/>
                          <a:latin typeface="Arial"/>
                        </a:rPr>
                        <a:t>20186000953602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20186000953622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DIVULGACIÓN LISTA DE CANDIDATOS PARA ELECCIÓN DEL COMITÉ DE PERSONAL</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20186000953642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20186000953712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INFORME DEROGATORIAS REALIZADAS POR CORPOBOYACA - CONVOCATORIA 435 DE 2016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20186000953722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RESPUESTA RADICADO NO. 20185000601201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20186000953732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20182010649501</a:t>
                      </a:r>
                    </a:p>
                  </a:txBody>
                  <a:tcPr marL="7620" marR="7620" marT="7620" marB="0" anchor="ctr"/>
                </a:tc>
              </a:tr>
              <a:tr h="493103">
                <a:tc>
                  <a:txBody>
                    <a:bodyPr/>
                    <a:lstStyle/>
                    <a:p>
                      <a:pPr algn="ctr" fontAlgn="ctr"/>
                      <a:r>
                        <a:rPr lang="es-CO" sz="600" b="0" i="0" u="none" strike="noStrike">
                          <a:effectLst/>
                          <a:latin typeface="Arial"/>
                        </a:rPr>
                        <a:t>20186000953742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572760628"/>
      </p:ext>
    </p:extLst>
  </p:cSld>
  <p:clrMapOvr>
    <a:masterClrMapping/>
  </p:clrMapOvr>
  <p:timing>
    <p:tnLst>
      <p:par>
        <p:cTn id="1" dur="indefinite" restart="never" nodeType="tmRoot"/>
      </p:par>
    </p:tnLst>
  </p:timing>
</p:sld>
</file>

<file path=ppt/slides/slide113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1139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91061252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20186000953762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vi-VN" sz="600" b="0" i="0" u="none" strike="noStrike">
                          <a:effectLst/>
                          <a:latin typeface="Arial"/>
                        </a:rPr>
                        <a:t>PETICIÓN: CITA REGISTRO PÚBLICO - PROVISIÓN DE EMPLEO</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20181700657401</a:t>
                      </a:r>
                    </a:p>
                  </a:txBody>
                  <a:tcPr marL="7620" marR="7620" marT="7620" marB="0" anchor="ctr"/>
                </a:tc>
              </a:tr>
              <a:tr h="446138">
                <a:tc>
                  <a:txBody>
                    <a:bodyPr/>
                    <a:lstStyle/>
                    <a:p>
                      <a:pPr algn="ctr" fontAlgn="ctr"/>
                      <a:r>
                        <a:rPr lang="es-CO" sz="600" b="0" i="0" u="none" strike="noStrike">
                          <a:effectLst/>
                          <a:latin typeface="Arial"/>
                        </a:rPr>
                        <a:t>20186000953782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RESPUESTA RADICADO No 20185000574441. ESE CENTRO DE SALUD DE TUBARA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20181700641501</a:t>
                      </a:r>
                    </a:p>
                  </a:txBody>
                  <a:tcPr marL="7620" marR="7620" marT="7620" marB="0" anchor="ctr"/>
                </a:tc>
              </a:tr>
              <a:tr h="412045">
                <a:tc>
                  <a:txBody>
                    <a:bodyPr/>
                    <a:lstStyle/>
                    <a:p>
                      <a:pPr algn="ctr" fontAlgn="ctr"/>
                      <a:r>
                        <a:rPr lang="es-CO" sz="600" b="0" i="0" u="none" strike="noStrike">
                          <a:effectLst/>
                          <a:latin typeface="Arial"/>
                        </a:rPr>
                        <a:t>20186000953842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RADICADO NO. 20183010572141</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20183010644981</a:t>
                      </a:r>
                    </a:p>
                  </a:txBody>
                  <a:tcPr marL="7620" marR="7620" marT="7620" marB="0" anchor="ctr"/>
                </a:tc>
              </a:tr>
              <a:tr h="412045">
                <a:tc>
                  <a:txBody>
                    <a:bodyPr/>
                    <a:lstStyle/>
                    <a:p>
                      <a:pPr algn="ctr" fontAlgn="ctr"/>
                      <a:r>
                        <a:rPr lang="es-CO" sz="600" b="0" i="0" u="none" strike="noStrike">
                          <a:effectLst/>
                          <a:latin typeface="Arial"/>
                        </a:rPr>
                        <a:t>20186000953942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AL RADICADO N°20185000575811</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20181700641551</a:t>
                      </a:r>
                    </a:p>
                  </a:txBody>
                  <a:tcPr marL="7620" marR="7620" marT="7620" marB="0" anchor="ctr"/>
                </a:tc>
              </a:tr>
              <a:tr h="412045">
                <a:tc>
                  <a:txBody>
                    <a:bodyPr/>
                    <a:lstStyle/>
                    <a:p>
                      <a:pPr algn="ctr" fontAlgn="ctr"/>
                      <a:r>
                        <a:rPr lang="es-CO" sz="600" b="0" i="0" u="none" strike="noStrike">
                          <a:effectLst/>
                          <a:latin typeface="Arial"/>
                        </a:rPr>
                        <a:t>20186000954012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20186000954072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20186000954162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FACTURA DE SERVICIOS PUBLICOS -  ENERGIA NO. 1672286-8 - OFICINA 501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20186000954172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FACTURA DE SERVICIOS PUBLICOS -  ENERGIA NO. 1672291-5 - OFICINA 506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20186000954202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FACTURA DE SERVICIOS PUBLICOS -  ENERGIA NO. 167231-7 - OFICINA 611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799213678"/>
      </p:ext>
    </p:extLst>
  </p:cSld>
  <p:clrMapOvr>
    <a:masterClrMapping/>
  </p:clrMapOvr>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19299625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201810230093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201810230093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201810230094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201810230095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201810230095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201810230096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201810230096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201810230097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201810230097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201810230098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201810230098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201810230099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201810230099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201810230100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201810230100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201810230101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Juridica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Juridica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201810230101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201810230102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201810230103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201810230104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201810230105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201810230106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201810230107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201810230108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201810230108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114</a:t>
            </a:fld>
            <a:endParaRPr lang="es-CO"/>
          </a:p>
        </p:txBody>
      </p:sp>
    </p:spTree>
    <p:extLst>
      <p:ext uri="{BB962C8B-B14F-4D97-AF65-F5344CB8AC3E}">
        <p14:creationId xmlns:p14="http://schemas.microsoft.com/office/powerpoint/2010/main" val="336927652"/>
      </p:ext>
    </p:extLst>
  </p:cSld>
  <p:clrMapOvr>
    <a:masterClrMapping/>
  </p:clrMapOvr>
  <p:timing>
    <p:tnLst>
      <p:par>
        <p:cTn id="1" dur="indefinite" restart="never" nodeType="tmRoot"/>
      </p:par>
    </p:tnLst>
  </p:timing>
</p:sld>
</file>

<file path=ppt/slides/slide114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1140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1277537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20186000954222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FACTURA DE SERVICIOS PUBLICOS -  ENERGIA NO. 1672341-6 - OFICINA 702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20186000954282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CAMBIO DE CORREO EN SIMO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20186000954292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CAMBIO DE CORREO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20186000954312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FACTURA DE ACUEDUCTO FACTURA 14262165419 - OFICINA 102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20186000954332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FACTURA DE ACUEDUCTO FACTURA 41673506915 - OFICINA 409</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20186000954342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FACTURA DE ACUEDUCTO FACTURA 41673511717 - OFICINA 501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20186000954362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FACTURA DE ACUEDUCTO FACTURA 41673512111 - OFICINA  506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20186000954372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FACTURA DE ACUEDUCTO FACTURA 12188428911 - OFICINA 609</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20186000954402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FACTURA DE ACUEDUCTO FACTURA 12188429711 - OFICINA  702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916824779"/>
      </p:ext>
    </p:extLst>
  </p:cSld>
  <p:clrMapOvr>
    <a:masterClrMapping/>
  </p:clrMapOvr>
  <p:timing>
    <p:tnLst>
      <p:par>
        <p:cTn id="1" dur="indefinite" restart="never" nodeType="tmRoot"/>
      </p:par>
    </p:tnLst>
  </p:timing>
</p:sld>
</file>

<file path=ppt/slides/slide114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1141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8134447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20186000954462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PETICION - CONVOCATORIA 436 DE 2017 SENA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20186000954552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DERECHO DE PETICION RADICADO E-2018-371766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20186000954612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INFORME DE REVISION HOJA DE VIDA Y SOLICITUD - CONVOCATORIA 435 DE 2016 CAR</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20186000954632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INFORME NOMBRAMIENTOS EN PROVISIONALIDAD</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20181020674201</a:t>
                      </a:r>
                    </a:p>
                  </a:txBody>
                  <a:tcPr marL="7620" marR="7620" marT="7620" marB="0" anchor="ctr"/>
                </a:tc>
              </a:tr>
              <a:tr h="412045">
                <a:tc>
                  <a:txBody>
                    <a:bodyPr/>
                    <a:lstStyle/>
                    <a:p>
                      <a:pPr algn="ctr" fontAlgn="ctr"/>
                      <a:r>
                        <a:rPr lang="es-CO" sz="600" b="0" i="0" u="none" strike="noStrike">
                          <a:effectLst/>
                          <a:latin typeface="Arial"/>
                        </a:rPr>
                        <a:t>20186000954682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INFORMACION SOBRE LOS RESULTADOS - CONVOCATORIA 435 DE 2016</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20181020674211</a:t>
                      </a:r>
                    </a:p>
                  </a:txBody>
                  <a:tcPr marL="7620" marR="7620" marT="7620" marB="0" anchor="ctr"/>
                </a:tc>
              </a:tr>
              <a:tr h="412045">
                <a:tc>
                  <a:txBody>
                    <a:bodyPr/>
                    <a:lstStyle/>
                    <a:p>
                      <a:pPr algn="ctr" fontAlgn="ctr"/>
                      <a:r>
                        <a:rPr lang="es-CO" sz="600" b="0" i="0" u="none" strike="noStrike">
                          <a:effectLst/>
                          <a:latin typeface="Arial"/>
                        </a:rPr>
                        <a:t>20186000954702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RESOLUCION NO. 20182010151745 DEL 18 DE OCTUBRE DE 2018</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20182010635371</a:t>
                      </a:r>
                    </a:p>
                  </a:txBody>
                  <a:tcPr marL="7620" marR="7620" marT="7620" marB="0" anchor="ctr"/>
                </a:tc>
              </a:tr>
              <a:tr h="412045">
                <a:tc>
                  <a:txBody>
                    <a:bodyPr/>
                    <a:lstStyle/>
                    <a:p>
                      <a:pPr algn="ctr" fontAlgn="ctr"/>
                      <a:r>
                        <a:rPr lang="es-CO" sz="600" b="0" i="0" u="none" strike="noStrike">
                          <a:effectLst/>
                          <a:latin typeface="Arial"/>
                        </a:rPr>
                        <a:t>20186000954712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RESOLUCION NO. 20182010133095  DEL 9  DE OCTUBRE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20186000954742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CONSULTA CAMBIO DE GRADO EMPLEO PLATA DE CARGOS </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20182320650651</a:t>
                      </a:r>
                    </a:p>
                  </a:txBody>
                  <a:tcPr marL="7620" marR="7620" marT="7620" marB="0" anchor="ctr"/>
                </a:tc>
              </a:tr>
              <a:tr h="493103">
                <a:tc>
                  <a:txBody>
                    <a:bodyPr/>
                    <a:lstStyle/>
                    <a:p>
                      <a:pPr algn="ctr" fontAlgn="ctr"/>
                      <a:r>
                        <a:rPr lang="es-CO" sz="600" b="0" i="0" u="none" strike="noStrike">
                          <a:effectLst/>
                          <a:latin typeface="Arial"/>
                        </a:rPr>
                        <a:t>20186000954762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REVISION LISTA DE ELEGIBLES - CONVOCATORIA 436 DE 2017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537497480"/>
      </p:ext>
    </p:extLst>
  </p:cSld>
  <p:clrMapOvr>
    <a:masterClrMapping/>
  </p:clrMapOvr>
  <p:timing>
    <p:tnLst>
      <p:par>
        <p:cTn id="1" dur="indefinite" restart="never" nodeType="tmRoot"/>
      </p:par>
    </p:tnLst>
  </p:timing>
</p:sld>
</file>

<file path=ppt/slides/slide114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1142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118702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20186000954772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CONSULTA EL RADICADO 192-18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20186000954782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DEVOLUCION SOLICITUD MEDIANTE RADICADO NO. OFI18-38507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20186000954802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REMISION POR COMPETENCIA SOLICITUD DEL SEÑOR CARLOS SAUL DIAZ CARVAJAL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20186000954812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REQUERIMIENTO SDQS 2621012018 - RADICADO ORFEO 20184600464562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20182330659001</a:t>
                      </a:r>
                    </a:p>
                  </a:txBody>
                  <a:tcPr marL="7620" marR="7620" marT="7620" marB="0" anchor="ctr"/>
                </a:tc>
              </a:tr>
              <a:tr h="412045">
                <a:tc>
                  <a:txBody>
                    <a:bodyPr/>
                    <a:lstStyle/>
                    <a:p>
                      <a:pPr algn="ctr" fontAlgn="ctr"/>
                      <a:r>
                        <a:rPr lang="es-CO" sz="600" b="0" i="0" u="none" strike="noStrike">
                          <a:effectLst/>
                          <a:latin typeface="Arial"/>
                        </a:rPr>
                        <a:t>20186000954832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RESPUESTA A SU REQUERIMIENTO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20186000954882</a:t>
                      </a:r>
                    </a:p>
                  </a:txBody>
                  <a:tcPr marL="7620" marR="7620" marT="7620" marB="0" anchor="ctr"/>
                </a:tc>
                <a:tc>
                  <a:txBody>
                    <a:bodyPr/>
                    <a:lstStyle/>
                    <a:p>
                      <a:pPr algn="ctr" fontAlgn="ctr"/>
                      <a:r>
                        <a:rPr lang="es-CO" sz="600" b="0" i="0" u="none" strike="noStrike">
                          <a:effectLst/>
                          <a:latin typeface="Arial"/>
                        </a:rPr>
                        <a:t>13/11/2018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A LA SOLICITUD DE ACTOS ADMINISTRATIVOS RADICADO 20181020599911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20186000954912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RESPUESTA AL RADICADO N°20185000575811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20186000954932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20182230641281</a:t>
                      </a:r>
                    </a:p>
                  </a:txBody>
                  <a:tcPr marL="7620" marR="7620" marT="7620" marB="0" anchor="ctr"/>
                </a:tc>
              </a:tr>
              <a:tr h="493103">
                <a:tc>
                  <a:txBody>
                    <a:bodyPr/>
                    <a:lstStyle/>
                    <a:p>
                      <a:pPr algn="ctr" fontAlgn="ctr"/>
                      <a:r>
                        <a:rPr lang="es-CO" sz="600" b="0" i="0" u="none" strike="noStrike">
                          <a:effectLst/>
                          <a:latin typeface="Arial"/>
                        </a:rPr>
                        <a:t>20186000954942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721387042"/>
      </p:ext>
    </p:extLst>
  </p:cSld>
  <p:clrMapOvr>
    <a:masterClrMapping/>
  </p:clrMapOvr>
  <p:timing>
    <p:tnLst>
      <p:par>
        <p:cTn id="1" dur="indefinite" restart="never" nodeType="tmRoot"/>
      </p:par>
    </p:tnLst>
  </p:timing>
</p:sld>
</file>

<file path=ppt/slides/slide114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1143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59224169"/>
              </p:ext>
            </p:extLst>
          </p:nvPr>
        </p:nvGraphicFramePr>
        <p:xfrm>
          <a:off x="539552" y="1268761"/>
          <a:ext cx="8208913" cy="4459871"/>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20186000954952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20186000954962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20186000954992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RADICADO 20182020611881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20186000955002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20186000955022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20186000955032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vi-VN" sz="600" b="0" i="0" u="none" strike="noStrike">
                          <a:effectLst/>
                          <a:latin typeface="Arial"/>
                        </a:rPr>
                        <a:t>RADICADO SAC 2018PQR37896.SED CAUCA.RADICADO NÚMERO 20183010373091 DEL 05/07/2018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20186000955072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RESPUESTA A PQRSD CON RADICADO N° E-17127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b"/>
                      <a:r>
                        <a:rPr lang="es-CO" sz="600" b="0" i="0" u="none" strike="noStrike">
                          <a:effectLst/>
                          <a:latin typeface="Arial"/>
                        </a:rPr>
                        <a:t>20186000955102</a:t>
                      </a:r>
                    </a:p>
                  </a:txBody>
                  <a:tcPr marL="7620" marR="7620" marT="7620" marB="0" anchor="ctr"/>
                </a:tc>
                <a:tc>
                  <a:txBody>
                    <a:bodyPr/>
                    <a:lstStyle/>
                    <a:p>
                      <a:pPr algn="ctr" fontAlgn="b"/>
                      <a:r>
                        <a:rPr lang="es-CO" sz="600" b="0" i="0" u="none" strike="noStrike">
                          <a:effectLst/>
                          <a:latin typeface="Arial"/>
                        </a:rPr>
                        <a:t>14/11/2018</a:t>
                      </a:r>
                    </a:p>
                  </a:txBody>
                  <a:tcPr marL="7620" marR="7620" marT="7620" marB="0" anchor="ctr"/>
                </a:tc>
                <a:tc>
                  <a:txBody>
                    <a:bodyPr/>
                    <a:lstStyle/>
                    <a:p>
                      <a:pPr algn="ctr" fontAlgn="b"/>
                      <a:r>
                        <a:rPr lang="es-CO" sz="600" b="0" i="0" u="none" strike="noStrike">
                          <a:effectLst/>
                          <a:latin typeface="Arial"/>
                        </a:rPr>
                        <a:t>CONCEPTOS</a:t>
                      </a:r>
                    </a:p>
                  </a:txBody>
                  <a:tcPr marL="7620" marR="7620" marT="7620" marB="0" anchor="ctr"/>
                </a:tc>
                <a:tc>
                  <a:txBody>
                    <a:bodyPr/>
                    <a:lstStyle/>
                    <a:p>
                      <a:pPr algn="ctr" fontAlgn="b"/>
                      <a:r>
                        <a:rPr lang="es-CO" sz="600" b="0" i="0" u="none" strike="noStrike">
                          <a:effectLst/>
                          <a:latin typeface="Arial"/>
                        </a:rPr>
                        <a:t>30</a:t>
                      </a:r>
                    </a:p>
                  </a:txBody>
                  <a:tcPr marL="7620" marR="7620" marT="7620" marB="0" anchor="ctr"/>
                </a:tc>
                <a:tc>
                  <a:txBody>
                    <a:bodyPr/>
                    <a:lstStyle/>
                    <a:p>
                      <a:pPr algn="ctr" fontAlgn="b"/>
                      <a:r>
                        <a:rPr lang="it-IT" sz="600" b="0" i="0" u="none" strike="noStrike">
                          <a:effectLst/>
                          <a:latin typeface="Arial"/>
                        </a:rPr>
                        <a:t>GRUPO CONVOCATORIA 2 - DR. FRIDOLE BALLEN</a:t>
                      </a:r>
                    </a:p>
                  </a:txBody>
                  <a:tcPr marL="7620" marR="7620" marT="7620" marB="0" anchor="ctr"/>
                </a:tc>
                <a:tc>
                  <a:txBody>
                    <a:bodyPr/>
                    <a:lstStyle/>
                    <a:p>
                      <a:pPr algn="ctr" fontAlgn="b"/>
                      <a:r>
                        <a:rPr lang="es-CO" sz="600" b="0" i="0" u="none" strike="noStrike">
                          <a:effectLst/>
                          <a:latin typeface="Arial"/>
                        </a:rPr>
                        <a:t>DERECHO DE PETICION RADICADO 20186000569792</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b"/>
                      <a:r>
                        <a:rPr lang="es-CO" sz="600" b="0" i="0" u="none" strike="noStrike">
                          <a:effectLst/>
                          <a:latin typeface="Arial"/>
                        </a:rPr>
                        <a:t> </a:t>
                      </a:r>
                    </a:p>
                  </a:txBody>
                  <a:tcPr marL="7620" marR="7620" marT="7620" marB="0" anchor="ctr"/>
                </a:tc>
                <a:tc>
                  <a:txBody>
                    <a:bodyPr/>
                    <a:lstStyle/>
                    <a:p>
                      <a:pPr algn="ctr" fontAlgn="b"/>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20186000955122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QUEJA - VULNERACION DE DERECHOS </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dirty="0">
                          <a:effectLst/>
                          <a:latin typeface="Arial"/>
                        </a:rPr>
                        <a:t>20185000658051</a:t>
                      </a:r>
                    </a:p>
                  </a:txBody>
                  <a:tcPr marL="7620" marR="7620" marT="7620" marB="0" anchor="ctr"/>
                </a:tc>
              </a:tr>
            </a:tbl>
          </a:graphicData>
        </a:graphic>
      </p:graphicFrame>
    </p:spTree>
    <p:extLst>
      <p:ext uri="{BB962C8B-B14F-4D97-AF65-F5344CB8AC3E}">
        <p14:creationId xmlns:p14="http://schemas.microsoft.com/office/powerpoint/2010/main" val="3473765584"/>
      </p:ext>
    </p:extLst>
  </p:cSld>
  <p:clrMapOvr>
    <a:masterClrMapping/>
  </p:clrMapOvr>
  <p:timing>
    <p:tnLst>
      <p:par>
        <p:cTn id="1" dur="indefinite" restart="never" nodeType="tmRoot"/>
      </p:par>
    </p:tnLst>
  </p:timing>
</p:sld>
</file>

<file path=ppt/slides/slide114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1144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84804275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20186000955132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REQUERIMIENTO POR PRESUNTO INCUMPLIMIENTO DE NORMAS DE CARRERA ADMINISTRATIVA</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20181700641561</a:t>
                      </a:r>
                    </a:p>
                  </a:txBody>
                  <a:tcPr marL="7620" marR="7620" marT="7620" marB="0" anchor="ctr"/>
                </a:tc>
              </a:tr>
              <a:tr h="446138">
                <a:tc>
                  <a:txBody>
                    <a:bodyPr/>
                    <a:lstStyle/>
                    <a:p>
                      <a:pPr algn="ctr" fontAlgn="ctr"/>
                      <a:r>
                        <a:rPr lang="es-CO" sz="600" b="0" i="0" u="none" strike="noStrike">
                          <a:effectLst/>
                          <a:latin typeface="Arial"/>
                        </a:rPr>
                        <a:t>20186000955142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20186000955152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20186000955162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20186000955172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RADICADO 20185000575061</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20181700641581</a:t>
                      </a:r>
                    </a:p>
                  </a:txBody>
                  <a:tcPr marL="7620" marR="7620" marT="7620" marB="0" anchor="ctr"/>
                </a:tc>
              </a:tr>
              <a:tr h="412045">
                <a:tc>
                  <a:txBody>
                    <a:bodyPr/>
                    <a:lstStyle/>
                    <a:p>
                      <a:pPr algn="ctr" fontAlgn="ctr"/>
                      <a:r>
                        <a:rPr lang="es-CO" sz="600" b="0" i="0" u="none" strike="noStrike">
                          <a:effectLst/>
                          <a:latin typeface="Arial"/>
                        </a:rPr>
                        <a:t>20186000955192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 SOLICITUD DE CAPACITACIÓN Y CONSULTA SOBRE EL ACUERDO 6176 DE 2018- CNSC</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20186000955222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IINCLUSION EN EL BANCO DE DATOS DE EMPLEADOS DE CARRERA DESPLAZADOS POR RAZONES DE VIOLENCIA </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20182000654711</a:t>
                      </a:r>
                    </a:p>
                  </a:txBody>
                  <a:tcPr marL="7620" marR="7620" marT="7620" marB="0" anchor="ctr"/>
                </a:tc>
              </a:tr>
              <a:tr h="412045">
                <a:tc>
                  <a:txBody>
                    <a:bodyPr/>
                    <a:lstStyle/>
                    <a:p>
                      <a:pPr algn="ctr" fontAlgn="ctr"/>
                      <a:r>
                        <a:rPr lang="es-CO" sz="600" b="0" i="0" u="none" strike="noStrike">
                          <a:effectLst/>
                          <a:latin typeface="Arial"/>
                        </a:rPr>
                        <a:t>20186000955232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20186000955242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008932486"/>
      </p:ext>
    </p:extLst>
  </p:cSld>
  <p:clrMapOvr>
    <a:masterClrMapping/>
  </p:clrMapOvr>
  <p:timing>
    <p:tnLst>
      <p:par>
        <p:cTn id="1" dur="indefinite" restart="never" nodeType="tmRoot"/>
      </p:par>
    </p:tnLst>
  </p:timing>
</p:sld>
</file>

<file path=ppt/slides/slide114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1145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0077211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20186000955252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20186000955272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20186000955292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RECURSO DE REPOSICION EN CONTRA DEL ACTO ADMINISTRATIVO 20182120145295DE FECHA 17 DE OCTUBRE 2018 - CONVOCATORIA 436 DE 2017 SENA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20186000955312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OFI18-00146457 / IDM: SOLICITA SUSPENDER CONCURSO DE MERITOS CNSC SECTOR DEFENSA</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20182110643501</a:t>
                      </a:r>
                    </a:p>
                  </a:txBody>
                  <a:tcPr marL="7620" marR="7620" marT="7620" marB="0" anchor="ctr"/>
                </a:tc>
              </a:tr>
              <a:tr h="412045">
                <a:tc>
                  <a:txBody>
                    <a:bodyPr/>
                    <a:lstStyle/>
                    <a:p>
                      <a:pPr algn="ctr" fontAlgn="ctr"/>
                      <a:r>
                        <a:rPr lang="es-CO" sz="600" b="0" i="0" u="none" strike="noStrike">
                          <a:effectLst/>
                          <a:latin typeface="Arial"/>
                        </a:rPr>
                        <a:t>20186000955322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RECURSO DE REPOSICION Y EN SUBSIDIO EN APELACION - 201841370400089431 DE 12 DE SEPTIEMBRE DE 2018</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20182320636051</a:t>
                      </a:r>
                    </a:p>
                  </a:txBody>
                  <a:tcPr marL="7620" marR="7620" marT="7620" marB="0" anchor="ctr"/>
                </a:tc>
              </a:tr>
              <a:tr h="412045">
                <a:tc>
                  <a:txBody>
                    <a:bodyPr/>
                    <a:lstStyle/>
                    <a:p>
                      <a:pPr algn="ctr" fontAlgn="ctr"/>
                      <a:r>
                        <a:rPr lang="es-CO" sz="600" b="0" i="0" u="none" strike="noStrike">
                          <a:effectLst/>
                          <a:latin typeface="Arial"/>
                        </a:rPr>
                        <a:t>20186000955332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20186000955372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20186000955382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20186000955412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dirty="0">
                          <a:effectLst/>
                          <a:latin typeface="Arial"/>
                        </a:rPr>
                        <a:t>20182010649531</a:t>
                      </a:r>
                    </a:p>
                  </a:txBody>
                  <a:tcPr marL="7620" marR="7620" marT="7620" marB="0" anchor="ctr"/>
                </a:tc>
              </a:tr>
            </a:tbl>
          </a:graphicData>
        </a:graphic>
      </p:graphicFrame>
    </p:spTree>
    <p:extLst>
      <p:ext uri="{BB962C8B-B14F-4D97-AF65-F5344CB8AC3E}">
        <p14:creationId xmlns:p14="http://schemas.microsoft.com/office/powerpoint/2010/main" val="4197800406"/>
      </p:ext>
    </p:extLst>
  </p:cSld>
  <p:clrMapOvr>
    <a:masterClrMapping/>
  </p:clrMapOvr>
  <p:timing>
    <p:tnLst>
      <p:par>
        <p:cTn id="1" dur="indefinite" restart="never" nodeType="tmRoot"/>
      </p:par>
    </p:tnLst>
  </p:timing>
</p:sld>
</file>

<file path=ppt/slides/slide114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1146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23513592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20186000955422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20186000955432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20186000955442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PQRSD - EE2018410600000053212- CONVOCATORIA 428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20186000955452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PETICION - CONVOCATORIA TERRITORIAL CENTRO ORIENTE </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20182230653361</a:t>
                      </a:r>
                    </a:p>
                  </a:txBody>
                  <a:tcPr marL="7620" marR="7620" marT="7620" marB="0" anchor="ctr"/>
                </a:tc>
              </a:tr>
              <a:tr h="412045">
                <a:tc>
                  <a:txBody>
                    <a:bodyPr/>
                    <a:lstStyle/>
                    <a:p>
                      <a:pPr algn="ctr" fontAlgn="ctr"/>
                      <a:r>
                        <a:rPr lang="es-CO" sz="600" b="0" i="0" u="none" strike="noStrike">
                          <a:effectLst/>
                          <a:latin typeface="Arial"/>
                        </a:rPr>
                        <a:t>20186000955462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20186000955482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QUEJA LISTA DE ELEGIBLES OPEC 56914 - CONVOCATORIA 436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20186000955522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RESPUESTA A OFICIO 20181020604521 DEL 25 DE OCTUBRE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20186000955562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20186000955632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252692843"/>
      </p:ext>
    </p:extLst>
  </p:cSld>
  <p:clrMapOvr>
    <a:masterClrMapping/>
  </p:clrMapOvr>
  <p:timing>
    <p:tnLst>
      <p:par>
        <p:cTn id="1" dur="indefinite" restart="never" nodeType="tmRoot"/>
      </p:par>
    </p:tnLst>
  </p:timing>
</p:sld>
</file>

<file path=ppt/slides/slide114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1147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326635480"/>
              </p:ext>
            </p:extLst>
          </p:nvPr>
        </p:nvGraphicFramePr>
        <p:xfrm>
          <a:off x="539552" y="1268761"/>
          <a:ext cx="8208913" cy="448436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80265">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32825">
                <a:tc>
                  <a:txBody>
                    <a:bodyPr/>
                    <a:lstStyle/>
                    <a:p>
                      <a:pPr algn="ctr" fontAlgn="ctr"/>
                      <a:r>
                        <a:rPr lang="es-CO" sz="600" b="0" i="0" u="none" strike="noStrike" dirty="0">
                          <a:effectLst/>
                          <a:latin typeface="Arial"/>
                        </a:rPr>
                        <a:t>20186000955652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32825">
                <a:tc>
                  <a:txBody>
                    <a:bodyPr/>
                    <a:lstStyle/>
                    <a:p>
                      <a:pPr algn="ctr" fontAlgn="ctr"/>
                      <a:r>
                        <a:rPr lang="es-CO" sz="600" b="0" i="0" u="none" strike="noStrike">
                          <a:effectLst/>
                          <a:latin typeface="Arial"/>
                        </a:rPr>
                        <a:t>20186000955672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32825">
                <a:tc>
                  <a:txBody>
                    <a:bodyPr/>
                    <a:lstStyle/>
                    <a:p>
                      <a:pPr algn="ctr" fontAlgn="ctr"/>
                      <a:r>
                        <a:rPr lang="es-CO" sz="600" b="0" i="0" u="none" strike="noStrike">
                          <a:effectLst/>
                          <a:latin typeface="Arial"/>
                        </a:rPr>
                        <a:t>20186000955682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32825">
                <a:tc>
                  <a:txBody>
                    <a:bodyPr/>
                    <a:lstStyle/>
                    <a:p>
                      <a:pPr algn="ctr" fontAlgn="ctr"/>
                      <a:r>
                        <a:rPr lang="es-CO" sz="600" b="0" i="0" u="none" strike="noStrike">
                          <a:effectLst/>
                          <a:latin typeface="Arial"/>
                        </a:rPr>
                        <a:t>20186000955692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32825">
                <a:tc>
                  <a:txBody>
                    <a:bodyPr/>
                    <a:lstStyle/>
                    <a:p>
                      <a:pPr algn="ctr" fontAlgn="ctr"/>
                      <a:r>
                        <a:rPr lang="es-CO" sz="600" b="0" i="0" u="none" strike="noStrike">
                          <a:effectLst/>
                          <a:latin typeface="Arial"/>
                        </a:rPr>
                        <a:t>20186000955702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NOTIFICACIÓN POR AVISO DE ACTO ADMINISTRATIVO RESOLUCIÓN NO. 20182000152075 DEL 22 DE OCTUBRE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32825">
                <a:tc>
                  <a:txBody>
                    <a:bodyPr/>
                    <a:lstStyle/>
                    <a:p>
                      <a:pPr algn="ctr" fontAlgn="ctr"/>
                      <a:r>
                        <a:rPr lang="es-CO" sz="600" b="0" i="0" u="none" strike="noStrike">
                          <a:effectLst/>
                          <a:latin typeface="Arial"/>
                        </a:rPr>
                        <a:t>20186000955712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32825">
                <a:tc>
                  <a:txBody>
                    <a:bodyPr/>
                    <a:lstStyle/>
                    <a:p>
                      <a:pPr algn="ctr" fontAlgn="ctr"/>
                      <a:r>
                        <a:rPr lang="es-CO" sz="600" b="0" i="0" u="none" strike="noStrike">
                          <a:effectLst/>
                          <a:latin typeface="Arial"/>
                        </a:rPr>
                        <a:t>20186000955722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32825">
                <a:tc>
                  <a:txBody>
                    <a:bodyPr/>
                    <a:lstStyle/>
                    <a:p>
                      <a:pPr algn="ctr" fontAlgn="ctr"/>
                      <a:r>
                        <a:rPr lang="es-CO" sz="600" b="0" i="0" u="none" strike="noStrike">
                          <a:effectLst/>
                          <a:latin typeface="Arial"/>
                        </a:rPr>
                        <a:t>20186000955732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32825">
                <a:tc>
                  <a:txBody>
                    <a:bodyPr/>
                    <a:lstStyle/>
                    <a:p>
                      <a:pPr algn="ctr" fontAlgn="ctr"/>
                      <a:r>
                        <a:rPr lang="es-CO" sz="600" b="0" i="0" u="none" strike="noStrike">
                          <a:effectLst/>
                          <a:latin typeface="Arial"/>
                        </a:rPr>
                        <a:t>20186000955742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218086429"/>
      </p:ext>
    </p:extLst>
  </p:cSld>
  <p:clrMapOvr>
    <a:masterClrMapping/>
  </p:clrMapOvr>
  <p:timing>
    <p:tnLst>
      <p:par>
        <p:cTn id="1" dur="indefinite" restart="never" nodeType="tmRoot"/>
      </p:par>
    </p:tnLst>
  </p:timing>
</p:sld>
</file>

<file path=ppt/slides/slide114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1148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42559750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20186000955752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20186000955762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433 - TRAMITE A SEGUIR PARA TOMA DE POSESION DE LOS CARGOS </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20181020683771</a:t>
                      </a:r>
                    </a:p>
                  </a:txBody>
                  <a:tcPr marL="7620" marR="7620" marT="7620" marB="0" anchor="ctr"/>
                </a:tc>
              </a:tr>
              <a:tr h="412045">
                <a:tc>
                  <a:txBody>
                    <a:bodyPr/>
                    <a:lstStyle/>
                    <a:p>
                      <a:pPr algn="ctr" fontAlgn="ctr"/>
                      <a:r>
                        <a:rPr lang="es-CO" sz="600" b="0" i="0" u="none" strike="noStrike">
                          <a:effectLst/>
                          <a:latin typeface="Arial"/>
                        </a:rPr>
                        <a:t>20186000955772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20182230641781</a:t>
                      </a:r>
                    </a:p>
                  </a:txBody>
                  <a:tcPr marL="7620" marR="7620" marT="7620" marB="0" anchor="ctr"/>
                </a:tc>
              </a:tr>
              <a:tr h="412045">
                <a:tc>
                  <a:txBody>
                    <a:bodyPr/>
                    <a:lstStyle/>
                    <a:p>
                      <a:pPr algn="ctr" fontAlgn="ctr"/>
                      <a:r>
                        <a:rPr lang="es-CO" sz="600" b="0" i="0" u="none" strike="noStrike">
                          <a:effectLst/>
                          <a:latin typeface="Arial"/>
                        </a:rPr>
                        <a:t>20186000955782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20186000955852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431-2016 DISTRITO CAPITAL </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20186000955882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20186000956002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20186000956022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RADICADO 20183200933742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20186000956032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23327248"/>
      </p:ext>
    </p:extLst>
  </p:cSld>
  <p:clrMapOvr>
    <a:masterClrMapping/>
  </p:clrMapOvr>
  <p:timing>
    <p:tnLst>
      <p:par>
        <p:cTn id="1" dur="indefinite" restart="never" nodeType="tmRoot"/>
      </p:par>
    </p:tnLst>
  </p:timing>
</p:sld>
</file>

<file path=ppt/slides/slide114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1149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03648628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20186000956062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20186000956092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20186000956132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20186000956172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CANCELACION CUENTA SIMO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20186000956192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20186000956222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20182230643321</a:t>
                      </a:r>
                    </a:p>
                  </a:txBody>
                  <a:tcPr marL="7620" marR="7620" marT="7620" marB="0" anchor="ctr"/>
                </a:tc>
              </a:tr>
              <a:tr h="412045">
                <a:tc>
                  <a:txBody>
                    <a:bodyPr/>
                    <a:lstStyle/>
                    <a:p>
                      <a:pPr algn="ctr" fontAlgn="ctr"/>
                      <a:r>
                        <a:rPr lang="es-CO" sz="600" b="0" i="0" u="none" strike="noStrike">
                          <a:effectLst/>
                          <a:latin typeface="Arial"/>
                        </a:rPr>
                        <a:t>20186000956292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dirty="0">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SOLUCITUD DE INFORMACION NOMBRAMIENTO EN PERIODO DE PRUEBA Y POSESION ELEGIBLE RADICADO 20185000614671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r h="412045">
                <a:tc>
                  <a:txBody>
                    <a:bodyPr/>
                    <a:lstStyle/>
                    <a:p>
                      <a:pPr algn="ctr" fontAlgn="ctr"/>
                      <a:r>
                        <a:rPr lang="es-CO" sz="600" b="0" i="0" u="none" strike="noStrike" dirty="0">
                          <a:effectLst/>
                          <a:latin typeface="Arial"/>
                        </a:rPr>
                        <a:t>20186000956302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436 SENA-LUZ ADRIANA OSPINA VILLA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20186000956312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CORRECCION FORMAL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283320695"/>
      </p:ext>
    </p:extLst>
  </p:cSld>
  <p:clrMapOvr>
    <a:masterClrMapping/>
  </p:clrMapOvr>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92999514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201810230109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201810230110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201810230111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201810230112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201810230113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201810230114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201810230115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201810230115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201810230116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201810230117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201810230117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201810230118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201810230119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201810230120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201810230121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201810230122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201810230123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201810230124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201810230124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115</a:t>
            </a:fld>
            <a:endParaRPr lang="es-CO"/>
          </a:p>
        </p:txBody>
      </p:sp>
    </p:spTree>
    <p:extLst>
      <p:ext uri="{BB962C8B-B14F-4D97-AF65-F5344CB8AC3E}">
        <p14:creationId xmlns:p14="http://schemas.microsoft.com/office/powerpoint/2010/main" val="633431938"/>
      </p:ext>
    </p:extLst>
  </p:cSld>
  <p:clrMapOvr>
    <a:masterClrMapping/>
  </p:clrMapOvr>
  <p:timing>
    <p:tnLst>
      <p:par>
        <p:cTn id="1" dur="indefinite" restart="never" nodeType="tmRoot"/>
      </p:par>
    </p:tnLst>
  </p:timing>
</p:sld>
</file>

<file path=ppt/slides/slide115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1150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4750402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20186000956342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20186000956392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20186000956512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20186000956632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20186000956672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20186000956682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20186000956712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20186000956722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20186000956762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9901767"/>
      </p:ext>
    </p:extLst>
  </p:cSld>
  <p:clrMapOvr>
    <a:masterClrMapping/>
  </p:clrMapOvr>
  <p:timing>
    <p:tnLst>
      <p:par>
        <p:cTn id="1" dur="indefinite" restart="never" nodeType="tmRoot"/>
      </p:par>
    </p:tnLst>
  </p:timing>
</p:sld>
</file>

<file path=ppt/slides/slide115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1151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72400732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20186000956772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20186000956812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RESULTADO DE LA CONVOCATORIA 431 DE 2016 </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20182010695221</a:t>
                      </a:r>
                    </a:p>
                  </a:txBody>
                  <a:tcPr marL="7620" marR="7620" marT="7620" marB="0" anchor="ctr"/>
                </a:tc>
              </a:tr>
              <a:tr h="412045">
                <a:tc>
                  <a:txBody>
                    <a:bodyPr/>
                    <a:lstStyle/>
                    <a:p>
                      <a:pPr algn="ctr" fontAlgn="ctr"/>
                      <a:r>
                        <a:rPr lang="es-CO" sz="600" b="0" i="0" u="none" strike="noStrike">
                          <a:effectLst/>
                          <a:latin typeface="Arial"/>
                        </a:rPr>
                        <a:t>20186000956822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it-IT" sz="600" b="0" i="0" u="none" strike="noStrike">
                          <a:effectLst/>
                          <a:latin typeface="Arial"/>
                        </a:rPr>
                        <a:t>SOLICITUD CONVOCATORIA 740 A 741 DISTRITO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20186000956832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20186000956842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20186000956872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20186000956892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20192120009081</a:t>
                      </a:r>
                    </a:p>
                  </a:txBody>
                  <a:tcPr marL="7620" marR="7620" marT="7620" marB="0" anchor="ctr"/>
                </a:tc>
              </a:tr>
              <a:tr h="412045">
                <a:tc>
                  <a:txBody>
                    <a:bodyPr/>
                    <a:lstStyle/>
                    <a:p>
                      <a:pPr algn="ctr" fontAlgn="ctr"/>
                      <a:r>
                        <a:rPr lang="es-CO" sz="600" b="0" i="0" u="none" strike="noStrike">
                          <a:effectLst/>
                          <a:latin typeface="Arial"/>
                        </a:rPr>
                        <a:t>20186000956912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20182120662341</a:t>
                      </a:r>
                    </a:p>
                  </a:txBody>
                  <a:tcPr marL="7620" marR="7620" marT="7620" marB="0" anchor="ctr"/>
                </a:tc>
              </a:tr>
              <a:tr h="493103">
                <a:tc>
                  <a:txBody>
                    <a:bodyPr/>
                    <a:lstStyle/>
                    <a:p>
                      <a:pPr algn="ctr" fontAlgn="ctr"/>
                      <a:r>
                        <a:rPr lang="es-CO" sz="600" b="0" i="0" u="none" strike="noStrike">
                          <a:effectLst/>
                          <a:latin typeface="Arial"/>
                        </a:rPr>
                        <a:t>20186000956922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NUMERO DE CEDULA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044312328"/>
      </p:ext>
    </p:extLst>
  </p:cSld>
  <p:clrMapOvr>
    <a:masterClrMapping/>
  </p:clrMapOvr>
  <p:timing>
    <p:tnLst>
      <p:par>
        <p:cTn id="1" dur="indefinite" restart="never" nodeType="tmRoot"/>
      </p:par>
    </p:tnLst>
  </p:timing>
</p:sld>
</file>

<file path=ppt/slides/slide115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1152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04821720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20186000956932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PARA EXTENDER PERIODO DE PRUEBA DOCENTE 1278</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20182310667911</a:t>
                      </a:r>
                    </a:p>
                  </a:txBody>
                  <a:tcPr marL="7620" marR="7620" marT="7620" marB="0" anchor="ctr"/>
                </a:tc>
              </a:tr>
              <a:tr h="446138">
                <a:tc>
                  <a:txBody>
                    <a:bodyPr/>
                    <a:lstStyle/>
                    <a:p>
                      <a:pPr algn="ctr" fontAlgn="ctr"/>
                      <a:r>
                        <a:rPr lang="es-CO" sz="600" b="0" i="0" u="none" strike="noStrike">
                          <a:effectLst/>
                          <a:latin typeface="Arial"/>
                        </a:rPr>
                        <a:t>20186000956942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INSCRIPCION EN CARRERA ADMINISTRATIVA</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20181700641071</a:t>
                      </a:r>
                    </a:p>
                  </a:txBody>
                  <a:tcPr marL="7620" marR="7620" marT="7620" marB="0" anchor="ctr"/>
                </a:tc>
              </a:tr>
              <a:tr h="412045">
                <a:tc>
                  <a:txBody>
                    <a:bodyPr/>
                    <a:lstStyle/>
                    <a:p>
                      <a:pPr algn="ctr" fontAlgn="ctr"/>
                      <a:r>
                        <a:rPr lang="es-CO" sz="600" b="0" i="0" u="none" strike="noStrike">
                          <a:effectLst/>
                          <a:latin typeface="Arial"/>
                        </a:rPr>
                        <a:t>20186000956962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INSCRIPCION EN CARRERA ADMINISTRATIVA</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20181700639881</a:t>
                      </a:r>
                    </a:p>
                  </a:txBody>
                  <a:tcPr marL="7620" marR="7620" marT="7620" marB="0" anchor="ctr"/>
                </a:tc>
              </a:tr>
              <a:tr h="412045">
                <a:tc>
                  <a:txBody>
                    <a:bodyPr/>
                    <a:lstStyle/>
                    <a:p>
                      <a:pPr algn="ctr" fontAlgn="ctr"/>
                      <a:r>
                        <a:rPr lang="es-CO" sz="600" b="0" i="0" u="none" strike="noStrike">
                          <a:effectLst/>
                          <a:latin typeface="Arial"/>
                        </a:rPr>
                        <a:t>20186000956972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20186000956982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20186000957012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20186000957022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20186000957032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20186000957042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dirty="0">
                          <a:effectLst/>
                          <a:latin typeface="Arial"/>
                        </a:rPr>
                        <a:t>20182230643401</a:t>
                      </a:r>
                    </a:p>
                  </a:txBody>
                  <a:tcPr marL="7620" marR="7620" marT="7620" marB="0" anchor="ctr"/>
                </a:tc>
              </a:tr>
            </a:tbl>
          </a:graphicData>
        </a:graphic>
      </p:graphicFrame>
    </p:spTree>
    <p:extLst>
      <p:ext uri="{BB962C8B-B14F-4D97-AF65-F5344CB8AC3E}">
        <p14:creationId xmlns:p14="http://schemas.microsoft.com/office/powerpoint/2010/main" val="2768244215"/>
      </p:ext>
    </p:extLst>
  </p:cSld>
  <p:clrMapOvr>
    <a:masterClrMapping/>
  </p:clrMapOvr>
  <p:timing>
    <p:tnLst>
      <p:par>
        <p:cTn id="1" dur="indefinite" restart="never" nodeType="tmRoot"/>
      </p:par>
    </p:tnLst>
  </p:timing>
</p:sld>
</file>

<file path=ppt/slides/slide115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1153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44967577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20186000957052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DE CORREO ELECTRONICO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20186000957062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CONVOCATORIA 428-2016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20192120011001</a:t>
                      </a:r>
                    </a:p>
                  </a:txBody>
                  <a:tcPr marL="7620" marR="7620" marT="7620" marB="0" anchor="ctr"/>
                </a:tc>
              </a:tr>
              <a:tr h="412045">
                <a:tc>
                  <a:txBody>
                    <a:bodyPr/>
                    <a:lstStyle/>
                    <a:p>
                      <a:pPr algn="ctr" fontAlgn="ctr"/>
                      <a:r>
                        <a:rPr lang="es-CO" sz="600" b="0" i="0" u="none" strike="noStrike">
                          <a:effectLst/>
                          <a:latin typeface="Arial"/>
                        </a:rPr>
                        <a:t>20186000957072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20186000957082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20182210638421</a:t>
                      </a:r>
                    </a:p>
                  </a:txBody>
                  <a:tcPr marL="7620" marR="7620" marT="7620" marB="0" anchor="ctr"/>
                </a:tc>
              </a:tr>
              <a:tr h="412045">
                <a:tc>
                  <a:txBody>
                    <a:bodyPr/>
                    <a:lstStyle/>
                    <a:p>
                      <a:pPr algn="ctr" fontAlgn="ctr"/>
                      <a:r>
                        <a:rPr lang="es-CO" sz="600" b="0" i="0" u="none" strike="noStrike">
                          <a:effectLst/>
                          <a:latin typeface="Arial"/>
                        </a:rPr>
                        <a:t>20186000957092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427-2016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20186000957102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20186000957112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20192120005451</a:t>
                      </a:r>
                    </a:p>
                  </a:txBody>
                  <a:tcPr marL="7620" marR="7620" marT="7620" marB="0" anchor="ctr"/>
                </a:tc>
              </a:tr>
              <a:tr h="412045">
                <a:tc>
                  <a:txBody>
                    <a:bodyPr/>
                    <a:lstStyle/>
                    <a:p>
                      <a:pPr algn="ctr" fontAlgn="ctr"/>
                      <a:r>
                        <a:rPr lang="es-CO" sz="600" b="0" i="0" u="none" strike="noStrike">
                          <a:effectLst/>
                          <a:latin typeface="Arial"/>
                        </a:rPr>
                        <a:t>20186000957132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20186000957152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565172339"/>
      </p:ext>
    </p:extLst>
  </p:cSld>
  <p:clrMapOvr>
    <a:masterClrMapping/>
  </p:clrMapOvr>
  <p:timing>
    <p:tnLst>
      <p:par>
        <p:cTn id="1" dur="indefinite" restart="never" nodeType="tmRoot"/>
      </p:par>
    </p:tnLst>
  </p:timing>
</p:sld>
</file>

<file path=ppt/slides/slide115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1154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12612339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20186000957182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20186000957262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20186000957282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20186000957292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20186000957312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20182230651781</a:t>
                      </a:r>
                    </a:p>
                  </a:txBody>
                  <a:tcPr marL="7620" marR="7620" marT="7620" marB="0" anchor="ctr"/>
                </a:tc>
              </a:tr>
              <a:tr h="412045">
                <a:tc>
                  <a:txBody>
                    <a:bodyPr/>
                    <a:lstStyle/>
                    <a:p>
                      <a:pPr algn="ctr" fontAlgn="ctr"/>
                      <a:r>
                        <a:rPr lang="es-CO" sz="600" b="0" i="0" u="none" strike="noStrike">
                          <a:effectLst/>
                          <a:latin typeface="Arial"/>
                        </a:rPr>
                        <a:t>20186000957352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vi-VN" sz="600" b="0" i="0" u="none" strike="noStrike">
                          <a:effectLst/>
                          <a:latin typeface="Arial"/>
                        </a:rPr>
                        <a:t>MEMORIAS CAPACITACIÓN DAFP</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20186000957362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20186000957412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20186000957422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746257550"/>
      </p:ext>
    </p:extLst>
  </p:cSld>
  <p:clrMapOvr>
    <a:masterClrMapping/>
  </p:clrMapOvr>
  <p:timing>
    <p:tnLst>
      <p:par>
        <p:cTn id="1" dur="indefinite" restart="never" nodeType="tmRoot"/>
      </p:par>
    </p:tnLst>
  </p:timing>
</p:sld>
</file>

<file path=ppt/slides/slide115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1155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53115295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20186000957432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CUMPLIMIENTO SENTENCIA DE TUTELA DEL SEÑOR DIEGO HERNAN CHAVES JACOME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20186000957442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20186000957472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PETICION - CONVOCATORIA 428 DE 2016 </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20182120680891</a:t>
                      </a:r>
                    </a:p>
                  </a:txBody>
                  <a:tcPr marL="7620" marR="7620" marT="7620" marB="0" anchor="ctr"/>
                </a:tc>
              </a:tr>
              <a:tr h="412045">
                <a:tc>
                  <a:txBody>
                    <a:bodyPr/>
                    <a:lstStyle/>
                    <a:p>
                      <a:pPr algn="ctr" fontAlgn="ctr"/>
                      <a:r>
                        <a:rPr lang="es-CO" sz="600" b="0" i="0" u="none" strike="noStrike">
                          <a:effectLst/>
                          <a:latin typeface="Arial"/>
                        </a:rPr>
                        <a:t>20186000957482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DERECHO DE PETICION</a:t>
                      </a: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20192010016371</a:t>
                      </a:r>
                    </a:p>
                  </a:txBody>
                  <a:tcPr marL="7620" marR="7620" marT="7620" marB="0" anchor="ctr"/>
                </a:tc>
              </a:tr>
              <a:tr h="412045">
                <a:tc>
                  <a:txBody>
                    <a:bodyPr/>
                    <a:lstStyle/>
                    <a:p>
                      <a:pPr algn="ctr" fontAlgn="ctr"/>
                      <a:r>
                        <a:rPr lang="es-CO" sz="600" b="0" i="0" u="none" strike="noStrike">
                          <a:effectLst/>
                          <a:latin typeface="Arial"/>
                        </a:rPr>
                        <a:t>20186000957502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20182020651611</a:t>
                      </a:r>
                    </a:p>
                  </a:txBody>
                  <a:tcPr marL="7620" marR="7620" marT="7620" marB="0" anchor="ctr"/>
                </a:tc>
              </a:tr>
              <a:tr h="412045">
                <a:tc>
                  <a:txBody>
                    <a:bodyPr/>
                    <a:lstStyle/>
                    <a:p>
                      <a:pPr algn="ctr" fontAlgn="ctr"/>
                      <a:r>
                        <a:rPr lang="es-CO" sz="600" b="0" i="0" u="none" strike="noStrike">
                          <a:effectLst/>
                          <a:latin typeface="Arial"/>
                        </a:rPr>
                        <a:t>20186000957512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20181700643551</a:t>
                      </a:r>
                    </a:p>
                  </a:txBody>
                  <a:tcPr marL="7620" marR="7620" marT="7620" marB="0" anchor="ctr"/>
                </a:tc>
              </a:tr>
              <a:tr h="412045">
                <a:tc>
                  <a:txBody>
                    <a:bodyPr/>
                    <a:lstStyle/>
                    <a:p>
                      <a:pPr algn="ctr" fontAlgn="ctr"/>
                      <a:r>
                        <a:rPr lang="es-CO" sz="600" b="0" i="0" u="none" strike="noStrike">
                          <a:effectLst/>
                          <a:latin typeface="Arial"/>
                        </a:rPr>
                        <a:t>20186000957522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TRASLADO POR COMPETENCIA .RADICADO  20189000308312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20182210658481</a:t>
                      </a:r>
                    </a:p>
                  </a:txBody>
                  <a:tcPr marL="7620" marR="7620" marT="7620" marB="0" anchor="ctr"/>
                </a:tc>
              </a:tr>
              <a:tr h="412045">
                <a:tc>
                  <a:txBody>
                    <a:bodyPr/>
                    <a:lstStyle/>
                    <a:p>
                      <a:pPr algn="ctr" fontAlgn="ctr"/>
                      <a:r>
                        <a:rPr lang="es-CO" sz="600" b="0" i="0" u="none" strike="noStrike">
                          <a:effectLst/>
                          <a:latin typeface="Arial"/>
                        </a:rPr>
                        <a:t>20186000957632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20186000957662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DERECHO DE PETICIÓN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dirty="0">
                          <a:effectLst/>
                          <a:latin typeface="Arial"/>
                        </a:rPr>
                        <a:t>20181700641611</a:t>
                      </a:r>
                    </a:p>
                  </a:txBody>
                  <a:tcPr marL="7620" marR="7620" marT="7620" marB="0" anchor="ctr"/>
                </a:tc>
              </a:tr>
            </a:tbl>
          </a:graphicData>
        </a:graphic>
      </p:graphicFrame>
    </p:spTree>
    <p:extLst>
      <p:ext uri="{BB962C8B-B14F-4D97-AF65-F5344CB8AC3E}">
        <p14:creationId xmlns:p14="http://schemas.microsoft.com/office/powerpoint/2010/main" val="1406817650"/>
      </p:ext>
    </p:extLst>
  </p:cSld>
  <p:clrMapOvr>
    <a:masterClrMapping/>
  </p:clrMapOvr>
  <p:timing>
    <p:tnLst>
      <p:par>
        <p:cTn id="1" dur="indefinite" restart="never" nodeType="tmRoot"/>
      </p:par>
    </p:tnLst>
  </p:timing>
</p:sld>
</file>

<file path=ppt/slides/slide115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1156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64666845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20186000957672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TRASLADO POR COMPETENCIA - VULNERACION DE DERECHOS DEL SEÑOR CESAR MANUEL ESTRADA </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20181700643231</a:t>
                      </a:r>
                    </a:p>
                  </a:txBody>
                  <a:tcPr marL="7620" marR="7620" marT="7620" marB="0" anchor="ctr"/>
                </a:tc>
              </a:tr>
              <a:tr h="446138">
                <a:tc>
                  <a:txBody>
                    <a:bodyPr/>
                    <a:lstStyle/>
                    <a:p>
                      <a:pPr algn="ctr" fontAlgn="ctr"/>
                      <a:r>
                        <a:rPr lang="es-CO" sz="600" b="0" i="0" u="none" strike="noStrike">
                          <a:effectLst/>
                          <a:latin typeface="Arial"/>
                        </a:rPr>
                        <a:t>20186000957682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20186000957692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TRASLADO POR COMPETENCIA - VULNERACION DE DERECHOS DEL SEÑOR JAIRO DARIO CONTRERAS </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20181700643191</a:t>
                      </a:r>
                    </a:p>
                  </a:txBody>
                  <a:tcPr marL="7620" marR="7620" marT="7620" marB="0" anchor="ctr"/>
                </a:tc>
              </a:tr>
              <a:tr h="412045">
                <a:tc>
                  <a:txBody>
                    <a:bodyPr/>
                    <a:lstStyle/>
                    <a:p>
                      <a:pPr algn="ctr" fontAlgn="ctr"/>
                      <a:r>
                        <a:rPr lang="es-CO" sz="600" b="0" i="0" u="none" strike="noStrike">
                          <a:effectLst/>
                          <a:latin typeface="Arial"/>
                        </a:rPr>
                        <a:t>20186000957712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REQUERIDA POR PARTE DE LA CNSC RADICADO NO. 20181700543951</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20181700641911</a:t>
                      </a:r>
                    </a:p>
                  </a:txBody>
                  <a:tcPr marL="7620" marR="7620" marT="7620" marB="0" anchor="ctr"/>
                </a:tc>
              </a:tr>
              <a:tr h="412045">
                <a:tc>
                  <a:txBody>
                    <a:bodyPr/>
                    <a:lstStyle/>
                    <a:p>
                      <a:pPr algn="ctr" fontAlgn="ctr"/>
                      <a:r>
                        <a:rPr lang="es-CO" sz="600" b="0" i="0" u="none" strike="noStrike">
                          <a:effectLst/>
                          <a:latin typeface="Arial"/>
                        </a:rPr>
                        <a:t>20186000957722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20186000957742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20186000957762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20186000957772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RADICADO N° 20182120590581 - CUMPLIMIENTO DE SENTENCIA DEL JUZGADO 05 ADMINSITRATIVO DEL CIRCUITO DE MANIZALEZ  - ACCIONANTE JULIANA VELEZ ACEVEDO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20186000957792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632700769"/>
      </p:ext>
    </p:extLst>
  </p:cSld>
  <p:clrMapOvr>
    <a:masterClrMapping/>
  </p:clrMapOvr>
  <p:timing>
    <p:tnLst>
      <p:par>
        <p:cTn id="1" dur="indefinite" restart="never" nodeType="tmRoot"/>
      </p:par>
    </p:tnLst>
  </p:timing>
</p:sld>
</file>

<file path=ppt/slides/slide115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1157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82059609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20186000957802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RECLAMACION POR EXCLUSION DEL CONCURSO CONVOCATORIA 436 DE 2017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20186000957812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APOYO</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20182020645821</a:t>
                      </a:r>
                    </a:p>
                  </a:txBody>
                  <a:tcPr marL="7620" marR="7620" marT="7620" marB="0" anchor="ctr"/>
                </a:tc>
              </a:tr>
              <a:tr h="412045">
                <a:tc>
                  <a:txBody>
                    <a:bodyPr/>
                    <a:lstStyle/>
                    <a:p>
                      <a:pPr algn="ctr" fontAlgn="ctr"/>
                      <a:r>
                        <a:rPr lang="es-CO" sz="600" b="0" i="0" u="none" strike="noStrike">
                          <a:effectLst/>
                          <a:latin typeface="Arial"/>
                        </a:rPr>
                        <a:t>20186000957822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20186000957832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AUTORIZACION DE NOMBRAMIENTO - CONVOCATORIA 324 DE 2014 ICA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20186000957842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20186000957852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AUTORIZACION DE NOMBRAMIENTO - CONVOCATORIA 324 DE 2014 ICA </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20181020683661</a:t>
                      </a:r>
                    </a:p>
                  </a:txBody>
                  <a:tcPr marL="7620" marR="7620" marT="7620" marB="0" anchor="ctr"/>
                </a:tc>
              </a:tr>
              <a:tr h="412045">
                <a:tc>
                  <a:txBody>
                    <a:bodyPr/>
                    <a:lstStyle/>
                    <a:p>
                      <a:pPr algn="ctr" fontAlgn="ctr"/>
                      <a:r>
                        <a:rPr lang="es-CO" sz="600" b="0" i="0" u="none" strike="noStrike">
                          <a:effectLst/>
                          <a:latin typeface="Arial"/>
                        </a:rPr>
                        <a:t>20186000957862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DERECHO DE PETICION - MARIA VICTORIA MARTINEZ </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20182110643301</a:t>
                      </a:r>
                    </a:p>
                  </a:txBody>
                  <a:tcPr marL="7620" marR="7620" marT="7620" marB="0" anchor="ctr"/>
                </a:tc>
              </a:tr>
              <a:tr h="412045">
                <a:tc>
                  <a:txBody>
                    <a:bodyPr/>
                    <a:lstStyle/>
                    <a:p>
                      <a:pPr algn="ctr" fontAlgn="ctr"/>
                      <a:r>
                        <a:rPr lang="es-CO" sz="600" b="0" i="0" u="none" strike="noStrike">
                          <a:effectLst/>
                          <a:latin typeface="Arial"/>
                        </a:rPr>
                        <a:t>20186000957872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DERECHO DE PETICION - MARIA LIBIA MARIN</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20182110643341</a:t>
                      </a:r>
                    </a:p>
                  </a:txBody>
                  <a:tcPr marL="7620" marR="7620" marT="7620" marB="0" anchor="ctr"/>
                </a:tc>
              </a:tr>
              <a:tr h="493103">
                <a:tc>
                  <a:txBody>
                    <a:bodyPr/>
                    <a:lstStyle/>
                    <a:p>
                      <a:pPr algn="ctr" fontAlgn="ctr"/>
                      <a:r>
                        <a:rPr lang="es-CO" sz="600" b="0" i="0" u="none" strike="noStrike">
                          <a:effectLst/>
                          <a:latin typeface="Arial"/>
                        </a:rPr>
                        <a:t>20186000957882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EXCLUSIÓN O MODIFICACIÓN CONVOCATORIA 435 DE 2016 CAR ANLA CON LISTA DE ELEGIBLES MEDIANTE LA RESOLUCIÓN N° 201282210133375 DEL 10 DE OCTUBRE DEL 2018</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dirty="0">
                          <a:effectLst/>
                          <a:latin typeface="Arial"/>
                        </a:rPr>
                        <a:t>20182210646471</a:t>
                      </a:r>
                    </a:p>
                  </a:txBody>
                  <a:tcPr marL="7620" marR="7620" marT="7620" marB="0" anchor="ctr"/>
                </a:tc>
              </a:tr>
            </a:tbl>
          </a:graphicData>
        </a:graphic>
      </p:graphicFrame>
    </p:spTree>
    <p:extLst>
      <p:ext uri="{BB962C8B-B14F-4D97-AF65-F5344CB8AC3E}">
        <p14:creationId xmlns:p14="http://schemas.microsoft.com/office/powerpoint/2010/main" val="3730033664"/>
      </p:ext>
    </p:extLst>
  </p:cSld>
  <p:clrMapOvr>
    <a:masterClrMapping/>
  </p:clrMapOvr>
  <p:timing>
    <p:tnLst>
      <p:par>
        <p:cTn id="1" dur="indefinite" restart="never" nodeType="tmRoot"/>
      </p:par>
    </p:tnLst>
  </p:timing>
</p:sld>
</file>

<file path=ppt/slides/slide115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1158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046902529"/>
              </p:ext>
            </p:extLst>
          </p:nvPr>
        </p:nvGraphicFramePr>
        <p:xfrm>
          <a:off x="539552" y="1268761"/>
          <a:ext cx="8208913" cy="4493964"/>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20186000957912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DENUNCIA CONDUCTA DE ACOSO LABORAL </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20182020642861</a:t>
                      </a:r>
                    </a:p>
                  </a:txBody>
                  <a:tcPr marL="7620" marR="7620" marT="7620" marB="0" anchor="ctr"/>
                </a:tc>
              </a:tr>
              <a:tr h="446138">
                <a:tc>
                  <a:txBody>
                    <a:bodyPr/>
                    <a:lstStyle/>
                    <a:p>
                      <a:pPr algn="ctr" fontAlgn="b"/>
                      <a:r>
                        <a:rPr lang="es-CO" sz="600" b="0" i="0" u="none" strike="noStrike">
                          <a:effectLst/>
                          <a:latin typeface="Arial"/>
                        </a:rPr>
                        <a:t>20186000957962</a:t>
                      </a:r>
                    </a:p>
                  </a:txBody>
                  <a:tcPr marL="7620" marR="7620" marT="7620" marB="0" anchor="ctr"/>
                </a:tc>
                <a:tc>
                  <a:txBody>
                    <a:bodyPr/>
                    <a:lstStyle/>
                    <a:p>
                      <a:pPr algn="ctr" fontAlgn="b"/>
                      <a:r>
                        <a:rPr lang="es-CO" sz="600" b="0" i="0" u="none" strike="noStrike">
                          <a:effectLst/>
                          <a:latin typeface="Arial"/>
                        </a:rPr>
                        <a:t>14/11/2018</a:t>
                      </a:r>
                    </a:p>
                  </a:txBody>
                  <a:tcPr marL="7620" marR="7620" marT="7620" marB="0" anchor="ctr"/>
                </a:tc>
                <a:tc>
                  <a:txBody>
                    <a:bodyPr/>
                    <a:lstStyle/>
                    <a:p>
                      <a:pPr algn="ctr" fontAlgn="b"/>
                      <a:r>
                        <a:rPr lang="es-CO" sz="600" b="0" i="0" u="none" strike="noStrike">
                          <a:effectLst/>
                          <a:latin typeface="Arial"/>
                        </a:rPr>
                        <a:t>CONCEPTOS</a:t>
                      </a:r>
                    </a:p>
                  </a:txBody>
                  <a:tcPr marL="7620" marR="7620" marT="7620" marB="0" anchor="ctr"/>
                </a:tc>
                <a:tc>
                  <a:txBody>
                    <a:bodyPr/>
                    <a:lstStyle/>
                    <a:p>
                      <a:pPr algn="ctr" fontAlgn="b"/>
                      <a:r>
                        <a:rPr lang="es-CO" sz="600" b="0" i="0" u="none" strike="noStrike">
                          <a:effectLst/>
                          <a:latin typeface="Arial"/>
                        </a:rPr>
                        <a:t>30</a:t>
                      </a:r>
                    </a:p>
                  </a:txBody>
                  <a:tcPr marL="7620" marR="7620" marT="7620" marB="0" anchor="ctr"/>
                </a:tc>
                <a:tc>
                  <a:txBody>
                    <a:bodyPr/>
                    <a:lstStyle/>
                    <a:p>
                      <a:pPr algn="ctr" fontAlgn="b"/>
                      <a:r>
                        <a:rPr lang="es-CO" sz="600" b="0" i="0" u="none" strike="noStrike">
                          <a:effectLst/>
                          <a:latin typeface="Arial"/>
                        </a:rPr>
                        <a:t>DIRECCION VIGILANCIA DE CARRERA</a:t>
                      </a:r>
                    </a:p>
                  </a:txBody>
                  <a:tcPr marL="7620" marR="7620" marT="7620" marB="0" anchor="ctr"/>
                </a:tc>
                <a:tc>
                  <a:txBody>
                    <a:bodyPr/>
                    <a:lstStyle/>
                    <a:p>
                      <a:pPr algn="ctr" fontAlgn="b"/>
                      <a:r>
                        <a:rPr lang="es-CO" sz="600" b="0" i="0" u="none" strike="noStrike">
                          <a:effectLst/>
                          <a:latin typeface="Arial"/>
                        </a:rPr>
                        <a:t>SOLICITUD DE VISITA </a:t>
                      </a:r>
                    </a:p>
                  </a:txBody>
                  <a:tcPr marL="7620" marR="7620" marT="7620" marB="0" anchor="ctr"/>
                </a:tc>
                <a:tc>
                  <a:txBody>
                    <a:bodyPr/>
                    <a:lstStyle/>
                    <a:p>
                      <a:pPr algn="ctr" fontAlgn="b"/>
                      <a:r>
                        <a:rPr lang="es-CO" sz="600" b="0" i="0" u="none" strike="noStrike">
                          <a:effectLst/>
                          <a:latin typeface="Arial"/>
                        </a:rPr>
                        <a:t>6/12/2018</a:t>
                      </a:r>
                    </a:p>
                  </a:txBody>
                  <a:tcPr marL="7620" marR="7620" marT="7620" marB="0" anchor="ctr"/>
                </a:tc>
                <a:tc>
                  <a:txBody>
                    <a:bodyPr/>
                    <a:lstStyle/>
                    <a:p>
                      <a:pPr algn="ctr" fontAlgn="b"/>
                      <a:r>
                        <a:rPr lang="es-CO" sz="600" b="0" i="0" u="none" strike="noStrike">
                          <a:effectLst/>
                          <a:latin typeface="Arial"/>
                        </a:rPr>
                        <a:t>20181010000121</a:t>
                      </a:r>
                    </a:p>
                  </a:txBody>
                  <a:tcPr marL="7620" marR="7620" marT="7620" marB="0" anchor="ctr"/>
                </a:tc>
              </a:tr>
              <a:tr h="412045">
                <a:tc>
                  <a:txBody>
                    <a:bodyPr/>
                    <a:lstStyle/>
                    <a:p>
                      <a:pPr algn="ctr" fontAlgn="ctr"/>
                      <a:r>
                        <a:rPr lang="es-CO" sz="600" b="0" i="0" u="none" strike="noStrike">
                          <a:effectLst/>
                          <a:latin typeface="Arial"/>
                        </a:rPr>
                        <a:t>20186000957972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OFI18-00147045 / IDM: SOLICITUD IGUALDAD LABORAL</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20182110643441</a:t>
                      </a:r>
                    </a:p>
                  </a:txBody>
                  <a:tcPr marL="7620" marR="7620" marT="7620" marB="0" anchor="ctr"/>
                </a:tc>
              </a:tr>
              <a:tr h="412045">
                <a:tc>
                  <a:txBody>
                    <a:bodyPr/>
                    <a:lstStyle/>
                    <a:p>
                      <a:pPr algn="ctr" fontAlgn="ctr"/>
                      <a:r>
                        <a:rPr lang="es-CO" sz="600" b="0" i="0" u="none" strike="noStrike">
                          <a:effectLst/>
                          <a:latin typeface="Arial"/>
                        </a:rPr>
                        <a:t>20186000957992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OFI18-00147135 / IDM: SOLICITA SE SUSPENDA EL CONCURSO DE LA CNSC PARA EL SECTOR DEFENSA</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20182110644001</a:t>
                      </a:r>
                    </a:p>
                  </a:txBody>
                  <a:tcPr marL="7620" marR="7620" marT="7620" marB="0" anchor="ctr"/>
                </a:tc>
              </a:tr>
              <a:tr h="412045">
                <a:tc>
                  <a:txBody>
                    <a:bodyPr/>
                    <a:lstStyle/>
                    <a:p>
                      <a:pPr algn="ctr" fontAlgn="ctr"/>
                      <a:r>
                        <a:rPr lang="es-CO" sz="600" b="0" i="0" u="none" strike="noStrike">
                          <a:effectLst/>
                          <a:latin typeface="Arial"/>
                        </a:rPr>
                        <a:t>20186000958022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OFI18-00146314 / IDM: CONVOCATORIAS EN EL SECTOR DEFENSA.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20186000958032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OFI18-00146496 / IDM: PERSONAL CIVIL FUERZAS MILITARES MANIFIESTAN PREOCUPACIÓN POR CONCURSO CON LA CNSC.</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20186000958052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CONVOCATORIA 435 DE 2016 - DEROGATORIAS NOMBRAMIENTOS PERIODO DE PRUEBA </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20181020667221</a:t>
                      </a:r>
                    </a:p>
                  </a:txBody>
                  <a:tcPr marL="7620" marR="7620" marT="7620" marB="0" anchor="ctr"/>
                </a:tc>
              </a:tr>
              <a:tr h="412045">
                <a:tc>
                  <a:txBody>
                    <a:bodyPr/>
                    <a:lstStyle/>
                    <a:p>
                      <a:pPr algn="ctr" fontAlgn="ctr"/>
                      <a:r>
                        <a:rPr lang="es-CO" sz="600" b="0" i="0" u="none" strike="noStrike">
                          <a:effectLst/>
                          <a:latin typeface="Arial"/>
                        </a:rPr>
                        <a:t>20186000958062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20186000958122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533043558"/>
      </p:ext>
    </p:extLst>
  </p:cSld>
  <p:clrMapOvr>
    <a:masterClrMapping/>
  </p:clrMapOvr>
  <p:timing>
    <p:tnLst>
      <p:par>
        <p:cTn id="1" dur="indefinite" restart="never" nodeType="tmRoot"/>
      </p:par>
    </p:tnLst>
  </p:timing>
</p:sld>
</file>

<file path=ppt/slides/slide115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1159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83868419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20186000958142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 RESPUESTA SOLICITUD CON RADICADO CRQ 9788 - 18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20186000958162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EXCLUSIÓN O MODIFICACIÓN CONVOCATORIA 435 DE 2016 CAR ANLA CON LISTA DE ELEGIBLES MEDIANTE LA RESOLUCIÓN N° 201282210133375 DEL 10 DE OCTUBRE DEL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20186000958182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20182230641311</a:t>
                      </a:r>
                    </a:p>
                  </a:txBody>
                  <a:tcPr marL="7620" marR="7620" marT="7620" marB="0" anchor="ctr"/>
                </a:tc>
              </a:tr>
              <a:tr h="412045">
                <a:tc>
                  <a:txBody>
                    <a:bodyPr/>
                    <a:lstStyle/>
                    <a:p>
                      <a:pPr algn="ctr" fontAlgn="ctr"/>
                      <a:r>
                        <a:rPr lang="es-CO" sz="600" b="0" i="0" u="none" strike="noStrike">
                          <a:effectLst/>
                          <a:latin typeface="Arial"/>
                        </a:rPr>
                        <a:t>20186000958232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20192120009131</a:t>
                      </a:r>
                    </a:p>
                  </a:txBody>
                  <a:tcPr marL="7620" marR="7620" marT="7620" marB="0" anchor="ctr"/>
                </a:tc>
              </a:tr>
              <a:tr h="412045">
                <a:tc>
                  <a:txBody>
                    <a:bodyPr/>
                    <a:lstStyle/>
                    <a:p>
                      <a:pPr algn="ctr" fontAlgn="ctr"/>
                      <a:r>
                        <a:rPr lang="es-CO" sz="600" b="0" i="0" u="none" strike="noStrike">
                          <a:effectLst/>
                          <a:latin typeface="Arial"/>
                        </a:rPr>
                        <a:t>20186000958242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20186000958252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OFI18-00146420 / IDM: REMITE PREOCUPACIÓN POR PERSONAL NO UNIFORMADO EN CONCURSO DE MÉRITO DEL MINISTERIO DE DEFENSA NACIONAL</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20182110644031</a:t>
                      </a:r>
                    </a:p>
                  </a:txBody>
                  <a:tcPr marL="7620" marR="7620" marT="7620" marB="0" anchor="ctr"/>
                </a:tc>
              </a:tr>
              <a:tr h="412045">
                <a:tc>
                  <a:txBody>
                    <a:bodyPr/>
                    <a:lstStyle/>
                    <a:p>
                      <a:pPr algn="ctr" fontAlgn="ctr"/>
                      <a:r>
                        <a:rPr lang="es-CO" sz="600" b="0" i="0" u="none" strike="noStrike">
                          <a:effectLst/>
                          <a:latin typeface="Arial"/>
                        </a:rPr>
                        <a:t>20186000958282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OFICIO 20181020620511</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20181020677431</a:t>
                      </a:r>
                    </a:p>
                  </a:txBody>
                  <a:tcPr marL="7620" marR="7620" marT="7620" marB="0" anchor="ctr"/>
                </a:tc>
              </a:tr>
              <a:tr h="412045">
                <a:tc>
                  <a:txBody>
                    <a:bodyPr/>
                    <a:lstStyle/>
                    <a:p>
                      <a:pPr algn="ctr" fontAlgn="ctr"/>
                      <a:r>
                        <a:rPr lang="es-CO" sz="600" b="0" i="0" u="none" strike="noStrike">
                          <a:effectLst/>
                          <a:latin typeface="Arial"/>
                        </a:rPr>
                        <a:t>20186000958292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20186000958322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RESPUESTA A OFICIO RAD. 201817005482201 DEL 04-10-2018</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dirty="0">
                          <a:effectLst/>
                          <a:latin typeface="Arial"/>
                        </a:rPr>
                        <a:t>20181700639311</a:t>
                      </a:r>
                    </a:p>
                  </a:txBody>
                  <a:tcPr marL="7620" marR="7620" marT="7620" marB="0" anchor="ctr"/>
                </a:tc>
              </a:tr>
            </a:tbl>
          </a:graphicData>
        </a:graphic>
      </p:graphicFrame>
    </p:spTree>
    <p:extLst>
      <p:ext uri="{BB962C8B-B14F-4D97-AF65-F5344CB8AC3E}">
        <p14:creationId xmlns:p14="http://schemas.microsoft.com/office/powerpoint/2010/main" val="966339939"/>
      </p:ext>
    </p:extLst>
  </p:cSld>
  <p:clrMapOvr>
    <a:masterClrMapping/>
  </p:clrMapOvr>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19212290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201810230125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201810230126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201810230127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201810230128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201810230129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201810230130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201810230131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201810230131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201810230132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201810230133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201810230133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201810230134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201810230135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201810230135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201810240005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116</a:t>
            </a:fld>
            <a:endParaRPr lang="es-CO"/>
          </a:p>
        </p:txBody>
      </p:sp>
    </p:spTree>
    <p:extLst>
      <p:ext uri="{BB962C8B-B14F-4D97-AF65-F5344CB8AC3E}">
        <p14:creationId xmlns:p14="http://schemas.microsoft.com/office/powerpoint/2010/main" val="2302143875"/>
      </p:ext>
    </p:extLst>
  </p:cSld>
  <p:clrMapOvr>
    <a:masterClrMapping/>
  </p:clrMapOvr>
  <p:timing>
    <p:tnLst>
      <p:par>
        <p:cTn id="1" dur="indefinite" restart="never" nodeType="tmRoot"/>
      </p:par>
    </p:tnLst>
  </p:timing>
</p:sld>
</file>

<file path=ppt/slides/slide116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1160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10558175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20186000958362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RESPUESTA A OFICIO RAD. 201817005482201 DEL 04-10-2018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20186000958372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A OFICIO RADICADO N° 20185000575691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20181700649451</a:t>
                      </a:r>
                    </a:p>
                  </a:txBody>
                  <a:tcPr marL="7620" marR="7620" marT="7620" marB="0" anchor="ctr"/>
                </a:tc>
              </a:tr>
              <a:tr h="412045">
                <a:tc>
                  <a:txBody>
                    <a:bodyPr/>
                    <a:lstStyle/>
                    <a:p>
                      <a:pPr algn="ctr" fontAlgn="ctr"/>
                      <a:r>
                        <a:rPr lang="es-CO" sz="600" b="0" i="0" u="none" strike="noStrike">
                          <a:effectLst/>
                          <a:latin typeface="Arial"/>
                        </a:rPr>
                        <a:t>20186000958382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428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20186000958392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RADICADO Nº 20185000575101.DE FECHA 9 DE SEPTIEMBRE DE 2018</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20181700641591</a:t>
                      </a:r>
                    </a:p>
                  </a:txBody>
                  <a:tcPr marL="7620" marR="7620" marT="7620" marB="0" anchor="ctr"/>
                </a:tc>
              </a:tr>
              <a:tr h="412045">
                <a:tc>
                  <a:txBody>
                    <a:bodyPr/>
                    <a:lstStyle/>
                    <a:p>
                      <a:pPr algn="ctr" fontAlgn="ctr"/>
                      <a:r>
                        <a:rPr lang="es-CO" sz="600" b="0" i="0" u="none" strike="noStrike">
                          <a:effectLst/>
                          <a:latin typeface="Arial"/>
                        </a:rPr>
                        <a:t>20186000958452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ASIGNACIÓN CLAVE APLICACIÓN COMISIÓN DE PERSONAL - ZIPAQUIRÁ</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20185000649791</a:t>
                      </a:r>
                    </a:p>
                  </a:txBody>
                  <a:tcPr marL="7620" marR="7620" marT="7620" marB="0" anchor="ctr"/>
                </a:tc>
              </a:tr>
              <a:tr h="412045">
                <a:tc>
                  <a:txBody>
                    <a:bodyPr/>
                    <a:lstStyle/>
                    <a:p>
                      <a:pPr algn="ctr" fontAlgn="ctr"/>
                      <a:r>
                        <a:rPr lang="es-CO" sz="600" b="0" i="0" u="none" strike="noStrike">
                          <a:effectLst/>
                          <a:latin typeface="Arial"/>
                        </a:rPr>
                        <a:t>20186000958462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20181020676181</a:t>
                      </a:r>
                    </a:p>
                  </a:txBody>
                  <a:tcPr marL="7620" marR="7620" marT="7620" marB="0" anchor="ctr"/>
                </a:tc>
              </a:tr>
              <a:tr h="412045">
                <a:tc>
                  <a:txBody>
                    <a:bodyPr/>
                    <a:lstStyle/>
                    <a:p>
                      <a:pPr algn="ctr" fontAlgn="ctr"/>
                      <a:r>
                        <a:rPr lang="es-CO" sz="600" b="0" i="0" u="none" strike="noStrike">
                          <a:effectLst/>
                          <a:latin typeface="Arial"/>
                        </a:rPr>
                        <a:t>20186000958472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20186000958492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20186000958542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RECUPERAR CONTRASEÑA-SIMO-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197378610"/>
      </p:ext>
    </p:extLst>
  </p:cSld>
  <p:clrMapOvr>
    <a:masterClrMapping/>
  </p:clrMapOvr>
  <p:timing>
    <p:tnLst>
      <p:par>
        <p:cTn id="1" dur="indefinite" restart="never" nodeType="tmRoot"/>
      </p:par>
    </p:tnLst>
  </p:timing>
</p:sld>
</file>

<file path=ppt/slides/slide116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1161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90925376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20186000958562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DE ADMINISTRACION DE  CARRERA ADMINISTRATIVA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20186000958592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USO DIRECTO DE ELEGIBLES CONVOCATORIA 433 DE 2016 </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20181020672481</a:t>
                      </a:r>
                    </a:p>
                  </a:txBody>
                  <a:tcPr marL="7620" marR="7620" marT="7620" marB="0" anchor="ctr"/>
                </a:tc>
              </a:tr>
              <a:tr h="412045">
                <a:tc>
                  <a:txBody>
                    <a:bodyPr/>
                    <a:lstStyle/>
                    <a:p>
                      <a:pPr algn="ctr" fontAlgn="ctr"/>
                      <a:r>
                        <a:rPr lang="es-CO" sz="600" b="0" i="0" u="none" strike="noStrike">
                          <a:effectLst/>
                          <a:latin typeface="Arial"/>
                        </a:rPr>
                        <a:t>20186000958602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ESTUDIO Y REMISIÓN- SOLICITUD DE EXCLUSION O MODIFICACION DE LA LISTA DE ELEGIBLES CONVOCATORIA 435 DE 2016 CAR ANLA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20186000958612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ESTUDIO Y REMISIÓN- SOLICITUD DE EXCLUSION O MODIFICACION DE LA LISTA DE ELEGIBLES CONVOCATORIA 435 DE 2016 CAR ANLA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20186000958642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REPORTE NOVEDADES CONVOCATORIA 327 DE 2015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20186000958652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ESTUDIO Y REMISIÓN- SOLICITUD DE EXCLUSION O MODIFICACION DE LA LISTA DE ELEGIBLES CONVOCATORIA 435 DE 2016 CAR ANLA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20186000958692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REPORTE NOVEDADES CONVOCATORIA 327 DE 2015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20186000958702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RESOLUCION NOMBRAMIENTO CORPONARIÑO 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20186000958722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RADICADO 20181700550681</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dirty="0">
                          <a:effectLst/>
                          <a:latin typeface="Arial"/>
                        </a:rPr>
                        <a:t>20181700657301</a:t>
                      </a:r>
                    </a:p>
                  </a:txBody>
                  <a:tcPr marL="7620" marR="7620" marT="7620" marB="0" anchor="ctr"/>
                </a:tc>
              </a:tr>
            </a:tbl>
          </a:graphicData>
        </a:graphic>
      </p:graphicFrame>
    </p:spTree>
    <p:extLst>
      <p:ext uri="{BB962C8B-B14F-4D97-AF65-F5344CB8AC3E}">
        <p14:creationId xmlns:p14="http://schemas.microsoft.com/office/powerpoint/2010/main" val="1563153132"/>
      </p:ext>
    </p:extLst>
  </p:cSld>
  <p:clrMapOvr>
    <a:masterClrMapping/>
  </p:clrMapOvr>
  <p:timing>
    <p:tnLst>
      <p:par>
        <p:cTn id="1" dur="indefinite" restart="never" nodeType="tmRoot"/>
      </p:par>
    </p:tnLst>
  </p:timing>
</p:sld>
</file>

<file path=ppt/slides/slide116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1162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60699423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20186000958742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RESOLUCION NOMBRAMIENTO CORPONARIÑO 3</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20186000958782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RESOLUCION NOMBRAMIENTO CORPONARIÑO 2</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20186000958832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INTERVENCION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20186000958842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OFICIO COPIA A LA CNSC - CITACION PARA TOMA DE POSESION EN EL CARGO PROFESIONAL ESPECIALIZADO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20186000958872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NOMBRAMIENTOS CONVOCATORIA 435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20186000958912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NOMBRAMIENTOS CONVOCATORIA 435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20186000958952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01 DE 2005</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20181020665941</a:t>
                      </a:r>
                    </a:p>
                  </a:txBody>
                  <a:tcPr marL="7620" marR="7620" marT="7620" marB="0" anchor="ctr"/>
                </a:tc>
              </a:tr>
              <a:tr h="412045">
                <a:tc>
                  <a:txBody>
                    <a:bodyPr/>
                    <a:lstStyle/>
                    <a:p>
                      <a:pPr algn="ctr" fontAlgn="ctr"/>
                      <a:r>
                        <a:rPr lang="es-CO" sz="600" b="0" i="0" u="none" strike="noStrike">
                          <a:effectLst/>
                          <a:latin typeface="Arial"/>
                        </a:rPr>
                        <a:t>20186000958962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DERECHO DE PETICION - OLGA LUCIA GUARNIZO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20186000958992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PETICION - MONICA PATRICIA CABALLERO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065047918"/>
      </p:ext>
    </p:extLst>
  </p:cSld>
  <p:clrMapOvr>
    <a:masterClrMapping/>
  </p:clrMapOvr>
  <p:timing>
    <p:tnLst>
      <p:par>
        <p:cTn id="1" dur="indefinite" restart="never" nodeType="tmRoot"/>
      </p:par>
    </p:tnLst>
  </p:timing>
</p:sld>
</file>

<file path=ppt/slides/slide116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1163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60714206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20186000959002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DERECHO DE PETICION - ANGELA PATRICIA MURCIA </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20182110644041</a:t>
                      </a:r>
                    </a:p>
                  </a:txBody>
                  <a:tcPr marL="7620" marR="7620" marT="7620" marB="0" anchor="ctr"/>
                </a:tc>
              </a:tr>
              <a:tr h="446138">
                <a:tc>
                  <a:txBody>
                    <a:bodyPr/>
                    <a:lstStyle/>
                    <a:p>
                      <a:pPr algn="ctr" fontAlgn="ctr"/>
                      <a:r>
                        <a:rPr lang="es-CO" sz="600" b="0" i="0" u="none" strike="noStrike">
                          <a:effectLst/>
                          <a:latin typeface="Arial"/>
                        </a:rPr>
                        <a:t>20186000959032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CAPACITACION Y CONSULTA SOBRE EL ACUERDO 6176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20186000959042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REMISION DE ACTOS ADMINISTRATIVOS </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20181020683671</a:t>
                      </a:r>
                    </a:p>
                  </a:txBody>
                  <a:tcPr marL="7620" marR="7620" marT="7620" marB="0" anchor="ctr"/>
                </a:tc>
              </a:tr>
              <a:tr h="412045">
                <a:tc>
                  <a:txBody>
                    <a:bodyPr/>
                    <a:lstStyle/>
                    <a:p>
                      <a:pPr algn="ctr" fontAlgn="ctr"/>
                      <a:r>
                        <a:rPr lang="es-CO" sz="600" b="0" i="0" u="none" strike="noStrike">
                          <a:effectLst/>
                          <a:latin typeface="Arial"/>
                        </a:rPr>
                        <a:t>20186000959062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CONTENIDOS </a:t>
                      </a:r>
                    </a:p>
                  </a:txBody>
                  <a:tcPr marL="7620" marR="7620" marT="7620" marB="0" anchor="ctr"/>
                </a:tc>
                <a:tc>
                  <a:txBody>
                    <a:bodyPr/>
                    <a:lstStyle/>
                    <a:p>
                      <a:pPr algn="ctr" fontAlgn="ctr"/>
                      <a:r>
                        <a:rPr lang="es-CO" sz="600" b="0" i="0" u="none" strike="noStrike">
                          <a:effectLst/>
                          <a:latin typeface="Arial"/>
                        </a:rPr>
                        <a:t>30/11/2018</a:t>
                      </a:r>
                    </a:p>
                  </a:txBody>
                  <a:tcPr marL="7620" marR="7620" marT="7620" marB="0" anchor="ctr"/>
                </a:tc>
                <a:tc>
                  <a:txBody>
                    <a:bodyPr/>
                    <a:lstStyle/>
                    <a:p>
                      <a:pPr algn="ctr" fontAlgn="ctr"/>
                      <a:r>
                        <a:rPr lang="es-CO" sz="600" b="0" i="0" u="none" strike="noStrike">
                          <a:effectLst/>
                          <a:latin typeface="Arial"/>
                        </a:rPr>
                        <a:t>20184000659941</a:t>
                      </a:r>
                    </a:p>
                  </a:txBody>
                  <a:tcPr marL="7620" marR="7620" marT="7620" marB="0" anchor="ctr"/>
                </a:tc>
              </a:tr>
              <a:tr h="412045">
                <a:tc>
                  <a:txBody>
                    <a:bodyPr/>
                    <a:lstStyle/>
                    <a:p>
                      <a:pPr algn="ctr" fontAlgn="ctr"/>
                      <a:r>
                        <a:rPr lang="es-CO" sz="600" b="0" i="0" u="none" strike="noStrike">
                          <a:effectLst/>
                          <a:latin typeface="Arial"/>
                        </a:rPr>
                        <a:t>20186000959092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20186000959132</a:t>
                      </a: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COMUNICACION </a:t>
                      </a:r>
                      <a:br>
                        <a:rPr lang="es-CO" sz="600" b="0" i="0" u="none" strike="noStrike">
                          <a:effectLst/>
                          <a:latin typeface="Arial"/>
                        </a:rPr>
                      </a:br>
                      <a:r>
                        <a:rPr lang="es-CO" sz="600" b="0" i="0" u="none" strike="noStrike">
                          <a:effectLst/>
                          <a:latin typeface="Arial"/>
                        </a:rPr>
                        <a:t>NO ADJUNTA ANEXOS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20186000959692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CDP-ALCALDIA PROVIDENCIA ISLA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20186000959772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20182230643431</a:t>
                      </a:r>
                    </a:p>
                  </a:txBody>
                  <a:tcPr marL="7620" marR="7620" marT="7620" marB="0" anchor="ctr"/>
                </a:tc>
              </a:tr>
              <a:tr h="493103">
                <a:tc>
                  <a:txBody>
                    <a:bodyPr/>
                    <a:lstStyle/>
                    <a:p>
                      <a:pPr algn="ctr" fontAlgn="ctr"/>
                      <a:r>
                        <a:rPr lang="es-CO" sz="600" b="0" i="0" u="none" strike="noStrike">
                          <a:effectLst/>
                          <a:latin typeface="Arial"/>
                        </a:rPr>
                        <a:t>20186000959782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731480089"/>
      </p:ext>
    </p:extLst>
  </p:cSld>
  <p:clrMapOvr>
    <a:masterClrMapping/>
  </p:clrMapOvr>
  <p:timing>
    <p:tnLst>
      <p:par>
        <p:cTn id="1" dur="indefinite" restart="never" nodeType="tmRoot"/>
      </p:par>
    </p:tnLst>
  </p:timing>
</p:sld>
</file>

<file path=ppt/slides/slide116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1164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614124576"/>
              </p:ext>
            </p:extLst>
          </p:nvPr>
        </p:nvGraphicFramePr>
        <p:xfrm>
          <a:off x="539552" y="1268761"/>
          <a:ext cx="8208913" cy="4459871"/>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20186000959792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20182230651801</a:t>
                      </a:r>
                    </a:p>
                  </a:txBody>
                  <a:tcPr marL="7620" marR="7620" marT="7620" marB="0" anchor="ctr"/>
                </a:tc>
              </a:tr>
              <a:tr h="446138">
                <a:tc>
                  <a:txBody>
                    <a:bodyPr/>
                    <a:lstStyle/>
                    <a:p>
                      <a:pPr algn="ctr" fontAlgn="ctr"/>
                      <a:r>
                        <a:rPr lang="es-CO" sz="600" b="0" i="0" u="none" strike="noStrike">
                          <a:effectLst/>
                          <a:latin typeface="Arial"/>
                        </a:rPr>
                        <a:t>20186000959802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20186000959812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b"/>
                      <a:r>
                        <a:rPr lang="es-CO" sz="600" b="0" i="0" u="none" strike="noStrike">
                          <a:effectLst/>
                          <a:latin typeface="Arial"/>
                        </a:rPr>
                        <a:t>20186000959832</a:t>
                      </a:r>
                    </a:p>
                  </a:txBody>
                  <a:tcPr marL="7620" marR="7620" marT="7620" marB="0" anchor="ctr"/>
                </a:tc>
                <a:tc>
                  <a:txBody>
                    <a:bodyPr/>
                    <a:lstStyle/>
                    <a:p>
                      <a:pPr algn="ctr" fontAlgn="b"/>
                      <a:r>
                        <a:rPr lang="es-CO" sz="600" b="0" i="0" u="none" strike="noStrike">
                          <a:effectLst/>
                          <a:latin typeface="Arial"/>
                        </a:rPr>
                        <a:t>15/11/2018</a:t>
                      </a:r>
                    </a:p>
                  </a:txBody>
                  <a:tcPr marL="7620" marR="7620" marT="7620" marB="0" anchor="ctr"/>
                </a:tc>
                <a:tc>
                  <a:txBody>
                    <a:bodyPr/>
                    <a:lstStyle/>
                    <a:p>
                      <a:pPr algn="ctr" fontAlgn="b"/>
                      <a:r>
                        <a:rPr lang="es-CO" sz="600" b="0" i="0" u="none" strike="noStrike">
                          <a:effectLst/>
                          <a:latin typeface="Arial"/>
                        </a:rPr>
                        <a:t>CONCEPTOS</a:t>
                      </a:r>
                    </a:p>
                  </a:txBody>
                  <a:tcPr marL="7620" marR="7620" marT="7620" marB="0" anchor="ctr"/>
                </a:tc>
                <a:tc>
                  <a:txBody>
                    <a:bodyPr/>
                    <a:lstStyle/>
                    <a:p>
                      <a:pPr algn="ctr" fontAlgn="b"/>
                      <a:r>
                        <a:rPr lang="es-CO" sz="600" b="0" i="0" u="none" strike="noStrike">
                          <a:effectLst/>
                          <a:latin typeface="Arial"/>
                        </a:rPr>
                        <a:t>30</a:t>
                      </a:r>
                    </a:p>
                  </a:txBody>
                  <a:tcPr marL="7620" marR="7620" marT="7620" marB="0" anchor="ctr"/>
                </a:tc>
                <a:tc>
                  <a:txBody>
                    <a:bodyPr/>
                    <a:lstStyle/>
                    <a:p>
                      <a:pPr algn="ctr" fontAlgn="b"/>
                      <a:r>
                        <a:rPr lang="es-CO" sz="600" b="0" i="0" u="none" strike="noStrike">
                          <a:effectLst/>
                          <a:latin typeface="Arial"/>
                        </a:rPr>
                        <a:t>OFICINA DE INFORMÁTICA</a:t>
                      </a:r>
                    </a:p>
                  </a:txBody>
                  <a:tcPr marL="7620" marR="7620" marT="7620" marB="0" anchor="ctr"/>
                </a:tc>
                <a:tc>
                  <a:txBody>
                    <a:bodyPr/>
                    <a:lstStyle/>
                    <a:p>
                      <a:pPr algn="ctr" fontAlgn="b"/>
                      <a:r>
                        <a:rPr lang="es-CO" sz="600" b="0" i="0" u="none" strike="noStrike">
                          <a:effectLst/>
                          <a:latin typeface="Arial"/>
                        </a:rPr>
                        <a:t>SOLICITUD DE INFORMACION</a:t>
                      </a:r>
                    </a:p>
                  </a:txBody>
                  <a:tcPr marL="7620" marR="7620" marT="7620" marB="0" anchor="ctr"/>
                </a:tc>
                <a:tc>
                  <a:txBody>
                    <a:bodyPr/>
                    <a:lstStyle/>
                    <a:p>
                      <a:pPr algn="ctr" fontAlgn="b"/>
                      <a:r>
                        <a:rPr lang="es-CO" sz="600" b="0" i="0" u="none" strike="noStrike">
                          <a:effectLst/>
                          <a:latin typeface="Arial"/>
                        </a:rPr>
                        <a:t>7/12/2018</a:t>
                      </a:r>
                    </a:p>
                  </a:txBody>
                  <a:tcPr marL="7620" marR="7620" marT="7620" marB="0" anchor="ctr"/>
                </a:tc>
                <a:tc>
                  <a:txBody>
                    <a:bodyPr/>
                    <a:lstStyle/>
                    <a:p>
                      <a:pPr algn="ctr" fontAlgn="b"/>
                      <a:r>
                        <a:rPr lang="es-CO" sz="600" b="0" i="0" u="none" strike="noStrike">
                          <a:effectLst/>
                          <a:latin typeface="Arial"/>
                        </a:rPr>
                        <a:t>20181020667291</a:t>
                      </a:r>
                    </a:p>
                  </a:txBody>
                  <a:tcPr marL="7620" marR="7620" marT="7620" marB="0" anchor="ctr"/>
                </a:tc>
              </a:tr>
              <a:tr h="412045">
                <a:tc>
                  <a:txBody>
                    <a:bodyPr/>
                    <a:lstStyle/>
                    <a:p>
                      <a:pPr algn="ctr" fontAlgn="ctr"/>
                      <a:r>
                        <a:rPr lang="es-CO" sz="600" b="0" i="0" u="none" strike="noStrike">
                          <a:effectLst/>
                          <a:latin typeface="Arial"/>
                        </a:rPr>
                        <a:t>20186000959842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20186000959872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20186000959902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20186000959922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20182310667991</a:t>
                      </a:r>
                    </a:p>
                  </a:txBody>
                  <a:tcPr marL="7620" marR="7620" marT="7620" marB="0" anchor="ctr"/>
                </a:tc>
              </a:tr>
              <a:tr h="493103">
                <a:tc>
                  <a:txBody>
                    <a:bodyPr/>
                    <a:lstStyle/>
                    <a:p>
                      <a:pPr algn="ctr" fontAlgn="ctr"/>
                      <a:r>
                        <a:rPr lang="es-CO" sz="600" b="0" i="0" u="none" strike="noStrike">
                          <a:effectLst/>
                          <a:latin typeface="Arial"/>
                        </a:rPr>
                        <a:t>20186000959932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RADICADO No. 20182210621391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038002970"/>
      </p:ext>
    </p:extLst>
  </p:cSld>
  <p:clrMapOvr>
    <a:masterClrMapping/>
  </p:clrMapOvr>
  <p:timing>
    <p:tnLst>
      <p:par>
        <p:cTn id="1" dur="indefinite" restart="never" nodeType="tmRoot"/>
      </p:par>
    </p:tnLst>
  </p:timing>
</p:sld>
</file>

<file path=ppt/slides/slide116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1165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07374767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20186000959942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20186000959952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20186000959962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ESTUDIO Y REMISIÓN- SOLICITUD DE EXCLUSION O MODIFICACION DE LA LISTA DE ELEGIBLES CONVOCATORIA 435 DE 2016 CAR ANLA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20186000959982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20186000959992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20186000960002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RADICADO No. 20182210621391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20186000960012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20186000960022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RADICADO No. 20182210621391</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20182210642541</a:t>
                      </a:r>
                    </a:p>
                  </a:txBody>
                  <a:tcPr marL="7620" marR="7620" marT="7620" marB="0" anchor="ctr"/>
                </a:tc>
              </a:tr>
              <a:tr h="493103">
                <a:tc>
                  <a:txBody>
                    <a:bodyPr/>
                    <a:lstStyle/>
                    <a:p>
                      <a:pPr algn="ctr" fontAlgn="ctr"/>
                      <a:r>
                        <a:rPr lang="es-CO" sz="600" b="0" i="0" u="none" strike="noStrike">
                          <a:effectLst/>
                          <a:latin typeface="Arial"/>
                        </a:rPr>
                        <a:t>20186000960032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282714578"/>
      </p:ext>
    </p:extLst>
  </p:cSld>
  <p:clrMapOvr>
    <a:masterClrMapping/>
  </p:clrMapOvr>
  <p:timing>
    <p:tnLst>
      <p:par>
        <p:cTn id="1" dur="indefinite" restart="never" nodeType="tmRoot"/>
      </p:par>
    </p:tnLst>
  </p:timing>
</p:sld>
</file>

<file path=ppt/slides/slide116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1166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90624962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20186000960042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20182120662481</a:t>
                      </a:r>
                    </a:p>
                  </a:txBody>
                  <a:tcPr marL="7620" marR="7620" marT="7620" marB="0" anchor="ctr"/>
                </a:tc>
              </a:tr>
              <a:tr h="446138">
                <a:tc>
                  <a:txBody>
                    <a:bodyPr/>
                    <a:lstStyle/>
                    <a:p>
                      <a:pPr algn="ctr" fontAlgn="ctr"/>
                      <a:r>
                        <a:rPr lang="es-CO" sz="600" b="0" i="0" u="none" strike="noStrike">
                          <a:effectLst/>
                          <a:latin typeface="Arial"/>
                        </a:rPr>
                        <a:t>20186000960052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20186000960062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20186000960072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20186000960092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DERECHO DE PETICION - GUSTAVO SAAVEDRA HERNANDEZ</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20181700641661</a:t>
                      </a:r>
                    </a:p>
                  </a:txBody>
                  <a:tcPr marL="7620" marR="7620" marT="7620" marB="0" anchor="ctr"/>
                </a:tc>
              </a:tr>
              <a:tr h="412045">
                <a:tc>
                  <a:txBody>
                    <a:bodyPr/>
                    <a:lstStyle/>
                    <a:p>
                      <a:pPr algn="ctr" fontAlgn="ctr"/>
                      <a:r>
                        <a:rPr lang="es-CO" sz="600" b="0" i="0" u="none" strike="noStrike">
                          <a:effectLst/>
                          <a:latin typeface="Arial"/>
                        </a:rPr>
                        <a:t>20186000960102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CONVOCATORIA 436 2017 - SENA -INFORMACION DE LA VALORACION DE ANTECEDENTES</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20182120696451</a:t>
                      </a:r>
                    </a:p>
                  </a:txBody>
                  <a:tcPr marL="7620" marR="7620" marT="7620" marB="0" anchor="ctr"/>
                </a:tc>
              </a:tr>
              <a:tr h="412045">
                <a:tc>
                  <a:txBody>
                    <a:bodyPr/>
                    <a:lstStyle/>
                    <a:p>
                      <a:pPr algn="ctr" fontAlgn="ctr"/>
                      <a:r>
                        <a:rPr lang="es-CO" sz="600" b="0" i="0" u="none" strike="noStrike">
                          <a:effectLst/>
                          <a:latin typeface="Arial"/>
                        </a:rPr>
                        <a:t>20186000960112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20182230642311</a:t>
                      </a:r>
                    </a:p>
                  </a:txBody>
                  <a:tcPr marL="7620" marR="7620" marT="7620" marB="0" anchor="ctr"/>
                </a:tc>
              </a:tr>
              <a:tr h="412045">
                <a:tc>
                  <a:txBody>
                    <a:bodyPr/>
                    <a:lstStyle/>
                    <a:p>
                      <a:pPr algn="ctr" fontAlgn="ctr"/>
                      <a:r>
                        <a:rPr lang="es-CO" sz="600" b="0" i="0" u="none" strike="noStrike">
                          <a:effectLst/>
                          <a:latin typeface="Arial"/>
                        </a:rPr>
                        <a:t>20186000960122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20186000960132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CESION CONTRATO N° 306 DE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94902286"/>
      </p:ext>
    </p:extLst>
  </p:cSld>
  <p:clrMapOvr>
    <a:masterClrMapping/>
  </p:clrMapOvr>
  <p:timing>
    <p:tnLst>
      <p:par>
        <p:cTn id="1" dur="indefinite" restart="never" nodeType="tmRoot"/>
      </p:par>
    </p:tnLst>
  </p:timing>
</p:sld>
</file>

<file path=ppt/slides/slide116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1167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28401622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20186000960152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TERMINACION ANTICIPADA DEL CONTRATO DE PRESTACION DE SERVICIOS N° 407 DE 2017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20186000960162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427-2016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20186000960172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AUTORIZACION USO DE LISTAS DE ELEGIBLES ANTE RENUNCIA DEL ELEGIBLE - CONVOCATORIA 320 DE 2014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20186000960182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20186000960192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20186000960202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20186000960302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INVESTIGACIÓN CONVOCATORIA 338-ARN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20182230645291</a:t>
                      </a:r>
                    </a:p>
                  </a:txBody>
                  <a:tcPr marL="7620" marR="7620" marT="7620" marB="0" anchor="ctr"/>
                </a:tc>
              </a:tr>
              <a:tr h="412045">
                <a:tc>
                  <a:txBody>
                    <a:bodyPr/>
                    <a:lstStyle/>
                    <a:p>
                      <a:pPr algn="ctr" fontAlgn="ctr"/>
                      <a:r>
                        <a:rPr lang="es-CO" sz="600" b="0" i="0" u="none" strike="noStrike">
                          <a:effectLst/>
                          <a:latin typeface="Arial"/>
                        </a:rPr>
                        <a:t>20186000960322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SUSPESION CONVOCATORIA 481 DE 2017 - ALCALDIA DE SAN GIL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20186000960332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dirty="0">
                          <a:effectLst/>
                          <a:latin typeface="Arial"/>
                        </a:rPr>
                        <a:t>20182020651621</a:t>
                      </a:r>
                    </a:p>
                  </a:txBody>
                  <a:tcPr marL="7620" marR="7620" marT="7620" marB="0" anchor="ctr"/>
                </a:tc>
              </a:tr>
            </a:tbl>
          </a:graphicData>
        </a:graphic>
      </p:graphicFrame>
    </p:spTree>
    <p:extLst>
      <p:ext uri="{BB962C8B-B14F-4D97-AF65-F5344CB8AC3E}">
        <p14:creationId xmlns:p14="http://schemas.microsoft.com/office/powerpoint/2010/main" val="3141186081"/>
      </p:ext>
    </p:extLst>
  </p:cSld>
  <p:clrMapOvr>
    <a:masterClrMapping/>
  </p:clrMapOvr>
  <p:timing>
    <p:tnLst>
      <p:par>
        <p:cTn id="1" dur="indefinite" restart="never" nodeType="tmRoot"/>
      </p:par>
    </p:tnLst>
  </p:timing>
</p:sld>
</file>

<file path=ppt/slides/slide116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1168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13345140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20186000960342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SUSPESION CONVOCATORIA 477 DE 2017 - ALCALDIA DE SAN GIL </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20182320658121</a:t>
                      </a:r>
                    </a:p>
                  </a:txBody>
                  <a:tcPr marL="7620" marR="7620" marT="7620" marB="0" anchor="ctr"/>
                </a:tc>
              </a:tr>
              <a:tr h="446138">
                <a:tc>
                  <a:txBody>
                    <a:bodyPr/>
                    <a:lstStyle/>
                    <a:p>
                      <a:pPr algn="ctr" fontAlgn="ctr"/>
                      <a:r>
                        <a:rPr lang="es-CO" sz="600" b="0" i="0" u="none" strike="noStrike">
                          <a:effectLst/>
                          <a:latin typeface="Arial"/>
                        </a:rPr>
                        <a:t>20186000960352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20186000960382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NOTIFICO AUTO VINCULA TUTELA A PERSONAS INSCRITAS CONVOCATORIA No. 435 DE 2016 CAR/ANLA.CARGO PROFESIONAL UNIVERSITARIO.CÓDIGO 2044.GRADO 7.OPEC No. 52165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20186000960392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20186000960402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20186000960422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20186000960442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RESPUESTA 20185000585731 DEL 16 DE OCTUBRE DE 2018</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20185000640991</a:t>
                      </a:r>
                    </a:p>
                  </a:txBody>
                  <a:tcPr marL="7620" marR="7620" marT="7620" marB="0" anchor="ctr"/>
                </a:tc>
              </a:tr>
              <a:tr h="412045">
                <a:tc>
                  <a:txBody>
                    <a:bodyPr/>
                    <a:lstStyle/>
                    <a:p>
                      <a:pPr algn="ctr" fontAlgn="ctr"/>
                      <a:r>
                        <a:rPr lang="es-CO" sz="600" b="0" i="0" u="none" strike="noStrike">
                          <a:effectLst/>
                          <a:latin typeface="Arial"/>
                        </a:rPr>
                        <a:t>20186000960462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QUEJA POR VULNERACIÓN DE DERECHOS IDS NORTE DE SANTANDER</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20186000960482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dirty="0">
                          <a:effectLst/>
                          <a:latin typeface="Arial"/>
                        </a:rPr>
                        <a:t>20182210640801</a:t>
                      </a:r>
                    </a:p>
                  </a:txBody>
                  <a:tcPr marL="7620" marR="7620" marT="7620" marB="0" anchor="ctr"/>
                </a:tc>
              </a:tr>
            </a:tbl>
          </a:graphicData>
        </a:graphic>
      </p:graphicFrame>
    </p:spTree>
    <p:extLst>
      <p:ext uri="{BB962C8B-B14F-4D97-AF65-F5344CB8AC3E}">
        <p14:creationId xmlns:p14="http://schemas.microsoft.com/office/powerpoint/2010/main" val="1368137578"/>
      </p:ext>
    </p:extLst>
  </p:cSld>
  <p:clrMapOvr>
    <a:masterClrMapping/>
  </p:clrMapOvr>
  <p:timing>
    <p:tnLst>
      <p:par>
        <p:cTn id="1" dur="indefinite" restart="never" nodeType="tmRoot"/>
      </p:par>
    </p:tnLst>
  </p:timing>
</p:sld>
</file>

<file path=ppt/slides/slide116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1169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122125606"/>
              </p:ext>
            </p:extLst>
          </p:nvPr>
        </p:nvGraphicFramePr>
        <p:xfrm>
          <a:off x="539552" y="1268761"/>
          <a:ext cx="8208913" cy="4459871"/>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20186000960522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20186000960532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20186000960562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435-2016 RADICADO NO 20185000575681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20186000960592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20182020651631</a:t>
                      </a:r>
                    </a:p>
                  </a:txBody>
                  <a:tcPr marL="7620" marR="7620" marT="7620" marB="0" anchor="ctr"/>
                </a:tc>
              </a:tr>
              <a:tr h="412045">
                <a:tc>
                  <a:txBody>
                    <a:bodyPr/>
                    <a:lstStyle/>
                    <a:p>
                      <a:pPr algn="ctr" fontAlgn="b"/>
                      <a:r>
                        <a:rPr lang="es-CO" sz="600" b="0" i="0" u="none" strike="noStrike">
                          <a:effectLst/>
                          <a:latin typeface="Arial"/>
                        </a:rPr>
                        <a:t>20186000960622</a:t>
                      </a:r>
                    </a:p>
                  </a:txBody>
                  <a:tcPr marL="7620" marR="7620" marT="7620" marB="0" anchor="ctr"/>
                </a:tc>
                <a:tc>
                  <a:txBody>
                    <a:bodyPr/>
                    <a:lstStyle/>
                    <a:p>
                      <a:pPr algn="ctr" fontAlgn="b"/>
                      <a:r>
                        <a:rPr lang="es-CO" sz="600" b="0" i="0" u="none" strike="noStrike">
                          <a:effectLst/>
                          <a:latin typeface="Arial"/>
                        </a:rPr>
                        <a:t>15/11/2018</a:t>
                      </a:r>
                    </a:p>
                  </a:txBody>
                  <a:tcPr marL="7620" marR="7620" marT="7620" marB="0" anchor="ctr"/>
                </a:tc>
                <a:tc>
                  <a:txBody>
                    <a:bodyPr/>
                    <a:lstStyle/>
                    <a:p>
                      <a:pPr algn="ctr" fontAlgn="b"/>
                      <a:r>
                        <a:rPr lang="es-CO" sz="600" b="0" i="0" u="none" strike="noStrike">
                          <a:effectLst/>
                          <a:latin typeface="Arial"/>
                        </a:rPr>
                        <a:t>CONCEPTOS</a:t>
                      </a:r>
                    </a:p>
                  </a:txBody>
                  <a:tcPr marL="7620" marR="7620" marT="7620" marB="0" anchor="ctr"/>
                </a:tc>
                <a:tc>
                  <a:txBody>
                    <a:bodyPr/>
                    <a:lstStyle/>
                    <a:p>
                      <a:pPr algn="ctr" fontAlgn="b"/>
                      <a:r>
                        <a:rPr lang="es-CO" sz="600" b="0" i="0" u="none" strike="noStrike">
                          <a:effectLst/>
                          <a:latin typeface="Arial"/>
                        </a:rPr>
                        <a:t>30</a:t>
                      </a:r>
                    </a:p>
                  </a:txBody>
                  <a:tcPr marL="7620" marR="7620" marT="7620" marB="0" anchor="ctr"/>
                </a:tc>
                <a:tc>
                  <a:txBody>
                    <a:bodyPr/>
                    <a:lstStyle/>
                    <a:p>
                      <a:pPr algn="ctr" fontAlgn="b"/>
                      <a:r>
                        <a:rPr lang="pt-BR" sz="600" b="0" i="0" u="none" strike="noStrike">
                          <a:effectLst/>
                          <a:latin typeface="Arial"/>
                        </a:rPr>
                        <a:t>GRUPO CONVOCATORIA 9 - DRA. CARDOSO</a:t>
                      </a:r>
                    </a:p>
                  </a:txBody>
                  <a:tcPr marL="7620" marR="7620" marT="7620" marB="0" anchor="ctr"/>
                </a:tc>
                <a:tc>
                  <a:txBody>
                    <a:bodyPr/>
                    <a:lstStyle/>
                    <a:p>
                      <a:pPr algn="ctr" fontAlgn="b"/>
                      <a:r>
                        <a:rPr lang="es-CO" sz="600" b="0" i="0" u="none" strike="noStrike">
                          <a:effectLst/>
                          <a:latin typeface="Arial"/>
                        </a:rPr>
                        <a:t>PQR CONTESTADA - 201809130098</a:t>
                      </a:r>
                    </a:p>
                  </a:txBody>
                  <a:tcPr marL="7620" marR="7620" marT="7620" marB="0" anchor="ctr"/>
                </a:tc>
                <a:tc>
                  <a:txBody>
                    <a:bodyPr/>
                    <a:lstStyle/>
                    <a:p>
                      <a:pPr algn="ctr" fontAlgn="b"/>
                      <a:r>
                        <a:rPr lang="es-CO" sz="600" b="0" i="0" u="none" strike="noStrike">
                          <a:effectLst/>
                          <a:latin typeface="Arial"/>
                        </a:rPr>
                        <a:t> </a:t>
                      </a:r>
                    </a:p>
                  </a:txBody>
                  <a:tcPr marL="7620" marR="7620" marT="7620" marB="0" anchor="ctr"/>
                </a:tc>
                <a:tc>
                  <a:txBody>
                    <a:bodyPr/>
                    <a:lstStyle/>
                    <a:p>
                      <a:pPr algn="ctr" fontAlgn="b"/>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20186000960652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EVALUACIÓN PERIODO DE PRUEBA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20186000960692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20186000960702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PETICIÓN DE AMPLIACIÓN DE TÉRMINOS</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20181700639131</a:t>
                      </a:r>
                    </a:p>
                  </a:txBody>
                  <a:tcPr marL="7620" marR="7620" marT="7620" marB="0" anchor="ctr"/>
                </a:tc>
              </a:tr>
              <a:tr h="493103">
                <a:tc>
                  <a:txBody>
                    <a:bodyPr/>
                    <a:lstStyle/>
                    <a:p>
                      <a:pPr algn="ctr" fontAlgn="ctr"/>
                      <a:r>
                        <a:rPr lang="es-CO" sz="600" b="0" i="0" u="none" strike="noStrike">
                          <a:effectLst/>
                          <a:latin typeface="Arial"/>
                        </a:rPr>
                        <a:t>20186000960722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REPORTE NOVEDADES CONVOCATORIA 327 DE 2015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506695880"/>
      </p:ext>
    </p:extLst>
  </p:cSld>
  <p:clrMapOvr>
    <a:masterClrMapping/>
  </p:clrMapOvr>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35220996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201810240006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201810240012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201810240013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201810240014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201810240015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201810240021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117</a:t>
            </a:fld>
            <a:endParaRPr lang="es-CO"/>
          </a:p>
        </p:txBody>
      </p:sp>
    </p:spTree>
    <p:extLst>
      <p:ext uri="{BB962C8B-B14F-4D97-AF65-F5344CB8AC3E}">
        <p14:creationId xmlns:p14="http://schemas.microsoft.com/office/powerpoint/2010/main" val="677679557"/>
      </p:ext>
    </p:extLst>
  </p:cSld>
  <p:clrMapOvr>
    <a:masterClrMapping/>
  </p:clrMapOvr>
  <p:timing>
    <p:tnLst>
      <p:par>
        <p:cTn id="1" dur="indefinite" restart="never" nodeType="tmRoot"/>
      </p:par>
    </p:tnLst>
  </p:timing>
</p:sld>
</file>

<file path=ppt/slides/slide117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1170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72124657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20186000960752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20186000960842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20186000960922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20183200651481</a:t>
                      </a:r>
                    </a:p>
                  </a:txBody>
                  <a:tcPr marL="7620" marR="7620" marT="7620" marB="0" anchor="ctr"/>
                </a:tc>
              </a:tr>
              <a:tr h="412045">
                <a:tc>
                  <a:txBody>
                    <a:bodyPr/>
                    <a:lstStyle/>
                    <a:p>
                      <a:pPr algn="ctr" fontAlgn="ctr"/>
                      <a:r>
                        <a:rPr lang="es-CO" sz="600" b="0" i="0" u="none" strike="noStrike">
                          <a:effectLst/>
                          <a:latin typeface="Arial"/>
                        </a:rPr>
                        <a:t>20186000960942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20186000960972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20186000961002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REMISION DESISTIMIENTO RECURSO DE APELACION EN CONTRA DE LA RESOLUCION NO. 4695 DE 24/05/2018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20186000961042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20186000961102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20186000961112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406357490"/>
      </p:ext>
    </p:extLst>
  </p:cSld>
  <p:clrMapOvr>
    <a:masterClrMapping/>
  </p:clrMapOvr>
  <p:timing>
    <p:tnLst>
      <p:par>
        <p:cTn id="1" dur="indefinite" restart="never" nodeType="tmRoot"/>
      </p:par>
    </p:tnLst>
  </p:timing>
</p:sld>
</file>

<file path=ppt/slides/slide117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1171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28104983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20186000961122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vi-VN" sz="600" b="0" i="0" u="none" strike="noStrike">
                          <a:effectLst/>
                          <a:latin typeface="Arial"/>
                        </a:rPr>
                        <a:t>DERECHO DE PETICIÓN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20186000961132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20182230641341</a:t>
                      </a:r>
                    </a:p>
                  </a:txBody>
                  <a:tcPr marL="7620" marR="7620" marT="7620" marB="0" anchor="ctr"/>
                </a:tc>
              </a:tr>
              <a:tr h="412045">
                <a:tc>
                  <a:txBody>
                    <a:bodyPr/>
                    <a:lstStyle/>
                    <a:p>
                      <a:pPr algn="ctr" fontAlgn="ctr"/>
                      <a:r>
                        <a:rPr lang="es-CO" sz="600" b="0" i="0" u="none" strike="noStrike">
                          <a:effectLst/>
                          <a:latin typeface="Arial"/>
                        </a:rPr>
                        <a:t>20186000961152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20182020637601</a:t>
                      </a:r>
                    </a:p>
                  </a:txBody>
                  <a:tcPr marL="7620" marR="7620" marT="7620" marB="0" anchor="ctr"/>
                </a:tc>
              </a:tr>
              <a:tr h="412045">
                <a:tc>
                  <a:txBody>
                    <a:bodyPr/>
                    <a:lstStyle/>
                    <a:p>
                      <a:pPr algn="ctr" fontAlgn="ctr"/>
                      <a:r>
                        <a:rPr lang="es-CO" sz="600" b="0" i="0" u="none" strike="noStrike">
                          <a:effectLst/>
                          <a:latin typeface="Arial"/>
                        </a:rPr>
                        <a:t>20186000961212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20186000961252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INFORMACION SOLICITADA</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20181700641601</a:t>
                      </a:r>
                    </a:p>
                  </a:txBody>
                  <a:tcPr marL="7620" marR="7620" marT="7620" marB="0" anchor="ctr"/>
                </a:tc>
              </a:tr>
              <a:tr h="412045">
                <a:tc>
                  <a:txBody>
                    <a:bodyPr/>
                    <a:lstStyle/>
                    <a:p>
                      <a:pPr algn="ctr" fontAlgn="ctr"/>
                      <a:r>
                        <a:rPr lang="es-CO" sz="600" b="0" i="0" u="none" strike="noStrike">
                          <a:effectLst/>
                          <a:latin typeface="Arial"/>
                        </a:rPr>
                        <a:t>20186000961262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20186000961282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PLAZAS OFERTADAS ALCALDIA FUNDACION MAGDALENA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20186000961392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20186000961402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516426542"/>
      </p:ext>
    </p:extLst>
  </p:cSld>
  <p:clrMapOvr>
    <a:masterClrMapping/>
  </p:clrMapOvr>
  <p:timing>
    <p:tnLst>
      <p:par>
        <p:cTn id="1" dur="indefinite" restart="never" nodeType="tmRoot"/>
      </p:par>
    </p:tnLst>
  </p:timing>
</p:sld>
</file>

<file path=ppt/slides/slide117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1172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51793146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20186000961422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20186000961432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DERECHO DE PETICIÓN SOBRE RADICADO NO. 20181020503141 </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20182230665631</a:t>
                      </a:r>
                    </a:p>
                  </a:txBody>
                  <a:tcPr marL="7620" marR="7620" marT="7620" marB="0" anchor="ctr"/>
                </a:tc>
              </a:tr>
              <a:tr h="412045">
                <a:tc>
                  <a:txBody>
                    <a:bodyPr/>
                    <a:lstStyle/>
                    <a:p>
                      <a:pPr algn="ctr" fontAlgn="ctr"/>
                      <a:r>
                        <a:rPr lang="es-CO" sz="600" b="0" i="0" u="none" strike="noStrike">
                          <a:effectLst/>
                          <a:latin typeface="Arial"/>
                        </a:rPr>
                        <a:t>20186000961472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20186000961552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RADICADO 20185000614771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20186000961802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INTERVENCION PARA CONVALIDACION A LOS GRADOS DE CARRERA A PERSONAL DEL MINISTERIO DE DEFENSA </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20182110644801</a:t>
                      </a:r>
                    </a:p>
                  </a:txBody>
                  <a:tcPr marL="7620" marR="7620" marT="7620" marB="0" anchor="ctr"/>
                </a:tc>
              </a:tr>
              <a:tr h="412045">
                <a:tc>
                  <a:txBody>
                    <a:bodyPr/>
                    <a:lstStyle/>
                    <a:p>
                      <a:pPr algn="ctr" fontAlgn="ctr"/>
                      <a:r>
                        <a:rPr lang="es-CO" sz="600" b="0" i="0" u="none" strike="noStrike">
                          <a:effectLst/>
                          <a:latin typeface="Arial"/>
                        </a:rPr>
                        <a:t>20186000961812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20186000961822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20182010695441</a:t>
                      </a:r>
                    </a:p>
                  </a:txBody>
                  <a:tcPr marL="7620" marR="7620" marT="7620" marB="0" anchor="ctr"/>
                </a:tc>
              </a:tr>
              <a:tr h="412045">
                <a:tc>
                  <a:txBody>
                    <a:bodyPr/>
                    <a:lstStyle/>
                    <a:p>
                      <a:pPr algn="ctr" fontAlgn="ctr"/>
                      <a:r>
                        <a:rPr lang="es-CO" sz="600" b="0" i="0" u="none" strike="noStrike">
                          <a:effectLst/>
                          <a:latin typeface="Arial"/>
                        </a:rPr>
                        <a:t>20186000961832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20182020646031</a:t>
                      </a:r>
                    </a:p>
                  </a:txBody>
                  <a:tcPr marL="7620" marR="7620" marT="7620" marB="0" anchor="ctr"/>
                </a:tc>
              </a:tr>
              <a:tr h="493103">
                <a:tc>
                  <a:txBody>
                    <a:bodyPr/>
                    <a:lstStyle/>
                    <a:p>
                      <a:pPr algn="ctr" fontAlgn="ctr"/>
                      <a:r>
                        <a:rPr lang="es-CO" sz="600" b="0" i="0" u="none" strike="noStrike">
                          <a:effectLst/>
                          <a:latin typeface="Arial"/>
                        </a:rPr>
                        <a:t>20186000961842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SECRETARIA GENERAL</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 RADICADO NO. 20185000574391</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dirty="0">
                          <a:effectLst/>
                          <a:latin typeface="Arial"/>
                        </a:rPr>
                        <a:t>20181700649521</a:t>
                      </a:r>
                    </a:p>
                  </a:txBody>
                  <a:tcPr marL="7620" marR="7620" marT="7620" marB="0" anchor="ctr"/>
                </a:tc>
              </a:tr>
            </a:tbl>
          </a:graphicData>
        </a:graphic>
      </p:graphicFrame>
    </p:spTree>
    <p:extLst>
      <p:ext uri="{BB962C8B-B14F-4D97-AF65-F5344CB8AC3E}">
        <p14:creationId xmlns:p14="http://schemas.microsoft.com/office/powerpoint/2010/main" val="2373772220"/>
      </p:ext>
    </p:extLst>
  </p:cSld>
  <p:clrMapOvr>
    <a:masterClrMapping/>
  </p:clrMapOvr>
  <p:timing>
    <p:tnLst>
      <p:par>
        <p:cTn id="1" dur="indefinite" restart="never" nodeType="tmRoot"/>
      </p:par>
    </p:tnLst>
  </p:timing>
</p:sld>
</file>

<file path=ppt/slides/slide117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1173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2784798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20186000961862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RESPUESTA A OFICIO N° 20181700538591 </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20181700672871</a:t>
                      </a:r>
                    </a:p>
                  </a:txBody>
                  <a:tcPr marL="7620" marR="7620" marT="7620" marB="0" anchor="ctr"/>
                </a:tc>
              </a:tr>
              <a:tr h="446138">
                <a:tc>
                  <a:txBody>
                    <a:bodyPr/>
                    <a:lstStyle/>
                    <a:p>
                      <a:pPr algn="ctr" fontAlgn="ctr"/>
                      <a:r>
                        <a:rPr lang="es-CO" sz="600" b="0" i="0" u="none" strike="noStrike">
                          <a:effectLst/>
                          <a:latin typeface="Arial"/>
                        </a:rPr>
                        <a:t>20186000961882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20186000961892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ASESORÍA PARA POSTULACION AL CONCEJO MUNICIPAL DE DABEIBA ANTIOQUIA</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20182010665711</a:t>
                      </a:r>
                    </a:p>
                  </a:txBody>
                  <a:tcPr marL="7620" marR="7620" marT="7620" marB="0" anchor="ctr"/>
                </a:tc>
              </a:tr>
              <a:tr h="412045">
                <a:tc>
                  <a:txBody>
                    <a:bodyPr/>
                    <a:lstStyle/>
                    <a:p>
                      <a:pPr algn="ctr" fontAlgn="ctr"/>
                      <a:r>
                        <a:rPr lang="es-CO" sz="600" b="0" i="0" u="none" strike="noStrike">
                          <a:effectLst/>
                          <a:latin typeface="Arial"/>
                        </a:rPr>
                        <a:t>20186000961912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SOLICITUD DE INFORMACION NOMBRAMIENTO EN PERIODO DE PRUEBA Y POSESION  DE ELEGIBLES - EXPEDIENTE 20185000614661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20186000961932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INICIO GESTIONES PARA EFECTUAR TRANFERENCIA DOCUMENTAL DE FUNCION PUBLICA A LA CNSC </a:t>
                      </a:r>
                    </a:p>
                  </a:txBody>
                  <a:tcPr marL="7620" marR="7620" marT="7620" marB="0" anchor="ctr"/>
                </a:tc>
                <a:tc>
                  <a:txBody>
                    <a:bodyPr/>
                    <a:lstStyle/>
                    <a:p>
                      <a:pPr algn="ctr" fontAlgn="ctr"/>
                      <a:r>
                        <a:rPr lang="es-CO" sz="600" b="0" i="0" u="none" strike="noStrike">
                          <a:effectLst/>
                          <a:latin typeface="Arial"/>
                        </a:rPr>
                        <a:t>30/11/2018</a:t>
                      </a:r>
                    </a:p>
                  </a:txBody>
                  <a:tcPr marL="7620" marR="7620" marT="7620" marB="0" anchor="ctr"/>
                </a:tc>
                <a:tc>
                  <a:txBody>
                    <a:bodyPr/>
                    <a:lstStyle/>
                    <a:p>
                      <a:pPr algn="ctr" fontAlgn="ctr"/>
                      <a:r>
                        <a:rPr lang="es-CO" sz="600" b="0" i="0" u="none" strike="noStrike">
                          <a:effectLst/>
                          <a:latin typeface="Arial"/>
                        </a:rPr>
                        <a:t>20186000644101</a:t>
                      </a:r>
                    </a:p>
                  </a:txBody>
                  <a:tcPr marL="7620" marR="7620" marT="7620" marB="0" anchor="ctr"/>
                </a:tc>
              </a:tr>
              <a:tr h="412045">
                <a:tc>
                  <a:txBody>
                    <a:bodyPr/>
                    <a:lstStyle/>
                    <a:p>
                      <a:pPr algn="ctr" fontAlgn="ctr"/>
                      <a:r>
                        <a:rPr lang="es-CO" sz="600" b="0" i="0" u="none" strike="noStrike">
                          <a:effectLst/>
                          <a:latin typeface="Arial"/>
                        </a:rPr>
                        <a:t>20186000961952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20182210655151</a:t>
                      </a:r>
                    </a:p>
                  </a:txBody>
                  <a:tcPr marL="7620" marR="7620" marT="7620" marB="0" anchor="ctr"/>
                </a:tc>
              </a:tr>
              <a:tr h="412045">
                <a:tc>
                  <a:txBody>
                    <a:bodyPr/>
                    <a:lstStyle/>
                    <a:p>
                      <a:pPr algn="ctr" fontAlgn="ctr"/>
                      <a:r>
                        <a:rPr lang="es-CO" sz="600" b="0" i="0" u="none" strike="noStrike">
                          <a:effectLst/>
                          <a:latin typeface="Arial"/>
                        </a:rPr>
                        <a:t>20186000961962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INFORMACIÓN DE COMISIONA DE PERSONAL</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20186000961982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20182230641371</a:t>
                      </a:r>
                    </a:p>
                  </a:txBody>
                  <a:tcPr marL="7620" marR="7620" marT="7620" marB="0" anchor="ctr"/>
                </a:tc>
              </a:tr>
              <a:tr h="493103">
                <a:tc>
                  <a:txBody>
                    <a:bodyPr/>
                    <a:lstStyle/>
                    <a:p>
                      <a:pPr algn="ctr" fontAlgn="ctr"/>
                      <a:r>
                        <a:rPr lang="es-CO" sz="600" b="0" i="0" u="none" strike="noStrike">
                          <a:effectLst/>
                          <a:latin typeface="Arial"/>
                        </a:rPr>
                        <a:t>20186000961992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942373447"/>
      </p:ext>
    </p:extLst>
  </p:cSld>
  <p:clrMapOvr>
    <a:masterClrMapping/>
  </p:clrMapOvr>
  <p:timing>
    <p:tnLst>
      <p:par>
        <p:cTn id="1" dur="indefinite" restart="never" nodeType="tmRoot"/>
      </p:par>
    </p:tnLst>
  </p:timing>
</p:sld>
</file>

<file path=ppt/slides/slide117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1174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59127566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20186000962002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20186000962012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MODIFICACION DE LA RESOLUCION 20171000069325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20186000962022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20186000962032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20182210646671</a:t>
                      </a:r>
                    </a:p>
                  </a:txBody>
                  <a:tcPr marL="7620" marR="7620" marT="7620" marB="0" anchor="ctr"/>
                </a:tc>
              </a:tr>
              <a:tr h="412045">
                <a:tc>
                  <a:txBody>
                    <a:bodyPr/>
                    <a:lstStyle/>
                    <a:p>
                      <a:pPr algn="ctr" fontAlgn="ctr"/>
                      <a:r>
                        <a:rPr lang="es-CO" sz="600" b="0" i="0" u="none" strike="noStrike">
                          <a:effectLst/>
                          <a:latin typeface="Arial"/>
                        </a:rPr>
                        <a:t>20186000962042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AUTORIZACION DE TRASLADO DOCENTE AMENAZADO </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20182000662141</a:t>
                      </a:r>
                    </a:p>
                  </a:txBody>
                  <a:tcPr marL="7620" marR="7620" marT="7620" marB="0" anchor="ctr"/>
                </a:tc>
              </a:tr>
              <a:tr h="412045">
                <a:tc>
                  <a:txBody>
                    <a:bodyPr/>
                    <a:lstStyle/>
                    <a:p>
                      <a:pPr algn="ctr" fontAlgn="ctr"/>
                      <a:r>
                        <a:rPr lang="es-CO" sz="600" b="0" i="0" u="none" strike="noStrike">
                          <a:effectLst/>
                          <a:latin typeface="Arial"/>
                        </a:rPr>
                        <a:t>20186000962052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SEGUIMIENTO A MIN SALUD </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20185000637141</a:t>
                      </a:r>
                    </a:p>
                  </a:txBody>
                  <a:tcPr marL="7620" marR="7620" marT="7620" marB="0" anchor="ctr"/>
                </a:tc>
              </a:tr>
              <a:tr h="412045">
                <a:tc>
                  <a:txBody>
                    <a:bodyPr/>
                    <a:lstStyle/>
                    <a:p>
                      <a:pPr algn="ctr" fontAlgn="ctr"/>
                      <a:r>
                        <a:rPr lang="es-CO" sz="600" b="0" i="0" u="none" strike="noStrike">
                          <a:effectLst/>
                          <a:latin typeface="Arial"/>
                        </a:rPr>
                        <a:t>20186000962062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20186000962072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20186000962132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924871702"/>
      </p:ext>
    </p:extLst>
  </p:cSld>
  <p:clrMapOvr>
    <a:masterClrMapping/>
  </p:clrMapOvr>
  <p:timing>
    <p:tnLst>
      <p:par>
        <p:cTn id="1" dur="indefinite" restart="never" nodeType="tmRoot"/>
      </p:par>
    </p:tnLst>
  </p:timing>
</p:sld>
</file>

<file path=ppt/slides/slide117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1175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41760108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20186000962152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REPORTE CARGOS PROVISIONALIDAD</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30/11/2018</a:t>
                      </a:r>
                    </a:p>
                  </a:txBody>
                  <a:tcPr marL="7620" marR="7620" marT="7620" marB="0" anchor="ctr"/>
                </a:tc>
                <a:tc>
                  <a:txBody>
                    <a:bodyPr/>
                    <a:lstStyle/>
                    <a:p>
                      <a:pPr algn="ctr" fontAlgn="ctr"/>
                      <a:r>
                        <a:rPr lang="es-CO" sz="600" b="0" i="0" u="none" strike="noStrike">
                          <a:effectLst/>
                          <a:latin typeface="Arial"/>
                        </a:rPr>
                        <a:t>20182210660421</a:t>
                      </a:r>
                    </a:p>
                  </a:txBody>
                  <a:tcPr marL="7620" marR="7620" marT="7620" marB="0" anchor="ctr"/>
                </a:tc>
              </a:tr>
              <a:tr h="446138">
                <a:tc>
                  <a:txBody>
                    <a:bodyPr/>
                    <a:lstStyle/>
                    <a:p>
                      <a:pPr algn="ctr" fontAlgn="ctr"/>
                      <a:r>
                        <a:rPr lang="es-CO" sz="600" b="0" i="0" u="none" strike="noStrike">
                          <a:effectLst/>
                          <a:latin typeface="Arial"/>
                        </a:rPr>
                        <a:t>20186000962162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RESPUESTA - SOLICITUD INFORMACION CON RADICADO 20185000587951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20186000962212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OFI18-00147114 / IDM: CONCURSO DE MÉRITOS MINISTERIO DE DEFENSA NACIONAL Y COMISIÓN NACIONAL DEL SERVICIO CIVIL</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20186000962232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CITACIÓN ACCESO A MATERIAL DE PRUEBAS CONVOCATORIAS 507-591 CUNDINAMARCA </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20182210639791</a:t>
                      </a:r>
                    </a:p>
                  </a:txBody>
                  <a:tcPr marL="7620" marR="7620" marT="7620" marB="0" anchor="ctr"/>
                </a:tc>
              </a:tr>
              <a:tr h="412045">
                <a:tc>
                  <a:txBody>
                    <a:bodyPr/>
                    <a:lstStyle/>
                    <a:p>
                      <a:pPr algn="ctr" fontAlgn="ctr"/>
                      <a:r>
                        <a:rPr lang="es-CO" sz="600" b="0" i="0" u="none" strike="noStrike">
                          <a:effectLst/>
                          <a:latin typeface="Arial"/>
                        </a:rPr>
                        <a:t>20186000962262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COPIAS AUTENTICAS RESOLUCIONES 20182000069055 </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20183000651831</a:t>
                      </a:r>
                    </a:p>
                  </a:txBody>
                  <a:tcPr marL="7620" marR="7620" marT="7620" marB="0" anchor="ctr"/>
                </a:tc>
              </a:tr>
              <a:tr h="412045">
                <a:tc>
                  <a:txBody>
                    <a:bodyPr/>
                    <a:lstStyle/>
                    <a:p>
                      <a:pPr algn="ctr" fontAlgn="ctr"/>
                      <a:r>
                        <a:rPr lang="es-CO" sz="600" b="0" i="0" u="none" strike="noStrike">
                          <a:effectLst/>
                          <a:latin typeface="Arial"/>
                        </a:rPr>
                        <a:t>20186000962272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REPSUESTA RADICADO N° 20185000575101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20186000962302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DERECHO DE PETICION   </a:t>
                      </a:r>
                    </a:p>
                  </a:txBody>
                  <a:tcPr marL="7620" marR="7620" marT="7620" marB="0" anchor="ctr"/>
                </a:tc>
                <a:tc>
                  <a:txBody>
                    <a:bodyPr/>
                    <a:lstStyle/>
                    <a:p>
                      <a:pPr algn="ctr" fontAlgn="ctr"/>
                      <a:r>
                        <a:rPr lang="es-CO" sz="600" b="0" i="0" u="none" strike="noStrike">
                          <a:effectLst/>
                          <a:latin typeface="Arial"/>
                        </a:rPr>
                        <a:t>10/01/2019</a:t>
                      </a:r>
                    </a:p>
                  </a:txBody>
                  <a:tcPr marL="7620" marR="7620" marT="7620" marB="0" anchor="ctr"/>
                </a:tc>
                <a:tc>
                  <a:txBody>
                    <a:bodyPr/>
                    <a:lstStyle/>
                    <a:p>
                      <a:pPr algn="ctr" fontAlgn="ctr"/>
                      <a:r>
                        <a:rPr lang="es-CO" sz="600" b="0" i="0" u="none" strike="noStrike">
                          <a:effectLst/>
                          <a:latin typeface="Arial"/>
                        </a:rPr>
                        <a:t>20192010011241</a:t>
                      </a:r>
                    </a:p>
                  </a:txBody>
                  <a:tcPr marL="7620" marR="7620" marT="7620" marB="0" anchor="ctr"/>
                </a:tc>
              </a:tr>
              <a:tr h="412045">
                <a:tc>
                  <a:txBody>
                    <a:bodyPr/>
                    <a:lstStyle/>
                    <a:p>
                      <a:pPr algn="ctr" fontAlgn="ctr"/>
                      <a:r>
                        <a:rPr lang="es-CO" sz="600" b="0" i="0" u="none" strike="noStrike">
                          <a:effectLst/>
                          <a:latin typeface="Arial"/>
                        </a:rPr>
                        <a:t>20186000962342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A LA CNSC - CASO IDENYS CONTRERAS  </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20182000654721</a:t>
                      </a:r>
                    </a:p>
                  </a:txBody>
                  <a:tcPr marL="7620" marR="7620" marT="7620" marB="0" anchor="ctr"/>
                </a:tc>
              </a:tr>
              <a:tr h="493103">
                <a:tc>
                  <a:txBody>
                    <a:bodyPr/>
                    <a:lstStyle/>
                    <a:p>
                      <a:pPr algn="ctr" fontAlgn="ctr"/>
                      <a:r>
                        <a:rPr lang="es-CO" sz="600" b="0" i="0" u="none" strike="noStrike">
                          <a:effectLst/>
                          <a:latin typeface="Arial"/>
                        </a:rPr>
                        <a:t>20186000962372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vi-VN" sz="600" b="0" i="0" u="none" strike="noStrike">
                          <a:effectLst/>
                          <a:latin typeface="Arial"/>
                        </a:rPr>
                        <a:t>DERECHO DE PETICIÓN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816870339"/>
      </p:ext>
    </p:extLst>
  </p:cSld>
  <p:clrMapOvr>
    <a:masterClrMapping/>
  </p:clrMapOvr>
  <p:timing>
    <p:tnLst>
      <p:par>
        <p:cTn id="1" dur="indefinite" restart="never" nodeType="tmRoot"/>
      </p:par>
    </p:tnLst>
  </p:timing>
</p:sld>
</file>

<file path=ppt/slides/slide117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1176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85772547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20186000962392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SOBRE FECHA DE APLICACION DE PRUEBA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20186000962412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20186000962422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RADICADO N° 20181700533201</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20181700643021</a:t>
                      </a:r>
                    </a:p>
                  </a:txBody>
                  <a:tcPr marL="7620" marR="7620" marT="7620" marB="0" anchor="ctr"/>
                </a:tc>
              </a:tr>
              <a:tr h="412045">
                <a:tc>
                  <a:txBody>
                    <a:bodyPr/>
                    <a:lstStyle/>
                    <a:p>
                      <a:pPr algn="ctr" fontAlgn="ctr"/>
                      <a:r>
                        <a:rPr lang="es-CO" sz="600" b="0" i="0" u="none" strike="noStrike">
                          <a:effectLst/>
                          <a:latin typeface="Arial"/>
                        </a:rPr>
                        <a:t>20186000962432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REMISIÓN DE NOMBRAMIENTOS CONVOCATORIA 320 DPS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20186000962442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RESPUESTA RADICADO N° 20181700605241</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20181700639141</a:t>
                      </a:r>
                    </a:p>
                  </a:txBody>
                  <a:tcPr marL="7620" marR="7620" marT="7620" marB="0" anchor="ctr"/>
                </a:tc>
              </a:tr>
              <a:tr h="412045">
                <a:tc>
                  <a:txBody>
                    <a:bodyPr/>
                    <a:lstStyle/>
                    <a:p>
                      <a:pPr algn="ctr" fontAlgn="ctr"/>
                      <a:r>
                        <a:rPr lang="es-CO" sz="600" b="0" i="0" u="none" strike="noStrike">
                          <a:effectLst/>
                          <a:latin typeface="Arial"/>
                        </a:rPr>
                        <a:t>20186000962452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REMISIÓN DE PRORROGAS - CONVOCATORIA 320 DPS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20186000962472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437-2016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20186000962482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PETICIÓN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20186000962592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610007794"/>
      </p:ext>
    </p:extLst>
  </p:cSld>
  <p:clrMapOvr>
    <a:masterClrMapping/>
  </p:clrMapOvr>
  <p:timing>
    <p:tnLst>
      <p:par>
        <p:cTn id="1" dur="indefinite" restart="never" nodeType="tmRoot"/>
      </p:par>
    </p:tnLst>
  </p:timing>
</p:sld>
</file>

<file path=ppt/slides/slide117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1177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71508632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20186000962692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11/01/2019</a:t>
                      </a:r>
                    </a:p>
                  </a:txBody>
                  <a:tcPr marL="7620" marR="7620" marT="7620" marB="0" anchor="ctr"/>
                </a:tc>
                <a:tc>
                  <a:txBody>
                    <a:bodyPr/>
                    <a:lstStyle/>
                    <a:p>
                      <a:pPr algn="ctr" fontAlgn="ctr"/>
                      <a:r>
                        <a:rPr lang="es-CO" sz="600" b="0" i="0" u="none" strike="noStrike">
                          <a:effectLst/>
                          <a:latin typeface="Arial"/>
                        </a:rPr>
                        <a:t>20192310014041</a:t>
                      </a:r>
                    </a:p>
                  </a:txBody>
                  <a:tcPr marL="7620" marR="7620" marT="7620" marB="0" anchor="ctr"/>
                </a:tc>
              </a:tr>
              <a:tr h="446138">
                <a:tc>
                  <a:txBody>
                    <a:bodyPr/>
                    <a:lstStyle/>
                    <a:p>
                      <a:pPr algn="ctr" fontAlgn="ctr"/>
                      <a:r>
                        <a:rPr lang="es-CO" sz="600" b="0" i="0" u="none" strike="noStrike">
                          <a:effectLst/>
                          <a:latin typeface="Arial"/>
                        </a:rPr>
                        <a:t>20186000962712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OLGA CAROLINA YABAB CC 23973269</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20181700649251</a:t>
                      </a:r>
                    </a:p>
                  </a:txBody>
                  <a:tcPr marL="7620" marR="7620" marT="7620" marB="0" anchor="ctr"/>
                </a:tc>
              </a:tr>
              <a:tr h="412045">
                <a:tc>
                  <a:txBody>
                    <a:bodyPr/>
                    <a:lstStyle/>
                    <a:p>
                      <a:pPr algn="ctr" fontAlgn="ctr"/>
                      <a:r>
                        <a:rPr lang="es-CO" sz="600" b="0" i="0" u="none" strike="noStrike">
                          <a:effectLst/>
                          <a:latin typeface="Arial"/>
                        </a:rPr>
                        <a:t>20186000962742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INFORMACION NOMBRAMIENTO EN PERIODO DE PRUEBA Y POSESION DE ELEGIBLES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20186000962792</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CERTIFICADO </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20181700641651</a:t>
                      </a:r>
                    </a:p>
                  </a:txBody>
                  <a:tcPr marL="7620" marR="7620" marT="7620" marB="0" anchor="ctr"/>
                </a:tc>
              </a:tr>
              <a:tr h="412045">
                <a:tc>
                  <a:txBody>
                    <a:bodyPr/>
                    <a:lstStyle/>
                    <a:p>
                      <a:pPr algn="ctr" fontAlgn="ctr"/>
                      <a:r>
                        <a:rPr lang="es-CO" sz="600" b="0" i="0" u="none" strike="noStrike">
                          <a:effectLst/>
                          <a:latin typeface="Arial"/>
                        </a:rPr>
                        <a:t>20183200965712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CAPACITACION SESTEMA TIPO DE EVALUACION DEL DESEMPEÑO LABORAL</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20182020689351</a:t>
                      </a:r>
                    </a:p>
                  </a:txBody>
                  <a:tcPr marL="7620" marR="7620" marT="7620" marB="0" anchor="ctr"/>
                </a:tc>
              </a:tr>
              <a:tr h="412045">
                <a:tc>
                  <a:txBody>
                    <a:bodyPr/>
                    <a:lstStyle/>
                    <a:p>
                      <a:pPr algn="ctr" fontAlgn="ctr"/>
                      <a:r>
                        <a:rPr lang="es-CO" sz="600" b="0" i="0" u="none" strike="noStrike">
                          <a:effectLst/>
                          <a:latin typeface="Arial"/>
                        </a:rPr>
                        <a:t>20186000962832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A COMUNICACION RADICADO No 20182210567041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20186000962872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CITACION OFICINA ENEL CODENSA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20186000962882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NOMBRAMIENTO EN PERIODO DE PRUEBA Y POSESION CONVOCATORIA 428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20186000962942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OFI18-00146404 / IDM: SOLICITA INTERVENCIÓN ANTE CONVOCATORIA DE PUBLICA DE EMPLEADOS NO UNIFORMADOS DEL MINISTERIO DE DEFENSA</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dirty="0">
                          <a:effectLst/>
                          <a:latin typeface="Arial"/>
                        </a:rPr>
                        <a:t>20182110644811</a:t>
                      </a:r>
                    </a:p>
                  </a:txBody>
                  <a:tcPr marL="7620" marR="7620" marT="7620" marB="0" anchor="ctr"/>
                </a:tc>
              </a:tr>
            </a:tbl>
          </a:graphicData>
        </a:graphic>
      </p:graphicFrame>
    </p:spTree>
    <p:extLst>
      <p:ext uri="{BB962C8B-B14F-4D97-AF65-F5344CB8AC3E}">
        <p14:creationId xmlns:p14="http://schemas.microsoft.com/office/powerpoint/2010/main" val="1422699443"/>
      </p:ext>
    </p:extLst>
  </p:cSld>
  <p:clrMapOvr>
    <a:masterClrMapping/>
  </p:clrMapOvr>
  <p:timing>
    <p:tnLst>
      <p:par>
        <p:cTn id="1" dur="indefinite" restart="never" nodeType="tmRoot"/>
      </p:par>
    </p:tnLst>
  </p:timing>
</p:sld>
</file>

<file path=ppt/slides/slide117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1178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15930416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20186000962992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FUNCIÓN PÚBLICA RAD. 20182040287081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20182110662471</a:t>
                      </a:r>
                    </a:p>
                  </a:txBody>
                  <a:tcPr marL="7620" marR="7620" marT="7620" marB="0" anchor="ctr"/>
                </a:tc>
              </a:tr>
              <a:tr h="446138">
                <a:tc>
                  <a:txBody>
                    <a:bodyPr/>
                    <a:lstStyle/>
                    <a:p>
                      <a:pPr algn="ctr" fontAlgn="ctr"/>
                      <a:r>
                        <a:rPr lang="es-CO" sz="600" b="0" i="0" u="none" strike="noStrike">
                          <a:effectLst/>
                          <a:latin typeface="Arial"/>
                        </a:rPr>
                        <a:t>20186000963072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OFI18-00147744 / IDM: PERSONAL NO UNIFORMADO DE LAS FUERZAS ARMADAS MANIFIESTAN SU PREOCUPACIÓN POR SITUACIÓN LABORAL.</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20186000963092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OFI18-00148179 / IDM: CONCURSO DE MÉRITOS MINISTERIO DE DEFENSA NACIONAL Y COMISIÓN NACIONAL DEL SERVICIO CIVIL</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20186000963112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20182020662891</a:t>
                      </a:r>
                    </a:p>
                  </a:txBody>
                  <a:tcPr marL="7620" marR="7620" marT="7620" marB="0" anchor="ctr"/>
                </a:tc>
              </a:tr>
              <a:tr h="412045">
                <a:tc>
                  <a:txBody>
                    <a:bodyPr/>
                    <a:lstStyle/>
                    <a:p>
                      <a:pPr algn="ctr" fontAlgn="ctr"/>
                      <a:r>
                        <a:rPr lang="es-CO" sz="600" b="0" i="0" u="none" strike="noStrike">
                          <a:effectLst/>
                          <a:latin typeface="Arial"/>
                        </a:rPr>
                        <a:t>20186000963122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20186000963132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20186000963142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20186000963162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20186000963182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634704388"/>
      </p:ext>
    </p:extLst>
  </p:cSld>
  <p:clrMapOvr>
    <a:masterClrMapping/>
  </p:clrMapOvr>
  <p:timing>
    <p:tnLst>
      <p:par>
        <p:cTn id="1" dur="indefinite" restart="never" nodeType="tmRoot"/>
      </p:par>
    </p:tnLst>
  </p:timing>
</p:sld>
</file>

<file path=ppt/slides/slide117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1179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05653406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20186000963212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20186000963222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20186000963242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20186000963272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INSCRIPCION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20186000963292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20186000963312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20186000963332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20182210642251</a:t>
                      </a:r>
                    </a:p>
                  </a:txBody>
                  <a:tcPr marL="7620" marR="7620" marT="7620" marB="0" anchor="ctr"/>
                </a:tc>
              </a:tr>
              <a:tr h="412045">
                <a:tc>
                  <a:txBody>
                    <a:bodyPr/>
                    <a:lstStyle/>
                    <a:p>
                      <a:pPr algn="ctr" fontAlgn="ctr"/>
                      <a:r>
                        <a:rPr lang="es-CO" sz="600" b="0" i="0" u="none" strike="noStrike">
                          <a:effectLst/>
                          <a:latin typeface="Arial"/>
                        </a:rPr>
                        <a:t>20186000963342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20186000963352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30/11/2018</a:t>
                      </a:r>
                    </a:p>
                  </a:txBody>
                  <a:tcPr marL="7620" marR="7620" marT="7620" marB="0" anchor="ctr"/>
                </a:tc>
                <a:tc>
                  <a:txBody>
                    <a:bodyPr/>
                    <a:lstStyle/>
                    <a:p>
                      <a:pPr algn="ctr" fontAlgn="ctr"/>
                      <a:r>
                        <a:rPr lang="es-CO" sz="600" b="0" i="0" u="none" strike="noStrike" dirty="0">
                          <a:effectLst/>
                          <a:latin typeface="Arial"/>
                        </a:rPr>
                        <a:t>20182230660181</a:t>
                      </a:r>
                    </a:p>
                  </a:txBody>
                  <a:tcPr marL="7620" marR="7620" marT="7620" marB="0" anchor="ctr"/>
                </a:tc>
              </a:tr>
            </a:tbl>
          </a:graphicData>
        </a:graphic>
      </p:graphicFrame>
    </p:spTree>
    <p:extLst>
      <p:ext uri="{BB962C8B-B14F-4D97-AF65-F5344CB8AC3E}">
        <p14:creationId xmlns:p14="http://schemas.microsoft.com/office/powerpoint/2010/main" val="1052956251"/>
      </p:ext>
    </p:extLst>
  </p:cSld>
  <p:clrMapOvr>
    <a:masterClrMapping/>
  </p:clrMapOvr>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60933813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201810240022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201810240028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201810240029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201810240030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201810240031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201810240037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118</a:t>
            </a:fld>
            <a:endParaRPr lang="es-CO"/>
          </a:p>
        </p:txBody>
      </p:sp>
    </p:spTree>
    <p:extLst>
      <p:ext uri="{BB962C8B-B14F-4D97-AF65-F5344CB8AC3E}">
        <p14:creationId xmlns:p14="http://schemas.microsoft.com/office/powerpoint/2010/main" val="1509974637"/>
      </p:ext>
    </p:extLst>
  </p:cSld>
  <p:clrMapOvr>
    <a:masterClrMapping/>
  </p:clrMapOvr>
  <p:timing>
    <p:tnLst>
      <p:par>
        <p:cTn id="1" dur="indefinite" restart="never" nodeType="tmRoot"/>
      </p:par>
    </p:tnLst>
  </p:timing>
</p:sld>
</file>

<file path=ppt/slides/slide118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1180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4191413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20186000963362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20186000963372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20186000963382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20186000963392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20186000963562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20186000963572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20186000963592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20186000963612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20186000963622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CAPACITACION VIRTUAL</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dirty="0">
                          <a:effectLst/>
                          <a:latin typeface="Arial"/>
                        </a:rPr>
                        <a:t>20192010010951</a:t>
                      </a:r>
                    </a:p>
                  </a:txBody>
                  <a:tcPr marL="7620" marR="7620" marT="7620" marB="0" anchor="ctr"/>
                </a:tc>
              </a:tr>
            </a:tbl>
          </a:graphicData>
        </a:graphic>
      </p:graphicFrame>
    </p:spTree>
    <p:extLst>
      <p:ext uri="{BB962C8B-B14F-4D97-AF65-F5344CB8AC3E}">
        <p14:creationId xmlns:p14="http://schemas.microsoft.com/office/powerpoint/2010/main" val="1591202586"/>
      </p:ext>
    </p:extLst>
  </p:cSld>
  <p:clrMapOvr>
    <a:masterClrMapping/>
  </p:clrMapOvr>
  <p:timing>
    <p:tnLst>
      <p:par>
        <p:cTn id="1" dur="indefinite" restart="never" nodeType="tmRoot"/>
      </p:par>
    </p:tnLst>
  </p:timing>
</p:sld>
</file>

<file path=ppt/slides/slide118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1181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723676690"/>
              </p:ext>
            </p:extLst>
          </p:nvPr>
        </p:nvGraphicFramePr>
        <p:xfrm>
          <a:off x="539552" y="1268761"/>
          <a:ext cx="8208913" cy="4459871"/>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20186000963642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427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20186000963672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RESPUESTA OFICIO 20185000614701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20186000963702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20186000963712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20186000963722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20186000963732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OFICIO 20182130090605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b"/>
                      <a:r>
                        <a:rPr lang="es-CO" sz="600" b="0" i="0" u="none" strike="noStrike">
                          <a:effectLst/>
                          <a:latin typeface="Arial"/>
                        </a:rPr>
                        <a:t>20186000963742</a:t>
                      </a:r>
                    </a:p>
                  </a:txBody>
                  <a:tcPr marL="7620" marR="7620" marT="7620" marB="0" anchor="ctr"/>
                </a:tc>
                <a:tc>
                  <a:txBody>
                    <a:bodyPr/>
                    <a:lstStyle/>
                    <a:p>
                      <a:pPr algn="ctr" fontAlgn="b"/>
                      <a:r>
                        <a:rPr lang="es-CO" sz="600" b="0" i="0" u="none" strike="noStrike">
                          <a:effectLst/>
                          <a:latin typeface="Arial"/>
                        </a:rPr>
                        <a:t>16/11/2018</a:t>
                      </a:r>
                    </a:p>
                  </a:txBody>
                  <a:tcPr marL="7620" marR="7620" marT="7620" marB="0" anchor="ctr"/>
                </a:tc>
                <a:tc>
                  <a:txBody>
                    <a:bodyPr/>
                    <a:lstStyle/>
                    <a:p>
                      <a:pPr algn="ctr" fontAlgn="b"/>
                      <a:r>
                        <a:rPr lang="es-CO" sz="600" b="0" i="0" u="none" strike="noStrike">
                          <a:effectLst/>
                          <a:latin typeface="Arial"/>
                        </a:rPr>
                        <a:t>CONCEPTOS</a:t>
                      </a:r>
                    </a:p>
                  </a:txBody>
                  <a:tcPr marL="7620" marR="7620" marT="7620" marB="0" anchor="ctr"/>
                </a:tc>
                <a:tc>
                  <a:txBody>
                    <a:bodyPr/>
                    <a:lstStyle/>
                    <a:p>
                      <a:pPr algn="ctr" fontAlgn="b"/>
                      <a:r>
                        <a:rPr lang="es-CO" sz="600" b="0" i="0" u="none" strike="noStrike">
                          <a:effectLst/>
                          <a:latin typeface="Arial"/>
                        </a:rPr>
                        <a:t>30</a:t>
                      </a:r>
                    </a:p>
                  </a:txBody>
                  <a:tcPr marL="7620" marR="7620" marT="7620" marB="0" anchor="ctr"/>
                </a:tc>
                <a:tc>
                  <a:txBody>
                    <a:bodyPr/>
                    <a:lstStyle/>
                    <a:p>
                      <a:pPr algn="ctr" fontAlgn="b"/>
                      <a:r>
                        <a:rPr lang="pt-BR" sz="600" b="0" i="0" u="none" strike="noStrike">
                          <a:effectLst/>
                          <a:latin typeface="Arial"/>
                        </a:rPr>
                        <a:t>GRUPO CONVOCATORIA 9 - DRA. CARDOSO</a:t>
                      </a:r>
                    </a:p>
                  </a:txBody>
                  <a:tcPr marL="7620" marR="7620" marT="7620" marB="0" anchor="ctr"/>
                </a:tc>
                <a:tc>
                  <a:txBody>
                    <a:bodyPr/>
                    <a:lstStyle/>
                    <a:p>
                      <a:pPr algn="ctr" fontAlgn="b"/>
                      <a:r>
                        <a:rPr lang="es-CO" sz="600" b="0" i="0" u="none" strike="noStrike">
                          <a:effectLst/>
                          <a:latin typeface="Arial"/>
                        </a:rPr>
                        <a:t>RESPUESTA FUNCIÓN PÚBLICA RAD. 20182040287081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b"/>
                      <a:r>
                        <a:rPr lang="es-CO" sz="600" b="0" i="0" u="none" strike="noStrike">
                          <a:effectLst/>
                          <a:latin typeface="Arial"/>
                        </a:rPr>
                        <a:t> </a:t>
                      </a:r>
                    </a:p>
                  </a:txBody>
                  <a:tcPr marL="7620" marR="7620" marT="7620" marB="0" anchor="ctr"/>
                </a:tc>
                <a:tc>
                  <a:txBody>
                    <a:bodyPr/>
                    <a:lstStyle/>
                    <a:p>
                      <a:pPr algn="ctr" fontAlgn="b"/>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20186000963752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ALCADÍA DISTRITAL DE BARRANQUILLA - DOCENTE BELKYS DIANA FUENTES FUENTES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20186000963762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 </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dirty="0">
                          <a:effectLst/>
                          <a:latin typeface="Arial"/>
                        </a:rPr>
                        <a:t>20182210645051</a:t>
                      </a:r>
                    </a:p>
                  </a:txBody>
                  <a:tcPr marL="7620" marR="7620" marT="7620" marB="0" anchor="ctr"/>
                </a:tc>
              </a:tr>
            </a:tbl>
          </a:graphicData>
        </a:graphic>
      </p:graphicFrame>
    </p:spTree>
    <p:extLst>
      <p:ext uri="{BB962C8B-B14F-4D97-AF65-F5344CB8AC3E}">
        <p14:creationId xmlns:p14="http://schemas.microsoft.com/office/powerpoint/2010/main" val="1891113745"/>
      </p:ext>
    </p:extLst>
  </p:cSld>
  <p:clrMapOvr>
    <a:masterClrMapping/>
  </p:clrMapOvr>
  <p:timing>
    <p:tnLst>
      <p:par>
        <p:cTn id="1" dur="indefinite" restart="never" nodeType="tmRoot"/>
      </p:par>
    </p:tnLst>
  </p:timing>
</p:sld>
</file>

<file path=ppt/slides/slide118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1182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06611676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20186000963822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A RADICADO No 20185000632121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20186000963862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NOMBRAMIENTO PERIODO DE PRI}UEBA Y POSESION CONVOCATORIA 428 - RESPUESTA OFICIO 20185000614741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20186000963872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30/11/2018</a:t>
                      </a:r>
                    </a:p>
                  </a:txBody>
                  <a:tcPr marL="7620" marR="7620" marT="7620" marB="0" anchor="ctr"/>
                </a:tc>
                <a:tc>
                  <a:txBody>
                    <a:bodyPr/>
                    <a:lstStyle/>
                    <a:p>
                      <a:pPr algn="ctr" fontAlgn="ctr"/>
                      <a:r>
                        <a:rPr lang="es-CO" sz="600" b="0" i="0" u="none" strike="noStrike">
                          <a:effectLst/>
                          <a:latin typeface="Arial"/>
                        </a:rPr>
                        <a:t>20182210661141</a:t>
                      </a:r>
                    </a:p>
                  </a:txBody>
                  <a:tcPr marL="7620" marR="7620" marT="7620" marB="0" anchor="ctr"/>
                </a:tc>
              </a:tr>
              <a:tr h="412045">
                <a:tc>
                  <a:txBody>
                    <a:bodyPr/>
                    <a:lstStyle/>
                    <a:p>
                      <a:pPr algn="ctr" fontAlgn="ctr"/>
                      <a:r>
                        <a:rPr lang="es-CO" sz="600" b="0" i="0" u="none" strike="noStrike">
                          <a:effectLst/>
                          <a:latin typeface="Arial"/>
                        </a:rPr>
                        <a:t>20186000963882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20186000963902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20186000963912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20186000963942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TRASLADO DE DERECHO DE PETICION CONVOCATORIA 431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20186000963952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20186000963972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SECRETARIA GENERAL</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dirty="0">
                          <a:effectLst/>
                          <a:latin typeface="Arial"/>
                        </a:rPr>
                        <a:t>20182020642001</a:t>
                      </a:r>
                    </a:p>
                  </a:txBody>
                  <a:tcPr marL="7620" marR="7620" marT="7620" marB="0" anchor="ctr"/>
                </a:tc>
              </a:tr>
            </a:tbl>
          </a:graphicData>
        </a:graphic>
      </p:graphicFrame>
    </p:spTree>
    <p:extLst>
      <p:ext uri="{BB962C8B-B14F-4D97-AF65-F5344CB8AC3E}">
        <p14:creationId xmlns:p14="http://schemas.microsoft.com/office/powerpoint/2010/main" val="4078632134"/>
      </p:ext>
    </p:extLst>
  </p:cSld>
  <p:clrMapOvr>
    <a:masterClrMapping/>
  </p:clrMapOvr>
  <p:timing>
    <p:tnLst>
      <p:par>
        <p:cTn id="1" dur="indefinite" restart="never" nodeType="tmRoot"/>
      </p:par>
    </p:tnLst>
  </p:timing>
</p:sld>
</file>

<file path=ppt/slides/slide118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1183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97676652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20186000964002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20186000964012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CONVOCATORIA 427-2016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20186000964022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20186000964032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DE ADMINISTRACION DE  CARRERA ADMINISTRATIVA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20182020643901</a:t>
                      </a:r>
                    </a:p>
                  </a:txBody>
                  <a:tcPr marL="7620" marR="7620" marT="7620" marB="0" anchor="ctr"/>
                </a:tc>
              </a:tr>
              <a:tr h="412045">
                <a:tc>
                  <a:txBody>
                    <a:bodyPr/>
                    <a:lstStyle/>
                    <a:p>
                      <a:pPr algn="ctr" fontAlgn="ctr"/>
                      <a:r>
                        <a:rPr lang="es-CO" sz="600" b="0" i="0" u="none" strike="noStrike">
                          <a:effectLst/>
                          <a:latin typeface="Arial"/>
                        </a:rPr>
                        <a:t>20186000964042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20186000964052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DERECHO DE PETICION  CONVOCATORIA 427-2016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20186000964072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20186000964132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20186000964152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330094531"/>
      </p:ext>
    </p:extLst>
  </p:cSld>
  <p:clrMapOvr>
    <a:masterClrMapping/>
  </p:clrMapOvr>
  <p:timing>
    <p:tnLst>
      <p:par>
        <p:cTn id="1" dur="indefinite" restart="never" nodeType="tmRoot"/>
      </p:par>
    </p:tnLst>
  </p:timing>
</p:sld>
</file>

<file path=ppt/slides/slide118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1184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90268794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20186000964162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20186000964202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20186000964232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SOBRE PROVISION DE CARGOS TEMPORALES VIGENCIA 2019 MINISTERIO DE EDUCACION</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20181020667071</a:t>
                      </a:r>
                    </a:p>
                  </a:txBody>
                  <a:tcPr marL="7620" marR="7620" marT="7620" marB="0" anchor="ctr"/>
                </a:tc>
              </a:tr>
              <a:tr h="412045">
                <a:tc>
                  <a:txBody>
                    <a:bodyPr/>
                    <a:lstStyle/>
                    <a:p>
                      <a:pPr algn="ctr" fontAlgn="ctr"/>
                      <a:r>
                        <a:rPr lang="es-CO" sz="600" b="0" i="0" u="none" strike="noStrike">
                          <a:effectLst/>
                          <a:latin typeface="Arial"/>
                        </a:rPr>
                        <a:t>20186000964262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PROCURADURIA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20186000964402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TRASLADO POR COMPETENCIA - E-2018-482184 - SOLICITUD DE INFORMACION CONVOCATORIA 435 - MIYER ARBEY MAHECHA MARTINEZ</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20182210648201</a:t>
                      </a:r>
                    </a:p>
                  </a:txBody>
                  <a:tcPr marL="7620" marR="7620" marT="7620" marB="0" anchor="ctr"/>
                </a:tc>
              </a:tr>
              <a:tr h="412045">
                <a:tc>
                  <a:txBody>
                    <a:bodyPr/>
                    <a:lstStyle/>
                    <a:p>
                      <a:pPr algn="ctr" fontAlgn="ctr"/>
                      <a:r>
                        <a:rPr lang="es-CO" sz="600" b="0" i="0" u="none" strike="noStrike">
                          <a:effectLst/>
                          <a:latin typeface="Arial"/>
                        </a:rPr>
                        <a:t>20186000964472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TRASLADO POR COMPETENCIA - E-2018-473076 - SOLICITUD DE INFORMACION - SUNET</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20186000964502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TRASLADO POR COMPETENCIA - E-2018-485991 - SOLICITUD DE INFORMACION CONVOCATORIA 433 - ALFONSO MARTINEZ PULIDO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20186000964572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TRASLADO POR COMPETENCIA - E-2018-475227 - SOLICITUD DE INFORMACION CONVOCATORIA 426 - SANDRA MAYA SOLARTE</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20186000964612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TRASLADO POR COMPETENCIA - E-2018-489819 - SOLICITUD DE INFORMACION CONVOCATORIA 426 - NESTOR ACOSTA RODRIGUEZ</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990879204"/>
      </p:ext>
    </p:extLst>
  </p:cSld>
  <p:clrMapOvr>
    <a:masterClrMapping/>
  </p:clrMapOvr>
  <p:timing>
    <p:tnLst>
      <p:par>
        <p:cTn id="1" dur="indefinite" restart="never" nodeType="tmRoot"/>
      </p:par>
    </p:tnLst>
  </p:timing>
</p:sld>
</file>

<file path=ppt/slides/slide118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1185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54858356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20186000964722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TRASLADO POR COMPETENCIA - E-2018-485997 - SOLICITUD DE INFORMACION CONVOCATORIA 433 - ALONSO MARTINEZ PULIDO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20186000964772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TRASLADO POR COMPETENCIA - E-2018-479566 - SOLICITUD DE INFORMACION CONVOCATORIA 426 - NESTOR ACOSTA RODRIGUEZ</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20186000964942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431</a:t>
                      </a:r>
                    </a:p>
                  </a:txBody>
                  <a:tcPr marL="7620" marR="7620" marT="7620" marB="0" anchor="ctr"/>
                </a:tc>
                <a:tc>
                  <a:txBody>
                    <a:bodyPr/>
                    <a:lstStyle/>
                    <a:p>
                      <a:pPr algn="ctr" fontAlgn="ctr"/>
                      <a:r>
                        <a:rPr lang="es-CO" sz="600" b="0" i="0" u="none" strike="noStrike">
                          <a:effectLst/>
                          <a:latin typeface="Arial"/>
                        </a:rPr>
                        <a:t>10/01/2019</a:t>
                      </a:r>
                    </a:p>
                  </a:txBody>
                  <a:tcPr marL="7620" marR="7620" marT="7620" marB="0" anchor="ctr"/>
                </a:tc>
                <a:tc>
                  <a:txBody>
                    <a:bodyPr/>
                    <a:lstStyle/>
                    <a:p>
                      <a:pPr algn="ctr" fontAlgn="ctr"/>
                      <a:r>
                        <a:rPr lang="es-CO" sz="600" b="0" i="0" u="none" strike="noStrike">
                          <a:effectLst/>
                          <a:latin typeface="Arial"/>
                        </a:rPr>
                        <a:t>20192130011281</a:t>
                      </a:r>
                    </a:p>
                  </a:txBody>
                  <a:tcPr marL="7620" marR="7620" marT="7620" marB="0" anchor="ctr"/>
                </a:tc>
              </a:tr>
              <a:tr h="412045">
                <a:tc>
                  <a:txBody>
                    <a:bodyPr/>
                    <a:lstStyle/>
                    <a:p>
                      <a:pPr algn="ctr" fontAlgn="ctr"/>
                      <a:r>
                        <a:rPr lang="es-CO" sz="600" b="0" i="0" u="none" strike="noStrike">
                          <a:effectLst/>
                          <a:latin typeface="Arial"/>
                        </a:rPr>
                        <a:t>20186000964982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TRASLADO POR COMPETENCIA - E-2018-280728 - SOLICITUD DE INFORMACION CONVOCATORIA 432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20186000965012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TRASLADO POR COMPETENCIA - E-2018-479632 - SOLICITUD DE INFORMACION CONVOCATORIA 437 - ANDRES CAMILO MEJIA</a:t>
                      </a:r>
                    </a:p>
                  </a:txBody>
                  <a:tcPr marL="7620" marR="7620" marT="7620" marB="0" anchor="ctr"/>
                </a:tc>
                <a:tc>
                  <a:txBody>
                    <a:bodyPr/>
                    <a:lstStyle/>
                    <a:p>
                      <a:pPr algn="ctr" fontAlgn="ctr"/>
                      <a:r>
                        <a:rPr lang="es-CO" sz="600" b="0" i="0" u="none" strike="noStrike">
                          <a:effectLst/>
                          <a:latin typeface="Arial"/>
                        </a:rPr>
                        <a:t>30/11/2018</a:t>
                      </a:r>
                    </a:p>
                  </a:txBody>
                  <a:tcPr marL="7620" marR="7620" marT="7620" marB="0" anchor="ctr"/>
                </a:tc>
                <a:tc>
                  <a:txBody>
                    <a:bodyPr/>
                    <a:lstStyle/>
                    <a:p>
                      <a:pPr algn="ctr" fontAlgn="ctr"/>
                      <a:r>
                        <a:rPr lang="es-CO" sz="600" b="0" i="0" u="none" strike="noStrike">
                          <a:effectLst/>
                          <a:latin typeface="Arial"/>
                        </a:rPr>
                        <a:t>20182320660101</a:t>
                      </a:r>
                    </a:p>
                  </a:txBody>
                  <a:tcPr marL="7620" marR="7620" marT="7620" marB="0" anchor="ctr"/>
                </a:tc>
              </a:tr>
              <a:tr h="412045">
                <a:tc>
                  <a:txBody>
                    <a:bodyPr/>
                    <a:lstStyle/>
                    <a:p>
                      <a:pPr algn="ctr" fontAlgn="ctr"/>
                      <a:r>
                        <a:rPr lang="es-CO" sz="600" b="0" i="0" u="none" strike="noStrike">
                          <a:effectLst/>
                          <a:latin typeface="Arial"/>
                        </a:rPr>
                        <a:t>20186000965102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UNIVERSIDAD DE ANTIOQUIA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20186000965252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CORPORACION UNIVERSITARIA DEL HUILA CORHUILA</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20182230661711</a:t>
                      </a:r>
                    </a:p>
                  </a:txBody>
                  <a:tcPr marL="7620" marR="7620" marT="7620" marB="0" anchor="ctr"/>
                </a:tc>
              </a:tr>
              <a:tr h="412045">
                <a:tc>
                  <a:txBody>
                    <a:bodyPr/>
                    <a:lstStyle/>
                    <a:p>
                      <a:pPr algn="ctr" fontAlgn="ctr"/>
                      <a:r>
                        <a:rPr lang="es-CO" sz="600" b="0" i="0" u="none" strike="noStrike">
                          <a:effectLst/>
                          <a:latin typeface="Arial"/>
                        </a:rPr>
                        <a:t>20186000965332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MUNICIPIO DE FORTUL</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20186000965342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ACTOS ADMINISTRATIVOS RADICADO NO. 20181020604561</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dirty="0">
                          <a:effectLst/>
                          <a:latin typeface="Arial"/>
                        </a:rPr>
                        <a:t>20181020684201</a:t>
                      </a:r>
                    </a:p>
                  </a:txBody>
                  <a:tcPr marL="7620" marR="7620" marT="7620" marB="0" anchor="ctr"/>
                </a:tc>
              </a:tr>
            </a:tbl>
          </a:graphicData>
        </a:graphic>
      </p:graphicFrame>
    </p:spTree>
    <p:extLst>
      <p:ext uri="{BB962C8B-B14F-4D97-AF65-F5344CB8AC3E}">
        <p14:creationId xmlns:p14="http://schemas.microsoft.com/office/powerpoint/2010/main" val="34363561"/>
      </p:ext>
    </p:extLst>
  </p:cSld>
  <p:clrMapOvr>
    <a:masterClrMapping/>
  </p:clrMapOvr>
  <p:timing>
    <p:tnLst>
      <p:par>
        <p:cTn id="1" dur="indefinite" restart="never" nodeType="tmRoot"/>
      </p:par>
    </p:tnLst>
  </p:timing>
</p:sld>
</file>

<file path=ppt/slides/slide118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1186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836154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20186000965352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REGISTRO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20186000965362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INFORMACIÓN</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20183200646331</a:t>
                      </a:r>
                    </a:p>
                  </a:txBody>
                  <a:tcPr marL="7620" marR="7620" marT="7620" marB="0" anchor="ctr"/>
                </a:tc>
              </a:tr>
              <a:tr h="412045">
                <a:tc>
                  <a:txBody>
                    <a:bodyPr/>
                    <a:lstStyle/>
                    <a:p>
                      <a:pPr algn="ctr" fontAlgn="ctr"/>
                      <a:r>
                        <a:rPr lang="es-CO" sz="600" b="0" i="0" u="none" strike="noStrike">
                          <a:effectLst/>
                          <a:latin typeface="Arial"/>
                        </a:rPr>
                        <a:t>20186000965372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20186000965382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20186000965392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20186000965432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20186000965452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20186000965472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20182110651011</a:t>
                      </a:r>
                    </a:p>
                  </a:txBody>
                  <a:tcPr marL="7620" marR="7620" marT="7620" marB="0" anchor="ctr"/>
                </a:tc>
              </a:tr>
              <a:tr h="493103">
                <a:tc>
                  <a:txBody>
                    <a:bodyPr/>
                    <a:lstStyle/>
                    <a:p>
                      <a:pPr algn="ctr" fontAlgn="ctr"/>
                      <a:r>
                        <a:rPr lang="es-CO" sz="600" b="0" i="0" u="none" strike="noStrike">
                          <a:effectLst/>
                          <a:latin typeface="Arial"/>
                        </a:rPr>
                        <a:t>20186000965562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RESPUESTA OFICIO NO. 20185000614611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123404305"/>
      </p:ext>
    </p:extLst>
  </p:cSld>
  <p:clrMapOvr>
    <a:masterClrMapping/>
  </p:clrMapOvr>
  <p:timing>
    <p:tnLst>
      <p:par>
        <p:cTn id="1" dur="indefinite" restart="never" nodeType="tmRoot"/>
      </p:par>
    </p:tnLst>
  </p:timing>
</p:sld>
</file>

<file path=ppt/slides/slide118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1187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26433973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20186000965572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20186000965602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20186000965622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20186000965662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20186000965702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20186000965822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20186000965872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MODIFICACION PLANTA DE CARGOS ALCALDIA MUNICIPAL DE SAN PEDRO VALLE</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20182320665441</a:t>
                      </a:r>
                    </a:p>
                  </a:txBody>
                  <a:tcPr marL="7620" marR="7620" marT="7620" marB="0" anchor="ctr"/>
                </a:tc>
              </a:tr>
              <a:tr h="412045">
                <a:tc>
                  <a:txBody>
                    <a:bodyPr/>
                    <a:lstStyle/>
                    <a:p>
                      <a:pPr algn="ctr" fontAlgn="ctr"/>
                      <a:r>
                        <a:rPr lang="es-CO" sz="600" b="0" i="0" u="none" strike="noStrike">
                          <a:effectLst/>
                          <a:latin typeface="Arial"/>
                        </a:rPr>
                        <a:t>20186000965882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PLAZA PARA TRASLADO DOCENTE AMENAZADO JIMMY ARNALDO ALMEYDA ARIZA</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20182000668021</a:t>
                      </a:r>
                    </a:p>
                  </a:txBody>
                  <a:tcPr marL="7620" marR="7620" marT="7620" marB="0" anchor="ctr"/>
                </a:tc>
              </a:tr>
              <a:tr h="493103">
                <a:tc>
                  <a:txBody>
                    <a:bodyPr/>
                    <a:lstStyle/>
                    <a:p>
                      <a:pPr algn="ctr" fontAlgn="ctr"/>
                      <a:r>
                        <a:rPr lang="es-CO" sz="600" b="0" i="0" u="none" strike="noStrike">
                          <a:effectLst/>
                          <a:latin typeface="Arial"/>
                        </a:rPr>
                        <a:t>20186000965892</a:t>
                      </a:r>
                    </a:p>
                  </a:txBody>
                  <a:tcPr marL="7620" marR="7620" marT="7620" marB="0" anchor="ctr"/>
                </a:tc>
                <a:tc>
                  <a:txBody>
                    <a:bodyPr/>
                    <a:lstStyle/>
                    <a:p>
                      <a:pPr algn="ctr" fontAlgn="ctr"/>
                      <a:r>
                        <a:rPr lang="es-CO" sz="600" b="0" i="0" u="none" strike="noStrike">
                          <a:effectLst/>
                          <a:latin typeface="Arial"/>
                        </a:rPr>
                        <a:t>16/11/2018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OFICIO 20185000575691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868155776"/>
      </p:ext>
    </p:extLst>
  </p:cSld>
  <p:clrMapOvr>
    <a:masterClrMapping/>
  </p:clrMapOvr>
  <p:timing>
    <p:tnLst>
      <p:par>
        <p:cTn id="1" dur="indefinite" restart="never" nodeType="tmRoot"/>
      </p:par>
    </p:tnLst>
  </p:timing>
</p:sld>
</file>

<file path=ppt/slides/slide118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1188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0078653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20186000966032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REMISION DE ACTAS DE POSESION - CONVOCATORIA 320 DPS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20186000966072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20186000966092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20186000966102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20186000966112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20186000966122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 CONVOCATORIA 437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20186000966132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 CONVOCATORIA 437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20186000966142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20186000966162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438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679975072"/>
      </p:ext>
    </p:extLst>
  </p:cSld>
  <p:clrMapOvr>
    <a:masterClrMapping/>
  </p:clrMapOvr>
  <p:timing>
    <p:tnLst>
      <p:par>
        <p:cTn id="1" dur="indefinite" restart="never" nodeType="tmRoot"/>
      </p:par>
    </p:tnLst>
  </p:timing>
</p:sld>
</file>

<file path=ppt/slides/slide118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1189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25334180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20186000966172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20186000966192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20186000966202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OFICIO NO. 20182310577531 ACTUALIZACION USO LE - SUCRE</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20186000966242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20186000966292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20186000966302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20186000966312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CONCEPTO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20186000966322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REPORTE DE INFORMACIÓN RELATIVA A LA CONVOCATORIA 431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20186000966342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RESPUESTA OFICIO RADICACION CNSC 20181020629911 DEL 9 DE NOVIEMBRE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544237277"/>
      </p:ext>
    </p:extLst>
  </p:cSld>
  <p:clrMapOvr>
    <a:masterClrMapping/>
  </p:clrMapOvr>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89699796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201810240038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201810240044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201810240045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201810240046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201810240047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201810240053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119</a:t>
            </a:fld>
            <a:endParaRPr lang="es-CO"/>
          </a:p>
        </p:txBody>
      </p:sp>
    </p:spTree>
    <p:extLst>
      <p:ext uri="{BB962C8B-B14F-4D97-AF65-F5344CB8AC3E}">
        <p14:creationId xmlns:p14="http://schemas.microsoft.com/office/powerpoint/2010/main" val="1757819115"/>
      </p:ext>
    </p:extLst>
  </p:cSld>
  <p:clrMapOvr>
    <a:masterClrMapping/>
  </p:clrMapOvr>
  <p:timing>
    <p:tnLst>
      <p:par>
        <p:cTn id="1" dur="indefinite" restart="never" nodeType="tmRoot"/>
      </p:par>
    </p:tnLst>
  </p:timing>
</p:sld>
</file>

<file path=ppt/slides/slide119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1190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50599570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20186000966352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20186000966362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REMISION DE FORMATO USO DE LISTA DE ELEGIBLES - MUNICIPIO DE TURBO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20186000966372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OFICIO NO. 20182310577111 ACTUALIZACION USO LE - GUAINIA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20186000966382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INTERRUPCION PERIODO DE PRUEBA</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20181020684261</a:t>
                      </a:r>
                    </a:p>
                  </a:txBody>
                  <a:tcPr marL="7620" marR="7620" marT="7620" marB="0" anchor="ctr"/>
                </a:tc>
              </a:tr>
              <a:tr h="412045">
                <a:tc>
                  <a:txBody>
                    <a:bodyPr/>
                    <a:lstStyle/>
                    <a:p>
                      <a:pPr algn="ctr" fontAlgn="ctr"/>
                      <a:r>
                        <a:rPr lang="es-CO" sz="600" b="0" i="0" u="none" strike="noStrike">
                          <a:effectLst/>
                          <a:latin typeface="Arial"/>
                        </a:rPr>
                        <a:t>20186000967312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 CONVOCATORIA 437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20186000967372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INSCRIPCION SIMO</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20186000967382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INSCRIPCION SIMO</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20186000967392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INSCRIPCION SIMO</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20186000967402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INSCRIPCION SIMO</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914632936"/>
      </p:ext>
    </p:extLst>
  </p:cSld>
  <p:clrMapOvr>
    <a:masterClrMapping/>
  </p:clrMapOvr>
  <p:timing>
    <p:tnLst>
      <p:par>
        <p:cTn id="1" dur="indefinite" restart="never" nodeType="tmRoot"/>
      </p:par>
    </p:tnLst>
  </p:timing>
</p:sld>
</file>

<file path=ppt/slides/slide119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1191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41606453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20186000967422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20186000967452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20186000967472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CAMBIO DE ENTIDAD TERRITORIAL DOCENTE AMENAZADA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20186000967482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DE ENTIDAD TERRITORIAL DOCENTE AMENAZADA II</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20186000967492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VULNERACION DERECHOS DE CARRERA</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20181700655871</a:t>
                      </a:r>
                    </a:p>
                  </a:txBody>
                  <a:tcPr marL="7620" marR="7620" marT="7620" marB="0" anchor="ctr"/>
                </a:tc>
              </a:tr>
              <a:tr h="412045">
                <a:tc>
                  <a:txBody>
                    <a:bodyPr/>
                    <a:lstStyle/>
                    <a:p>
                      <a:pPr algn="ctr" fontAlgn="ctr"/>
                      <a:r>
                        <a:rPr lang="es-CO" sz="600" b="0" i="0" u="none" strike="noStrike">
                          <a:effectLst/>
                          <a:latin typeface="Arial"/>
                        </a:rPr>
                        <a:t>20186000967502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vi-VN" sz="600" b="0" i="0" u="none" strike="noStrike">
                          <a:effectLst/>
                          <a:latin typeface="Arial"/>
                        </a:rPr>
                        <a:t>OFICIO NO. 20182310577031 ACTUALIZACIÓN USO LE - DUITAMA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20186000967522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DERECHO DE PETICION CON COPIA A LA CNSC</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20183200645981</a:t>
                      </a:r>
                    </a:p>
                  </a:txBody>
                  <a:tcPr marL="7620" marR="7620" marT="7620" marB="0" anchor="ctr"/>
                </a:tc>
              </a:tr>
              <a:tr h="412045">
                <a:tc>
                  <a:txBody>
                    <a:bodyPr/>
                    <a:lstStyle/>
                    <a:p>
                      <a:pPr algn="ctr" fontAlgn="ctr"/>
                      <a:r>
                        <a:rPr lang="es-CO" sz="600" b="0" i="0" u="none" strike="noStrike">
                          <a:effectLst/>
                          <a:latin typeface="Arial"/>
                        </a:rPr>
                        <a:t>20186000967612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437-2016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20186000967632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KATIA BUELVAS ANAYA-OFICIO NO. 20182310576931 ACTUALIZACIÓN USO LE - CARTAGENA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300550002"/>
      </p:ext>
    </p:extLst>
  </p:cSld>
  <p:clrMapOvr>
    <a:masterClrMapping/>
  </p:clrMapOvr>
  <p:timing>
    <p:tnLst>
      <p:par>
        <p:cTn id="1" dur="indefinite" restart="never" nodeType="tmRoot"/>
      </p:par>
    </p:tnLst>
  </p:timing>
</p:sld>
</file>

<file path=ppt/slides/slide119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1192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10132291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20186000967642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437-2016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20186000967652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437-2016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20186000967692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437-2016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20186000967732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CAMBIO CORREO ELECTRONICO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20186000967742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-SIMO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20186000967762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CONSULTA SITUACIONES RELACIONADAS CON EL CONCURSO DE MÉRITOS DEL MUNICIPIO DE LOS PATIOS </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20182210646781</a:t>
                      </a:r>
                    </a:p>
                  </a:txBody>
                  <a:tcPr marL="7620" marR="7620" marT="7620" marB="0" anchor="ctr"/>
                </a:tc>
              </a:tr>
              <a:tr h="412045">
                <a:tc>
                  <a:txBody>
                    <a:bodyPr/>
                    <a:lstStyle/>
                    <a:p>
                      <a:pPr algn="ctr" fontAlgn="ctr"/>
                      <a:r>
                        <a:rPr lang="es-CO" sz="600" b="0" i="0" u="none" strike="noStrike">
                          <a:effectLst/>
                          <a:latin typeface="Arial"/>
                        </a:rPr>
                        <a:t>20186000967782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-SIMO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20186000967792</a:t>
                      </a:r>
                    </a:p>
                  </a:txBody>
                  <a:tcPr marL="7620" marR="7620" marT="7620" marB="0" anchor="ctr"/>
                </a:tc>
                <a:tc>
                  <a:txBody>
                    <a:bodyPr/>
                    <a:lstStyle/>
                    <a:p>
                      <a:pPr algn="ctr" fontAlgn="ctr"/>
                      <a:r>
                        <a:rPr lang="es-CO" sz="600" b="0" i="0" u="none" strike="noStrike">
                          <a:effectLst/>
                          <a:latin typeface="Arial"/>
                        </a:rPr>
                        <a:t>17/11/2018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INTERVENCION CNSC CON RELACION AL CARGO DE COMANDANTE GENERAL DE LA DIRECCION DE TRANSITO DE BUCARAMANGA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20186000967802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747071289"/>
      </p:ext>
    </p:extLst>
  </p:cSld>
  <p:clrMapOvr>
    <a:masterClrMapping/>
  </p:clrMapOvr>
  <p:timing>
    <p:tnLst>
      <p:par>
        <p:cTn id="1" dur="indefinite" restart="never" nodeType="tmRoot"/>
      </p:par>
    </p:tnLst>
  </p:timing>
</p:sld>
</file>

<file path=ppt/slides/slide119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1193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10216217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20186000967812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20186000967832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DOCUMENTO DE RESPUESTA ENVIADA EL DÍA 07 DE NOVIEMBRE RADICADO N° 20186000891042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20182000672121</a:t>
                      </a:r>
                    </a:p>
                  </a:txBody>
                  <a:tcPr marL="7620" marR="7620" marT="7620" marB="0" anchor="ctr"/>
                </a:tc>
              </a:tr>
              <a:tr h="412045">
                <a:tc>
                  <a:txBody>
                    <a:bodyPr/>
                    <a:lstStyle/>
                    <a:p>
                      <a:pPr algn="ctr" fontAlgn="ctr"/>
                      <a:r>
                        <a:rPr lang="es-CO" sz="600" b="0" i="0" u="none" strike="noStrike">
                          <a:effectLst/>
                          <a:latin typeface="Arial"/>
                        </a:rPr>
                        <a:t>20186000967842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20182230651841</a:t>
                      </a:r>
                    </a:p>
                  </a:txBody>
                  <a:tcPr marL="7620" marR="7620" marT="7620" marB="0" anchor="ctr"/>
                </a:tc>
              </a:tr>
              <a:tr h="412045">
                <a:tc>
                  <a:txBody>
                    <a:bodyPr/>
                    <a:lstStyle/>
                    <a:p>
                      <a:pPr algn="ctr" fontAlgn="ctr"/>
                      <a:r>
                        <a:rPr lang="es-CO" sz="600" b="0" i="0" u="none" strike="noStrike">
                          <a:effectLst/>
                          <a:latin typeface="Arial"/>
                        </a:rPr>
                        <a:t>20186000967862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20186000967872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CONSULTA PROXIMA CONVOCATORIA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20182210643281</a:t>
                      </a:r>
                    </a:p>
                  </a:txBody>
                  <a:tcPr marL="7620" marR="7620" marT="7620" marB="0" anchor="ctr"/>
                </a:tc>
              </a:tr>
              <a:tr h="412045">
                <a:tc>
                  <a:txBody>
                    <a:bodyPr/>
                    <a:lstStyle/>
                    <a:p>
                      <a:pPr algn="ctr" fontAlgn="ctr"/>
                      <a:r>
                        <a:rPr lang="es-CO" sz="600" b="0" i="0" u="none" strike="noStrike">
                          <a:effectLst/>
                          <a:latin typeface="Arial"/>
                        </a:rPr>
                        <a:t>20186000967892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20186000967902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20186000967912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20186000967942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65165637"/>
      </p:ext>
    </p:extLst>
  </p:cSld>
  <p:clrMapOvr>
    <a:masterClrMapping/>
  </p:clrMapOvr>
  <p:timing>
    <p:tnLst>
      <p:par>
        <p:cTn id="1" dur="indefinite" restart="never" nodeType="tmRoot"/>
      </p:par>
    </p:tnLst>
  </p:timing>
</p:sld>
</file>

<file path=ppt/slides/slide119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1194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69280093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20186000967952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20186000967962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20186000967972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20186000967982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20186000967992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20186000968002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20186000968012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20186000968022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20186000968032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MANUAL DE FUNCIONES-MERCADERES CAUCA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940567491"/>
      </p:ext>
    </p:extLst>
  </p:cSld>
  <p:clrMapOvr>
    <a:masterClrMapping/>
  </p:clrMapOvr>
  <p:timing>
    <p:tnLst>
      <p:par>
        <p:cTn id="1" dur="indefinite" restart="never" nodeType="tmRoot"/>
      </p:par>
    </p:tnLst>
  </p:timing>
</p:sld>
</file>

<file path=ppt/slides/slide119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1195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62644329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20186000968042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20182210645511</a:t>
                      </a:r>
                    </a:p>
                  </a:txBody>
                  <a:tcPr marL="7620" marR="7620" marT="7620" marB="0" anchor="ctr"/>
                </a:tc>
              </a:tr>
              <a:tr h="446138">
                <a:tc>
                  <a:txBody>
                    <a:bodyPr/>
                    <a:lstStyle/>
                    <a:p>
                      <a:pPr algn="ctr" fontAlgn="ctr"/>
                      <a:r>
                        <a:rPr lang="es-CO" sz="600" b="0" i="0" u="none" strike="noStrike">
                          <a:effectLst/>
                          <a:latin typeface="Arial"/>
                        </a:rPr>
                        <a:t>20186000968052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NUMERO DE CEDULA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20186000968072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OFICIO NO. 20182310577031 ACTUALIZACIÓN USO LE - DUITAMA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20186000968082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OFICIO NO. 20182310577171 ACTUALIZACIÓN USO LE - LA GUAJIRA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20186000968092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20186000968102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20186000968132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20182230643071</a:t>
                      </a:r>
                    </a:p>
                  </a:txBody>
                  <a:tcPr marL="7620" marR="7620" marT="7620" marB="0" anchor="ctr"/>
                </a:tc>
              </a:tr>
              <a:tr h="412045">
                <a:tc>
                  <a:txBody>
                    <a:bodyPr/>
                    <a:lstStyle/>
                    <a:p>
                      <a:pPr algn="ctr" fontAlgn="ctr"/>
                      <a:r>
                        <a:rPr lang="es-CO" sz="600" b="0" i="0" u="none" strike="noStrike">
                          <a:effectLst/>
                          <a:latin typeface="Arial"/>
                        </a:rPr>
                        <a:t>20186000968152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OFICIO NO. 20182310577171 ACTUALIZACIÓN USO LE - LA GUAJIRA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20186000968162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RV: OFICIO NO. 20182310577031 ACTUALIZACIÓN USO LE - DUITAMA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214572584"/>
      </p:ext>
    </p:extLst>
  </p:cSld>
  <p:clrMapOvr>
    <a:masterClrMapping/>
  </p:clrMapOvr>
  <p:timing>
    <p:tnLst>
      <p:par>
        <p:cTn id="1" dur="indefinite" restart="never" nodeType="tmRoot"/>
      </p:par>
    </p:tnLst>
  </p:timing>
</p:sld>
</file>

<file path=ppt/slides/slide119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1196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6420296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20186000968182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20186000968202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20186000968212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20186000968232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20186000968252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20186000968262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20186000968282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20186000968292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DERECHO DE PETICIÓN CONVOCATORIA 435 CAR ANLA</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20182020662681</a:t>
                      </a:r>
                    </a:p>
                  </a:txBody>
                  <a:tcPr marL="7620" marR="7620" marT="7620" marB="0" anchor="ctr"/>
                </a:tc>
              </a:tr>
              <a:tr h="493103">
                <a:tc>
                  <a:txBody>
                    <a:bodyPr/>
                    <a:lstStyle/>
                    <a:p>
                      <a:pPr algn="ctr" fontAlgn="ctr"/>
                      <a:r>
                        <a:rPr lang="es-CO" sz="600" b="0" i="0" u="none" strike="noStrike">
                          <a:effectLst/>
                          <a:latin typeface="Arial"/>
                        </a:rPr>
                        <a:t>20186000968302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518762178"/>
      </p:ext>
    </p:extLst>
  </p:cSld>
  <p:clrMapOvr>
    <a:masterClrMapping/>
  </p:clrMapOvr>
  <p:timing>
    <p:tnLst>
      <p:par>
        <p:cTn id="1" dur="indefinite" restart="never" nodeType="tmRoot"/>
      </p:par>
    </p:tnLst>
  </p:timing>
</p:sld>
</file>

<file path=ppt/slides/slide119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1197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97674473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20186000968312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PRONUNCIAMIENTO ACCION DE TUTELA ALEX JOSE OSPINO SARMIENTO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20186000968322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20186000968332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20186000968372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20186000968382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20186000968392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20186000968402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20182210657871</a:t>
                      </a:r>
                    </a:p>
                  </a:txBody>
                  <a:tcPr marL="7620" marR="7620" marT="7620" marB="0" anchor="ctr"/>
                </a:tc>
              </a:tr>
              <a:tr h="412045">
                <a:tc>
                  <a:txBody>
                    <a:bodyPr/>
                    <a:lstStyle/>
                    <a:p>
                      <a:pPr algn="ctr" fontAlgn="ctr"/>
                      <a:r>
                        <a:rPr lang="es-CO" sz="600" b="0" i="0" u="none" strike="noStrike">
                          <a:effectLst/>
                          <a:latin typeface="Arial"/>
                        </a:rPr>
                        <a:t>20186000968412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20186000968442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470409659"/>
      </p:ext>
    </p:extLst>
  </p:cSld>
  <p:clrMapOvr>
    <a:masterClrMapping/>
  </p:clrMapOvr>
  <p:timing>
    <p:tnLst>
      <p:par>
        <p:cTn id="1" dur="indefinite" restart="never" nodeType="tmRoot"/>
      </p:par>
    </p:tnLst>
  </p:timing>
</p:sld>
</file>

<file path=ppt/slides/slide119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1198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59849321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20186000968452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20186000968462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20186000968482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20186000968492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RESPUESTA A RADICADO NO. 20185000575611</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20181700649611</a:t>
                      </a:r>
                    </a:p>
                  </a:txBody>
                  <a:tcPr marL="7620" marR="7620" marT="7620" marB="0" anchor="ctr"/>
                </a:tc>
              </a:tr>
              <a:tr h="412045">
                <a:tc>
                  <a:txBody>
                    <a:bodyPr/>
                    <a:lstStyle/>
                    <a:p>
                      <a:pPr algn="ctr" fontAlgn="ctr"/>
                      <a:r>
                        <a:rPr lang="es-CO" sz="600" b="0" i="0" u="none" strike="noStrike">
                          <a:effectLst/>
                          <a:latin typeface="Arial"/>
                        </a:rPr>
                        <a:t>20186000968502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434-2016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20182320646371</a:t>
                      </a:r>
                    </a:p>
                  </a:txBody>
                  <a:tcPr marL="7620" marR="7620" marT="7620" marB="0" anchor="ctr"/>
                </a:tc>
              </a:tr>
              <a:tr h="412045">
                <a:tc>
                  <a:txBody>
                    <a:bodyPr/>
                    <a:lstStyle/>
                    <a:p>
                      <a:pPr algn="ctr" fontAlgn="ctr"/>
                      <a:r>
                        <a:rPr lang="es-CO" sz="600" b="0" i="0" u="none" strike="noStrike">
                          <a:effectLst/>
                          <a:latin typeface="Arial"/>
                        </a:rPr>
                        <a:t>20186000968532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20186000968542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CONSULTA CONVOCATORIA 434 DE 2016 – EDUCACIÓN.CULTURA Y DEPORTE CON NUMERO DE EMPLEO OPEC 23208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20186000968552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vi-VN" sz="600" b="0" i="0" u="none" strike="noStrike">
                          <a:effectLst/>
                          <a:latin typeface="Arial"/>
                        </a:rPr>
                        <a:t>SOLICITUD DE ACTUALIZACIÓN DEL REGISTRO PUBLICO DE CARRERA ADMINISTRATIVA</a:t>
                      </a:r>
                      <a:br>
                        <a:rPr lang="vi-VN" sz="600" b="0" i="0" u="none" strike="noStrike">
                          <a:effectLst/>
                          <a:latin typeface="Arial"/>
                        </a:rPr>
                      </a:br>
                      <a:endParaRPr lang="vi-VN"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20186000968572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163435837"/>
      </p:ext>
    </p:extLst>
  </p:cSld>
  <p:clrMapOvr>
    <a:masterClrMapping/>
  </p:clrMapOvr>
  <p:timing>
    <p:tnLst>
      <p:par>
        <p:cTn id="1" dur="indefinite" restart="never" nodeType="tmRoot"/>
      </p:par>
    </p:tnLst>
  </p:timing>
</p:sld>
</file>

<file path=ppt/slides/slide119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1199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44224793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20186000968602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20186000968612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20186000968632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20181020691301</a:t>
                      </a:r>
                    </a:p>
                  </a:txBody>
                  <a:tcPr marL="7620" marR="7620" marT="7620" marB="0" anchor="ctr"/>
                </a:tc>
              </a:tr>
              <a:tr h="412045">
                <a:tc>
                  <a:txBody>
                    <a:bodyPr/>
                    <a:lstStyle/>
                    <a:p>
                      <a:pPr algn="ctr" fontAlgn="ctr"/>
                      <a:r>
                        <a:rPr lang="es-CO" sz="600" b="0" i="0" u="none" strike="noStrike">
                          <a:effectLst/>
                          <a:latin typeface="Arial"/>
                        </a:rPr>
                        <a:t>20186000968642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20182110650751</a:t>
                      </a:r>
                    </a:p>
                  </a:txBody>
                  <a:tcPr marL="7620" marR="7620" marT="7620" marB="0" anchor="ctr"/>
                </a:tc>
              </a:tr>
              <a:tr h="412045">
                <a:tc>
                  <a:txBody>
                    <a:bodyPr/>
                    <a:lstStyle/>
                    <a:p>
                      <a:pPr algn="ctr" fontAlgn="ctr"/>
                      <a:r>
                        <a:rPr lang="es-CO" sz="600" b="0" i="0" u="none" strike="noStrike">
                          <a:effectLst/>
                          <a:latin typeface="Arial"/>
                        </a:rPr>
                        <a:t>20186000968652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20186000968672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20186000968692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20186000968702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20186000968712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dirty="0">
                          <a:effectLst/>
                          <a:latin typeface="Arial"/>
                        </a:rPr>
                        <a:t>20182230643411</a:t>
                      </a:r>
                    </a:p>
                  </a:txBody>
                  <a:tcPr marL="7620" marR="7620" marT="7620" marB="0" anchor="ctr"/>
                </a:tc>
              </a:tr>
            </a:tbl>
          </a:graphicData>
        </a:graphic>
      </p:graphicFrame>
    </p:spTree>
    <p:extLst>
      <p:ext uri="{BB962C8B-B14F-4D97-AF65-F5344CB8AC3E}">
        <p14:creationId xmlns:p14="http://schemas.microsoft.com/office/powerpoint/2010/main" val="2580259606"/>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773351870"/>
              </p:ext>
            </p:extLst>
          </p:nvPr>
        </p:nvGraphicFramePr>
        <p:xfrm>
          <a:off x="539551" y="1340767"/>
          <a:ext cx="8208913" cy="4692962"/>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1406">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74007">
                <a:tc>
                  <a:txBody>
                    <a:bodyPr/>
                    <a:lstStyle/>
                    <a:p>
                      <a:pPr algn="ctr" fontAlgn="ctr"/>
                      <a:r>
                        <a:rPr lang="es-ES" sz="700" b="0" i="0" u="none" strike="noStrike" dirty="0">
                          <a:solidFill>
                            <a:srgbClr val="000000"/>
                          </a:solidFill>
                          <a:effectLst/>
                          <a:latin typeface="Arial" panose="020B0604020202020204" pitchFamily="34" charset="0"/>
                        </a:rPr>
                        <a:t>201810020009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201810020009</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201810020010</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201810020011</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201810020012</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201810020013</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201810020014</a:t>
                      </a:r>
                    </a:p>
                  </a:txBody>
                  <a:tcPr marL="9525" marR="9525" marT="9525" marB="0" anchor="ctr"/>
                </a:tc>
              </a:tr>
              <a:tr h="403514">
                <a:tc>
                  <a:txBody>
                    <a:bodyPr/>
                    <a:lstStyle/>
                    <a:p>
                      <a:pPr algn="ctr" fontAlgn="ctr"/>
                      <a:r>
                        <a:rPr lang="es-ES" sz="700" b="0" i="0" u="none" strike="noStrike">
                          <a:solidFill>
                            <a:srgbClr val="000000"/>
                          </a:solidFill>
                          <a:effectLst/>
                          <a:latin typeface="Arial" panose="020B0604020202020204" pitchFamily="34" charset="0"/>
                        </a:rPr>
                        <a:t>201810020015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201810020015</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201810020016</a:t>
                      </a:r>
                    </a:p>
                  </a:txBody>
                  <a:tcPr marL="9525" marR="9525" marT="9525" marB="0" anchor="ctr"/>
                </a:tc>
              </a:tr>
              <a:tr h="403514">
                <a:tc>
                  <a:txBody>
                    <a:bodyPr/>
                    <a:lstStyle/>
                    <a:p>
                      <a:pPr algn="ctr" fontAlgn="ctr"/>
                      <a:r>
                        <a:rPr lang="es-ES" sz="700" b="0" i="0" u="none" strike="noStrike">
                          <a:solidFill>
                            <a:srgbClr val="000000"/>
                          </a:solidFill>
                          <a:effectLst/>
                          <a:latin typeface="Arial" panose="020B0604020202020204" pitchFamily="34" charset="0"/>
                        </a:rPr>
                        <a:t>201810020017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201810020017</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201810020018</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201810020019</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201810020020</a:t>
                      </a:r>
                    </a:p>
                  </a:txBody>
                  <a:tcPr marL="9525" marR="9525" marT="9525" marB="0" anchor="ctr"/>
                </a:tc>
              </a:tr>
              <a:tr h="274007">
                <a:tc>
                  <a:txBody>
                    <a:bodyPr/>
                    <a:lstStyle/>
                    <a:p>
                      <a:pPr algn="ctr" fontAlgn="ctr"/>
                      <a:r>
                        <a:rPr lang="es-ES" sz="700" b="0" i="0" u="none" strike="noStrike" dirty="0">
                          <a:solidFill>
                            <a:srgbClr val="000000"/>
                          </a:solidFill>
                          <a:effectLst/>
                          <a:latin typeface="Arial" panose="020B0604020202020204" pitchFamily="34" charset="0"/>
                        </a:rPr>
                        <a:t>201810020021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201810020021</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201810020022</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dirty="0">
                          <a:solidFill>
                            <a:srgbClr val="000000"/>
                          </a:solidFill>
                          <a:effectLst/>
                          <a:latin typeface="Arial" panose="020B0604020202020204" pitchFamily="34" charset="0"/>
                        </a:rPr>
                        <a:t>Despacho Dr. </a:t>
                      </a:r>
                      <a:r>
                        <a:rPr lang="es-CO" sz="700" b="0" i="0" u="none" strike="noStrike" dirty="0" err="1">
                          <a:solidFill>
                            <a:srgbClr val="000000"/>
                          </a:solidFill>
                          <a:effectLst/>
                          <a:latin typeface="Arial" panose="020B0604020202020204" pitchFamily="34" charset="0"/>
                        </a:rPr>
                        <a:t>Fridole</a:t>
                      </a:r>
                      <a:r>
                        <a:rPr lang="es-CO" sz="700" b="0" i="0" u="none" strike="noStrike" dirty="0">
                          <a:solidFill>
                            <a:srgbClr val="000000"/>
                          </a:solidFill>
                          <a:effectLst/>
                          <a:latin typeface="Arial" panose="020B0604020202020204" pitchFamily="34" charset="0"/>
                        </a:rPr>
                        <a:t> </a:t>
                      </a:r>
                      <a:r>
                        <a:rPr lang="es-CO" sz="700" b="0" i="0" u="none" strike="noStrike" dirty="0" err="1">
                          <a:solidFill>
                            <a:srgbClr val="000000"/>
                          </a:solidFill>
                          <a:effectLst/>
                          <a:latin typeface="Arial" panose="020B0604020202020204" pitchFamily="34" charset="0"/>
                        </a:rPr>
                        <a:t>Ballen</a:t>
                      </a:r>
                      <a:r>
                        <a:rPr lang="es-CO" sz="700" b="0" i="0" u="none" strike="noStrike" dirty="0">
                          <a:solidFill>
                            <a:srgbClr val="000000"/>
                          </a:solidFill>
                          <a:effectLst/>
                          <a:latin typeface="Arial" panose="020B0604020202020204" pitchFamily="34" charset="0"/>
                        </a:rPr>
                        <a:t>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201810020023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12</a:t>
            </a:fld>
            <a:endParaRPr lang="es-CO"/>
          </a:p>
        </p:txBody>
      </p:sp>
    </p:spTree>
    <p:extLst>
      <p:ext uri="{BB962C8B-B14F-4D97-AF65-F5344CB8AC3E}">
        <p14:creationId xmlns:p14="http://schemas.microsoft.com/office/powerpoint/2010/main" val="3944801528"/>
      </p:ext>
    </p:extLst>
  </p:cSld>
  <p:clrMapOvr>
    <a:masterClrMapping/>
  </p:clrMapOvr>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06002953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201810240054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320 de 2014 - DPS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320 de 2014 - DPS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201810240060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201810240061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201810240062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201810240063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201810240069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120</a:t>
            </a:fld>
            <a:endParaRPr lang="es-CO"/>
          </a:p>
        </p:txBody>
      </p:sp>
    </p:spTree>
    <p:extLst>
      <p:ext uri="{BB962C8B-B14F-4D97-AF65-F5344CB8AC3E}">
        <p14:creationId xmlns:p14="http://schemas.microsoft.com/office/powerpoint/2010/main" val="2521106103"/>
      </p:ext>
    </p:extLst>
  </p:cSld>
  <p:clrMapOvr>
    <a:masterClrMapping/>
  </p:clrMapOvr>
  <p:timing>
    <p:tnLst>
      <p:par>
        <p:cTn id="1" dur="indefinite" restart="never" nodeType="tmRoot"/>
      </p:par>
    </p:tnLst>
  </p:timing>
</p:sld>
</file>

<file path=ppt/slides/slide120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1200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45529298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20186000968732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20186000968742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20186000968752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20182210645661</a:t>
                      </a:r>
                    </a:p>
                  </a:txBody>
                  <a:tcPr marL="7620" marR="7620" marT="7620" marB="0" anchor="ctr"/>
                </a:tc>
              </a:tr>
              <a:tr h="412045">
                <a:tc>
                  <a:txBody>
                    <a:bodyPr/>
                    <a:lstStyle/>
                    <a:p>
                      <a:pPr algn="ctr" fontAlgn="ctr"/>
                      <a:r>
                        <a:rPr lang="es-CO" sz="600" b="0" i="0" u="none" strike="noStrike">
                          <a:effectLst/>
                          <a:latin typeface="Arial"/>
                        </a:rPr>
                        <a:t>20186000968762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OFICIO NO. 20182310576971 ACTUALIZACIÓN USO LE - CESAR</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20186000968772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20186000968782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20186000968792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URGENTE REPORTES DEL PROCESO CONVOCATORIA 427 DE 2016 DE NOMBRAMIENTOS EN PERIODO DE PRUEBA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20186000968852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20186000968862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dirty="0">
                          <a:effectLst/>
                          <a:latin typeface="Arial"/>
                        </a:rPr>
                        <a:t>20182230642881</a:t>
                      </a:r>
                    </a:p>
                  </a:txBody>
                  <a:tcPr marL="7620" marR="7620" marT="7620" marB="0" anchor="ctr"/>
                </a:tc>
              </a:tr>
            </a:tbl>
          </a:graphicData>
        </a:graphic>
      </p:graphicFrame>
    </p:spTree>
    <p:extLst>
      <p:ext uri="{BB962C8B-B14F-4D97-AF65-F5344CB8AC3E}">
        <p14:creationId xmlns:p14="http://schemas.microsoft.com/office/powerpoint/2010/main" val="1681608927"/>
      </p:ext>
    </p:extLst>
  </p:cSld>
  <p:clrMapOvr>
    <a:masterClrMapping/>
  </p:clrMapOvr>
  <p:timing>
    <p:tnLst>
      <p:par>
        <p:cTn id="1" dur="indefinite" restart="never" nodeType="tmRoot"/>
      </p:par>
    </p:tnLst>
  </p:timing>
</p:sld>
</file>

<file path=ppt/slides/slide120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1201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76511090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20186000968872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20186000968882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REQUERIMIENTO DE INFORMACION TULUÁ VALE RADICADO 20185000588851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20186000968892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20186000968902</a:t>
                      </a:r>
                    </a:p>
                  </a:txBody>
                  <a:tcPr marL="7620" marR="7620" marT="7620" marB="0" anchor="ctr"/>
                </a:tc>
                <a:tc>
                  <a:txBody>
                    <a:bodyPr/>
                    <a:lstStyle/>
                    <a:p>
                      <a:pPr algn="ctr" fontAlgn="ctr"/>
                      <a:r>
                        <a:rPr lang="es-CO" sz="600" b="0" i="0" u="none" strike="noStrike">
                          <a:effectLst/>
                          <a:latin typeface="Arial"/>
                        </a:rPr>
                        <a:t>18/11/2018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20183200970492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PROVEER LISTAS DE ELEGIBLES CONVOCATORIA 431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20183200970572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PROVEER LISTAS DE ELEGIBES CONVOCATORIA 431 DE 2016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20186000968912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20186000968922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20186000968932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03972331"/>
      </p:ext>
    </p:extLst>
  </p:cSld>
  <p:clrMapOvr>
    <a:masterClrMapping/>
  </p:clrMapOvr>
  <p:timing>
    <p:tnLst>
      <p:par>
        <p:cTn id="1" dur="indefinite" restart="never" nodeType="tmRoot"/>
      </p:par>
    </p:tnLst>
  </p:timing>
</p:sld>
</file>

<file path=ppt/slides/slide120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1202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88948416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20186000968962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20182230651871</a:t>
                      </a:r>
                    </a:p>
                  </a:txBody>
                  <a:tcPr marL="7620" marR="7620" marT="7620" marB="0" anchor="ctr"/>
                </a:tc>
              </a:tr>
              <a:tr h="446138">
                <a:tc>
                  <a:txBody>
                    <a:bodyPr/>
                    <a:lstStyle/>
                    <a:p>
                      <a:pPr algn="ctr" fontAlgn="ctr"/>
                      <a:r>
                        <a:rPr lang="es-CO" sz="600" b="0" i="0" u="none" strike="noStrike">
                          <a:effectLst/>
                          <a:latin typeface="Arial"/>
                        </a:rPr>
                        <a:t>20186000968982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20182230665231</a:t>
                      </a:r>
                    </a:p>
                  </a:txBody>
                  <a:tcPr marL="7620" marR="7620" marT="7620" marB="0" anchor="ctr"/>
                </a:tc>
              </a:tr>
              <a:tr h="412045">
                <a:tc>
                  <a:txBody>
                    <a:bodyPr/>
                    <a:lstStyle/>
                    <a:p>
                      <a:pPr algn="ctr" fontAlgn="ctr"/>
                      <a:r>
                        <a:rPr lang="es-CO" sz="600" b="0" i="0" u="none" strike="noStrike">
                          <a:effectLst/>
                          <a:latin typeface="Arial"/>
                        </a:rPr>
                        <a:t>20186000969002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FUNCIÓN PÚBLICA RAD. 20182040291941 BIBIANA MORALES MORALES</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20182110654161</a:t>
                      </a:r>
                    </a:p>
                  </a:txBody>
                  <a:tcPr marL="7620" marR="7620" marT="7620" marB="0" anchor="ctr"/>
                </a:tc>
              </a:tr>
              <a:tr h="412045">
                <a:tc>
                  <a:txBody>
                    <a:bodyPr/>
                    <a:lstStyle/>
                    <a:p>
                      <a:pPr algn="ctr" fontAlgn="ctr"/>
                      <a:r>
                        <a:rPr lang="es-CO" sz="600" b="0" i="0" u="none" strike="noStrike">
                          <a:effectLst/>
                          <a:latin typeface="Arial"/>
                        </a:rPr>
                        <a:t>20186000969012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20182020643941</a:t>
                      </a:r>
                    </a:p>
                  </a:txBody>
                  <a:tcPr marL="7620" marR="7620" marT="7620" marB="0" anchor="ctr"/>
                </a:tc>
              </a:tr>
              <a:tr h="412045">
                <a:tc>
                  <a:txBody>
                    <a:bodyPr/>
                    <a:lstStyle/>
                    <a:p>
                      <a:pPr algn="ctr" fontAlgn="ctr"/>
                      <a:r>
                        <a:rPr lang="es-CO" sz="600" b="0" i="0" u="none" strike="noStrike">
                          <a:effectLst/>
                          <a:latin typeface="Arial"/>
                        </a:rPr>
                        <a:t>20186000969032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20186000969042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REQUERIMIENNTO CON RADICADO 20185000574761</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20181700649641</a:t>
                      </a:r>
                    </a:p>
                  </a:txBody>
                  <a:tcPr marL="7620" marR="7620" marT="7620" marB="0" anchor="ctr"/>
                </a:tc>
              </a:tr>
              <a:tr h="412045">
                <a:tc>
                  <a:txBody>
                    <a:bodyPr/>
                    <a:lstStyle/>
                    <a:p>
                      <a:pPr algn="ctr" fontAlgn="ctr"/>
                      <a:r>
                        <a:rPr lang="es-CO" sz="600" b="0" i="0" u="none" strike="noStrike">
                          <a:effectLst/>
                          <a:latin typeface="Arial"/>
                        </a:rPr>
                        <a:t>20186000969052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AMPLIACIÓN DE PLAZO PARA DAR RESPUESTA A REQUERIMIENTO 20181700601151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20181700656691</a:t>
                      </a:r>
                    </a:p>
                  </a:txBody>
                  <a:tcPr marL="7620" marR="7620" marT="7620" marB="0" anchor="ctr"/>
                </a:tc>
              </a:tr>
              <a:tr h="412045">
                <a:tc>
                  <a:txBody>
                    <a:bodyPr/>
                    <a:lstStyle/>
                    <a:p>
                      <a:pPr algn="ctr" fontAlgn="ctr"/>
                      <a:r>
                        <a:rPr lang="es-CO" sz="600" b="0" i="0" u="none" strike="noStrike">
                          <a:effectLst/>
                          <a:latin typeface="Arial"/>
                        </a:rPr>
                        <a:t>20186000969062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20186000969072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dirty="0">
                          <a:effectLst/>
                          <a:latin typeface="Arial"/>
                        </a:rPr>
                        <a:t>20182230643131</a:t>
                      </a:r>
                    </a:p>
                  </a:txBody>
                  <a:tcPr marL="7620" marR="7620" marT="7620" marB="0" anchor="ctr"/>
                </a:tc>
              </a:tr>
            </a:tbl>
          </a:graphicData>
        </a:graphic>
      </p:graphicFrame>
    </p:spTree>
    <p:extLst>
      <p:ext uri="{BB962C8B-B14F-4D97-AF65-F5344CB8AC3E}">
        <p14:creationId xmlns:p14="http://schemas.microsoft.com/office/powerpoint/2010/main" val="64727087"/>
      </p:ext>
    </p:extLst>
  </p:cSld>
  <p:clrMapOvr>
    <a:masterClrMapping/>
  </p:clrMapOvr>
  <p:timing>
    <p:tnLst>
      <p:par>
        <p:cTn id="1" dur="indefinite" restart="never" nodeType="tmRoot"/>
      </p:par>
    </p:tnLst>
  </p:timing>
</p:sld>
</file>

<file path=ppt/slides/slide120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1203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89450150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20186000969082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20186000969092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OFI18-00149321 / IDM: SOLICITUD DE INTERVENCIÓN PARA NO OFERTAR EMPLEOS EN CONVOCATORIA</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20182110644971</a:t>
                      </a:r>
                    </a:p>
                  </a:txBody>
                  <a:tcPr marL="7620" marR="7620" marT="7620" marB="0" anchor="ctr"/>
                </a:tc>
              </a:tr>
              <a:tr h="412045">
                <a:tc>
                  <a:txBody>
                    <a:bodyPr/>
                    <a:lstStyle/>
                    <a:p>
                      <a:pPr algn="ctr" fontAlgn="ctr"/>
                      <a:r>
                        <a:rPr lang="es-CO" sz="600" b="0" i="0" u="none" strike="noStrike">
                          <a:effectLst/>
                          <a:latin typeface="Arial"/>
                        </a:rPr>
                        <a:t>20186000969112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REQUERIMIENTO COMISIÓN NACIONAL DEL SERVICIO CIVIL RADICADO NO. 20182130628821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20186000969152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20186000969162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20186000969172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20186000969192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20186000969212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20186000969232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OFI18-00147125 / IDM: INCONFORMIDAD CON RESPUESTA.REITERA SOLICITUD DE CONVALIDACIÓN DE TITULO UNIVERSITARIO PARA CONCURSO CON LA CNSC</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931851990"/>
      </p:ext>
    </p:extLst>
  </p:cSld>
  <p:clrMapOvr>
    <a:masterClrMapping/>
  </p:clrMapOvr>
  <p:timing>
    <p:tnLst>
      <p:par>
        <p:cTn id="1" dur="indefinite" restart="never" nodeType="tmRoot"/>
      </p:par>
    </p:tnLst>
  </p:timing>
</p:sld>
</file>

<file path=ppt/slides/slide120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1204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0005788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20186000969242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20186000969252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20186000969262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20186000969302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NOMBRAMIENTO OPEC 34802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20186000969322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20186000969332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20186000969342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20186000969352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20186000969362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064885715"/>
      </p:ext>
    </p:extLst>
  </p:cSld>
  <p:clrMapOvr>
    <a:masterClrMapping/>
  </p:clrMapOvr>
  <p:timing>
    <p:tnLst>
      <p:par>
        <p:cTn id="1" dur="indefinite" restart="never" nodeType="tmRoot"/>
      </p:par>
    </p:tnLst>
  </p:timing>
</p:sld>
</file>

<file path=ppt/slides/slide120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1205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76916413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20186000969372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20186000969382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ORIENTACIÓN DOCTORA NANCY MAGNOLIA</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20182000671331</a:t>
                      </a:r>
                    </a:p>
                  </a:txBody>
                  <a:tcPr marL="7620" marR="7620" marT="7620" marB="0" anchor="ctr"/>
                </a:tc>
              </a:tr>
              <a:tr h="412045">
                <a:tc>
                  <a:txBody>
                    <a:bodyPr/>
                    <a:lstStyle/>
                    <a:p>
                      <a:pPr algn="ctr" fontAlgn="ctr"/>
                      <a:r>
                        <a:rPr lang="es-CO" sz="600" b="0" i="0" u="none" strike="noStrike">
                          <a:effectLst/>
                          <a:latin typeface="Arial"/>
                        </a:rPr>
                        <a:t>20186000969392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FUNCIÓN PÚBLICA RAD. 20182040292491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20186000969402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20186000969412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DERECHO DE PETICION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20186000969422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427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20186000969442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OFI18-00148757 / IDM: CONCURSO DE MÉRITOS MINISTERIO DE DEFENSA NACIONAL Y COMISIÓN NACIONAL DEL SERVICIO CIVIL</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20186000969452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OFI18-00148104 / IDM: SOLICITUD DE INTERVENCIÓN PARA NO OFERTAR EMPLEOS EN CONVOCATORIA</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20182110645001</a:t>
                      </a:r>
                    </a:p>
                  </a:txBody>
                  <a:tcPr marL="7620" marR="7620" marT="7620" marB="0" anchor="ctr"/>
                </a:tc>
              </a:tr>
              <a:tr h="493103">
                <a:tc>
                  <a:txBody>
                    <a:bodyPr/>
                    <a:lstStyle/>
                    <a:p>
                      <a:pPr algn="ctr" fontAlgn="ctr"/>
                      <a:r>
                        <a:rPr lang="es-CO" sz="600" b="0" i="0" u="none" strike="noStrike">
                          <a:effectLst/>
                          <a:latin typeface="Arial"/>
                        </a:rPr>
                        <a:t>20186000969462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vi-VN" sz="600" b="0" i="0" u="none" strike="noStrike">
                          <a:effectLst/>
                          <a:latin typeface="Arial"/>
                        </a:rPr>
                        <a:t>OFI18-00147902 / IDM: SOLICITUD DE INTERVENCIÓN PARA NO SACAR CARGOS A CONCURSO</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dirty="0">
                          <a:effectLst/>
                          <a:latin typeface="Arial"/>
                        </a:rPr>
                        <a:t>20182110645031</a:t>
                      </a:r>
                    </a:p>
                  </a:txBody>
                  <a:tcPr marL="7620" marR="7620" marT="7620" marB="0" anchor="ctr"/>
                </a:tc>
              </a:tr>
            </a:tbl>
          </a:graphicData>
        </a:graphic>
      </p:graphicFrame>
    </p:spTree>
    <p:extLst>
      <p:ext uri="{BB962C8B-B14F-4D97-AF65-F5344CB8AC3E}">
        <p14:creationId xmlns:p14="http://schemas.microsoft.com/office/powerpoint/2010/main" val="2921314301"/>
      </p:ext>
    </p:extLst>
  </p:cSld>
  <p:clrMapOvr>
    <a:masterClrMapping/>
  </p:clrMapOvr>
  <p:timing>
    <p:tnLst>
      <p:par>
        <p:cTn id="1" dur="indefinite" restart="never" nodeType="tmRoot"/>
      </p:par>
    </p:tnLst>
  </p:timing>
</p:sld>
</file>

<file path=ppt/slides/slide120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1206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8376537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20186000969472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OFI18-00147651 / IDM: REMITE COMENTARIOS SOBRE CONVOCATORIA DEL MINISTERIO DE DEFENSA.</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20182110645091</a:t>
                      </a:r>
                    </a:p>
                  </a:txBody>
                  <a:tcPr marL="7620" marR="7620" marT="7620" marB="0" anchor="ctr"/>
                </a:tc>
              </a:tr>
              <a:tr h="446138">
                <a:tc>
                  <a:txBody>
                    <a:bodyPr/>
                    <a:lstStyle/>
                    <a:p>
                      <a:pPr algn="ctr" fontAlgn="ctr"/>
                      <a:r>
                        <a:rPr lang="es-CO" sz="600" b="0" i="0" u="none" strike="noStrike">
                          <a:effectLst/>
                          <a:latin typeface="Arial"/>
                        </a:rPr>
                        <a:t>20186000969482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OFI18-00146396 / IDM: PERSONAL NO UNIFORMADO DE LAS FUERZAS ARMADAS MANIFIESTAN SU PREOCUPACIÓN POR SITUACIÓN LABORAL</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20186000969492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20182210645541</a:t>
                      </a:r>
                    </a:p>
                  </a:txBody>
                  <a:tcPr marL="7620" marR="7620" marT="7620" marB="0" anchor="ctr"/>
                </a:tc>
              </a:tr>
              <a:tr h="412045">
                <a:tc>
                  <a:txBody>
                    <a:bodyPr/>
                    <a:lstStyle/>
                    <a:p>
                      <a:pPr algn="ctr" fontAlgn="ctr"/>
                      <a:r>
                        <a:rPr lang="es-CO" sz="600" b="0" i="0" u="none" strike="noStrike">
                          <a:effectLst/>
                          <a:latin typeface="Arial"/>
                        </a:rPr>
                        <a:t>20186000969512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20186000969532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20182230643331</a:t>
                      </a:r>
                    </a:p>
                  </a:txBody>
                  <a:tcPr marL="7620" marR="7620" marT="7620" marB="0" anchor="ctr"/>
                </a:tc>
              </a:tr>
              <a:tr h="412045">
                <a:tc>
                  <a:txBody>
                    <a:bodyPr/>
                    <a:lstStyle/>
                    <a:p>
                      <a:pPr algn="ctr" fontAlgn="ctr"/>
                      <a:r>
                        <a:rPr lang="es-CO" sz="600" b="0" i="0" u="none" strike="noStrike">
                          <a:effectLst/>
                          <a:latin typeface="Arial"/>
                        </a:rPr>
                        <a:t>20186000969552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BASE DATOS USO LISTA DE ELEGIBLES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20186000969562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20186000969582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RTA OFICIO NO. 20185000614701 SOLICITUD INFORMACIÓN NOMBRAMIENTOS CONVOCATORIA 428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20186000969592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dirty="0">
                          <a:effectLst/>
                          <a:latin typeface="Arial"/>
                        </a:rPr>
                        <a:t>20182020651641</a:t>
                      </a:r>
                    </a:p>
                  </a:txBody>
                  <a:tcPr marL="7620" marR="7620" marT="7620" marB="0" anchor="ctr"/>
                </a:tc>
              </a:tr>
            </a:tbl>
          </a:graphicData>
        </a:graphic>
      </p:graphicFrame>
    </p:spTree>
    <p:extLst>
      <p:ext uri="{BB962C8B-B14F-4D97-AF65-F5344CB8AC3E}">
        <p14:creationId xmlns:p14="http://schemas.microsoft.com/office/powerpoint/2010/main" val="2126250257"/>
      </p:ext>
    </p:extLst>
  </p:cSld>
  <p:clrMapOvr>
    <a:masterClrMapping/>
  </p:clrMapOvr>
  <p:timing>
    <p:tnLst>
      <p:par>
        <p:cTn id="1" dur="indefinite" restart="never" nodeType="tmRoot"/>
      </p:par>
    </p:tnLst>
  </p:timing>
</p:sld>
</file>

<file path=ppt/slides/slide120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1207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67105185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20186000969622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20186000969632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20186000969662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RESPUESTA OFICIO N° 20181700630901 Y TUTELA 20180109</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20186000969672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20182230661551</a:t>
                      </a:r>
                    </a:p>
                  </a:txBody>
                  <a:tcPr marL="7620" marR="7620" marT="7620" marB="0" anchor="ctr"/>
                </a:tc>
              </a:tr>
              <a:tr h="412045">
                <a:tc>
                  <a:txBody>
                    <a:bodyPr/>
                    <a:lstStyle/>
                    <a:p>
                      <a:pPr algn="ctr" fontAlgn="ctr"/>
                      <a:r>
                        <a:rPr lang="es-CO" sz="600" b="0" i="0" u="none" strike="noStrike">
                          <a:effectLst/>
                          <a:latin typeface="Arial"/>
                        </a:rPr>
                        <a:t>20186000969702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20186000969852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FUNCIÓN PÚBLICA RAD. 20182040292181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20181700643811</a:t>
                      </a:r>
                    </a:p>
                  </a:txBody>
                  <a:tcPr marL="7620" marR="7620" marT="7620" marB="0" anchor="ctr"/>
                </a:tc>
              </a:tr>
              <a:tr h="412045">
                <a:tc>
                  <a:txBody>
                    <a:bodyPr/>
                    <a:lstStyle/>
                    <a:p>
                      <a:pPr algn="ctr" fontAlgn="ctr"/>
                      <a:r>
                        <a:rPr lang="es-CO" sz="600" b="0" i="0" u="none" strike="noStrike">
                          <a:effectLst/>
                          <a:latin typeface="Arial"/>
                        </a:rPr>
                        <a:t>20186000969892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20186000969912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20186000969952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NOTIFICACIONES</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454784533"/>
      </p:ext>
    </p:extLst>
  </p:cSld>
  <p:clrMapOvr>
    <a:masterClrMapping/>
  </p:clrMapOvr>
  <p:timing>
    <p:tnLst>
      <p:par>
        <p:cTn id="1" dur="indefinite" restart="never" nodeType="tmRoot"/>
      </p:par>
    </p:tnLst>
  </p:timing>
</p:sld>
</file>

<file path=ppt/slides/slide120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1208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62876368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20186000969972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ACTUALIZACION OPEC - INSCRIPCION PROCESO DE SELECCION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20186000969992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20182210644171</a:t>
                      </a:r>
                    </a:p>
                  </a:txBody>
                  <a:tcPr marL="7620" marR="7620" marT="7620" marB="0" anchor="ctr"/>
                </a:tc>
              </a:tr>
              <a:tr h="412045">
                <a:tc>
                  <a:txBody>
                    <a:bodyPr/>
                    <a:lstStyle/>
                    <a:p>
                      <a:pPr algn="ctr" fontAlgn="ctr"/>
                      <a:r>
                        <a:rPr lang="es-CO" sz="600" b="0" i="0" u="none" strike="noStrike">
                          <a:effectLst/>
                          <a:latin typeface="Arial"/>
                        </a:rPr>
                        <a:t>20186000970032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CAMBIO DE PLAZA POR ENFERMEDAD MÍA Y LA DE MI ESPOSA Y DESPLAZAMIENTO</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20182310664401</a:t>
                      </a:r>
                    </a:p>
                  </a:txBody>
                  <a:tcPr marL="7620" marR="7620" marT="7620" marB="0" anchor="ctr"/>
                </a:tc>
              </a:tr>
              <a:tr h="412045">
                <a:tc>
                  <a:txBody>
                    <a:bodyPr/>
                    <a:lstStyle/>
                    <a:p>
                      <a:pPr algn="ctr" fontAlgn="ctr"/>
                      <a:r>
                        <a:rPr lang="es-CO" sz="600" b="0" i="0" u="none" strike="noStrike">
                          <a:effectLst/>
                          <a:latin typeface="Arial"/>
                        </a:rPr>
                        <a:t>20186000970092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20186000970122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PETICIÓN ARTÍCULO 23 DE LA CONSTITUCIÓN NACIONAL DE COLOMBIA</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20181020658411</a:t>
                      </a:r>
                    </a:p>
                  </a:txBody>
                  <a:tcPr marL="7620" marR="7620" marT="7620" marB="0" anchor="ctr"/>
                </a:tc>
              </a:tr>
              <a:tr h="412045">
                <a:tc>
                  <a:txBody>
                    <a:bodyPr/>
                    <a:lstStyle/>
                    <a:p>
                      <a:pPr algn="ctr" fontAlgn="ctr"/>
                      <a:r>
                        <a:rPr lang="es-CO" sz="600" b="0" i="0" u="none" strike="noStrike">
                          <a:effectLst/>
                          <a:latin typeface="Arial"/>
                        </a:rPr>
                        <a:t>20186000970132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20186000970142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20186000970182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SOLICITAR INFORMACIÓN REFERENTE RESULTADO Y RESPUESTA ACLARATORIA CONVOCATORIA 001 DEL 2005.RESOLUCION 0639 DEL 6/11/2008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20186000970212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987044746"/>
      </p:ext>
    </p:extLst>
  </p:cSld>
  <p:clrMapOvr>
    <a:masterClrMapping/>
  </p:clrMapOvr>
  <p:timing>
    <p:tnLst>
      <p:par>
        <p:cTn id="1" dur="indefinite" restart="never" nodeType="tmRoot"/>
      </p:par>
    </p:tnLst>
  </p:timing>
</p:sld>
</file>

<file path=ppt/slides/slide120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1209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03137945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20186000970262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20186000970292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20186000970302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20186000970312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20186000970342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20186000970372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20186000970402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20186000970412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20186000970502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dirty="0">
                          <a:effectLst/>
                          <a:latin typeface="Arial"/>
                        </a:rPr>
                        <a:t>20182230651911</a:t>
                      </a:r>
                    </a:p>
                  </a:txBody>
                  <a:tcPr marL="7620" marR="7620" marT="7620" marB="0" anchor="ctr"/>
                </a:tc>
              </a:tr>
            </a:tbl>
          </a:graphicData>
        </a:graphic>
      </p:graphicFrame>
    </p:spTree>
    <p:extLst>
      <p:ext uri="{BB962C8B-B14F-4D97-AF65-F5344CB8AC3E}">
        <p14:creationId xmlns:p14="http://schemas.microsoft.com/office/powerpoint/2010/main" val="2055590491"/>
      </p:ext>
    </p:extLst>
  </p:cSld>
  <p:clrMapOvr>
    <a:masterClrMapping/>
  </p:clrMapOvr>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06152339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201810240070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201810240076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201810240077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201810240078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201810240079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201810240082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201810240085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121</a:t>
            </a:fld>
            <a:endParaRPr lang="es-CO"/>
          </a:p>
        </p:txBody>
      </p:sp>
    </p:spTree>
    <p:extLst>
      <p:ext uri="{BB962C8B-B14F-4D97-AF65-F5344CB8AC3E}">
        <p14:creationId xmlns:p14="http://schemas.microsoft.com/office/powerpoint/2010/main" val="3143251364"/>
      </p:ext>
    </p:extLst>
  </p:cSld>
  <p:clrMapOvr>
    <a:masterClrMapping/>
  </p:clrMapOvr>
  <p:timing>
    <p:tnLst>
      <p:par>
        <p:cTn id="1" dur="indefinite" restart="never" nodeType="tmRoot"/>
      </p:par>
    </p:tnLst>
  </p:timing>
</p:sld>
</file>

<file path=ppt/slides/slide121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1210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4599548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20186000970542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20182230652071</a:t>
                      </a:r>
                    </a:p>
                  </a:txBody>
                  <a:tcPr marL="7620" marR="7620" marT="7620" marB="0" anchor="ctr"/>
                </a:tc>
              </a:tr>
              <a:tr h="446138">
                <a:tc>
                  <a:txBody>
                    <a:bodyPr/>
                    <a:lstStyle/>
                    <a:p>
                      <a:pPr algn="ctr" fontAlgn="ctr"/>
                      <a:r>
                        <a:rPr lang="es-CO" sz="600" b="0" i="0" u="none" strike="noStrike">
                          <a:effectLst/>
                          <a:latin typeface="Arial"/>
                        </a:rPr>
                        <a:t>20186000970562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20186000970612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20186000970652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20182120666221</a:t>
                      </a:r>
                    </a:p>
                  </a:txBody>
                  <a:tcPr marL="7620" marR="7620" marT="7620" marB="0" anchor="ctr"/>
                </a:tc>
              </a:tr>
              <a:tr h="412045">
                <a:tc>
                  <a:txBody>
                    <a:bodyPr/>
                    <a:lstStyle/>
                    <a:p>
                      <a:pPr algn="ctr" fontAlgn="ctr"/>
                      <a:r>
                        <a:rPr lang="es-CO" sz="600" b="0" i="0" u="none" strike="noStrike">
                          <a:effectLst/>
                          <a:latin typeface="Arial"/>
                        </a:rPr>
                        <a:t>20186000970692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20186000970702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COPIAS NOTIFICACIONES</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20183010642891</a:t>
                      </a:r>
                    </a:p>
                  </a:txBody>
                  <a:tcPr marL="7620" marR="7620" marT="7620" marB="0" anchor="ctr"/>
                </a:tc>
              </a:tr>
              <a:tr h="412045">
                <a:tc>
                  <a:txBody>
                    <a:bodyPr/>
                    <a:lstStyle/>
                    <a:p>
                      <a:pPr algn="ctr" fontAlgn="ctr"/>
                      <a:r>
                        <a:rPr lang="es-CO" sz="600" b="0" i="0" u="none" strike="noStrike">
                          <a:effectLst/>
                          <a:latin typeface="Arial"/>
                        </a:rPr>
                        <a:t>20186000970712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 INTERVENCION CNSC CON RELACION AL CARGO DE COMANDANTE GENERAL DE LA DIRECCION DE TRANSITO DE BUCARAMANGA-MARIBEL RIVERA ARDILA-PQR-201811150034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20186000970732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20186000970742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011002707"/>
      </p:ext>
    </p:extLst>
  </p:cSld>
  <p:clrMapOvr>
    <a:masterClrMapping/>
  </p:clrMapOvr>
  <p:timing>
    <p:tnLst>
      <p:par>
        <p:cTn id="1" dur="indefinite" restart="never" nodeType="tmRoot"/>
      </p:par>
    </p:tnLst>
  </p:timing>
</p:sld>
</file>

<file path=ppt/slides/slide121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1211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29541663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20186000970752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20186000970772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20186000970782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INFORME BIMESTRAL NOMBRAMIENTOS EN PROVISIONALIDAD CIRCULAR Nº20171000000027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20186000970802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CORRECCIÓN DE DATOS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20186000970812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20186000970842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20186000970852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PAGO A CONVOVATORIA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20186000970872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20186000970892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BOTÓN DE INSCRIPCIÓN INHABILITADO  740 Y 741 DE 2018 DISTRITO CAPITAL</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138283933"/>
      </p:ext>
    </p:extLst>
  </p:cSld>
  <p:clrMapOvr>
    <a:masterClrMapping/>
  </p:clrMapOvr>
  <p:timing>
    <p:tnLst>
      <p:par>
        <p:cTn id="1" dur="indefinite" restart="never" nodeType="tmRoot"/>
      </p:par>
    </p:tnLst>
  </p:timing>
</p:sld>
</file>

<file path=ppt/slides/slide121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1212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75601425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20186000970902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428-2016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20192120001581</a:t>
                      </a:r>
                    </a:p>
                  </a:txBody>
                  <a:tcPr marL="7620" marR="7620" marT="7620" marB="0" anchor="ctr"/>
                </a:tc>
              </a:tr>
              <a:tr h="446138">
                <a:tc>
                  <a:txBody>
                    <a:bodyPr/>
                    <a:lstStyle/>
                    <a:p>
                      <a:pPr algn="ctr" fontAlgn="ctr"/>
                      <a:r>
                        <a:rPr lang="es-CO" sz="600" b="0" i="0" u="none" strike="noStrike">
                          <a:effectLst/>
                          <a:latin typeface="Arial"/>
                        </a:rPr>
                        <a:t>20186000970912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437-2016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20186000970932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20186000970942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RESPUESTA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20186000970962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20186000970982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REQUERIMIENTO DOCUMENTACIÓN PARA CIERRE ETAPA DE PLANEACION CONVOCATORIA MUNICIPIOS PRIORIZADOS POR EL POST CONFLICTO CON SU ENTIDAD</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20186000971002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20186000971022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MATILDE CORTES MUÑOZ-MODIFICACIÓN DE CORREO ELECTRÓNICO EN SIMO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20186000971052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569424376"/>
      </p:ext>
    </p:extLst>
  </p:cSld>
  <p:clrMapOvr>
    <a:masterClrMapping/>
  </p:clrMapOvr>
  <p:timing>
    <p:tnLst>
      <p:par>
        <p:cTn id="1" dur="indefinite" restart="never" nodeType="tmRoot"/>
      </p:par>
    </p:tnLst>
  </p:timing>
</p:sld>
</file>

<file path=ppt/slides/slide121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1213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54737422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20186000971082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INFORMACION- VALLE DEL CAUCA- ALCALDÍA DE PALMIRA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20186000971092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20186000971102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REPUESTA RADICADO 20185000575851</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20181700649691</a:t>
                      </a:r>
                    </a:p>
                  </a:txBody>
                  <a:tcPr marL="7620" marR="7620" marT="7620" marB="0" anchor="ctr"/>
                </a:tc>
              </a:tr>
              <a:tr h="412045">
                <a:tc>
                  <a:txBody>
                    <a:bodyPr/>
                    <a:lstStyle/>
                    <a:p>
                      <a:pPr algn="ctr" fontAlgn="ctr"/>
                      <a:r>
                        <a:rPr lang="es-CO" sz="600" b="0" i="0" u="none" strike="noStrike">
                          <a:effectLst/>
                          <a:latin typeface="Arial"/>
                        </a:rPr>
                        <a:t>20186000971112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20186000971122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SOLICITAR INFORMACIÓN REFERENTE RESULTADO Y RESPUESTA ACLARATORIA CONVOCATORIA 001 DEL 2005.RESOLUCION 0639 DEL 6/11/2008</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20181020671571</a:t>
                      </a:r>
                    </a:p>
                  </a:txBody>
                  <a:tcPr marL="7620" marR="7620" marT="7620" marB="0" anchor="ctr"/>
                </a:tc>
              </a:tr>
              <a:tr h="412045">
                <a:tc>
                  <a:txBody>
                    <a:bodyPr/>
                    <a:lstStyle/>
                    <a:p>
                      <a:pPr algn="ctr" fontAlgn="ctr"/>
                      <a:r>
                        <a:rPr lang="es-CO" sz="600" b="0" i="0" u="none" strike="noStrike">
                          <a:effectLst/>
                          <a:latin typeface="Arial"/>
                        </a:rPr>
                        <a:t>20186000971142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20186000971152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CONVOCATORIAS</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20186000971162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20186000971172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RESPUESTA FUNCIÓN PÚBLICA RAD. 20182040292881 - FUNCIONES CONTRARIAS A UN NOMBRAMIENTO EN PROVISIONALIDAD POR ACOSO LABORAL DE NIVEL JERARQUICO INFERIORES - OSCAR RODRIGUEZ ESTRADA</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dirty="0">
                          <a:effectLst/>
                          <a:latin typeface="Arial"/>
                        </a:rPr>
                        <a:t>20182000646861</a:t>
                      </a:r>
                    </a:p>
                  </a:txBody>
                  <a:tcPr marL="7620" marR="7620" marT="7620" marB="0" anchor="ctr"/>
                </a:tc>
              </a:tr>
            </a:tbl>
          </a:graphicData>
        </a:graphic>
      </p:graphicFrame>
    </p:spTree>
    <p:extLst>
      <p:ext uri="{BB962C8B-B14F-4D97-AF65-F5344CB8AC3E}">
        <p14:creationId xmlns:p14="http://schemas.microsoft.com/office/powerpoint/2010/main" val="949594442"/>
      </p:ext>
    </p:extLst>
  </p:cSld>
  <p:clrMapOvr>
    <a:masterClrMapping/>
  </p:clrMapOvr>
  <p:timing>
    <p:tnLst>
      <p:par>
        <p:cTn id="1" dur="indefinite" restart="never" nodeType="tmRoot"/>
      </p:par>
    </p:tnLst>
  </p:timing>
</p:sld>
</file>

<file path=ppt/slides/slide121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1214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07347385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20186000971182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URGENTE HABILITACION LINK DE INSCRIPCION PROCESO DE SELECCION 741 DE 2018 DISTRITO CAPITAL - LUIS FERNANDO RUEDA QUINTERO CC 92 518 938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20186000971202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20186000971212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CAMBIO DE INFORMACION SIMO - SIN INSCRIPCION EN CONVOCATORIA</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20186000971232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CONSULTA REPORTE DE EMPLEOS - PRIMERA SECCION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20186000971242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20186000971252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20186000971272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CONSULTA URGENTE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20186000971282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RESPUESTA FUNCIÓN PÚBLICA RAD. 20182040293101 - SOLICITUD DE INFORMACION INSCRIPCION EN EL REGISTRO PUBLICO DE CARRERA ADMINISTRATIVA</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20181700647741</a:t>
                      </a:r>
                    </a:p>
                  </a:txBody>
                  <a:tcPr marL="7620" marR="7620" marT="7620" marB="0" anchor="ctr"/>
                </a:tc>
              </a:tr>
              <a:tr h="493103">
                <a:tc>
                  <a:txBody>
                    <a:bodyPr/>
                    <a:lstStyle/>
                    <a:p>
                      <a:pPr algn="ctr" fontAlgn="ctr"/>
                      <a:r>
                        <a:rPr lang="es-CO" sz="600" b="0" i="0" u="none" strike="noStrike">
                          <a:effectLst/>
                          <a:latin typeface="Arial"/>
                        </a:rPr>
                        <a:t>20186000971292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741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888795217"/>
      </p:ext>
    </p:extLst>
  </p:cSld>
  <p:clrMapOvr>
    <a:masterClrMapping/>
  </p:clrMapOvr>
  <p:timing>
    <p:tnLst>
      <p:par>
        <p:cTn id="1" dur="indefinite" restart="never" nodeType="tmRoot"/>
      </p:par>
    </p:tnLst>
  </p:timing>
</p:sld>
</file>

<file path=ppt/slides/slide121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1215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46082796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20186000971312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REMISION DE INFORMACION INSTITUTO NACIONAL DE SALUD</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20186000971322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URGENTE DERECHO DE PETICIÓN OPEC 57143 </a:t>
                      </a: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20192120006341</a:t>
                      </a:r>
                    </a:p>
                  </a:txBody>
                  <a:tcPr marL="7620" marR="7620" marT="7620" marB="0" anchor="ctr"/>
                </a:tc>
              </a:tr>
              <a:tr h="412045">
                <a:tc>
                  <a:txBody>
                    <a:bodyPr/>
                    <a:lstStyle/>
                    <a:p>
                      <a:pPr algn="ctr" fontAlgn="ctr"/>
                      <a:r>
                        <a:rPr lang="es-CO" sz="600" b="0" i="0" u="none" strike="noStrike">
                          <a:effectLst/>
                          <a:latin typeface="Arial"/>
                        </a:rPr>
                        <a:t>20186000971332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20186000971352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NOTIFICACIONES</a:t>
                      </a:r>
                    </a:p>
                  </a:txBody>
                  <a:tcPr marL="7620" marR="7620" marT="7620" marB="0" anchor="ctr"/>
                </a:tc>
                <a:tc>
                  <a:txBody>
                    <a:bodyPr/>
                    <a:lstStyle/>
                    <a:p>
                      <a:pPr algn="ctr" fontAlgn="ctr"/>
                      <a:r>
                        <a:rPr lang="es-CO" sz="600" b="0" i="0" u="none" strike="noStrike">
                          <a:effectLst/>
                          <a:latin typeface="Arial"/>
                        </a:rPr>
                        <a:t>REQUERIMIENTO POR EL INCUMPLIMIENTO DE NORMAS DE CARRERA ADMINISTRATIVA</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20181700653311</a:t>
                      </a:r>
                    </a:p>
                  </a:txBody>
                  <a:tcPr marL="7620" marR="7620" marT="7620" marB="0" anchor="ctr"/>
                </a:tc>
              </a:tr>
              <a:tr h="412045">
                <a:tc>
                  <a:txBody>
                    <a:bodyPr/>
                    <a:lstStyle/>
                    <a:p>
                      <a:pPr algn="ctr" fontAlgn="ctr"/>
                      <a:r>
                        <a:rPr lang="es-CO" sz="600" b="0" i="0" u="none" strike="noStrike">
                          <a:effectLst/>
                          <a:latin typeface="Arial"/>
                        </a:rPr>
                        <a:t>20186000971382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RESPUESTA REQUERIMIENTO 20185000575641</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20181700653471</a:t>
                      </a:r>
                    </a:p>
                  </a:txBody>
                  <a:tcPr marL="7620" marR="7620" marT="7620" marB="0" anchor="ctr"/>
                </a:tc>
              </a:tr>
              <a:tr h="412045">
                <a:tc>
                  <a:txBody>
                    <a:bodyPr/>
                    <a:lstStyle/>
                    <a:p>
                      <a:pPr algn="ctr" fontAlgn="ctr"/>
                      <a:r>
                        <a:rPr lang="es-CO" sz="600" b="0" i="0" u="none" strike="noStrike">
                          <a:effectLst/>
                          <a:latin typeface="Arial"/>
                        </a:rPr>
                        <a:t>20186000971402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20186000971432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20186000971442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CONTESTACION A REF REQUIRIMIENTO RADICADO NO 20185000574871</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20181700654391</a:t>
                      </a:r>
                    </a:p>
                  </a:txBody>
                  <a:tcPr marL="7620" marR="7620" marT="7620" marB="0" anchor="ctr"/>
                </a:tc>
              </a:tr>
              <a:tr h="493103">
                <a:tc>
                  <a:txBody>
                    <a:bodyPr/>
                    <a:lstStyle/>
                    <a:p>
                      <a:pPr algn="ctr" fontAlgn="ctr"/>
                      <a:r>
                        <a:rPr lang="es-CO" sz="600" b="0" i="0" u="none" strike="noStrike">
                          <a:effectLst/>
                          <a:latin typeface="Arial"/>
                        </a:rPr>
                        <a:t>20186000971462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547396861"/>
      </p:ext>
    </p:extLst>
  </p:cSld>
  <p:clrMapOvr>
    <a:masterClrMapping/>
  </p:clrMapOvr>
  <p:timing>
    <p:tnLst>
      <p:par>
        <p:cTn id="1" dur="indefinite" restart="never" nodeType="tmRoot"/>
      </p:par>
    </p:tnLst>
  </p:timing>
</p:sld>
</file>

<file path=ppt/slides/slide121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1216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78269688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20186000971472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20186000971492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20182120666261</a:t>
                      </a:r>
                    </a:p>
                  </a:txBody>
                  <a:tcPr marL="7620" marR="7620" marT="7620" marB="0" anchor="ctr"/>
                </a:tc>
              </a:tr>
              <a:tr h="412045">
                <a:tc>
                  <a:txBody>
                    <a:bodyPr/>
                    <a:lstStyle/>
                    <a:p>
                      <a:pPr algn="ctr" fontAlgn="ctr"/>
                      <a:r>
                        <a:rPr lang="es-CO" sz="600" b="0" i="0" u="none" strike="noStrike">
                          <a:effectLst/>
                          <a:latin typeface="Arial"/>
                        </a:rPr>
                        <a:t>20186000971502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RESPUESTA FUNCIÓN PÚBLICA RAD. 20182040292201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20186000971532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20186000971542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RESPUESTA FUNCIÓN PÚBLICA RAD. 20182040292621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20182210663061</a:t>
                      </a:r>
                    </a:p>
                  </a:txBody>
                  <a:tcPr marL="7620" marR="7620" marT="7620" marB="0" anchor="ctr"/>
                </a:tc>
              </a:tr>
              <a:tr h="412045">
                <a:tc>
                  <a:txBody>
                    <a:bodyPr/>
                    <a:lstStyle/>
                    <a:p>
                      <a:pPr algn="ctr" fontAlgn="ctr"/>
                      <a:r>
                        <a:rPr lang="es-CO" sz="600" b="0" i="0" u="none" strike="noStrike">
                          <a:effectLst/>
                          <a:latin typeface="Arial"/>
                        </a:rPr>
                        <a:t>20186000971552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20186000971562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20186000971572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20186000971582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229202055"/>
      </p:ext>
    </p:extLst>
  </p:cSld>
  <p:clrMapOvr>
    <a:masterClrMapping/>
  </p:clrMapOvr>
  <p:timing>
    <p:tnLst>
      <p:par>
        <p:cTn id="1" dur="indefinite" restart="never" nodeType="tmRoot"/>
      </p:par>
    </p:tnLst>
  </p:timing>
</p:sld>
</file>

<file path=ppt/slides/slide121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1217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50637358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20186000971592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20186000971602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20186000971612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FORMATO USO DE LISTAS 2018 - CNSC</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20186000971622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CAMBIO DE CORREO ELECTRONICO SIMO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20186000971632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20186000971652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BASE DATOS USO LISTA DE ELEGIBLES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20186000971662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RESPUESTA A SU CORREO INSTITUCIONAL ALLEGADO EL DÍA JUEVES 8 DE NOVIEMBRE DE 2018 PARA EL DILIGENCIAMIENTO DEL FORMATO DE OPEC</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20186000971692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CONVOCATORIA 428-2016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20186000971742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698803752"/>
      </p:ext>
    </p:extLst>
  </p:cSld>
  <p:clrMapOvr>
    <a:masterClrMapping/>
  </p:clrMapOvr>
  <p:timing>
    <p:tnLst>
      <p:par>
        <p:cTn id="1" dur="indefinite" restart="never" nodeType="tmRoot"/>
      </p:par>
    </p:tnLst>
  </p:timing>
</p:sld>
</file>

<file path=ppt/slides/slide121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1218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22437758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20186000971762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CONSTANCIA DE EJECUTORIA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20183010642441</a:t>
                      </a:r>
                    </a:p>
                  </a:txBody>
                  <a:tcPr marL="7620" marR="7620" marT="7620" marB="0" anchor="ctr"/>
                </a:tc>
              </a:tr>
              <a:tr h="446138">
                <a:tc>
                  <a:txBody>
                    <a:bodyPr/>
                    <a:lstStyle/>
                    <a:p>
                      <a:pPr algn="ctr" fontAlgn="ctr"/>
                      <a:r>
                        <a:rPr lang="es-CO" sz="600" b="0" i="0" u="none" strike="noStrike">
                          <a:effectLst/>
                          <a:latin typeface="Arial"/>
                        </a:rPr>
                        <a:t>20186000971782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OFICIO NO. 20182310577601 ACTUALIZACIÓN USO LE - VICHADA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20186000971802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20182210645101</a:t>
                      </a:r>
                    </a:p>
                  </a:txBody>
                  <a:tcPr marL="7620" marR="7620" marT="7620" marB="0" anchor="ctr"/>
                </a:tc>
              </a:tr>
              <a:tr h="412045">
                <a:tc>
                  <a:txBody>
                    <a:bodyPr/>
                    <a:lstStyle/>
                    <a:p>
                      <a:pPr algn="ctr" fontAlgn="ctr"/>
                      <a:r>
                        <a:rPr lang="es-CO" sz="600" b="0" i="0" u="none" strike="noStrike">
                          <a:effectLst/>
                          <a:latin typeface="Arial"/>
                        </a:rPr>
                        <a:t>20186000971832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434-2016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20182320646301</a:t>
                      </a:r>
                    </a:p>
                  </a:txBody>
                  <a:tcPr marL="7620" marR="7620" marT="7620" marB="0" anchor="ctr"/>
                </a:tc>
              </a:tr>
              <a:tr h="412045">
                <a:tc>
                  <a:txBody>
                    <a:bodyPr/>
                    <a:lstStyle/>
                    <a:p>
                      <a:pPr algn="ctr" fontAlgn="ctr"/>
                      <a:r>
                        <a:rPr lang="es-CO" sz="600" b="0" i="0" u="none" strike="noStrike">
                          <a:effectLst/>
                          <a:latin typeface="Arial"/>
                        </a:rPr>
                        <a:t>20186000971872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20186000971892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20186000971912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20186000971922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MUNICIPIO DE NILO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20181700645711</a:t>
                      </a:r>
                    </a:p>
                  </a:txBody>
                  <a:tcPr marL="7620" marR="7620" marT="7620" marB="0" anchor="ctr"/>
                </a:tc>
              </a:tr>
              <a:tr h="493103">
                <a:tc>
                  <a:txBody>
                    <a:bodyPr/>
                    <a:lstStyle/>
                    <a:p>
                      <a:pPr algn="ctr" fontAlgn="ctr"/>
                      <a:r>
                        <a:rPr lang="es-CO" sz="600" b="0" i="0" u="none" strike="noStrike">
                          <a:effectLst/>
                          <a:latin typeface="Arial"/>
                        </a:rPr>
                        <a:t>20186000971972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NOTIFICACIÓN DE ACTO ADMINISTRATIVO POR AVISO – RESOLUCIÓN NO. 20181020133875 DE 16 DE OCTUBRE DE 2018.MEDIANTE CORREO ELECTRÓNICO.</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dirty="0">
                          <a:effectLst/>
                          <a:latin typeface="Arial"/>
                        </a:rPr>
                        <a:t>20181020666101</a:t>
                      </a:r>
                    </a:p>
                  </a:txBody>
                  <a:tcPr marL="7620" marR="7620" marT="7620" marB="0" anchor="ctr"/>
                </a:tc>
              </a:tr>
            </a:tbl>
          </a:graphicData>
        </a:graphic>
      </p:graphicFrame>
    </p:spTree>
    <p:extLst>
      <p:ext uri="{BB962C8B-B14F-4D97-AF65-F5344CB8AC3E}">
        <p14:creationId xmlns:p14="http://schemas.microsoft.com/office/powerpoint/2010/main" val="3102129754"/>
      </p:ext>
    </p:extLst>
  </p:cSld>
  <p:clrMapOvr>
    <a:masterClrMapping/>
  </p:clrMapOvr>
  <p:timing>
    <p:tnLst>
      <p:par>
        <p:cTn id="1" dur="indefinite" restart="never" nodeType="tmRoot"/>
      </p:par>
    </p:tnLst>
  </p:timing>
</p:sld>
</file>

<file path=ppt/slides/slide121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1219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8618089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20186000971992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20186000972052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20186000972082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20182230661561</a:t>
                      </a:r>
                    </a:p>
                  </a:txBody>
                  <a:tcPr marL="7620" marR="7620" marT="7620" marB="0" anchor="ctr"/>
                </a:tc>
              </a:tr>
              <a:tr h="412045">
                <a:tc>
                  <a:txBody>
                    <a:bodyPr/>
                    <a:lstStyle/>
                    <a:p>
                      <a:pPr algn="ctr" fontAlgn="ctr"/>
                      <a:r>
                        <a:rPr lang="es-CO" sz="600" b="0" i="0" u="none" strike="noStrike">
                          <a:effectLst/>
                          <a:latin typeface="Arial"/>
                        </a:rPr>
                        <a:t>20186000972092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20186000972112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20186000972132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20182210651271</a:t>
                      </a:r>
                    </a:p>
                  </a:txBody>
                  <a:tcPr marL="7620" marR="7620" marT="7620" marB="0" anchor="ctr"/>
                </a:tc>
              </a:tr>
              <a:tr h="412045">
                <a:tc>
                  <a:txBody>
                    <a:bodyPr/>
                    <a:lstStyle/>
                    <a:p>
                      <a:pPr algn="ctr" fontAlgn="ctr"/>
                      <a:r>
                        <a:rPr lang="es-CO" sz="600" b="0" i="0" u="none" strike="noStrike">
                          <a:effectLst/>
                          <a:latin typeface="Arial"/>
                        </a:rPr>
                        <a:t>20186000972192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20186000972202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CONTESTACION - ALCALDIA MUNICIPAL DE GUACARI</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20182320664571</a:t>
                      </a:r>
                    </a:p>
                  </a:txBody>
                  <a:tcPr marL="7620" marR="7620" marT="7620" marB="0" anchor="ctr"/>
                </a:tc>
              </a:tr>
              <a:tr h="493103">
                <a:tc>
                  <a:txBody>
                    <a:bodyPr/>
                    <a:lstStyle/>
                    <a:p>
                      <a:pPr algn="ctr" fontAlgn="ctr"/>
                      <a:r>
                        <a:rPr lang="es-CO" sz="600" b="0" i="0" u="none" strike="noStrike">
                          <a:effectLst/>
                          <a:latin typeface="Arial"/>
                        </a:rPr>
                        <a:t>20186000972212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QUEJA DE IRREGULARIDADES EN LA OFERTA PUBLICA DE EMPLEO DE LA ALCALDIA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576774128"/>
      </p:ext>
    </p:extLst>
  </p:cSld>
  <p:clrMapOvr>
    <a:masterClrMapping/>
  </p:clrMapOvr>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85894428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201810240086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201810240086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201810240087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201810240088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201810240089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201810240090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201810240091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201810240091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201810250001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201810250002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327 de 2015 - Instituto de Desarrollo Urbano IDU</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327 de 2015 - Instituto de Desarrollo Urbano IDU</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201810250003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201810250004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201810250010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122</a:t>
            </a:fld>
            <a:endParaRPr lang="es-CO"/>
          </a:p>
        </p:txBody>
      </p:sp>
    </p:spTree>
    <p:extLst>
      <p:ext uri="{BB962C8B-B14F-4D97-AF65-F5344CB8AC3E}">
        <p14:creationId xmlns:p14="http://schemas.microsoft.com/office/powerpoint/2010/main" val="800701516"/>
      </p:ext>
    </p:extLst>
  </p:cSld>
  <p:clrMapOvr>
    <a:masterClrMapping/>
  </p:clrMapOvr>
  <p:timing>
    <p:tnLst>
      <p:par>
        <p:cTn id="1" dur="indefinite" restart="never" nodeType="tmRoot"/>
      </p:par>
    </p:tnLst>
  </p:timing>
</p:sld>
</file>

<file path=ppt/slides/slide122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1220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07833878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20186000972232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OFICIO RADICADO N° 20181700555461</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20181700643931</a:t>
                      </a:r>
                    </a:p>
                  </a:txBody>
                  <a:tcPr marL="7620" marR="7620" marT="7620" marB="0" anchor="ctr"/>
                </a:tc>
              </a:tr>
              <a:tr h="446138">
                <a:tc>
                  <a:txBody>
                    <a:bodyPr/>
                    <a:lstStyle/>
                    <a:p>
                      <a:pPr algn="ctr" fontAlgn="ctr"/>
                      <a:r>
                        <a:rPr lang="es-CO" sz="600" b="0" i="0" u="none" strike="noStrike">
                          <a:effectLst/>
                          <a:latin typeface="Arial"/>
                        </a:rPr>
                        <a:t>20186000972282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20186000972292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OFICIO NO. 20182310577601 ACTUALIZACIÓN USO LE - VICHADA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20186000972322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20186000972342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ASESORÍA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20182010676951</a:t>
                      </a:r>
                    </a:p>
                  </a:txBody>
                  <a:tcPr marL="7620" marR="7620" marT="7620" marB="0" anchor="ctr"/>
                </a:tc>
              </a:tr>
              <a:tr h="412045">
                <a:tc>
                  <a:txBody>
                    <a:bodyPr/>
                    <a:lstStyle/>
                    <a:p>
                      <a:pPr algn="ctr" fontAlgn="ctr"/>
                      <a:r>
                        <a:rPr lang="es-CO" sz="600" b="0" i="0" u="none" strike="noStrike">
                          <a:effectLst/>
                          <a:latin typeface="Arial"/>
                        </a:rPr>
                        <a:t>20186000972352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PROCESO DE CONSOLIDADCION DEL RPCD NO. 58708</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20181700664941</a:t>
                      </a:r>
                    </a:p>
                  </a:txBody>
                  <a:tcPr marL="7620" marR="7620" marT="7620" marB="0" anchor="ctr"/>
                </a:tc>
              </a:tr>
              <a:tr h="412045">
                <a:tc>
                  <a:txBody>
                    <a:bodyPr/>
                    <a:lstStyle/>
                    <a:p>
                      <a:pPr algn="ctr" fontAlgn="ctr"/>
                      <a:r>
                        <a:rPr lang="es-CO" sz="600" b="0" i="0" u="none" strike="noStrike">
                          <a:effectLst/>
                          <a:latin typeface="Arial"/>
                        </a:rPr>
                        <a:t>20186000972362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20186000972372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20186000972392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155042703"/>
      </p:ext>
    </p:extLst>
  </p:cSld>
  <p:clrMapOvr>
    <a:masterClrMapping/>
  </p:clrMapOvr>
  <p:timing>
    <p:tnLst>
      <p:par>
        <p:cTn id="1" dur="indefinite" restart="never" nodeType="tmRoot"/>
      </p:par>
    </p:tnLst>
  </p:timing>
</p:sld>
</file>

<file path=ppt/slides/slide122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1221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24776293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20186000972422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20186000972432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20186000972442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20186000972452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20186000972482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INFORMACION - ALCALDIA MAYOR DE BOGOTA - SECRETARIA DISTRITAL DE LA MUJER</a:t>
                      </a: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20192010005001</a:t>
                      </a:r>
                    </a:p>
                  </a:txBody>
                  <a:tcPr marL="7620" marR="7620" marT="7620" marB="0" anchor="ctr"/>
                </a:tc>
              </a:tr>
              <a:tr h="412045">
                <a:tc>
                  <a:txBody>
                    <a:bodyPr/>
                    <a:lstStyle/>
                    <a:p>
                      <a:pPr algn="ctr" fontAlgn="ctr"/>
                      <a:r>
                        <a:rPr lang="es-CO" sz="600" b="0" i="0" u="none" strike="noStrike">
                          <a:effectLst/>
                          <a:latin typeface="Arial"/>
                        </a:rPr>
                        <a:t>20186000972492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CPF DG No. 2-2018-013791 - COMUNICACION CNSC</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20186000972542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20186000972552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REPUESTA OFICIO NO. 20185000614701 SOLICITUD INFORMACIÓN NOMBRAMIENTOS CONVOCATORIA 428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20186000972562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RECLAMACION DE CARRERA  - DERECHO PREFERENCIAL </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dirty="0">
                          <a:effectLst/>
                          <a:latin typeface="Arial"/>
                        </a:rPr>
                        <a:t>20182010665721</a:t>
                      </a:r>
                    </a:p>
                  </a:txBody>
                  <a:tcPr marL="7620" marR="7620" marT="7620" marB="0" anchor="ctr"/>
                </a:tc>
              </a:tr>
            </a:tbl>
          </a:graphicData>
        </a:graphic>
      </p:graphicFrame>
    </p:spTree>
    <p:extLst>
      <p:ext uri="{BB962C8B-B14F-4D97-AF65-F5344CB8AC3E}">
        <p14:creationId xmlns:p14="http://schemas.microsoft.com/office/powerpoint/2010/main" val="1516676738"/>
      </p:ext>
    </p:extLst>
  </p:cSld>
  <p:clrMapOvr>
    <a:masterClrMapping/>
  </p:clrMapOvr>
  <p:timing>
    <p:tnLst>
      <p:par>
        <p:cTn id="1" dur="indefinite" restart="never" nodeType="tmRoot"/>
      </p:par>
    </p:tnLst>
  </p:timing>
</p:sld>
</file>

<file path=ppt/slides/slide122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1222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58663112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20186000972582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20182020643861</a:t>
                      </a:r>
                    </a:p>
                  </a:txBody>
                  <a:tcPr marL="7620" marR="7620" marT="7620" marB="0" anchor="ctr"/>
                </a:tc>
              </a:tr>
              <a:tr h="446138">
                <a:tc>
                  <a:txBody>
                    <a:bodyPr/>
                    <a:lstStyle/>
                    <a:p>
                      <a:pPr algn="ctr" fontAlgn="ctr"/>
                      <a:r>
                        <a:rPr lang="es-CO" sz="600" b="0" i="0" u="none" strike="noStrike">
                          <a:effectLst/>
                          <a:latin typeface="Arial"/>
                        </a:rPr>
                        <a:t>20186000972612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CONCEPTO JURIDICO ELECCION PERSONERO DE DOSQUEBRADAS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20186000972622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20186000972632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20182020643631</a:t>
                      </a:r>
                    </a:p>
                  </a:txBody>
                  <a:tcPr marL="7620" marR="7620" marT="7620" marB="0" anchor="ctr"/>
                </a:tc>
              </a:tr>
              <a:tr h="412045">
                <a:tc>
                  <a:txBody>
                    <a:bodyPr/>
                    <a:lstStyle/>
                    <a:p>
                      <a:pPr algn="ctr" fontAlgn="ctr"/>
                      <a:r>
                        <a:rPr lang="es-CO" sz="600" b="0" i="0" u="none" strike="noStrike">
                          <a:effectLst/>
                          <a:latin typeface="Arial"/>
                        </a:rPr>
                        <a:t>20186000972652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20186000972722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20186000972742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20186000972772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20186000972782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VEGA RAMOS MIRIAM DEL CARMEN  CC 50884677</a:t>
                      </a:r>
                      <a:br>
                        <a:rPr lang="es-CO" sz="600" b="0" i="0" u="none" strike="noStrike">
                          <a:effectLst/>
                          <a:latin typeface="Arial"/>
                        </a:rPr>
                      </a:br>
                      <a:r>
                        <a:rPr lang="es-CO" sz="600" b="0" i="0" u="none" strike="noStrike">
                          <a:effectLst/>
                          <a:latin typeface="Arial"/>
                        </a:rPr>
                        <a:t>RESPUESTA AL RADICADO 201817000610871 DE 30 DE OCTUBRE DE 2018 </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dirty="0">
                          <a:effectLst/>
                          <a:latin typeface="Arial"/>
                        </a:rPr>
                        <a:t>20181700644091</a:t>
                      </a:r>
                    </a:p>
                  </a:txBody>
                  <a:tcPr marL="7620" marR="7620" marT="7620" marB="0" anchor="ctr"/>
                </a:tc>
              </a:tr>
            </a:tbl>
          </a:graphicData>
        </a:graphic>
      </p:graphicFrame>
    </p:spTree>
    <p:extLst>
      <p:ext uri="{BB962C8B-B14F-4D97-AF65-F5344CB8AC3E}">
        <p14:creationId xmlns:p14="http://schemas.microsoft.com/office/powerpoint/2010/main" val="2208475675"/>
      </p:ext>
    </p:extLst>
  </p:cSld>
  <p:clrMapOvr>
    <a:masterClrMapping/>
  </p:clrMapOvr>
  <p:timing>
    <p:tnLst>
      <p:par>
        <p:cTn id="1" dur="indefinite" restart="never" nodeType="tmRoot"/>
      </p:par>
    </p:tnLst>
  </p:timing>
</p:sld>
</file>

<file path=ppt/slides/slide122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1223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59106951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20186000972822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20186000972842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20186000972852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INHABILIDAD PARA DESEMPEÑAR CARGO PROFESIONAL - CONVOCATORIA 320 </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20181020692451</a:t>
                      </a:r>
                    </a:p>
                  </a:txBody>
                  <a:tcPr marL="7620" marR="7620" marT="7620" marB="0" anchor="ctr"/>
                </a:tc>
              </a:tr>
              <a:tr h="412045">
                <a:tc>
                  <a:txBody>
                    <a:bodyPr/>
                    <a:lstStyle/>
                    <a:p>
                      <a:pPr algn="ctr" fontAlgn="ctr"/>
                      <a:r>
                        <a:rPr lang="es-CO" sz="600" b="0" i="0" u="none" strike="noStrike">
                          <a:effectLst/>
                          <a:latin typeface="Arial"/>
                        </a:rPr>
                        <a:t>20186000972862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20186000972882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426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20182110645971</a:t>
                      </a:r>
                    </a:p>
                  </a:txBody>
                  <a:tcPr marL="7620" marR="7620" marT="7620" marB="0" anchor="ctr"/>
                </a:tc>
              </a:tr>
              <a:tr h="412045">
                <a:tc>
                  <a:txBody>
                    <a:bodyPr/>
                    <a:lstStyle/>
                    <a:p>
                      <a:pPr algn="ctr" fontAlgn="ctr"/>
                      <a:r>
                        <a:rPr lang="es-CO" sz="600" b="0" i="0" u="none" strike="noStrike">
                          <a:effectLst/>
                          <a:latin typeface="Arial"/>
                        </a:rPr>
                        <a:t>20186000972942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20185000659451</a:t>
                      </a:r>
                    </a:p>
                  </a:txBody>
                  <a:tcPr marL="7620" marR="7620" marT="7620" marB="0" anchor="ctr"/>
                </a:tc>
              </a:tr>
              <a:tr h="412045">
                <a:tc>
                  <a:txBody>
                    <a:bodyPr/>
                    <a:lstStyle/>
                    <a:p>
                      <a:pPr algn="ctr" fontAlgn="ctr"/>
                      <a:r>
                        <a:rPr lang="es-CO" sz="600" b="0" i="0" u="none" strike="noStrike">
                          <a:effectLst/>
                          <a:latin typeface="Arial"/>
                        </a:rPr>
                        <a:t>20186000972952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AMPLIACION DE REQUISITO CONVOCATORIA 691 DE 2018 OPEC 53918</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20182230657891</a:t>
                      </a:r>
                    </a:p>
                  </a:txBody>
                  <a:tcPr marL="7620" marR="7620" marT="7620" marB="0" anchor="ctr"/>
                </a:tc>
              </a:tr>
              <a:tr h="412045">
                <a:tc>
                  <a:txBody>
                    <a:bodyPr/>
                    <a:lstStyle/>
                    <a:p>
                      <a:pPr algn="ctr" fontAlgn="ctr"/>
                      <a:r>
                        <a:rPr lang="es-CO" sz="600" b="0" i="0" u="none" strike="noStrike">
                          <a:effectLst/>
                          <a:latin typeface="Arial"/>
                        </a:rPr>
                        <a:t>20186000972962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RESPUESTA OFICIO 20185000614621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20186000972972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486954630"/>
      </p:ext>
    </p:extLst>
  </p:cSld>
  <p:clrMapOvr>
    <a:masterClrMapping/>
  </p:clrMapOvr>
  <p:timing>
    <p:tnLst>
      <p:par>
        <p:cTn id="1" dur="indefinite" restart="never" nodeType="tmRoot"/>
      </p:par>
    </p:tnLst>
  </p:timing>
</p:sld>
</file>

<file path=ppt/slides/slide122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1224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70146484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20186000972982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REPSUESTA OFICIO 20185000614621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20186000973062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OFICIOS RADICADOS 253831.312651 Y 344551</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20185000649551</a:t>
                      </a:r>
                    </a:p>
                  </a:txBody>
                  <a:tcPr marL="7620" marR="7620" marT="7620" marB="0" anchor="ctr"/>
                </a:tc>
              </a:tr>
              <a:tr h="412045">
                <a:tc>
                  <a:txBody>
                    <a:bodyPr/>
                    <a:lstStyle/>
                    <a:p>
                      <a:pPr algn="ctr" fontAlgn="ctr"/>
                      <a:r>
                        <a:rPr lang="es-CO" sz="600" b="0" i="0" u="none" strike="noStrike">
                          <a:effectLst/>
                          <a:latin typeface="Arial"/>
                        </a:rPr>
                        <a:t>20186000973072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PETICION.QUEJA.RECLAMO.</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20186000973102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PQR REGISTRADA - 201810250011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20186000973132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20186000973142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20186000973152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20182230661571</a:t>
                      </a:r>
                    </a:p>
                  </a:txBody>
                  <a:tcPr marL="7620" marR="7620" marT="7620" marB="0" anchor="ctr"/>
                </a:tc>
              </a:tr>
              <a:tr h="412045">
                <a:tc>
                  <a:txBody>
                    <a:bodyPr/>
                    <a:lstStyle/>
                    <a:p>
                      <a:pPr algn="ctr" fontAlgn="ctr"/>
                      <a:r>
                        <a:rPr lang="es-CO" sz="600" b="0" i="0" u="none" strike="noStrike">
                          <a:effectLst/>
                          <a:latin typeface="Arial"/>
                        </a:rPr>
                        <a:t>20186000973162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20186000973192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ALCALDIA DE NEIVA</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321149630"/>
      </p:ext>
    </p:extLst>
  </p:cSld>
  <p:clrMapOvr>
    <a:masterClrMapping/>
  </p:clrMapOvr>
  <p:timing>
    <p:tnLst>
      <p:par>
        <p:cTn id="1" dur="indefinite" restart="never" nodeType="tmRoot"/>
      </p:par>
    </p:tnLst>
  </p:timing>
</p:sld>
</file>

<file path=ppt/slides/slide122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1225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15109936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20186000973222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20186000973242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CAMBIO DE INFORMACION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20186000973262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CONTESTACIÓN DE DERECHO DE PETICIÓN - CNSC</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20186000973272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DE INFORMACION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20186000973292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20186000973302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20186000973322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20186000973342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COMUNICACION CNSC RADICADO 2018301060371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20186000973362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SOLICITA INFORME EN EL QUE PRECISE EL PROCEDIMIENTO ADELANTADO Y COPIA DE LOS ACTOS ADMINISTRATIVOS - RAD 20185000604741</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dirty="0">
                          <a:effectLst/>
                          <a:latin typeface="Arial"/>
                        </a:rPr>
                        <a:t>20185000664881</a:t>
                      </a:r>
                    </a:p>
                  </a:txBody>
                  <a:tcPr marL="7620" marR="7620" marT="7620" marB="0" anchor="ctr"/>
                </a:tc>
              </a:tr>
            </a:tbl>
          </a:graphicData>
        </a:graphic>
      </p:graphicFrame>
    </p:spTree>
    <p:extLst>
      <p:ext uri="{BB962C8B-B14F-4D97-AF65-F5344CB8AC3E}">
        <p14:creationId xmlns:p14="http://schemas.microsoft.com/office/powerpoint/2010/main" val="857510108"/>
      </p:ext>
    </p:extLst>
  </p:cSld>
  <p:clrMapOvr>
    <a:masterClrMapping/>
  </p:clrMapOvr>
  <p:timing>
    <p:tnLst>
      <p:par>
        <p:cTn id="1" dur="indefinite" restart="never" nodeType="tmRoot"/>
      </p:par>
    </p:tnLst>
  </p:timing>
</p:sld>
</file>

<file path=ppt/slides/slide122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1226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08141411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20186000973382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20186000973402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 SOLICITUD INSTRUCCIONES USO DE LISTA DE ELEGIBLES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20186000973432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RESPUESTA REQUERIMIENTO OPEC EL TAMBO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20186000973442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RESPUESTA OFICIO RADICADO N° 20182130628811-EL RETORNO GUAVIARE CONVOCATORIA POSTCONFLICTO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20186000973452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20182230652261</a:t>
                      </a:r>
                    </a:p>
                  </a:txBody>
                  <a:tcPr marL="7620" marR="7620" marT="7620" marB="0" anchor="ctr"/>
                </a:tc>
              </a:tr>
              <a:tr h="412045">
                <a:tc>
                  <a:txBody>
                    <a:bodyPr/>
                    <a:lstStyle/>
                    <a:p>
                      <a:pPr algn="ctr" fontAlgn="ctr"/>
                      <a:r>
                        <a:rPr lang="es-CO" sz="600" b="0" i="0" u="none" strike="noStrike">
                          <a:effectLst/>
                          <a:latin typeface="Arial"/>
                        </a:rPr>
                        <a:t>20186000973462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INHABILITADA PARA DESEMPEÑAR CARGO DE PROFESIONAL ESPECIALIZADO CÓDIGO 2028.GRADO14 OPEC 208456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20186000973472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TRASLADO POR COMPETENCIA - LISSY JOHANNA MENESES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20186000973482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20186000973492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CITACION NOTIFICACION RESOLUCION ORDINARIA No. ORD-80117-0125-2018</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46440050"/>
      </p:ext>
    </p:extLst>
  </p:cSld>
  <p:clrMapOvr>
    <a:masterClrMapping/>
  </p:clrMapOvr>
  <p:timing>
    <p:tnLst>
      <p:par>
        <p:cTn id="1" dur="indefinite" restart="never" nodeType="tmRoot"/>
      </p:par>
    </p:tnLst>
  </p:timing>
</p:sld>
</file>

<file path=ppt/slides/slide122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1227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27956306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20186000973502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20186000973512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20186000973522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20186000973542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REMISION DE INFORMACION AUTORIDAD NACIONAL DE LICENCIAS AMBIENTALES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20186000973592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 CONVOCATORIA 507-591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20182210646991</a:t>
                      </a:r>
                    </a:p>
                  </a:txBody>
                  <a:tcPr marL="7620" marR="7620" marT="7620" marB="0" anchor="ctr"/>
                </a:tc>
              </a:tr>
              <a:tr h="412045">
                <a:tc>
                  <a:txBody>
                    <a:bodyPr/>
                    <a:lstStyle/>
                    <a:p>
                      <a:pPr algn="ctr" fontAlgn="ctr"/>
                      <a:r>
                        <a:rPr lang="es-CO" sz="600" b="0" i="0" u="none" strike="noStrike">
                          <a:effectLst/>
                          <a:latin typeface="Arial"/>
                        </a:rPr>
                        <a:t>20186000973632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20186000973642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DERECHO DE PETICION </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20182310662531</a:t>
                      </a:r>
                    </a:p>
                  </a:txBody>
                  <a:tcPr marL="7620" marR="7620" marT="7620" marB="0" anchor="ctr"/>
                </a:tc>
              </a:tr>
              <a:tr h="412045">
                <a:tc>
                  <a:txBody>
                    <a:bodyPr/>
                    <a:lstStyle/>
                    <a:p>
                      <a:pPr algn="ctr" fontAlgn="ctr"/>
                      <a:r>
                        <a:rPr lang="es-CO" sz="600" b="0" i="0" u="none" strike="noStrike">
                          <a:effectLst/>
                          <a:latin typeface="Arial"/>
                        </a:rPr>
                        <a:t>20186000973652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20186000973662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260804231"/>
      </p:ext>
    </p:extLst>
  </p:cSld>
  <p:clrMapOvr>
    <a:masterClrMapping/>
  </p:clrMapOvr>
  <p:timing>
    <p:tnLst>
      <p:par>
        <p:cTn id="1" dur="indefinite" restart="never" nodeType="tmRoot"/>
      </p:par>
    </p:tnLst>
  </p:timing>
</p:sld>
</file>

<file path=ppt/slides/slide122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1228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5667152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20186000973672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CAMBIO DE INFORMACION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20186000973682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REPORTE OPEC ALCALDÍA DE TIMBIQUI CAUCA-CONVOCATORIA POSCONFLICTO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20186000973692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ALCALDÍA DE FUNZA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20186000973702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20186000973732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20186000973742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RV: SOPORTE PAGO CONCURSO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20186000973782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20182230656091</a:t>
                      </a:r>
                    </a:p>
                  </a:txBody>
                  <a:tcPr marL="7620" marR="7620" marT="7620" marB="0" anchor="ctr"/>
                </a:tc>
              </a:tr>
              <a:tr h="412045">
                <a:tc>
                  <a:txBody>
                    <a:bodyPr/>
                    <a:lstStyle/>
                    <a:p>
                      <a:pPr algn="ctr" fontAlgn="ctr"/>
                      <a:r>
                        <a:rPr lang="es-CO" sz="600" b="0" i="0" u="none" strike="noStrike">
                          <a:effectLst/>
                          <a:latin typeface="Arial"/>
                        </a:rPr>
                        <a:t>20186000973792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20186000973802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996529199"/>
      </p:ext>
    </p:extLst>
  </p:cSld>
  <p:clrMapOvr>
    <a:masterClrMapping/>
  </p:clrMapOvr>
  <p:timing>
    <p:tnLst>
      <p:par>
        <p:cTn id="1" dur="indefinite" restart="never" nodeType="tmRoot"/>
      </p:par>
    </p:tnLst>
  </p:timing>
</p:sld>
</file>

<file path=ppt/slides/slide122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1229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07301996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20186000973812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20186000973822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vi-VN" sz="600" b="0" i="0" u="none" strike="noStrike">
                          <a:effectLst/>
                          <a:latin typeface="Arial"/>
                        </a:rPr>
                        <a:t>SOLICITUD PRÓRROGA OPEC -CALAMAR GUAVIARE CONVOCATORIAQ POSCONFLICTO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20186000973832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20186000973862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20186000973872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REQUERIMIENTO DOCUMENTACIÓN PARA EL CIERRE DE ETAPA DE PLANEACION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20186000974032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REMISION RECURSO DE REPOSICION Y EN SUBSIDIO DE APELACION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20186000974062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REMISION DE RECURSO DE REPOSICION Y EN SUBSIDIO DE APELACION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20186000974092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DERECHO DE PETICION - SOLICITUD DE SUSPENSION DE CONCURSO DE MERITOS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20186000974162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TRASLADO POR COMPETENCIA - QUEJA </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dirty="0">
                          <a:effectLst/>
                          <a:latin typeface="Arial"/>
                        </a:rPr>
                        <a:t>20182110645171</a:t>
                      </a:r>
                    </a:p>
                  </a:txBody>
                  <a:tcPr marL="7620" marR="7620" marT="7620" marB="0" anchor="ctr"/>
                </a:tc>
              </a:tr>
            </a:tbl>
          </a:graphicData>
        </a:graphic>
      </p:graphicFrame>
    </p:spTree>
    <p:extLst>
      <p:ext uri="{BB962C8B-B14F-4D97-AF65-F5344CB8AC3E}">
        <p14:creationId xmlns:p14="http://schemas.microsoft.com/office/powerpoint/2010/main" val="2643613164"/>
      </p:ext>
    </p:extLst>
  </p:cSld>
  <p:clrMapOvr>
    <a:masterClrMapping/>
  </p:clrMapOvr>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62112033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201810250011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Felicitación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201810250017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201810250018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201810250019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201810250020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201810250026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123</a:t>
            </a:fld>
            <a:endParaRPr lang="es-CO"/>
          </a:p>
        </p:txBody>
      </p:sp>
    </p:spTree>
    <p:extLst>
      <p:ext uri="{BB962C8B-B14F-4D97-AF65-F5344CB8AC3E}">
        <p14:creationId xmlns:p14="http://schemas.microsoft.com/office/powerpoint/2010/main" val="3361285805"/>
      </p:ext>
    </p:extLst>
  </p:cSld>
  <p:clrMapOvr>
    <a:masterClrMapping/>
  </p:clrMapOvr>
  <p:timing>
    <p:tnLst>
      <p:par>
        <p:cTn id="1" dur="indefinite" restart="never" nodeType="tmRoot"/>
      </p:par>
    </p:tnLst>
  </p:timing>
</p:sld>
</file>

<file path=ppt/slides/slide123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1230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01248190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20186000974172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NOTIFICACIONES</a:t>
                      </a:r>
                    </a:p>
                  </a:txBody>
                  <a:tcPr marL="7620" marR="7620" marT="7620" marB="0" anchor="ctr"/>
                </a:tc>
                <a:tc>
                  <a:txBody>
                    <a:bodyPr/>
                    <a:lstStyle/>
                    <a:p>
                      <a:pPr algn="ctr" fontAlgn="ctr"/>
                      <a:r>
                        <a:rPr lang="es-CO" sz="600" b="0" i="0" u="none" strike="noStrike">
                          <a:effectLst/>
                          <a:latin typeface="Arial"/>
                        </a:rPr>
                        <a:t>RADICADO N° 20181700336511 - 20181700582011</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20181700664701</a:t>
                      </a:r>
                    </a:p>
                  </a:txBody>
                  <a:tcPr marL="7620" marR="7620" marT="7620" marB="0" anchor="ctr"/>
                </a:tc>
              </a:tr>
              <a:tr h="446138">
                <a:tc>
                  <a:txBody>
                    <a:bodyPr/>
                    <a:lstStyle/>
                    <a:p>
                      <a:pPr algn="ctr" fontAlgn="ctr"/>
                      <a:r>
                        <a:rPr lang="es-CO" sz="600" b="0" i="0" u="none" strike="noStrike">
                          <a:effectLst/>
                          <a:latin typeface="Arial"/>
                        </a:rPr>
                        <a:t>20186000974272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RESPUESTA A ORFEO N° 201841730101464572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20186000974282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RECLAMACION ADMINISTRATIVA ACUERDO N° 20181000003606 - CONVOCATORIA 437 </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20182320658151</a:t>
                      </a:r>
                    </a:p>
                  </a:txBody>
                  <a:tcPr marL="7620" marR="7620" marT="7620" marB="0" anchor="ctr"/>
                </a:tc>
              </a:tr>
              <a:tr h="412045">
                <a:tc>
                  <a:txBody>
                    <a:bodyPr/>
                    <a:lstStyle/>
                    <a:p>
                      <a:pPr algn="ctr" fontAlgn="ctr"/>
                      <a:r>
                        <a:rPr lang="es-CO" sz="600" b="0" i="0" u="none" strike="noStrike">
                          <a:effectLst/>
                          <a:latin typeface="Arial"/>
                        </a:rPr>
                        <a:t>20186000974312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RESPUESTA RADICADO N° 201858000575321</a:t>
                      </a:r>
                    </a:p>
                  </a:txBody>
                  <a:tcPr marL="7620" marR="7620" marT="7620" marB="0" anchor="ctr"/>
                </a:tc>
                <a:tc>
                  <a:txBody>
                    <a:bodyPr/>
                    <a:lstStyle/>
                    <a:p>
                      <a:pPr algn="ctr" fontAlgn="ctr"/>
                      <a:r>
                        <a:rPr lang="es-CO" sz="600" b="0" i="0" u="none" strike="noStrike">
                          <a:effectLst/>
                          <a:latin typeface="Arial"/>
                        </a:rPr>
                        <a:t>30/11/2018</a:t>
                      </a:r>
                    </a:p>
                  </a:txBody>
                  <a:tcPr marL="7620" marR="7620" marT="7620" marB="0" anchor="ctr"/>
                </a:tc>
                <a:tc>
                  <a:txBody>
                    <a:bodyPr/>
                    <a:lstStyle/>
                    <a:p>
                      <a:pPr algn="ctr" fontAlgn="ctr"/>
                      <a:r>
                        <a:rPr lang="es-CO" sz="600" b="0" i="0" u="none" strike="noStrike">
                          <a:effectLst/>
                          <a:latin typeface="Arial"/>
                        </a:rPr>
                        <a:t>20181700660321</a:t>
                      </a:r>
                    </a:p>
                  </a:txBody>
                  <a:tcPr marL="7620" marR="7620" marT="7620" marB="0" anchor="ctr"/>
                </a:tc>
              </a:tr>
              <a:tr h="412045">
                <a:tc>
                  <a:txBody>
                    <a:bodyPr/>
                    <a:lstStyle/>
                    <a:p>
                      <a:pPr algn="ctr" fontAlgn="ctr"/>
                      <a:r>
                        <a:rPr lang="es-CO" sz="600" b="0" i="0" u="none" strike="noStrike">
                          <a:effectLst/>
                          <a:latin typeface="Arial"/>
                        </a:rPr>
                        <a:t>20186000974342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AUTORIZACION DE NOMBRAMIENTO DEL SIGUIENTE ELEGIBLE EN LA LISTA OPEC 208018 - CONVOCATORIA 324 DE 2014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20186000974362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AUTORIZACION DE NOMBRAMIENTO DEL SIGUIENTE ELEGIBLE EN LA LISTA OPEC 208018 - CONVOCATORIA 324 DE 2014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20186000974372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TRASLADO REQUERIMIENTO URGENTE - CONVOCATORIA 431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20186000974412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CAMBIO DE ENTIDAD TERRITORIAL POR AMENEZAS </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20182000668351</a:t>
                      </a:r>
                    </a:p>
                  </a:txBody>
                  <a:tcPr marL="7620" marR="7620" marT="7620" marB="0" anchor="ctr"/>
                </a:tc>
              </a:tr>
              <a:tr h="493103">
                <a:tc>
                  <a:txBody>
                    <a:bodyPr/>
                    <a:lstStyle/>
                    <a:p>
                      <a:pPr algn="ctr" fontAlgn="ctr"/>
                      <a:r>
                        <a:rPr lang="es-CO" sz="600" b="0" i="0" u="none" strike="noStrike">
                          <a:effectLst/>
                          <a:latin typeface="Arial"/>
                        </a:rPr>
                        <a:t>20186000974442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547591760"/>
      </p:ext>
    </p:extLst>
  </p:cSld>
  <p:clrMapOvr>
    <a:masterClrMapping/>
  </p:clrMapOvr>
  <p:timing>
    <p:tnLst>
      <p:par>
        <p:cTn id="1" dur="indefinite" restart="never" nodeType="tmRoot"/>
      </p:par>
    </p:tnLst>
  </p:timing>
</p:sld>
</file>

<file path=ppt/slides/slide123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1231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21682243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20186000974482</a:t>
                      </a:r>
                    </a:p>
                  </a:txBody>
                  <a:tcPr marL="7620" marR="7620" marT="7620" marB="0" anchor="ctr"/>
                </a:tc>
                <a:tc>
                  <a:txBody>
                    <a:bodyPr/>
                    <a:lstStyle/>
                    <a:p>
                      <a:pPr algn="ctr" fontAlgn="ctr"/>
                      <a:r>
                        <a:rPr lang="es-CO" sz="600" b="0" i="0" u="none" strike="noStrike">
                          <a:effectLst/>
                          <a:latin typeface="Arial"/>
                        </a:rPr>
                        <a:t>19/11/2018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ACEPTACION OFERTA DE REUBICACION LABORAL EN CUMPLIMIENTO DEL ITEM TRIGESIMO DE LA SU-377 DE 2014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20183200978092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DERECHO DE PETICION RESPUESTA AL RECURSO DE APELACION DE LA FECHA 17 DE AGOSTO DE 2018 SEGUN RESOLUCION 7156 DE KA SECRETARIA DE EDUCACION DE BOGOTA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20186000974782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REQUERIMIENTO COMISIÓN NACIONAL DEL SERVICIO CIVIL</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20186000974842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20181020672891</a:t>
                      </a:r>
                    </a:p>
                  </a:txBody>
                  <a:tcPr marL="7620" marR="7620" marT="7620" marB="0" anchor="ctr"/>
                </a:tc>
              </a:tr>
              <a:tr h="412045">
                <a:tc>
                  <a:txBody>
                    <a:bodyPr/>
                    <a:lstStyle/>
                    <a:p>
                      <a:pPr algn="ctr" fontAlgn="ctr"/>
                      <a:r>
                        <a:rPr lang="es-CO" sz="600" b="0" i="0" u="none" strike="noStrike">
                          <a:effectLst/>
                          <a:latin typeface="Arial"/>
                        </a:rPr>
                        <a:t>20186000974862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RECUPERAR CONTRASEÑA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20186000974882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20186000974892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20186000974912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ANOTACION EN EL REGISTRO PUBLICO DE HARVEY OBANDO TORRES</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20181700648141</a:t>
                      </a:r>
                    </a:p>
                  </a:txBody>
                  <a:tcPr marL="7620" marR="7620" marT="7620" marB="0" anchor="ctr"/>
                </a:tc>
              </a:tr>
              <a:tr h="493103">
                <a:tc>
                  <a:txBody>
                    <a:bodyPr/>
                    <a:lstStyle/>
                    <a:p>
                      <a:pPr algn="ctr" fontAlgn="ctr"/>
                      <a:r>
                        <a:rPr lang="es-CO" sz="600" b="0" i="0" u="none" strike="noStrike">
                          <a:effectLst/>
                          <a:latin typeface="Arial"/>
                        </a:rPr>
                        <a:t>20186000974932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dirty="0">
                          <a:effectLst/>
                          <a:latin typeface="Arial"/>
                        </a:rPr>
                        <a:t>20182230649191</a:t>
                      </a:r>
                    </a:p>
                  </a:txBody>
                  <a:tcPr marL="7620" marR="7620" marT="7620" marB="0" anchor="ctr"/>
                </a:tc>
              </a:tr>
            </a:tbl>
          </a:graphicData>
        </a:graphic>
      </p:graphicFrame>
    </p:spTree>
    <p:extLst>
      <p:ext uri="{BB962C8B-B14F-4D97-AF65-F5344CB8AC3E}">
        <p14:creationId xmlns:p14="http://schemas.microsoft.com/office/powerpoint/2010/main" val="4134953461"/>
      </p:ext>
    </p:extLst>
  </p:cSld>
  <p:clrMapOvr>
    <a:masterClrMapping/>
  </p:clrMapOvr>
  <p:timing>
    <p:tnLst>
      <p:par>
        <p:cTn id="1" dur="indefinite" restart="never" nodeType="tmRoot"/>
      </p:par>
    </p:tnLst>
  </p:timing>
</p:sld>
</file>

<file path=ppt/slides/slide123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1232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81299059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20186000974952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20186000974962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20186000974972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20186000974992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20186000975012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it-IT" sz="600" b="0" i="0" u="none" strike="noStrike">
                          <a:effectLst/>
                          <a:latin typeface="Arial"/>
                        </a:rPr>
                        <a:t>REPORTE OPEC ALCALDI&amp;amp;#39;A DE POLICAPPA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20186000975032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VACACIONES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20186000975042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20182210645181</a:t>
                      </a:r>
                    </a:p>
                  </a:txBody>
                  <a:tcPr marL="7620" marR="7620" marT="7620" marB="0" anchor="ctr"/>
                </a:tc>
              </a:tr>
              <a:tr h="412045">
                <a:tc>
                  <a:txBody>
                    <a:bodyPr/>
                    <a:lstStyle/>
                    <a:p>
                      <a:pPr algn="ctr" fontAlgn="ctr"/>
                      <a:r>
                        <a:rPr lang="es-CO" sz="600" b="0" i="0" u="none" strike="noStrike">
                          <a:effectLst/>
                          <a:latin typeface="Arial"/>
                        </a:rPr>
                        <a:t>20186000975072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ACTA DE NOTIFICACIONES - RECURSOS DE APELACION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20186000975092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CONSULTA EVALUACION DEL DESEMPEÑO LABORAL EN PERIODO DE PRUEBA </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dirty="0">
                          <a:effectLst/>
                          <a:latin typeface="Arial"/>
                        </a:rPr>
                        <a:t>20182000673561</a:t>
                      </a:r>
                    </a:p>
                  </a:txBody>
                  <a:tcPr marL="7620" marR="7620" marT="7620" marB="0" anchor="ctr"/>
                </a:tc>
              </a:tr>
            </a:tbl>
          </a:graphicData>
        </a:graphic>
      </p:graphicFrame>
    </p:spTree>
    <p:extLst>
      <p:ext uri="{BB962C8B-B14F-4D97-AF65-F5344CB8AC3E}">
        <p14:creationId xmlns:p14="http://schemas.microsoft.com/office/powerpoint/2010/main" val="1634873714"/>
      </p:ext>
    </p:extLst>
  </p:cSld>
  <p:clrMapOvr>
    <a:masterClrMapping/>
  </p:clrMapOvr>
  <p:timing>
    <p:tnLst>
      <p:par>
        <p:cTn id="1" dur="indefinite" restart="never" nodeType="tmRoot"/>
      </p:par>
    </p:tnLst>
  </p:timing>
</p:sld>
</file>

<file path=ppt/slides/slide123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1233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4686769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20186000975122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20181700646561</a:t>
                      </a:r>
                    </a:p>
                  </a:txBody>
                  <a:tcPr marL="7620" marR="7620" marT="7620" marB="0" anchor="ctr"/>
                </a:tc>
              </a:tr>
              <a:tr h="446138">
                <a:tc>
                  <a:txBody>
                    <a:bodyPr/>
                    <a:lstStyle/>
                    <a:p>
                      <a:pPr algn="ctr" fontAlgn="ctr"/>
                      <a:r>
                        <a:rPr lang="es-CO" sz="600" b="0" i="0" u="none" strike="noStrike">
                          <a:effectLst/>
                          <a:latin typeface="Arial"/>
                        </a:rPr>
                        <a:t>20186000975202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EXCLUSION LISTA DE ELEGIBLES - CONVOCATORIA 431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20186000975332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TRASLADO POR COMPETENCIA- DAFP</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20182230665601</a:t>
                      </a:r>
                    </a:p>
                  </a:txBody>
                  <a:tcPr marL="7620" marR="7620" marT="7620" marB="0" anchor="ctr"/>
                </a:tc>
              </a:tr>
              <a:tr h="412045">
                <a:tc>
                  <a:txBody>
                    <a:bodyPr/>
                    <a:lstStyle/>
                    <a:p>
                      <a:pPr algn="ctr" fontAlgn="ctr"/>
                      <a:r>
                        <a:rPr lang="es-CO" sz="600" b="0" i="0" u="none" strike="noStrike">
                          <a:effectLst/>
                          <a:latin typeface="Arial"/>
                        </a:rPr>
                        <a:t>20186000975352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PETICION - WALTER OSWALDO CASTRO PEÑUELA </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20182230657571</a:t>
                      </a:r>
                    </a:p>
                  </a:txBody>
                  <a:tcPr marL="7620" marR="7620" marT="7620" marB="0" anchor="ctr"/>
                </a:tc>
              </a:tr>
              <a:tr h="412045">
                <a:tc>
                  <a:txBody>
                    <a:bodyPr/>
                    <a:lstStyle/>
                    <a:p>
                      <a:pPr algn="ctr" fontAlgn="ctr"/>
                      <a:r>
                        <a:rPr lang="es-CO" sz="600" b="0" i="0" u="none" strike="noStrike">
                          <a:effectLst/>
                          <a:latin typeface="Arial"/>
                        </a:rPr>
                        <a:t>20186000975482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20186000975532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20186000975662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20182210645771</a:t>
                      </a:r>
                    </a:p>
                  </a:txBody>
                  <a:tcPr marL="7620" marR="7620" marT="7620" marB="0" anchor="ctr"/>
                </a:tc>
              </a:tr>
              <a:tr h="412045">
                <a:tc>
                  <a:txBody>
                    <a:bodyPr/>
                    <a:lstStyle/>
                    <a:p>
                      <a:pPr algn="ctr" fontAlgn="ctr"/>
                      <a:r>
                        <a:rPr lang="es-CO" sz="600" b="0" i="0" u="none" strike="noStrike">
                          <a:effectLst/>
                          <a:latin typeface="Arial"/>
                        </a:rPr>
                        <a:t>20186000975682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PETICIÓN DE CONCEPTO JURÍDICO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20186000975702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RAD N° 20181700539751</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dirty="0">
                          <a:effectLst/>
                          <a:latin typeface="Arial"/>
                        </a:rPr>
                        <a:t>20181700655261</a:t>
                      </a:r>
                    </a:p>
                  </a:txBody>
                  <a:tcPr marL="7620" marR="7620" marT="7620" marB="0" anchor="ctr"/>
                </a:tc>
              </a:tr>
            </a:tbl>
          </a:graphicData>
        </a:graphic>
      </p:graphicFrame>
    </p:spTree>
    <p:extLst>
      <p:ext uri="{BB962C8B-B14F-4D97-AF65-F5344CB8AC3E}">
        <p14:creationId xmlns:p14="http://schemas.microsoft.com/office/powerpoint/2010/main" val="648570249"/>
      </p:ext>
    </p:extLst>
  </p:cSld>
  <p:clrMapOvr>
    <a:masterClrMapping/>
  </p:clrMapOvr>
  <p:timing>
    <p:tnLst>
      <p:par>
        <p:cTn id="1" dur="indefinite" restart="never" nodeType="tmRoot"/>
      </p:par>
    </p:tnLst>
  </p:timing>
</p:sld>
</file>

<file path=ppt/slides/slide123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1234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85790912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20186000975712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RADICADO NO. 20181700488071 </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20181700646351</a:t>
                      </a:r>
                    </a:p>
                  </a:txBody>
                  <a:tcPr marL="7620" marR="7620" marT="7620" marB="0" anchor="ctr"/>
                </a:tc>
              </a:tr>
              <a:tr h="446138">
                <a:tc>
                  <a:txBody>
                    <a:bodyPr/>
                    <a:lstStyle/>
                    <a:p>
                      <a:pPr algn="ctr" fontAlgn="ctr"/>
                      <a:r>
                        <a:rPr lang="es-CO" sz="600" b="0" i="0" u="none" strike="noStrike">
                          <a:effectLst/>
                          <a:latin typeface="Arial"/>
                        </a:rPr>
                        <a:t>20186000975722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20186000975732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20186000975752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NANCY DEL CARMEN YELA MORENO CC 59812977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20186000975762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CANDIDA ESPERANZA YELA RUIZ CC 27537820</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20186000975782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EVER IVAN LOZA VALLEJOS CC 13066782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20186000975802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JOSE HUMBERTO MEJIA ANDRADE CC 5372666 </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20181700648061</a:t>
                      </a:r>
                    </a:p>
                  </a:txBody>
                  <a:tcPr marL="7620" marR="7620" marT="7620" marB="0" anchor="ctr"/>
                </a:tc>
              </a:tr>
              <a:tr h="412045">
                <a:tc>
                  <a:txBody>
                    <a:bodyPr/>
                    <a:lstStyle/>
                    <a:p>
                      <a:pPr algn="ctr" fontAlgn="ctr"/>
                      <a:r>
                        <a:rPr lang="es-CO" sz="600" b="0" i="0" u="none" strike="noStrike">
                          <a:effectLst/>
                          <a:latin typeface="Arial"/>
                        </a:rPr>
                        <a:t>20186000975832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20186000975842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PARA ACTUALIZACIÓN DEL REGISTRO DE CARRERA ADMINISTRATIVA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dirty="0">
                          <a:effectLst/>
                          <a:latin typeface="Arial"/>
                        </a:rPr>
                        <a:t>20181700647751</a:t>
                      </a:r>
                    </a:p>
                  </a:txBody>
                  <a:tcPr marL="7620" marR="7620" marT="7620" marB="0" anchor="ctr"/>
                </a:tc>
              </a:tr>
            </a:tbl>
          </a:graphicData>
        </a:graphic>
      </p:graphicFrame>
    </p:spTree>
    <p:extLst>
      <p:ext uri="{BB962C8B-B14F-4D97-AF65-F5344CB8AC3E}">
        <p14:creationId xmlns:p14="http://schemas.microsoft.com/office/powerpoint/2010/main" val="448230771"/>
      </p:ext>
    </p:extLst>
  </p:cSld>
  <p:clrMapOvr>
    <a:masterClrMapping/>
  </p:clrMapOvr>
  <p:timing>
    <p:tnLst>
      <p:par>
        <p:cTn id="1" dur="indefinite" restart="never" nodeType="tmRoot"/>
      </p:par>
    </p:tnLst>
  </p:timing>
</p:sld>
</file>

<file path=ppt/slides/slide123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1235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71732457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20186000975862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20186000975872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20186000975902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20186000975942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INSCRIPCION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20186000975962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ALCANCE A REPORTE DE INFORMACIÓN RELATIVA A LA CONVOCATORIA 431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20186000976092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20186000976112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RESPUESTA OFICIO 20181700547751 </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20181700646721</a:t>
                      </a:r>
                    </a:p>
                  </a:txBody>
                  <a:tcPr marL="7620" marR="7620" marT="7620" marB="0" anchor="ctr"/>
                </a:tc>
              </a:tr>
              <a:tr h="412045">
                <a:tc>
                  <a:txBody>
                    <a:bodyPr/>
                    <a:lstStyle/>
                    <a:p>
                      <a:pPr algn="ctr" fontAlgn="ctr"/>
                      <a:r>
                        <a:rPr lang="es-CO" sz="600" b="0" i="0" u="none" strike="noStrike">
                          <a:effectLst/>
                          <a:latin typeface="Arial"/>
                        </a:rPr>
                        <a:t>20186000976122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20186000976132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555224172"/>
      </p:ext>
    </p:extLst>
  </p:cSld>
  <p:clrMapOvr>
    <a:masterClrMapping/>
  </p:clrMapOvr>
  <p:timing>
    <p:tnLst>
      <p:par>
        <p:cTn id="1" dur="indefinite" restart="never" nodeType="tmRoot"/>
      </p:par>
    </p:tnLst>
  </p:timing>
</p:sld>
</file>

<file path=ppt/slides/slide123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1236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85456500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20186000976142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20186000976212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INFIMANIZALES - CALDAS</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20182020662931</a:t>
                      </a:r>
                    </a:p>
                  </a:txBody>
                  <a:tcPr marL="7620" marR="7620" marT="7620" marB="0" anchor="ctr"/>
                </a:tc>
              </a:tr>
              <a:tr h="412045">
                <a:tc>
                  <a:txBody>
                    <a:bodyPr/>
                    <a:lstStyle/>
                    <a:p>
                      <a:pPr algn="ctr" fontAlgn="ctr"/>
                      <a:r>
                        <a:rPr lang="es-CO" sz="600" b="0" i="0" u="none" strike="noStrike">
                          <a:effectLst/>
                          <a:latin typeface="Arial"/>
                        </a:rPr>
                        <a:t>20186000976232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VERIFICACION CARGOS CAUCA</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20181700652411</a:t>
                      </a:r>
                    </a:p>
                  </a:txBody>
                  <a:tcPr marL="7620" marR="7620" marT="7620" marB="0" anchor="ctr"/>
                </a:tc>
              </a:tr>
              <a:tr h="412045">
                <a:tc>
                  <a:txBody>
                    <a:bodyPr/>
                    <a:lstStyle/>
                    <a:p>
                      <a:pPr algn="ctr" fontAlgn="ctr"/>
                      <a:r>
                        <a:rPr lang="es-CO" sz="600" b="0" i="0" u="none" strike="noStrike">
                          <a:effectLst/>
                          <a:latin typeface="Arial"/>
                        </a:rPr>
                        <a:t>20186000976252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RECLAMACION LABORAL POR DERECHO PREFERENCIAL DE ENCARGO DADA LA VULNERACIÓN DE LOS DERECHOS DE CARRERA ADMINISTRATIVA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20186000976262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426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20186000976272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20186000976292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20186000976302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20186000976322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427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dirty="0">
                          <a:effectLst/>
                          <a:latin typeface="Arial"/>
                        </a:rPr>
                        <a:t>20182330695771</a:t>
                      </a:r>
                    </a:p>
                  </a:txBody>
                  <a:tcPr marL="7620" marR="7620" marT="7620" marB="0" anchor="ctr"/>
                </a:tc>
              </a:tr>
            </a:tbl>
          </a:graphicData>
        </a:graphic>
      </p:graphicFrame>
    </p:spTree>
    <p:extLst>
      <p:ext uri="{BB962C8B-B14F-4D97-AF65-F5344CB8AC3E}">
        <p14:creationId xmlns:p14="http://schemas.microsoft.com/office/powerpoint/2010/main" val="2379339619"/>
      </p:ext>
    </p:extLst>
  </p:cSld>
  <p:clrMapOvr>
    <a:masterClrMapping/>
  </p:clrMapOvr>
  <p:timing>
    <p:tnLst>
      <p:par>
        <p:cTn id="1" dur="indefinite" restart="never" nodeType="tmRoot"/>
      </p:par>
    </p:tnLst>
  </p:timing>
</p:sld>
</file>

<file path=ppt/slides/slide123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1237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29437793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20186000976332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20186000976372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RESPUESTA A SOLICITUD NO. 201811150098</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20186000976432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20186000976442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437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20186000976452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507-591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20182210645571</a:t>
                      </a:r>
                    </a:p>
                  </a:txBody>
                  <a:tcPr marL="7620" marR="7620" marT="7620" marB="0" anchor="ctr"/>
                </a:tc>
              </a:tr>
              <a:tr h="412045">
                <a:tc>
                  <a:txBody>
                    <a:bodyPr/>
                    <a:lstStyle/>
                    <a:p>
                      <a:pPr algn="ctr" fontAlgn="ctr"/>
                      <a:r>
                        <a:rPr lang="es-CO" sz="600" b="0" i="0" u="none" strike="noStrike">
                          <a:effectLst/>
                          <a:latin typeface="Arial"/>
                        </a:rPr>
                        <a:t>20186000976462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20186000976492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OFI18-00151437 / IDM: SOLICITUD INTERVENCIÓN POR PERSONAL NO UNIFORMADO DE LAS FUERZAS ARMADAS Y PREOCUPACIÓN POR SITUACIÓN LABORAL.POR CONCURSO DE MERITOS.</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20182110645131</a:t>
                      </a:r>
                    </a:p>
                  </a:txBody>
                  <a:tcPr marL="7620" marR="7620" marT="7620" marB="0" anchor="ctr"/>
                </a:tc>
              </a:tr>
              <a:tr h="412045">
                <a:tc>
                  <a:txBody>
                    <a:bodyPr/>
                    <a:lstStyle/>
                    <a:p>
                      <a:pPr algn="ctr" fontAlgn="ctr"/>
                      <a:r>
                        <a:rPr lang="es-CO" sz="600" b="0" i="0" u="none" strike="noStrike">
                          <a:effectLst/>
                          <a:latin typeface="Arial"/>
                        </a:rPr>
                        <a:t>20186000976502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20186000976532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26520637"/>
      </p:ext>
    </p:extLst>
  </p:cSld>
  <p:clrMapOvr>
    <a:masterClrMapping/>
  </p:clrMapOvr>
  <p:timing>
    <p:tnLst>
      <p:par>
        <p:cTn id="1" dur="indefinite" restart="never" nodeType="tmRoot"/>
      </p:par>
    </p:tnLst>
  </p:timing>
</p:sld>
</file>

<file path=ppt/slides/slide123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1238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60915627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20186000976542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OFI18-00151586 / IDM: SOLICITUD DE INTERVENCIÓN POR INCONFORMIDAD DEL PERSONAL NO UNIFORMADO CON EL CONCURSO DE MÉRITOS A REALIZARSE.</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20186000976552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CORREO CON COPIA A LA CNSC</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20186000976562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RECUPERAR CONTRASEÑA SIMO - INSCRITO CONVOCATORIA 433</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20182230649211</a:t>
                      </a:r>
                    </a:p>
                  </a:txBody>
                  <a:tcPr marL="7620" marR="7620" marT="7620" marB="0" anchor="ctr"/>
                </a:tc>
              </a:tr>
              <a:tr h="412045">
                <a:tc>
                  <a:txBody>
                    <a:bodyPr/>
                    <a:lstStyle/>
                    <a:p>
                      <a:pPr algn="ctr" fontAlgn="ctr"/>
                      <a:r>
                        <a:rPr lang="es-CO" sz="600" b="0" i="0" u="none" strike="noStrike">
                          <a:effectLst/>
                          <a:latin typeface="Arial"/>
                        </a:rPr>
                        <a:t>20186000976572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OFI18-00151510 / IDM: CARTA DONDE PERSONAL NO UNIFORMADO DE LAS FUERZAS</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20186000976602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CENTRO ORIENTE</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20182230657551</a:t>
                      </a:r>
                    </a:p>
                  </a:txBody>
                  <a:tcPr marL="7620" marR="7620" marT="7620" marB="0" anchor="ctr"/>
                </a:tc>
              </a:tr>
              <a:tr h="412045">
                <a:tc>
                  <a:txBody>
                    <a:bodyPr/>
                    <a:lstStyle/>
                    <a:p>
                      <a:pPr algn="ctr" fontAlgn="ctr"/>
                      <a:r>
                        <a:rPr lang="es-CO" sz="600" b="0" i="0" u="none" strike="noStrike">
                          <a:effectLst/>
                          <a:latin typeface="Arial"/>
                        </a:rPr>
                        <a:t>20186000976612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VULNERACION DERECHOS DE CARRERA ADMINISTRATIVA RECURSO DE REPOSICION Y EN SUBSIDIO EL DE APELACION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20186000976632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20186000976642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20186000976652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VULNERACION DERECHOS DE CARRERA ADMINISTRATIVA RECURSO DE REPOSICION Y EN SUBSIDIO EL DE APELACION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803163408"/>
      </p:ext>
    </p:extLst>
  </p:cSld>
  <p:clrMapOvr>
    <a:masterClrMapping/>
  </p:clrMapOvr>
  <p:timing>
    <p:tnLst>
      <p:par>
        <p:cTn id="1" dur="indefinite" restart="never" nodeType="tmRoot"/>
      </p:par>
    </p:tnLst>
  </p:timing>
</p:sld>
</file>

<file path=ppt/slides/slide123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1239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27865153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20186000976662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20186000976712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CUMPLIMIENTO CIRCULAR 003 DE 2014</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20181020692521</a:t>
                      </a:r>
                    </a:p>
                  </a:txBody>
                  <a:tcPr marL="7620" marR="7620" marT="7620" marB="0" anchor="ctr"/>
                </a:tc>
              </a:tr>
              <a:tr h="412045">
                <a:tc>
                  <a:txBody>
                    <a:bodyPr/>
                    <a:lstStyle/>
                    <a:p>
                      <a:pPr algn="ctr" fontAlgn="ctr"/>
                      <a:r>
                        <a:rPr lang="es-CO" sz="600" b="0" i="0" u="none" strike="noStrike">
                          <a:effectLst/>
                          <a:latin typeface="Arial"/>
                        </a:rPr>
                        <a:t>20186000976722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20186000976742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20186000976752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20186000976772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20186000976782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20186000976802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20186000976822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820989720"/>
      </p:ext>
    </p:extLst>
  </p:cSld>
  <p:clrMapOvr>
    <a:masterClrMapping/>
  </p:clrMapOvr>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17110082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201810250027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201810250033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201810250034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201810250035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201810250036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201810250042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124</a:t>
            </a:fld>
            <a:endParaRPr lang="es-CO"/>
          </a:p>
        </p:txBody>
      </p:sp>
    </p:spTree>
    <p:extLst>
      <p:ext uri="{BB962C8B-B14F-4D97-AF65-F5344CB8AC3E}">
        <p14:creationId xmlns:p14="http://schemas.microsoft.com/office/powerpoint/2010/main" val="3712587286"/>
      </p:ext>
    </p:extLst>
  </p:cSld>
  <p:clrMapOvr>
    <a:masterClrMapping/>
  </p:clrMapOvr>
  <p:timing>
    <p:tnLst>
      <p:par>
        <p:cTn id="1" dur="indefinite" restart="never" nodeType="tmRoot"/>
      </p:par>
    </p:tnLst>
  </p:timing>
</p:sld>
</file>

<file path=ppt/slides/slide124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1240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01049757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20186000976842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20186000976862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20186000976872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20186000976892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20186000976932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20186000976962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20186000977072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COMUNICADO CON RAD: 201850000574281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20181700654421</a:t>
                      </a:r>
                    </a:p>
                  </a:txBody>
                  <a:tcPr marL="7620" marR="7620" marT="7620" marB="0" anchor="ctr"/>
                </a:tc>
              </a:tr>
              <a:tr h="412045">
                <a:tc>
                  <a:txBody>
                    <a:bodyPr/>
                    <a:lstStyle/>
                    <a:p>
                      <a:pPr algn="ctr" fontAlgn="ctr"/>
                      <a:r>
                        <a:rPr lang="es-CO" sz="600" b="0" i="0" u="none" strike="noStrike">
                          <a:effectLst/>
                          <a:latin typeface="Arial"/>
                        </a:rPr>
                        <a:t>20186000977092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20186000977102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CONTESTACION RAD No 20185000574281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93196152"/>
      </p:ext>
    </p:extLst>
  </p:cSld>
  <p:clrMapOvr>
    <a:masterClrMapping/>
  </p:clrMapOvr>
  <p:timing>
    <p:tnLst>
      <p:par>
        <p:cTn id="1" dur="indefinite" restart="never" nodeType="tmRoot"/>
      </p:par>
    </p:tnLst>
  </p:timing>
</p:sld>
</file>

<file path=ppt/slides/slide124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1241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76345218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20186000977202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ESE HOSPITAL SAN JOSE DE LA PALMA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20186000977212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20183200650741</a:t>
                      </a:r>
                    </a:p>
                  </a:txBody>
                  <a:tcPr marL="7620" marR="7620" marT="7620" marB="0" anchor="ctr"/>
                </a:tc>
              </a:tr>
              <a:tr h="412045">
                <a:tc>
                  <a:txBody>
                    <a:bodyPr/>
                    <a:lstStyle/>
                    <a:p>
                      <a:pPr algn="ctr" fontAlgn="ctr"/>
                      <a:r>
                        <a:rPr lang="es-CO" sz="600" b="0" i="0" u="none" strike="noStrike">
                          <a:effectLst/>
                          <a:latin typeface="Arial"/>
                        </a:rPr>
                        <a:t>20186000977262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CERTIFICADO LABORAL PRACTICANTE REGISTRO</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20181700662711</a:t>
                      </a:r>
                    </a:p>
                  </a:txBody>
                  <a:tcPr marL="7620" marR="7620" marT="7620" marB="0" anchor="ctr"/>
                </a:tc>
              </a:tr>
              <a:tr h="412045">
                <a:tc>
                  <a:txBody>
                    <a:bodyPr/>
                    <a:lstStyle/>
                    <a:p>
                      <a:pPr algn="ctr" fontAlgn="ctr"/>
                      <a:r>
                        <a:rPr lang="es-CO" sz="600" b="0" i="0" u="none" strike="noStrike">
                          <a:effectLst/>
                          <a:latin typeface="Arial"/>
                        </a:rPr>
                        <a:t>20186000977292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20186000977312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ASIGNACION FUNCIONES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20186000977332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20186000977342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20186000977382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20186000977402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SOLICITUD DE INFORMACION CONVOCATORIA TERRITORIAL</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dirty="0">
                          <a:effectLst/>
                          <a:latin typeface="Arial"/>
                        </a:rPr>
                        <a:t>20182230664661</a:t>
                      </a:r>
                    </a:p>
                  </a:txBody>
                  <a:tcPr marL="7620" marR="7620" marT="7620" marB="0" anchor="ctr"/>
                </a:tc>
              </a:tr>
            </a:tbl>
          </a:graphicData>
        </a:graphic>
      </p:graphicFrame>
    </p:spTree>
    <p:extLst>
      <p:ext uri="{BB962C8B-B14F-4D97-AF65-F5344CB8AC3E}">
        <p14:creationId xmlns:p14="http://schemas.microsoft.com/office/powerpoint/2010/main" val="2882252845"/>
      </p:ext>
    </p:extLst>
  </p:cSld>
  <p:clrMapOvr>
    <a:masterClrMapping/>
  </p:clrMapOvr>
  <p:timing>
    <p:tnLst>
      <p:par>
        <p:cTn id="1" dur="indefinite" restart="never" nodeType="tmRoot"/>
      </p:par>
    </p:tnLst>
  </p:timing>
</p:sld>
</file>

<file path=ppt/slides/slide124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1242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52685521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20186000977422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20186000977462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20186000977562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CONSULTA CONCEPTO JURIDICO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20182020650241</a:t>
                      </a:r>
                    </a:p>
                  </a:txBody>
                  <a:tcPr marL="7620" marR="7620" marT="7620" marB="0" anchor="ctr"/>
                </a:tc>
              </a:tr>
              <a:tr h="412045">
                <a:tc>
                  <a:txBody>
                    <a:bodyPr/>
                    <a:lstStyle/>
                    <a:p>
                      <a:pPr algn="ctr" fontAlgn="ctr"/>
                      <a:r>
                        <a:rPr lang="es-CO" sz="600" b="0" i="0" u="none" strike="noStrike">
                          <a:effectLst/>
                          <a:latin typeface="Arial"/>
                        </a:rPr>
                        <a:t>20186000977742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INSCRIPCION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20186000977842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20186000977922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20182210648771</a:t>
                      </a:r>
                    </a:p>
                  </a:txBody>
                  <a:tcPr marL="7620" marR="7620" marT="7620" marB="0" anchor="ctr"/>
                </a:tc>
              </a:tr>
              <a:tr h="412045">
                <a:tc>
                  <a:txBody>
                    <a:bodyPr/>
                    <a:lstStyle/>
                    <a:p>
                      <a:pPr algn="ctr" fontAlgn="ctr"/>
                      <a:r>
                        <a:rPr lang="es-CO" sz="600" b="0" i="0" u="none" strike="noStrike">
                          <a:effectLst/>
                          <a:latin typeface="Arial"/>
                        </a:rPr>
                        <a:t>20186000977932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20182210658431</a:t>
                      </a:r>
                    </a:p>
                  </a:txBody>
                  <a:tcPr marL="7620" marR="7620" marT="7620" marB="0" anchor="ctr"/>
                </a:tc>
              </a:tr>
              <a:tr h="412045">
                <a:tc>
                  <a:txBody>
                    <a:bodyPr/>
                    <a:lstStyle/>
                    <a:p>
                      <a:pPr algn="ctr" fontAlgn="ctr"/>
                      <a:r>
                        <a:rPr lang="es-CO" sz="600" b="0" i="0" u="none" strike="noStrike">
                          <a:effectLst/>
                          <a:latin typeface="Arial"/>
                        </a:rPr>
                        <a:t>20186000977942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ENVIO ACTOS ADMINISTRATIVOS DE NOMBRAMIENTO EN PERIODO DE PRUEBA </a:t>
                      </a: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20191020005871</a:t>
                      </a:r>
                    </a:p>
                  </a:txBody>
                  <a:tcPr marL="7620" marR="7620" marT="7620" marB="0" anchor="ctr"/>
                </a:tc>
              </a:tr>
              <a:tr h="493103">
                <a:tc>
                  <a:txBody>
                    <a:bodyPr/>
                    <a:lstStyle/>
                    <a:p>
                      <a:pPr algn="ctr" fontAlgn="ctr"/>
                      <a:r>
                        <a:rPr lang="es-CO" sz="600" b="0" i="0" u="none" strike="noStrike">
                          <a:effectLst/>
                          <a:latin typeface="Arial"/>
                        </a:rPr>
                        <a:t>20186000977952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RADICADO 20186000950092</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175095810"/>
      </p:ext>
    </p:extLst>
  </p:cSld>
  <p:clrMapOvr>
    <a:masterClrMapping/>
  </p:clrMapOvr>
  <p:timing>
    <p:tnLst>
      <p:par>
        <p:cTn id="1" dur="indefinite" restart="never" nodeType="tmRoot"/>
      </p:par>
    </p:tnLst>
  </p:timing>
</p:sld>
</file>

<file path=ppt/slides/slide124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1243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9553073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20186000977992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20186000978022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REVISION SOLICITUD DE EXCLUSION GINA PAOLA VALENTINO MOLINA </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20182230667831</a:t>
                      </a:r>
                    </a:p>
                  </a:txBody>
                  <a:tcPr marL="7620" marR="7620" marT="7620" marB="0" anchor="ctr"/>
                </a:tc>
              </a:tr>
              <a:tr h="412045">
                <a:tc>
                  <a:txBody>
                    <a:bodyPr/>
                    <a:lstStyle/>
                    <a:p>
                      <a:pPr algn="ctr" fontAlgn="ctr"/>
                      <a:r>
                        <a:rPr lang="es-CO" sz="600" b="0" i="0" u="none" strike="noStrike">
                          <a:effectLst/>
                          <a:latin typeface="Arial"/>
                        </a:rPr>
                        <a:t>20186000978062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20186000978102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20186000978142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20186000978182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20186000978222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20186000978282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20186000978322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RECUPERAR CONTRASEÑA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647818120"/>
      </p:ext>
    </p:extLst>
  </p:cSld>
  <p:clrMapOvr>
    <a:masterClrMapping/>
  </p:clrMapOvr>
  <p:timing>
    <p:tnLst>
      <p:par>
        <p:cTn id="1" dur="indefinite" restart="never" nodeType="tmRoot"/>
      </p:par>
    </p:tnLst>
  </p:timing>
</p:sld>
</file>

<file path=ppt/slides/slide124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1244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48121546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20186000978442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20186000978452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20186000978462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20186000978472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20182210667101</a:t>
                      </a:r>
                    </a:p>
                  </a:txBody>
                  <a:tcPr marL="7620" marR="7620" marT="7620" marB="0" anchor="ctr"/>
                </a:tc>
              </a:tr>
              <a:tr h="412045">
                <a:tc>
                  <a:txBody>
                    <a:bodyPr/>
                    <a:lstStyle/>
                    <a:p>
                      <a:pPr algn="ctr" fontAlgn="ctr"/>
                      <a:r>
                        <a:rPr lang="es-CO" sz="600" b="0" i="0" u="none" strike="noStrike">
                          <a:effectLst/>
                          <a:latin typeface="Arial"/>
                        </a:rPr>
                        <a:t>20186000978492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INFORMACION - DEVOLUCION INMUEBLE OFICINA 411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20186000978532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INFORME SOBRE LOS DAÑOS SUFRIDOS AL VEHICULO AUTOMOTOR DE PLACAS OLO 404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20186000978602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20186000978622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20186000978672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582908547"/>
      </p:ext>
    </p:extLst>
  </p:cSld>
  <p:clrMapOvr>
    <a:masterClrMapping/>
  </p:clrMapOvr>
  <p:timing>
    <p:tnLst>
      <p:par>
        <p:cTn id="1" dur="indefinite" restart="never" nodeType="tmRoot"/>
      </p:par>
    </p:tnLst>
  </p:timing>
</p:sld>
</file>

<file path=ppt/slides/slide124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1245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6661238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20186000978682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20186000978702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TRASLADO SDQS 2681812018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20186000978712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20182210645651</a:t>
                      </a:r>
                    </a:p>
                  </a:txBody>
                  <a:tcPr marL="7620" marR="7620" marT="7620" marB="0" anchor="ctr"/>
                </a:tc>
              </a:tr>
              <a:tr h="412045">
                <a:tc>
                  <a:txBody>
                    <a:bodyPr/>
                    <a:lstStyle/>
                    <a:p>
                      <a:pPr algn="ctr" fontAlgn="ctr"/>
                      <a:r>
                        <a:rPr lang="es-CO" sz="600" b="0" i="0" u="none" strike="noStrike">
                          <a:effectLst/>
                          <a:latin typeface="Arial"/>
                        </a:rPr>
                        <a:t>20186000978722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20186000978732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REQUERIMIENTO BAJO EL RADICADO 20181700538531</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20181700649591</a:t>
                      </a:r>
                    </a:p>
                  </a:txBody>
                  <a:tcPr marL="7620" marR="7620" marT="7620" marB="0" anchor="ctr"/>
                </a:tc>
              </a:tr>
              <a:tr h="412045">
                <a:tc>
                  <a:txBody>
                    <a:bodyPr/>
                    <a:lstStyle/>
                    <a:p>
                      <a:pPr algn="ctr" fontAlgn="ctr"/>
                      <a:r>
                        <a:rPr lang="es-CO" sz="600" b="0" i="0" u="none" strike="noStrike">
                          <a:effectLst/>
                          <a:latin typeface="Arial"/>
                        </a:rPr>
                        <a:t>20186000978782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20186000978792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CORRECION DE PROPUESTA </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20182000654631</a:t>
                      </a:r>
                    </a:p>
                  </a:txBody>
                  <a:tcPr marL="7620" marR="7620" marT="7620" marB="0" anchor="ctr"/>
                </a:tc>
              </a:tr>
              <a:tr h="412045">
                <a:tc>
                  <a:txBody>
                    <a:bodyPr/>
                    <a:lstStyle/>
                    <a:p>
                      <a:pPr algn="ctr" fontAlgn="ctr"/>
                      <a:r>
                        <a:rPr lang="es-CO" sz="600" b="0" i="0" u="none" strike="noStrike">
                          <a:effectLst/>
                          <a:latin typeface="Arial"/>
                        </a:rPr>
                        <a:t>20186000978852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DERECHO DE PETICION </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20185000667681</a:t>
                      </a:r>
                    </a:p>
                  </a:txBody>
                  <a:tcPr marL="7620" marR="7620" marT="7620" marB="0" anchor="ctr"/>
                </a:tc>
              </a:tr>
              <a:tr h="493103">
                <a:tc>
                  <a:txBody>
                    <a:bodyPr/>
                    <a:lstStyle/>
                    <a:p>
                      <a:pPr algn="ctr" fontAlgn="ctr"/>
                      <a:r>
                        <a:rPr lang="es-CO" sz="600" b="0" i="0" u="none" strike="noStrike">
                          <a:effectLst/>
                          <a:latin typeface="Arial"/>
                        </a:rPr>
                        <a:t>20186000978962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CONVOCATORIAS EN EL SECTOR DEFENSA </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dirty="0">
                          <a:effectLst/>
                          <a:latin typeface="Arial"/>
                        </a:rPr>
                        <a:t>20182110645391</a:t>
                      </a:r>
                    </a:p>
                  </a:txBody>
                  <a:tcPr marL="7620" marR="7620" marT="7620" marB="0" anchor="ctr"/>
                </a:tc>
              </a:tr>
            </a:tbl>
          </a:graphicData>
        </a:graphic>
      </p:graphicFrame>
    </p:spTree>
    <p:extLst>
      <p:ext uri="{BB962C8B-B14F-4D97-AF65-F5344CB8AC3E}">
        <p14:creationId xmlns:p14="http://schemas.microsoft.com/office/powerpoint/2010/main" val="30877605"/>
      </p:ext>
    </p:extLst>
  </p:cSld>
  <p:clrMapOvr>
    <a:masterClrMapping/>
  </p:clrMapOvr>
  <p:timing>
    <p:tnLst>
      <p:par>
        <p:cTn id="1" dur="indefinite" restart="never" nodeType="tmRoot"/>
      </p:par>
    </p:tnLst>
  </p:timing>
</p:sld>
</file>

<file path=ppt/slides/slide124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1246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15010689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20186000978972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CONCURSO DE MERITOS MINISTERIO DE DEFENSA NACIONAL </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20182110645221</a:t>
                      </a:r>
                    </a:p>
                  </a:txBody>
                  <a:tcPr marL="7620" marR="7620" marT="7620" marB="0" anchor="ctr"/>
                </a:tc>
              </a:tr>
              <a:tr h="446138">
                <a:tc>
                  <a:txBody>
                    <a:bodyPr/>
                    <a:lstStyle/>
                    <a:p>
                      <a:pPr algn="ctr" fontAlgn="ctr"/>
                      <a:r>
                        <a:rPr lang="es-CO" sz="600" b="0" i="0" u="none" strike="noStrike">
                          <a:effectLst/>
                          <a:latin typeface="Arial"/>
                        </a:rPr>
                        <a:t>20186000979012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 RAD 20185000610841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20186000979022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20186000979152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DE ADMINISTRACION DE  CARRERA ADMINISTRATIVA</a:t>
                      </a:r>
                    </a:p>
                  </a:txBody>
                  <a:tcPr marL="7620" marR="7620" marT="7620" marB="0" anchor="ctr"/>
                </a:tc>
                <a:tc>
                  <a:txBody>
                    <a:bodyPr/>
                    <a:lstStyle/>
                    <a:p>
                      <a:pPr algn="ctr" fontAlgn="ctr"/>
                      <a:r>
                        <a:rPr lang="es-CO" sz="600" b="0" i="0" u="none" strike="noStrike">
                          <a:effectLst/>
                          <a:latin typeface="Arial"/>
                        </a:rPr>
                        <a:t>SOLICITUD DE INFORMACION CON RAD 20185000605331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20186000979222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 RESOLUCION 20185000132705</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20185000654481</a:t>
                      </a:r>
                    </a:p>
                  </a:txBody>
                  <a:tcPr marL="7620" marR="7620" marT="7620" marB="0" anchor="ctr"/>
                </a:tc>
              </a:tr>
              <a:tr h="412045">
                <a:tc>
                  <a:txBody>
                    <a:bodyPr/>
                    <a:lstStyle/>
                    <a:p>
                      <a:pPr algn="ctr" fontAlgn="ctr"/>
                      <a:r>
                        <a:rPr lang="es-CO" sz="600" b="0" i="0" u="none" strike="noStrike">
                          <a:effectLst/>
                          <a:latin typeface="Arial"/>
                        </a:rPr>
                        <a:t>20186000979262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TRASLADO POR COMPETENCIA SOLICITUD DEVOLUCION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20186000979302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CENTRO ORIENTE</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20182230651661</a:t>
                      </a:r>
                    </a:p>
                  </a:txBody>
                  <a:tcPr marL="7620" marR="7620" marT="7620" marB="0" anchor="ctr"/>
                </a:tc>
              </a:tr>
              <a:tr h="412045">
                <a:tc>
                  <a:txBody>
                    <a:bodyPr/>
                    <a:lstStyle/>
                    <a:p>
                      <a:pPr algn="ctr" fontAlgn="ctr"/>
                      <a:r>
                        <a:rPr lang="es-CO" sz="600" b="0" i="0" u="none" strike="noStrike">
                          <a:effectLst/>
                          <a:latin typeface="Arial"/>
                        </a:rPr>
                        <a:t>20186000979312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20186000979332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782969191"/>
      </p:ext>
    </p:extLst>
  </p:cSld>
  <p:clrMapOvr>
    <a:masterClrMapping/>
  </p:clrMapOvr>
  <p:timing>
    <p:tnLst>
      <p:par>
        <p:cTn id="1" dur="indefinite" restart="never" nodeType="tmRoot"/>
      </p:par>
    </p:tnLst>
  </p:timing>
</p:sld>
</file>

<file path=ppt/slides/slide124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1247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05191247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20186000979352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20186000979372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CONCEPTO</a:t>
                      </a:r>
                    </a:p>
                  </a:txBody>
                  <a:tcPr marL="7620" marR="7620" marT="7620" marB="0" anchor="ctr"/>
                </a:tc>
                <a:tc>
                  <a:txBody>
                    <a:bodyPr/>
                    <a:lstStyle/>
                    <a:p>
                      <a:pPr algn="ctr" fontAlgn="ctr"/>
                      <a:r>
                        <a:rPr lang="es-CO" sz="600" b="0" i="0" u="none" strike="noStrike">
                          <a:effectLst/>
                          <a:latin typeface="Arial"/>
                        </a:rPr>
                        <a:t>22/12/2018</a:t>
                      </a:r>
                    </a:p>
                  </a:txBody>
                  <a:tcPr marL="7620" marR="7620" marT="7620" marB="0" anchor="ctr"/>
                </a:tc>
                <a:tc>
                  <a:txBody>
                    <a:bodyPr/>
                    <a:lstStyle/>
                    <a:p>
                      <a:pPr algn="ctr" fontAlgn="ctr"/>
                      <a:r>
                        <a:rPr lang="es-CO" sz="600" b="0" i="0" u="none" strike="noStrike">
                          <a:effectLst/>
                          <a:latin typeface="Arial"/>
                        </a:rPr>
                        <a:t>20182010692281</a:t>
                      </a:r>
                    </a:p>
                  </a:txBody>
                  <a:tcPr marL="7620" marR="7620" marT="7620" marB="0" anchor="ctr"/>
                </a:tc>
              </a:tr>
              <a:tr h="412045">
                <a:tc>
                  <a:txBody>
                    <a:bodyPr/>
                    <a:lstStyle/>
                    <a:p>
                      <a:pPr algn="ctr" fontAlgn="ctr"/>
                      <a:r>
                        <a:rPr lang="es-CO" sz="600" b="0" i="0" u="none" strike="noStrike">
                          <a:effectLst/>
                          <a:latin typeface="Arial"/>
                        </a:rPr>
                        <a:t>20186000979382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CAMBIO DE INFORMACION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20186000979392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507-591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20182210671401</a:t>
                      </a:r>
                    </a:p>
                  </a:txBody>
                  <a:tcPr marL="7620" marR="7620" marT="7620" marB="0" anchor="ctr"/>
                </a:tc>
              </a:tr>
              <a:tr h="412045">
                <a:tc>
                  <a:txBody>
                    <a:bodyPr/>
                    <a:lstStyle/>
                    <a:p>
                      <a:pPr algn="ctr" fontAlgn="ctr"/>
                      <a:r>
                        <a:rPr lang="es-CO" sz="600" b="0" i="0" u="none" strike="noStrike">
                          <a:effectLst/>
                          <a:latin typeface="Arial"/>
                        </a:rPr>
                        <a:t>20186000979422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20186000979442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20186000979492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CONVOCATORIA CENTRO ORIENTE</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20182230671441</a:t>
                      </a:r>
                    </a:p>
                  </a:txBody>
                  <a:tcPr marL="7620" marR="7620" marT="7620" marB="0" anchor="ctr"/>
                </a:tc>
              </a:tr>
              <a:tr h="412045">
                <a:tc>
                  <a:txBody>
                    <a:bodyPr/>
                    <a:lstStyle/>
                    <a:p>
                      <a:pPr algn="ctr" fontAlgn="ctr"/>
                      <a:r>
                        <a:rPr lang="es-CO" sz="600" b="0" i="0" u="none" strike="noStrike">
                          <a:effectLst/>
                          <a:latin typeface="Arial"/>
                        </a:rPr>
                        <a:t>20186000979502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20186000979522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744068046"/>
      </p:ext>
    </p:extLst>
  </p:cSld>
  <p:clrMapOvr>
    <a:masterClrMapping/>
  </p:clrMapOvr>
  <p:timing>
    <p:tnLst>
      <p:par>
        <p:cTn id="1" dur="indefinite" restart="never" nodeType="tmRoot"/>
      </p:par>
    </p:tnLst>
  </p:timing>
</p:sld>
</file>

<file path=ppt/slides/slide124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1248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90375978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20186000979572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NO REGISTRA SIMO CORREO DE PETICION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20186000979792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507-591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20182210645561</a:t>
                      </a:r>
                    </a:p>
                  </a:txBody>
                  <a:tcPr marL="7620" marR="7620" marT="7620" marB="0" anchor="ctr"/>
                </a:tc>
              </a:tr>
              <a:tr h="412045">
                <a:tc>
                  <a:txBody>
                    <a:bodyPr/>
                    <a:lstStyle/>
                    <a:p>
                      <a:pPr algn="ctr" fontAlgn="ctr"/>
                      <a:r>
                        <a:rPr lang="es-CO" sz="600" b="0" i="0" u="none" strike="noStrike">
                          <a:effectLst/>
                          <a:latin typeface="Arial"/>
                        </a:rPr>
                        <a:t>20186000979832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507-591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20182210666181</a:t>
                      </a:r>
                    </a:p>
                  </a:txBody>
                  <a:tcPr marL="7620" marR="7620" marT="7620" marB="0" anchor="ctr"/>
                </a:tc>
              </a:tr>
              <a:tr h="412045">
                <a:tc>
                  <a:txBody>
                    <a:bodyPr/>
                    <a:lstStyle/>
                    <a:p>
                      <a:pPr algn="ctr" fontAlgn="ctr"/>
                      <a:r>
                        <a:rPr lang="es-CO" sz="600" b="0" i="0" u="none" strike="noStrike">
                          <a:effectLst/>
                          <a:latin typeface="Arial"/>
                        </a:rPr>
                        <a:t>20186000979882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DE INFORMACION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20186000979922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433</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20181020676561</a:t>
                      </a:r>
                    </a:p>
                  </a:txBody>
                  <a:tcPr marL="7620" marR="7620" marT="7620" marB="0" anchor="ctr"/>
                </a:tc>
              </a:tr>
              <a:tr h="412045">
                <a:tc>
                  <a:txBody>
                    <a:bodyPr/>
                    <a:lstStyle/>
                    <a:p>
                      <a:pPr algn="ctr" fontAlgn="ctr"/>
                      <a:r>
                        <a:rPr lang="es-CO" sz="600" b="0" i="0" u="none" strike="noStrike">
                          <a:effectLst/>
                          <a:latin typeface="Arial"/>
                        </a:rPr>
                        <a:t>20186000980012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20182230657081</a:t>
                      </a:r>
                    </a:p>
                  </a:txBody>
                  <a:tcPr marL="7620" marR="7620" marT="7620" marB="0" anchor="ctr"/>
                </a:tc>
              </a:tr>
              <a:tr h="412045">
                <a:tc>
                  <a:txBody>
                    <a:bodyPr/>
                    <a:lstStyle/>
                    <a:p>
                      <a:pPr algn="ctr" fontAlgn="ctr"/>
                      <a:r>
                        <a:rPr lang="es-CO" sz="600" b="0" i="0" u="none" strike="noStrike">
                          <a:effectLst/>
                          <a:latin typeface="Arial"/>
                        </a:rPr>
                        <a:t>20186000980032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20186000980072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20182230657731</a:t>
                      </a:r>
                    </a:p>
                  </a:txBody>
                  <a:tcPr marL="7620" marR="7620" marT="7620" marB="0" anchor="ctr"/>
                </a:tc>
              </a:tr>
              <a:tr h="493103">
                <a:tc>
                  <a:txBody>
                    <a:bodyPr/>
                    <a:lstStyle/>
                    <a:p>
                      <a:pPr algn="ctr" fontAlgn="ctr"/>
                      <a:r>
                        <a:rPr lang="es-CO" sz="600" b="0" i="0" u="none" strike="noStrike">
                          <a:effectLst/>
                          <a:latin typeface="Arial"/>
                        </a:rPr>
                        <a:t>20186000980092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dirty="0">
                          <a:effectLst/>
                          <a:latin typeface="Arial"/>
                        </a:rPr>
                        <a:t>20182230661591</a:t>
                      </a:r>
                    </a:p>
                  </a:txBody>
                  <a:tcPr marL="7620" marR="7620" marT="7620" marB="0" anchor="ctr"/>
                </a:tc>
              </a:tr>
            </a:tbl>
          </a:graphicData>
        </a:graphic>
      </p:graphicFrame>
    </p:spTree>
    <p:extLst>
      <p:ext uri="{BB962C8B-B14F-4D97-AF65-F5344CB8AC3E}">
        <p14:creationId xmlns:p14="http://schemas.microsoft.com/office/powerpoint/2010/main" val="3822236906"/>
      </p:ext>
    </p:extLst>
  </p:cSld>
  <p:clrMapOvr>
    <a:masterClrMapping/>
  </p:clrMapOvr>
  <p:timing>
    <p:tnLst>
      <p:par>
        <p:cTn id="1" dur="indefinite" restart="never" nodeType="tmRoot"/>
      </p:par>
    </p:tnLst>
  </p:timing>
</p:sld>
</file>

<file path=ppt/slides/slide124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1249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96315269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20186000980132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EVALUACION DE DESEMPEÑO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20184000658381</a:t>
                      </a:r>
                    </a:p>
                  </a:txBody>
                  <a:tcPr marL="7620" marR="7620" marT="7620" marB="0" anchor="ctr"/>
                </a:tc>
              </a:tr>
              <a:tr h="446138">
                <a:tc>
                  <a:txBody>
                    <a:bodyPr/>
                    <a:lstStyle/>
                    <a:p>
                      <a:pPr algn="ctr" fontAlgn="ctr"/>
                      <a:r>
                        <a:rPr lang="es-CO" sz="600" b="0" i="0" u="none" strike="noStrike">
                          <a:effectLst/>
                          <a:latin typeface="Arial"/>
                        </a:rPr>
                        <a:t>20186000980162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507-591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20186000980182</a:t>
                      </a:r>
                    </a:p>
                  </a:txBody>
                  <a:tcPr marL="7620" marR="7620" marT="7620" marB="0" anchor="ctr"/>
                </a:tc>
                <a:tc>
                  <a:txBody>
                    <a:bodyPr/>
                    <a:lstStyle/>
                    <a:p>
                      <a:pPr algn="ctr" fontAlgn="ctr"/>
                      <a:r>
                        <a:rPr lang="es-CO" sz="600" b="0" i="0" u="none" strike="noStrike">
                          <a:effectLst/>
                          <a:latin typeface="Arial"/>
                        </a:rPr>
                        <a:t>20/11/2018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20183200981042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INCUMPLIMIENTO EN NOMBRAMIENTO Y POSESION POR PARTE DE MINISTERIO DE SALUD Y PROTECCION SOCIAL DE LA LISTA DE ELEGIBLES &amp;amp;quot;RESOLUCION No CNSC - 20182110112495 DEL 16 DE AGOSTO DE 2018 - CONVOCATORIA 428 DE 2018&amp;amp;quot;</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20183200981052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ACTOS ADMNISTRATIVOS CONVOCATORIA 431</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20191020009901</a:t>
                      </a:r>
                    </a:p>
                  </a:txBody>
                  <a:tcPr marL="7620" marR="7620" marT="7620" marB="0" anchor="ctr"/>
                </a:tc>
              </a:tr>
              <a:tr h="412045">
                <a:tc>
                  <a:txBody>
                    <a:bodyPr/>
                    <a:lstStyle/>
                    <a:p>
                      <a:pPr algn="ctr" fontAlgn="ctr"/>
                      <a:r>
                        <a:rPr lang="es-CO" sz="600" b="0" i="0" u="none" strike="noStrike">
                          <a:effectLst/>
                          <a:latin typeface="Arial"/>
                        </a:rPr>
                        <a:t>20183200981812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DERECHO DE PETICION PROVISION DE EMPLEO No 43100.CONVOCATORIA 428 DE 2016 MINCIT</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20186000980212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20186000980232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20186000980242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dirty="0">
                          <a:effectLst/>
                          <a:latin typeface="Arial"/>
                        </a:rPr>
                        <a:t>20182230665291</a:t>
                      </a:r>
                    </a:p>
                  </a:txBody>
                  <a:tcPr marL="7620" marR="7620" marT="7620" marB="0" anchor="ctr"/>
                </a:tc>
              </a:tr>
            </a:tbl>
          </a:graphicData>
        </a:graphic>
      </p:graphicFrame>
    </p:spTree>
    <p:extLst>
      <p:ext uri="{BB962C8B-B14F-4D97-AF65-F5344CB8AC3E}">
        <p14:creationId xmlns:p14="http://schemas.microsoft.com/office/powerpoint/2010/main" val="183829055"/>
      </p:ext>
    </p:extLst>
  </p:cSld>
  <p:clrMapOvr>
    <a:masterClrMapping/>
  </p:clrMapOvr>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54106859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201810250043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201810250049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201810250050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201810250051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201810250052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326 de 2015 - DANE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326 de 2015 - DANE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201810250058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125</a:t>
            </a:fld>
            <a:endParaRPr lang="es-CO"/>
          </a:p>
        </p:txBody>
      </p:sp>
    </p:spTree>
    <p:extLst>
      <p:ext uri="{BB962C8B-B14F-4D97-AF65-F5344CB8AC3E}">
        <p14:creationId xmlns:p14="http://schemas.microsoft.com/office/powerpoint/2010/main" val="99241359"/>
      </p:ext>
    </p:extLst>
  </p:cSld>
  <p:clrMapOvr>
    <a:masterClrMapping/>
  </p:clrMapOvr>
  <p:timing>
    <p:tnLst>
      <p:par>
        <p:cTn id="1" dur="indefinite" restart="never" nodeType="tmRoot"/>
      </p:par>
    </p:tnLst>
  </p:timing>
</p:sld>
</file>

<file path=ppt/slides/slide125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1250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63001090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20186000980272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20186000980282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20182210646761</a:t>
                      </a:r>
                    </a:p>
                  </a:txBody>
                  <a:tcPr marL="7620" marR="7620" marT="7620" marB="0" anchor="ctr"/>
                </a:tc>
              </a:tr>
              <a:tr h="412045">
                <a:tc>
                  <a:txBody>
                    <a:bodyPr/>
                    <a:lstStyle/>
                    <a:p>
                      <a:pPr algn="ctr" fontAlgn="ctr"/>
                      <a:r>
                        <a:rPr lang="es-CO" sz="600" b="0" i="0" u="none" strike="noStrike">
                          <a:effectLst/>
                          <a:latin typeface="Arial"/>
                        </a:rPr>
                        <a:t>20186000980292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20182230651671</a:t>
                      </a:r>
                    </a:p>
                  </a:txBody>
                  <a:tcPr marL="7620" marR="7620" marT="7620" marB="0" anchor="ctr"/>
                </a:tc>
              </a:tr>
              <a:tr h="412045">
                <a:tc>
                  <a:txBody>
                    <a:bodyPr/>
                    <a:lstStyle/>
                    <a:p>
                      <a:pPr algn="ctr" fontAlgn="ctr"/>
                      <a:r>
                        <a:rPr lang="es-CO" sz="600" b="0" i="0" u="none" strike="noStrike">
                          <a:effectLst/>
                          <a:latin typeface="Arial"/>
                        </a:rPr>
                        <a:t>20186000980302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it-IT" sz="600" b="0" i="0" u="none" strike="noStrike">
                          <a:effectLst/>
                          <a:latin typeface="Arial"/>
                        </a:rPr>
                        <a:t>SOLICITUD CONVOCATORIA 431-2016 DISTRITO CAPITAL </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20186000980332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427-2016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20186000980342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20186000980362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DE EVALUACION DEL DESEMPEÑO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20186000980372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SOPORTE APLICATIVO COMISION DE PERSONAL</a:t>
                      </a:r>
                    </a:p>
                  </a:txBody>
                  <a:tcPr marL="7620" marR="7620" marT="7620" marB="0" anchor="ctr"/>
                </a:tc>
                <a:tc>
                  <a:txBody>
                    <a:bodyPr/>
                    <a:lstStyle/>
                    <a:p>
                      <a:pPr algn="ctr" fontAlgn="ctr"/>
                      <a:r>
                        <a:rPr lang="es-CO" sz="600" b="0" i="0" u="none" strike="noStrike">
                          <a:effectLst/>
                          <a:latin typeface="Arial"/>
                        </a:rPr>
                        <a:t>6/12/2018</a:t>
                      </a:r>
                    </a:p>
                  </a:txBody>
                  <a:tcPr marL="7620" marR="7620" marT="7620" marB="0" anchor="ctr"/>
                </a:tc>
                <a:tc>
                  <a:txBody>
                    <a:bodyPr/>
                    <a:lstStyle/>
                    <a:p>
                      <a:pPr algn="ctr" fontAlgn="ctr"/>
                      <a:r>
                        <a:rPr lang="es-CO" sz="600" b="0" i="0" u="none" strike="noStrike">
                          <a:effectLst/>
                          <a:latin typeface="Arial"/>
                        </a:rPr>
                        <a:t>20185000666671</a:t>
                      </a:r>
                    </a:p>
                  </a:txBody>
                  <a:tcPr marL="7620" marR="7620" marT="7620" marB="0" anchor="ctr"/>
                </a:tc>
              </a:tr>
              <a:tr h="493103">
                <a:tc>
                  <a:txBody>
                    <a:bodyPr/>
                    <a:lstStyle/>
                    <a:p>
                      <a:pPr algn="ctr" fontAlgn="ctr"/>
                      <a:r>
                        <a:rPr lang="es-CO" sz="600" b="0" i="0" u="none" strike="noStrike">
                          <a:effectLst/>
                          <a:latin typeface="Arial"/>
                        </a:rPr>
                        <a:t>20186000980402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RESPUESTA OFICIO RADICADO 20181700495251 CON FECHA 04/09/2018</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dirty="0">
                          <a:effectLst/>
                          <a:latin typeface="Arial"/>
                        </a:rPr>
                        <a:t>20181700663071</a:t>
                      </a:r>
                    </a:p>
                  </a:txBody>
                  <a:tcPr marL="7620" marR="7620" marT="7620" marB="0" anchor="ctr"/>
                </a:tc>
              </a:tr>
            </a:tbl>
          </a:graphicData>
        </a:graphic>
      </p:graphicFrame>
    </p:spTree>
    <p:extLst>
      <p:ext uri="{BB962C8B-B14F-4D97-AF65-F5344CB8AC3E}">
        <p14:creationId xmlns:p14="http://schemas.microsoft.com/office/powerpoint/2010/main" val="595817544"/>
      </p:ext>
    </p:extLst>
  </p:cSld>
  <p:clrMapOvr>
    <a:masterClrMapping/>
  </p:clrMapOvr>
  <p:timing>
    <p:tnLst>
      <p:par>
        <p:cTn id="1" dur="indefinite" restart="never" nodeType="tmRoot"/>
      </p:par>
    </p:tnLst>
  </p:timing>
</p:sld>
</file>

<file path=ppt/slides/slide125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1251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4264802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20186000980412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20186000980422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20182210671501</a:t>
                      </a:r>
                    </a:p>
                  </a:txBody>
                  <a:tcPr marL="7620" marR="7620" marT="7620" marB="0" anchor="ctr"/>
                </a:tc>
              </a:tr>
              <a:tr h="412045">
                <a:tc>
                  <a:txBody>
                    <a:bodyPr/>
                    <a:lstStyle/>
                    <a:p>
                      <a:pPr algn="ctr" fontAlgn="ctr"/>
                      <a:r>
                        <a:rPr lang="es-CO" sz="600" b="0" i="0" u="none" strike="noStrike">
                          <a:effectLst/>
                          <a:latin typeface="Arial"/>
                        </a:rPr>
                        <a:t>20186000980432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20186000980442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20186000980452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20186000980462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20182230657341</a:t>
                      </a:r>
                    </a:p>
                  </a:txBody>
                  <a:tcPr marL="7620" marR="7620" marT="7620" marB="0" anchor="ctr"/>
                </a:tc>
              </a:tr>
              <a:tr h="412045">
                <a:tc>
                  <a:txBody>
                    <a:bodyPr/>
                    <a:lstStyle/>
                    <a:p>
                      <a:pPr algn="ctr" fontAlgn="ctr"/>
                      <a:r>
                        <a:rPr lang="es-CO" sz="600" b="0" i="0" u="none" strike="noStrike">
                          <a:effectLst/>
                          <a:latin typeface="Arial"/>
                        </a:rPr>
                        <a:t>20186000980472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20182210667151</a:t>
                      </a:r>
                    </a:p>
                  </a:txBody>
                  <a:tcPr marL="7620" marR="7620" marT="7620" marB="0" anchor="ctr"/>
                </a:tc>
              </a:tr>
              <a:tr h="412045">
                <a:tc>
                  <a:txBody>
                    <a:bodyPr/>
                    <a:lstStyle/>
                    <a:p>
                      <a:pPr algn="ctr" fontAlgn="ctr"/>
                      <a:r>
                        <a:rPr lang="es-CO" sz="600" b="0" i="0" u="none" strike="noStrike">
                          <a:effectLst/>
                          <a:latin typeface="Arial"/>
                        </a:rPr>
                        <a:t>20186000980482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20182210653991</a:t>
                      </a:r>
                    </a:p>
                  </a:txBody>
                  <a:tcPr marL="7620" marR="7620" marT="7620" marB="0" anchor="ctr"/>
                </a:tc>
              </a:tr>
              <a:tr h="493103">
                <a:tc>
                  <a:txBody>
                    <a:bodyPr/>
                    <a:lstStyle/>
                    <a:p>
                      <a:pPr algn="ctr" fontAlgn="ctr"/>
                      <a:r>
                        <a:rPr lang="es-CO" sz="600" b="0" i="0" u="none" strike="noStrike">
                          <a:effectLst/>
                          <a:latin typeface="Arial"/>
                        </a:rPr>
                        <a:t>20186000980502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ACTOS ADMINISTRATIVOS JARDÍN BOTÁNICO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628308698"/>
      </p:ext>
    </p:extLst>
  </p:cSld>
  <p:clrMapOvr>
    <a:masterClrMapping/>
  </p:clrMapOvr>
  <p:timing>
    <p:tnLst>
      <p:par>
        <p:cTn id="1" dur="indefinite" restart="never" nodeType="tmRoot"/>
      </p:par>
    </p:tnLst>
  </p:timing>
</p:sld>
</file>

<file path=ppt/slides/slide125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1252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19881870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20186000980512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FORMATO USO LISTA DE ELEGIBLE Y OPEC SECRETARIA DE EDUCACION DE SAN JOSE DE CUCUTA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20186000980522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20186000980542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HOJAS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20186000980552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20186000980562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337-IGAC</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20181020684931</a:t>
                      </a:r>
                    </a:p>
                  </a:txBody>
                  <a:tcPr marL="7620" marR="7620" marT="7620" marB="0" anchor="ctr"/>
                </a:tc>
              </a:tr>
              <a:tr h="412045">
                <a:tc>
                  <a:txBody>
                    <a:bodyPr/>
                    <a:lstStyle/>
                    <a:p>
                      <a:pPr algn="ctr" fontAlgn="ctr"/>
                      <a:r>
                        <a:rPr lang="es-CO" sz="600" b="0" i="0" u="none" strike="noStrike">
                          <a:effectLst/>
                          <a:latin typeface="Arial"/>
                        </a:rPr>
                        <a:t>20186000980582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SECRETARIA GENERAL</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20186000980592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20186000980622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20186000980632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CONVOCATORIA 436 SENA-INQUIETUD PRUEBA TECNOPEDAGOGICA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115516025"/>
      </p:ext>
    </p:extLst>
  </p:cSld>
  <p:clrMapOvr>
    <a:masterClrMapping/>
  </p:clrMapOvr>
  <p:timing>
    <p:tnLst>
      <p:par>
        <p:cTn id="1" dur="indefinite" restart="never" nodeType="tmRoot"/>
      </p:par>
    </p:tnLst>
  </p:timing>
</p:sld>
</file>

<file path=ppt/slides/slide125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1253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19571897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20186000980642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20186000980652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20186000980692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20186000980702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OFI18-00151148 / IDM: CARTA DEL PERSONAL NO UNIFORMADO DE LAS FFMM PARA SOLICITAR SE DETENGA EL CONCURSO DE CARRERA DE LA CNSC</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20182110650861</a:t>
                      </a:r>
                    </a:p>
                  </a:txBody>
                  <a:tcPr marL="7620" marR="7620" marT="7620" marB="0" anchor="ctr"/>
                </a:tc>
              </a:tr>
              <a:tr h="412045">
                <a:tc>
                  <a:txBody>
                    <a:bodyPr/>
                    <a:lstStyle/>
                    <a:p>
                      <a:pPr algn="ctr" fontAlgn="ctr"/>
                      <a:r>
                        <a:rPr lang="es-CO" sz="600" b="0" i="0" u="none" strike="noStrike">
                          <a:effectLst/>
                          <a:latin typeface="Arial"/>
                        </a:rPr>
                        <a:t>20186000980712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20186000980742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20186000980752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20186000980762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20186000980772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589174056"/>
      </p:ext>
    </p:extLst>
  </p:cSld>
  <p:clrMapOvr>
    <a:masterClrMapping/>
  </p:clrMapOvr>
  <p:timing>
    <p:tnLst>
      <p:par>
        <p:cTn id="1" dur="indefinite" restart="never" nodeType="tmRoot"/>
      </p:par>
    </p:tnLst>
  </p:timing>
</p:sld>
</file>

<file path=ppt/slides/slide125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1254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56696007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20186000980782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20186000980792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20186000980802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DE INFORMACION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20186000980822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435</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20186000980832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20182310675421</a:t>
                      </a:r>
                    </a:p>
                  </a:txBody>
                  <a:tcPr marL="7620" marR="7620" marT="7620" marB="0" anchor="ctr"/>
                </a:tc>
              </a:tr>
              <a:tr h="412045">
                <a:tc>
                  <a:txBody>
                    <a:bodyPr/>
                    <a:lstStyle/>
                    <a:p>
                      <a:pPr algn="ctr" fontAlgn="ctr"/>
                      <a:r>
                        <a:rPr lang="es-CO" sz="600" b="0" i="0" u="none" strike="noStrike">
                          <a:effectLst/>
                          <a:latin typeface="Arial"/>
                        </a:rPr>
                        <a:t>20186000980842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20186000980852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20186000980862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20186000980872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422510663"/>
      </p:ext>
    </p:extLst>
  </p:cSld>
  <p:clrMapOvr>
    <a:masterClrMapping/>
  </p:clrMapOvr>
  <p:timing>
    <p:tnLst>
      <p:par>
        <p:cTn id="1" dur="indefinite" restart="never" nodeType="tmRoot"/>
      </p:par>
    </p:tnLst>
  </p:timing>
</p:sld>
</file>

<file path=ppt/slides/slide125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1255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59292855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20186000980882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20186000980892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20186000980912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RADICADO 20186000957202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20186000980922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REMISION DE INFORMACION GOBERNACION DE CUNDINAMARCA SECRETARIA DE EDUCACION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20186000980932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RADICADO 20186000957202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20186000980952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INQUIETUD SOBRE APLICACIÓN DE LA RESOLUCIÓN 20182010152055 DE LA CNSC</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20182010664891</a:t>
                      </a:r>
                    </a:p>
                  </a:txBody>
                  <a:tcPr marL="7620" marR="7620" marT="7620" marB="0" anchor="ctr"/>
                </a:tc>
              </a:tr>
              <a:tr h="412045">
                <a:tc>
                  <a:txBody>
                    <a:bodyPr/>
                    <a:lstStyle/>
                    <a:p>
                      <a:pPr algn="ctr" fontAlgn="ctr"/>
                      <a:r>
                        <a:rPr lang="es-CO" sz="600" b="0" i="0" u="none" strike="noStrike">
                          <a:effectLst/>
                          <a:latin typeface="Arial"/>
                        </a:rPr>
                        <a:t>20186000980972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ACTOS ADMINISTRATIVOS - CONVOCATORIA 431 DE 2016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20186000980982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CONSULTA CONCEPTO JURIDICO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20186000981072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DERECHOS DE PETICION</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dirty="0">
                          <a:effectLst/>
                          <a:latin typeface="Arial"/>
                        </a:rPr>
                        <a:t>20181700648731</a:t>
                      </a:r>
                    </a:p>
                  </a:txBody>
                  <a:tcPr marL="7620" marR="7620" marT="7620" marB="0" anchor="ctr"/>
                </a:tc>
              </a:tr>
            </a:tbl>
          </a:graphicData>
        </a:graphic>
      </p:graphicFrame>
    </p:spTree>
    <p:extLst>
      <p:ext uri="{BB962C8B-B14F-4D97-AF65-F5344CB8AC3E}">
        <p14:creationId xmlns:p14="http://schemas.microsoft.com/office/powerpoint/2010/main" val="152635136"/>
      </p:ext>
    </p:extLst>
  </p:cSld>
  <p:clrMapOvr>
    <a:masterClrMapping/>
  </p:clrMapOvr>
  <p:timing>
    <p:tnLst>
      <p:par>
        <p:cTn id="1" dur="indefinite" restart="never" nodeType="tmRoot"/>
      </p:par>
    </p:tnLst>
  </p:timing>
</p:sld>
</file>

<file path=ppt/slides/slide125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1256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29408924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20186000981102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RESPUESTA FUNCIÓN PÚBLICA RAD. 20182040295531 RICARDO VARGAS</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20186000981112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DERECHO DE PETICIÓN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20182000659361</a:t>
                      </a:r>
                    </a:p>
                  </a:txBody>
                  <a:tcPr marL="7620" marR="7620" marT="7620" marB="0" anchor="ctr"/>
                </a:tc>
              </a:tr>
              <a:tr h="412045">
                <a:tc>
                  <a:txBody>
                    <a:bodyPr/>
                    <a:lstStyle/>
                    <a:p>
                      <a:pPr algn="ctr" fontAlgn="ctr"/>
                      <a:r>
                        <a:rPr lang="es-CO" sz="600" b="0" i="0" u="none" strike="noStrike">
                          <a:effectLst/>
                          <a:latin typeface="Arial"/>
                        </a:rPr>
                        <a:t>20186000981122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20186000981132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20183200647961</a:t>
                      </a:r>
                    </a:p>
                  </a:txBody>
                  <a:tcPr marL="7620" marR="7620" marT="7620" marB="0" anchor="ctr"/>
                </a:tc>
              </a:tr>
              <a:tr h="412045">
                <a:tc>
                  <a:txBody>
                    <a:bodyPr/>
                    <a:lstStyle/>
                    <a:p>
                      <a:pPr algn="ctr" fontAlgn="ctr"/>
                      <a:r>
                        <a:rPr lang="es-CO" sz="600" b="0" i="0" u="none" strike="noStrike">
                          <a:effectLst/>
                          <a:latin typeface="Arial"/>
                        </a:rPr>
                        <a:t>20186000981142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20186000981152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20186000981182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HABILITACION DE LISTA DE ELEGIBLES </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20181020685411</a:t>
                      </a:r>
                    </a:p>
                  </a:txBody>
                  <a:tcPr marL="7620" marR="7620" marT="7620" marB="0" anchor="ctr"/>
                </a:tc>
              </a:tr>
              <a:tr h="412045">
                <a:tc>
                  <a:txBody>
                    <a:bodyPr/>
                    <a:lstStyle/>
                    <a:p>
                      <a:pPr algn="ctr" fontAlgn="ctr"/>
                      <a:r>
                        <a:rPr lang="es-CO" sz="600" b="0" i="0" u="none" strike="noStrike">
                          <a:effectLst/>
                          <a:latin typeface="Arial"/>
                        </a:rPr>
                        <a:t>20186000981232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COMUNICADO Y CUMPLIMIENTO -  RADICADO 2181020620501</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20181020161935</a:t>
                      </a:r>
                    </a:p>
                  </a:txBody>
                  <a:tcPr marL="7620" marR="7620" marT="7620" marB="0" anchor="ctr"/>
                </a:tc>
              </a:tr>
              <a:tr h="493103">
                <a:tc>
                  <a:txBody>
                    <a:bodyPr/>
                    <a:lstStyle/>
                    <a:p>
                      <a:pPr algn="ctr" fontAlgn="ctr"/>
                      <a:r>
                        <a:rPr lang="es-CO" sz="600" b="0" i="0" u="none" strike="noStrike">
                          <a:effectLst/>
                          <a:latin typeface="Arial"/>
                        </a:rPr>
                        <a:t>20186000981342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DERECHO DE PETICION - MARIA DEL CARMEN LIZCANO GARCIA</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dirty="0">
                          <a:effectLst/>
                          <a:latin typeface="Arial"/>
                        </a:rPr>
                        <a:t>20181020665021</a:t>
                      </a:r>
                    </a:p>
                  </a:txBody>
                  <a:tcPr marL="7620" marR="7620" marT="7620" marB="0" anchor="ctr"/>
                </a:tc>
              </a:tr>
            </a:tbl>
          </a:graphicData>
        </a:graphic>
      </p:graphicFrame>
    </p:spTree>
    <p:extLst>
      <p:ext uri="{BB962C8B-B14F-4D97-AF65-F5344CB8AC3E}">
        <p14:creationId xmlns:p14="http://schemas.microsoft.com/office/powerpoint/2010/main" val="1155989390"/>
      </p:ext>
    </p:extLst>
  </p:cSld>
  <p:clrMapOvr>
    <a:masterClrMapping/>
  </p:clrMapOvr>
  <p:timing>
    <p:tnLst>
      <p:par>
        <p:cTn id="1" dur="indefinite" restart="never" nodeType="tmRoot"/>
      </p:par>
    </p:tnLst>
  </p:timing>
</p:sld>
</file>

<file path=ppt/slides/slide125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1257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19053816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20186000981352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DERECHO DE PETICION - CONVOCATORIA 427 DE 2016</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20182330691891</a:t>
                      </a:r>
                    </a:p>
                  </a:txBody>
                  <a:tcPr marL="7620" marR="7620" marT="7620" marB="0" anchor="ctr"/>
                </a:tc>
              </a:tr>
              <a:tr h="446138">
                <a:tc>
                  <a:txBody>
                    <a:bodyPr/>
                    <a:lstStyle/>
                    <a:p>
                      <a:pPr algn="ctr" fontAlgn="ctr"/>
                      <a:r>
                        <a:rPr lang="es-CO" sz="600" b="0" i="0" u="none" strike="noStrike">
                          <a:effectLst/>
                          <a:latin typeface="Arial"/>
                        </a:rPr>
                        <a:t>20186000981412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REMISION POR COMPETENCIA DEL OFICIO CON RADICADO 2018 ER 256822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20186000981442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ATENCION A LA SOLICITUD - RADICADO 20185000593431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20186000981502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RADICADO E2018-263146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20186000981532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20183200650221</a:t>
                      </a:r>
                    </a:p>
                  </a:txBody>
                  <a:tcPr marL="7620" marR="7620" marT="7620" marB="0" anchor="ctr"/>
                </a:tc>
              </a:tr>
              <a:tr h="412045">
                <a:tc>
                  <a:txBody>
                    <a:bodyPr/>
                    <a:lstStyle/>
                    <a:p>
                      <a:pPr algn="ctr" fontAlgn="ctr"/>
                      <a:r>
                        <a:rPr lang="es-CO" sz="600" b="0" i="0" u="none" strike="noStrike">
                          <a:effectLst/>
                          <a:latin typeface="Arial"/>
                        </a:rPr>
                        <a:t>20186000981792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PROCURADURIA 101 JUDICIAL I PARA ASUNTOS ADMINISTRATIVOS - CONCILIACION 35761 - DIANA TERESA CONTRERAS SALAZAR</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20186000981822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NOMBRAMIENTO EN LISTA DE ELEGIBLES - CONVOCATORIA 428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20186000981832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DERECHO DE PETICION - CONVOCATORIA 436 DE 2018-CARLOS JULIO TRUJILLO MANRIQUE</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20182120655131</a:t>
                      </a:r>
                    </a:p>
                  </a:txBody>
                  <a:tcPr marL="7620" marR="7620" marT="7620" marB="0" anchor="ctr"/>
                </a:tc>
              </a:tr>
              <a:tr h="493103">
                <a:tc>
                  <a:txBody>
                    <a:bodyPr/>
                    <a:lstStyle/>
                    <a:p>
                      <a:pPr algn="ctr" fontAlgn="ctr"/>
                      <a:r>
                        <a:rPr lang="es-CO" sz="600" b="0" i="0" u="none" strike="noStrike">
                          <a:effectLst/>
                          <a:latin typeface="Arial"/>
                        </a:rPr>
                        <a:t>20186000981842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DERECHO DE PETICION - CONVOCATORIA 431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043674710"/>
      </p:ext>
    </p:extLst>
  </p:cSld>
  <p:clrMapOvr>
    <a:masterClrMapping/>
  </p:clrMapOvr>
  <p:timing>
    <p:tnLst>
      <p:par>
        <p:cTn id="1" dur="indefinite" restart="never" nodeType="tmRoot"/>
      </p:par>
    </p:tnLst>
  </p:timing>
</p:sld>
</file>

<file path=ppt/slides/slide125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1258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10999309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20186000981852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DERECHO DE PETICION - CONVOCATORIA 428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20186000981912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DE OPEC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20186000981962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20192120006371</a:t>
                      </a:r>
                    </a:p>
                  </a:txBody>
                  <a:tcPr marL="7620" marR="7620" marT="7620" marB="0" anchor="ctr"/>
                </a:tc>
              </a:tr>
              <a:tr h="412045">
                <a:tc>
                  <a:txBody>
                    <a:bodyPr/>
                    <a:lstStyle/>
                    <a:p>
                      <a:pPr algn="ctr" fontAlgn="ctr"/>
                      <a:r>
                        <a:rPr lang="es-CO" sz="600" b="0" i="0" u="none" strike="noStrike">
                          <a:effectLst/>
                          <a:latin typeface="Arial"/>
                        </a:rPr>
                        <a:t>20186000981992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OPEC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20186000982002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OPEC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20186000982072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OPEC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20186000982152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OPEC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20186000982172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 DE OPEC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20186000982262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DEL OPEC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654384200"/>
      </p:ext>
    </p:extLst>
  </p:cSld>
  <p:clrMapOvr>
    <a:masterClrMapping/>
  </p:clrMapOvr>
  <p:timing>
    <p:tnLst>
      <p:par>
        <p:cTn id="1" dur="indefinite" restart="never" nodeType="tmRoot"/>
      </p:par>
    </p:tnLst>
  </p:timing>
</p:sld>
</file>

<file path=ppt/slides/slide125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1259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20851211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20186000982312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CAMBIO DE CORREO ELECTRONICO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20186000982402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OPEC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20186000982432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OPEC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20186000982472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CONSULTA DE PARTICIPACION CONVOCATORIA DE MERITOS - DIGSA</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20182110663321</a:t>
                      </a:r>
                    </a:p>
                  </a:txBody>
                  <a:tcPr marL="7620" marR="7620" marT="7620" marB="0" anchor="ctr"/>
                </a:tc>
              </a:tr>
              <a:tr h="412045">
                <a:tc>
                  <a:txBody>
                    <a:bodyPr/>
                    <a:lstStyle/>
                    <a:p>
                      <a:pPr algn="ctr" fontAlgn="ctr"/>
                      <a:r>
                        <a:rPr lang="es-CO" sz="600" b="0" i="0" u="none" strike="noStrike">
                          <a:effectLst/>
                          <a:latin typeface="Arial"/>
                        </a:rPr>
                        <a:t>20186000982492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DE OPEC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20186000982562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 OPEC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20186000982642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OPEC</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20186000982702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OPEC</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20186000982772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810936312"/>
      </p:ext>
    </p:extLst>
  </p:cSld>
  <p:clrMapOvr>
    <a:masterClrMapping/>
  </p:clrMapOvr>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85216424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201810250059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Sugerencia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201810250065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201810250066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201810250067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201810250068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201810250074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126</a:t>
            </a:fld>
            <a:endParaRPr lang="es-CO"/>
          </a:p>
        </p:txBody>
      </p:sp>
    </p:spTree>
    <p:extLst>
      <p:ext uri="{BB962C8B-B14F-4D97-AF65-F5344CB8AC3E}">
        <p14:creationId xmlns:p14="http://schemas.microsoft.com/office/powerpoint/2010/main" val="1397743555"/>
      </p:ext>
    </p:extLst>
  </p:cSld>
  <p:clrMapOvr>
    <a:masterClrMapping/>
  </p:clrMapOvr>
  <p:timing>
    <p:tnLst>
      <p:par>
        <p:cTn id="1" dur="indefinite" restart="never" nodeType="tmRoot"/>
      </p:par>
    </p:tnLst>
  </p:timing>
</p:sld>
</file>

<file path=ppt/slides/slide126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1260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90097960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20186000982802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DE OPEC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20186000982842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20186000982852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OPEC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20186000982862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20186000982882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20186000982902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20186000982912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OPEC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20186000982942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20186000982972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DE OPEC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666988964"/>
      </p:ext>
    </p:extLst>
  </p:cSld>
  <p:clrMapOvr>
    <a:masterClrMapping/>
  </p:clrMapOvr>
  <p:timing>
    <p:tnLst>
      <p:par>
        <p:cTn id="1" dur="indefinite" restart="never" nodeType="tmRoot"/>
      </p:par>
    </p:tnLst>
  </p:timing>
</p:sld>
</file>

<file path=ppt/slides/slide126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1261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15579523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20186000982992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20186000983042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20186000983062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OPEC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20186000983082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429-2016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20182110665681</a:t>
                      </a:r>
                    </a:p>
                  </a:txBody>
                  <a:tcPr marL="7620" marR="7620" marT="7620" marB="0" anchor="ctr"/>
                </a:tc>
              </a:tr>
              <a:tr h="412045">
                <a:tc>
                  <a:txBody>
                    <a:bodyPr/>
                    <a:lstStyle/>
                    <a:p>
                      <a:pPr algn="ctr" fontAlgn="ctr"/>
                      <a:r>
                        <a:rPr lang="es-CO" sz="600" b="0" i="0" u="none" strike="noStrike">
                          <a:effectLst/>
                          <a:latin typeface="Arial"/>
                        </a:rPr>
                        <a:t>20186000983122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SOLICITUD DE INFORMACION DE EVALUACION DEL DESEMPEÑO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20182000692151</a:t>
                      </a:r>
                    </a:p>
                  </a:txBody>
                  <a:tcPr marL="7620" marR="7620" marT="7620" marB="0" anchor="ctr"/>
                </a:tc>
              </a:tr>
              <a:tr h="412045">
                <a:tc>
                  <a:txBody>
                    <a:bodyPr/>
                    <a:lstStyle/>
                    <a:p>
                      <a:pPr algn="ctr" fontAlgn="ctr"/>
                      <a:r>
                        <a:rPr lang="es-CO" sz="600" b="0" i="0" u="none" strike="noStrike">
                          <a:effectLst/>
                          <a:latin typeface="Arial"/>
                        </a:rPr>
                        <a:t>20186000983152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DE OPEC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20186000983172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20186000983192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OPEC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20186000983202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 FORMATO USO DE LISTA ELEGIBLE</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847073861"/>
      </p:ext>
    </p:extLst>
  </p:cSld>
  <p:clrMapOvr>
    <a:masterClrMapping/>
  </p:clrMapOvr>
  <p:timing>
    <p:tnLst>
      <p:par>
        <p:cTn id="1" dur="indefinite" restart="never" nodeType="tmRoot"/>
      </p:par>
    </p:tnLst>
  </p:timing>
</p:sld>
</file>

<file path=ppt/slides/slide126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1262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76361611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20186000983222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20186000983252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20186000983262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SUSPENSION DE LOS EFECTOS DE LA RESOLUCION 20171000069325</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20182000671091</a:t>
                      </a:r>
                    </a:p>
                  </a:txBody>
                  <a:tcPr marL="7620" marR="7620" marT="7620" marB="0" anchor="ctr"/>
                </a:tc>
              </a:tr>
              <a:tr h="412045">
                <a:tc>
                  <a:txBody>
                    <a:bodyPr/>
                    <a:lstStyle/>
                    <a:p>
                      <a:pPr algn="ctr" fontAlgn="ctr"/>
                      <a:r>
                        <a:rPr lang="es-CO" sz="600" b="0" i="0" u="none" strike="noStrike">
                          <a:effectLst/>
                          <a:latin typeface="Arial"/>
                        </a:rPr>
                        <a:t>20186000983272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RESPUESTA CIUDADANA 8-2018-067888 A RESPUESTA SOLICITUD NO. 8-2018-067888-SOLICITUD COMISION DE PERSONAL SENA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20186000983282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TRASLADO POR COMPETENCIA - SOLICITUD MARTHA BOTINA </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20182110650941</a:t>
                      </a:r>
                    </a:p>
                  </a:txBody>
                  <a:tcPr marL="7620" marR="7620" marT="7620" marB="0" anchor="ctr"/>
                </a:tc>
              </a:tr>
              <a:tr h="412045">
                <a:tc>
                  <a:txBody>
                    <a:bodyPr/>
                    <a:lstStyle/>
                    <a:p>
                      <a:pPr algn="ctr" fontAlgn="ctr"/>
                      <a:r>
                        <a:rPr lang="es-CO" sz="600" b="0" i="0" u="none" strike="noStrike">
                          <a:effectLst/>
                          <a:latin typeface="Arial"/>
                        </a:rPr>
                        <a:t>20186000983292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20186000983302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SOLICITUD ACTOS ADMINISTRATIVOS RAD 20181020608861 CONVOCATORIA 324 DE 2014</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20181020692541</a:t>
                      </a:r>
                    </a:p>
                  </a:txBody>
                  <a:tcPr marL="7620" marR="7620" marT="7620" marB="0" anchor="ctr"/>
                </a:tc>
              </a:tr>
              <a:tr h="412045">
                <a:tc>
                  <a:txBody>
                    <a:bodyPr/>
                    <a:lstStyle/>
                    <a:p>
                      <a:pPr algn="ctr" fontAlgn="ctr"/>
                      <a:r>
                        <a:rPr lang="es-CO" sz="600" b="0" i="0" u="none" strike="noStrike">
                          <a:effectLst/>
                          <a:latin typeface="Arial"/>
                        </a:rPr>
                        <a:t>20186000983312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20186000983322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DERECHO DE PETICION - LIDA MARCELA SUAREZ HERRERA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564577695"/>
      </p:ext>
    </p:extLst>
  </p:cSld>
  <p:clrMapOvr>
    <a:masterClrMapping/>
  </p:clrMapOvr>
  <p:timing>
    <p:tnLst>
      <p:par>
        <p:cTn id="1" dur="indefinite" restart="never" nodeType="tmRoot"/>
      </p:par>
    </p:tnLst>
  </p:timing>
</p:sld>
</file>

<file path=ppt/slides/slide126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1263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50717917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20186000983342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VISITAS DE INSPECCION </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20185000671361</a:t>
                      </a:r>
                    </a:p>
                  </a:txBody>
                  <a:tcPr marL="7620" marR="7620" marT="7620" marB="0" anchor="ctr"/>
                </a:tc>
              </a:tr>
              <a:tr h="446138">
                <a:tc>
                  <a:txBody>
                    <a:bodyPr/>
                    <a:lstStyle/>
                    <a:p>
                      <a:pPr algn="ctr" fontAlgn="ctr"/>
                      <a:r>
                        <a:rPr lang="es-CO" sz="600" b="0" i="0" u="none" strike="noStrike">
                          <a:effectLst/>
                          <a:latin typeface="Arial"/>
                        </a:rPr>
                        <a:t>20186000983362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DERECHO DE INFORMACIÓN RESPECTO A TRÁMITES Y REMISIÓN POR COMPETENCIA A LA CNSC</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20186000983392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CONVOCATORIA 436 DE 2017 - SENA </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20182120675081</a:t>
                      </a:r>
                    </a:p>
                  </a:txBody>
                  <a:tcPr marL="7620" marR="7620" marT="7620" marB="0" anchor="ctr"/>
                </a:tc>
              </a:tr>
              <a:tr h="412045">
                <a:tc>
                  <a:txBody>
                    <a:bodyPr/>
                    <a:lstStyle/>
                    <a:p>
                      <a:pPr algn="ctr" fontAlgn="ctr"/>
                      <a:r>
                        <a:rPr lang="es-CO" sz="600" b="0" i="0" u="none" strike="noStrike">
                          <a:effectLst/>
                          <a:latin typeface="Arial"/>
                        </a:rPr>
                        <a:t>20186000983402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RADICADO NO. 20185000593431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20186000983412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INFORMACIÓN RESPECTO A TRÁMITES Y REMISIÓN POR COMPETENCIA A LA CNSC</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20186000983452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20182230651681</a:t>
                      </a:r>
                    </a:p>
                  </a:txBody>
                  <a:tcPr marL="7620" marR="7620" marT="7620" marB="0" anchor="ctr"/>
                </a:tc>
              </a:tr>
              <a:tr h="412045">
                <a:tc>
                  <a:txBody>
                    <a:bodyPr/>
                    <a:lstStyle/>
                    <a:p>
                      <a:pPr algn="ctr" fontAlgn="ctr"/>
                      <a:r>
                        <a:rPr lang="es-CO" sz="600" b="0" i="0" u="none" strike="noStrike">
                          <a:effectLst/>
                          <a:latin typeface="Arial"/>
                        </a:rPr>
                        <a:t>20186000983522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CRM No. 7-2018-038179 - DENUNCIA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20186000983652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CONCEPTO SOBRE UN ENCARGO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20186000983692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DERECHO DE PETICION </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dirty="0">
                          <a:effectLst/>
                          <a:latin typeface="Arial"/>
                        </a:rPr>
                        <a:t>20185000659341</a:t>
                      </a:r>
                    </a:p>
                  </a:txBody>
                  <a:tcPr marL="7620" marR="7620" marT="7620" marB="0" anchor="ctr"/>
                </a:tc>
              </a:tr>
            </a:tbl>
          </a:graphicData>
        </a:graphic>
      </p:graphicFrame>
    </p:spTree>
    <p:extLst>
      <p:ext uri="{BB962C8B-B14F-4D97-AF65-F5344CB8AC3E}">
        <p14:creationId xmlns:p14="http://schemas.microsoft.com/office/powerpoint/2010/main" val="2017219352"/>
      </p:ext>
    </p:extLst>
  </p:cSld>
  <p:clrMapOvr>
    <a:masterClrMapping/>
  </p:clrMapOvr>
  <p:timing>
    <p:tnLst>
      <p:par>
        <p:cTn id="1" dur="indefinite" restart="never" nodeType="tmRoot"/>
      </p:par>
    </p:tnLst>
  </p:timing>
</p:sld>
</file>

<file path=ppt/slides/slide126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1264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26690713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20186000983712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RESPUESTA RADICADO N° 20181700514261 DE 2018 </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20181700670561</a:t>
                      </a:r>
                    </a:p>
                  </a:txBody>
                  <a:tcPr marL="7620" marR="7620" marT="7620" marB="0" anchor="ctr"/>
                </a:tc>
              </a:tr>
              <a:tr h="446138">
                <a:tc>
                  <a:txBody>
                    <a:bodyPr/>
                    <a:lstStyle/>
                    <a:p>
                      <a:pPr algn="ctr" fontAlgn="ctr"/>
                      <a:r>
                        <a:rPr lang="es-CO" sz="600" b="0" i="0" u="none" strike="noStrike">
                          <a:effectLst/>
                          <a:latin typeface="Arial"/>
                        </a:rPr>
                        <a:t>20186000983722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CITACION PARA NOTIFICACION PERSONAL</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20186000983742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RESPUESTA OFICIO CON RADICADO N° 20185000464501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20186000983772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ACTOS ADMINISTRATIVOS - CONVOCATORIA TERRITORIAL CENTRO ORIENTE </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20182230665481</a:t>
                      </a:r>
                    </a:p>
                  </a:txBody>
                  <a:tcPr marL="7620" marR="7620" marT="7620" marB="0" anchor="ctr"/>
                </a:tc>
              </a:tr>
              <a:tr h="412045">
                <a:tc>
                  <a:txBody>
                    <a:bodyPr/>
                    <a:lstStyle/>
                    <a:p>
                      <a:pPr algn="ctr" fontAlgn="ctr"/>
                      <a:r>
                        <a:rPr lang="es-CO" sz="600" b="0" i="0" u="none" strike="noStrike">
                          <a:effectLst/>
                          <a:latin typeface="Arial"/>
                        </a:rPr>
                        <a:t>20186000983802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REMISION IRREGULARIDADES PRESENTADAS - CONVOCATORIA 436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20186000983822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RESPUESTA RADICADO N° 20182120617981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20186000983862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COMUNICACION N° 20182130628391 - CONVOCATORIA TERRITORIAL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20186000983882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REVISION CONVOCATORIA CENTRO ORIENTE </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20182230655861</a:t>
                      </a:r>
                    </a:p>
                  </a:txBody>
                  <a:tcPr marL="7620" marR="7620" marT="7620" marB="0" anchor="ctr"/>
                </a:tc>
              </a:tr>
              <a:tr h="493103">
                <a:tc>
                  <a:txBody>
                    <a:bodyPr/>
                    <a:lstStyle/>
                    <a:p>
                      <a:pPr algn="ctr" fontAlgn="ctr"/>
                      <a:r>
                        <a:rPr lang="es-CO" sz="600" b="0" i="0" u="none" strike="noStrike">
                          <a:effectLst/>
                          <a:latin typeface="Arial"/>
                        </a:rPr>
                        <a:t>20186000983972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DERECHO DE PETICION - IRREGULARIDADES EN CALIFICACION </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dirty="0">
                          <a:effectLst/>
                          <a:latin typeface="Arial"/>
                        </a:rPr>
                        <a:t>20185000671521</a:t>
                      </a:r>
                    </a:p>
                  </a:txBody>
                  <a:tcPr marL="7620" marR="7620" marT="7620" marB="0" anchor="ctr"/>
                </a:tc>
              </a:tr>
            </a:tbl>
          </a:graphicData>
        </a:graphic>
      </p:graphicFrame>
    </p:spTree>
    <p:extLst>
      <p:ext uri="{BB962C8B-B14F-4D97-AF65-F5344CB8AC3E}">
        <p14:creationId xmlns:p14="http://schemas.microsoft.com/office/powerpoint/2010/main" val="1522178877"/>
      </p:ext>
    </p:extLst>
  </p:cSld>
  <p:clrMapOvr>
    <a:masterClrMapping/>
  </p:clrMapOvr>
  <p:timing>
    <p:tnLst>
      <p:par>
        <p:cTn id="1" dur="indefinite" restart="never" nodeType="tmRoot"/>
      </p:par>
    </p:tnLst>
  </p:timing>
</p:sld>
</file>

<file path=ppt/slides/slide126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1265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15366773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20186000984122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DERECHO DE PETICION - CONVOCATORIA CENTRO ORIENTE </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20182020658891</a:t>
                      </a:r>
                    </a:p>
                  </a:txBody>
                  <a:tcPr marL="7620" marR="7620" marT="7620" marB="0" anchor="ctr"/>
                </a:tc>
              </a:tr>
              <a:tr h="446138">
                <a:tc>
                  <a:txBody>
                    <a:bodyPr/>
                    <a:lstStyle/>
                    <a:p>
                      <a:pPr algn="ctr" fontAlgn="ctr"/>
                      <a:r>
                        <a:rPr lang="es-CO" sz="600" b="0" i="0" u="none" strike="noStrike">
                          <a:effectLst/>
                          <a:latin typeface="Arial"/>
                        </a:rPr>
                        <a:t>20186000984172</a:t>
                      </a:r>
                    </a:p>
                  </a:txBody>
                  <a:tcPr marL="7620" marR="7620" marT="7620" marB="0" anchor="ctr"/>
                </a:tc>
                <a:tc>
                  <a:txBody>
                    <a:bodyPr/>
                    <a:lstStyle/>
                    <a:p>
                      <a:pPr algn="ctr" fontAlgn="ctr"/>
                      <a:r>
                        <a:rPr lang="es-CO" sz="600" b="0" i="0" u="none" strike="noStrike">
                          <a:effectLst/>
                          <a:latin typeface="Arial"/>
                        </a:rPr>
                        <a:t>21/11/2018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RESPUESTA RADICADO N° 20181700604801</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20181700671141</a:t>
                      </a:r>
                    </a:p>
                  </a:txBody>
                  <a:tcPr marL="7620" marR="7620" marT="7620" marB="0" anchor="ctr"/>
                </a:tc>
              </a:tr>
              <a:tr h="412045">
                <a:tc>
                  <a:txBody>
                    <a:bodyPr/>
                    <a:lstStyle/>
                    <a:p>
                      <a:pPr algn="ctr" fontAlgn="ctr"/>
                      <a:r>
                        <a:rPr lang="es-CO" sz="600" b="0" i="0" u="none" strike="noStrike">
                          <a:effectLst/>
                          <a:latin typeface="Arial"/>
                        </a:rPr>
                        <a:t>20186000985972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SOLICITO EMITIR CONCEPTO SOBRE LOS CRITERIOS PARA LA APLICACION - CONVOCATORIA 428 DE 2016 - PAULA CATALINA BOHÓRQUEZ GARCÍA  </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20182120694091</a:t>
                      </a:r>
                    </a:p>
                  </a:txBody>
                  <a:tcPr marL="7620" marR="7620" marT="7620" marB="0" anchor="ctr"/>
                </a:tc>
              </a:tr>
              <a:tr h="412045">
                <a:tc>
                  <a:txBody>
                    <a:bodyPr/>
                    <a:lstStyle/>
                    <a:p>
                      <a:pPr algn="ctr" fontAlgn="ctr"/>
                      <a:r>
                        <a:rPr lang="es-CO" sz="600" b="0" i="0" u="none" strike="noStrike">
                          <a:effectLst/>
                          <a:latin typeface="Arial"/>
                        </a:rPr>
                        <a:t>20186000986002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DE ADMINISTRACION DE  CARRERA ADMINISTRATIVA</a:t>
                      </a:r>
                    </a:p>
                  </a:txBody>
                  <a:tcPr marL="7620" marR="7620" marT="7620" marB="0" anchor="ctr"/>
                </a:tc>
                <a:tc>
                  <a:txBody>
                    <a:bodyPr/>
                    <a:lstStyle/>
                    <a:p>
                      <a:pPr algn="ctr" fontAlgn="ctr"/>
                      <a:r>
                        <a:rPr lang="es-CO" sz="600" b="0" i="0" u="none" strike="noStrike">
                          <a:effectLst/>
                          <a:latin typeface="Arial"/>
                        </a:rPr>
                        <a:t>REPORTE DE NOVEDADES Y SOLICITUD DE AUTORIZACION PARA NOMBRAMIENTO EN ORDEN DE ELEGIBILIDAD - CONVOCATORIA 435 DE 2016  </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20181020685391</a:t>
                      </a:r>
                    </a:p>
                  </a:txBody>
                  <a:tcPr marL="7620" marR="7620" marT="7620" marB="0" anchor="ctr"/>
                </a:tc>
              </a:tr>
              <a:tr h="412045">
                <a:tc>
                  <a:txBody>
                    <a:bodyPr/>
                    <a:lstStyle/>
                    <a:p>
                      <a:pPr algn="ctr" fontAlgn="ctr"/>
                      <a:r>
                        <a:rPr lang="es-CO" sz="600" b="0" i="0" u="none" strike="noStrike">
                          <a:effectLst/>
                          <a:latin typeface="Arial"/>
                        </a:rPr>
                        <a:t>20186000986082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CONVOCATORIA TERRITORIAL CENTRO ORIENTE 639-733- 736-739- 742-743- 802 Y 803 </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20182230654171</a:t>
                      </a:r>
                    </a:p>
                  </a:txBody>
                  <a:tcPr marL="7620" marR="7620" marT="7620" marB="0" anchor="ctr"/>
                </a:tc>
              </a:tr>
              <a:tr h="412045">
                <a:tc>
                  <a:txBody>
                    <a:bodyPr/>
                    <a:lstStyle/>
                    <a:p>
                      <a:pPr algn="ctr" fontAlgn="ctr"/>
                      <a:r>
                        <a:rPr lang="es-CO" sz="600" b="0" i="0" u="none" strike="noStrike">
                          <a:effectLst/>
                          <a:latin typeface="Arial"/>
                        </a:rPr>
                        <a:t>20186000986092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CONVOCATORIA TERRITORIAL CENTRO ORIENTE 639-733- 736-739- 742-743- 802 Y 803 </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20182020657921</a:t>
                      </a:r>
                    </a:p>
                  </a:txBody>
                  <a:tcPr marL="7620" marR="7620" marT="7620" marB="0" anchor="ctr"/>
                </a:tc>
              </a:tr>
              <a:tr h="412045">
                <a:tc>
                  <a:txBody>
                    <a:bodyPr/>
                    <a:lstStyle/>
                    <a:p>
                      <a:pPr algn="ctr" fontAlgn="ctr"/>
                      <a:r>
                        <a:rPr lang="es-CO" sz="600" b="0" i="0" u="none" strike="noStrike">
                          <a:effectLst/>
                          <a:latin typeface="Arial"/>
                        </a:rPr>
                        <a:t>20186000986112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20186000986142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DERECHO DE PETICION  </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20181700649851</a:t>
                      </a:r>
                    </a:p>
                  </a:txBody>
                  <a:tcPr marL="7620" marR="7620" marT="7620" marB="0" anchor="ctr"/>
                </a:tc>
              </a:tr>
              <a:tr h="493103">
                <a:tc>
                  <a:txBody>
                    <a:bodyPr/>
                    <a:lstStyle/>
                    <a:p>
                      <a:pPr algn="ctr" fontAlgn="ctr"/>
                      <a:r>
                        <a:rPr lang="es-CO" sz="600" b="0" i="0" u="none" strike="noStrike">
                          <a:effectLst/>
                          <a:latin typeface="Arial"/>
                        </a:rPr>
                        <a:t>20186000986162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AYUDA CAMBIO DE EMPLEO EN SIMO</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dirty="0">
                          <a:effectLst/>
                          <a:latin typeface="Arial"/>
                        </a:rPr>
                        <a:t>20182230651691</a:t>
                      </a:r>
                    </a:p>
                  </a:txBody>
                  <a:tcPr marL="7620" marR="7620" marT="7620" marB="0" anchor="ctr"/>
                </a:tc>
              </a:tr>
            </a:tbl>
          </a:graphicData>
        </a:graphic>
      </p:graphicFrame>
    </p:spTree>
    <p:extLst>
      <p:ext uri="{BB962C8B-B14F-4D97-AF65-F5344CB8AC3E}">
        <p14:creationId xmlns:p14="http://schemas.microsoft.com/office/powerpoint/2010/main" val="2342724382"/>
      </p:ext>
    </p:extLst>
  </p:cSld>
  <p:clrMapOvr>
    <a:masterClrMapping/>
  </p:clrMapOvr>
  <p:timing>
    <p:tnLst>
      <p:par>
        <p:cTn id="1" dur="indefinite" restart="never" nodeType="tmRoot"/>
      </p:par>
    </p:tnLst>
  </p:timing>
</p:sld>
</file>

<file path=ppt/slides/slide126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1266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679065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20186000986182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vi-VN" sz="600" b="0" i="0" u="none" strike="noStrike">
                          <a:effectLst/>
                          <a:latin typeface="Arial"/>
                        </a:rPr>
                        <a:t>INFORMACIÓN SOBRE CONVOCATORIA PARA VALLE DEL CAUCA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20186000986212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-SIMO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20186000986222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vi-VN" sz="600" b="0" i="0" u="none" strike="noStrike">
                          <a:effectLst/>
                          <a:latin typeface="Arial"/>
                        </a:rPr>
                        <a:t>INFORMACIÓN PROCESO DE SELECCIÓN CONVOCATORIA 437 DEL VALLE DEL CAUCA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20186000986262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NOTIFICACIONES</a:t>
                      </a:r>
                    </a:p>
                  </a:txBody>
                  <a:tcPr marL="7620" marR="7620" marT="7620" marB="0" anchor="ctr"/>
                </a:tc>
                <a:tc>
                  <a:txBody>
                    <a:bodyPr/>
                    <a:lstStyle/>
                    <a:p>
                      <a:pPr algn="ctr" fontAlgn="ctr"/>
                      <a:r>
                        <a:rPr lang="vi-VN" sz="600" b="0" i="0" u="none" strike="noStrike">
                          <a:effectLst/>
                          <a:latin typeface="Arial"/>
                        </a:rPr>
                        <a:t>ASUNTO RECLAMACIÓN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20186000986292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FUNCION PUBLICA RAD. 20182040300251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20186000986302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FUNCION PUBLICA RAD. 20182040300261</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20182210662941</a:t>
                      </a:r>
                    </a:p>
                  </a:txBody>
                  <a:tcPr marL="7620" marR="7620" marT="7620" marB="0" anchor="ctr"/>
                </a:tc>
              </a:tr>
              <a:tr h="412045">
                <a:tc>
                  <a:txBody>
                    <a:bodyPr/>
                    <a:lstStyle/>
                    <a:p>
                      <a:pPr algn="ctr" fontAlgn="ctr"/>
                      <a:r>
                        <a:rPr lang="es-CO" sz="600" b="0" i="0" u="none" strike="noStrike">
                          <a:effectLst/>
                          <a:latin typeface="Arial"/>
                        </a:rPr>
                        <a:t>20186000986312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DERECHO DE PETICION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20186000986332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JOSE NOREÑA GRANADA-PQRS - CONVOCATORIA 436 - SENA. MIL GRACIAS.-QUEJA TECNOPEDAGOGICA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20186000986342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SIMO- MANUAL FUNCIONES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87939329"/>
      </p:ext>
    </p:extLst>
  </p:cSld>
  <p:clrMapOvr>
    <a:masterClrMapping/>
  </p:clrMapOvr>
  <p:timing>
    <p:tnLst>
      <p:par>
        <p:cTn id="1" dur="indefinite" restart="never" nodeType="tmRoot"/>
      </p:par>
    </p:tnLst>
  </p:timing>
</p:sld>
</file>

<file path=ppt/slides/slide126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1267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90262512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20186000986352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HOJA DE VIDA: ADMINISTRATIVOS.ATENCIÓN AL CLIENTE Y CUENTAS MEDICAS.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20186000986362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vi-VN" sz="600" b="0" i="0" u="none" strike="noStrike">
                          <a:effectLst/>
                          <a:latin typeface="Arial"/>
                        </a:rPr>
                        <a:t>CONSULTA PROCESO DE SELECCIÓN SECRETARIO GENERAL </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20182000656821</a:t>
                      </a:r>
                    </a:p>
                  </a:txBody>
                  <a:tcPr marL="7620" marR="7620" marT="7620" marB="0" anchor="ctr"/>
                </a:tc>
              </a:tr>
              <a:tr h="412045">
                <a:tc>
                  <a:txBody>
                    <a:bodyPr/>
                    <a:lstStyle/>
                    <a:p>
                      <a:pPr algn="ctr" fontAlgn="ctr"/>
                      <a:r>
                        <a:rPr lang="es-CO" sz="600" b="0" i="0" u="none" strike="noStrike">
                          <a:effectLst/>
                          <a:latin typeface="Arial"/>
                        </a:rPr>
                        <a:t>20186000986372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CONVOCATORIA TERRITORIAL CENTRO ORIENTE 639-733- 736-739- 742-743- 802 Y 803  </a:t>
                      </a:r>
                    </a:p>
                  </a:txBody>
                  <a:tcPr marL="7620" marR="7620" marT="7620" marB="0" anchor="ctr"/>
                </a:tc>
                <a:tc>
                  <a:txBody>
                    <a:bodyPr/>
                    <a:lstStyle/>
                    <a:p>
                      <a:pPr algn="ctr" fontAlgn="ctr"/>
                      <a:r>
                        <a:rPr lang="es-CO" sz="600" b="0" i="0" u="none" strike="noStrike">
                          <a:effectLst/>
                          <a:latin typeface="Arial"/>
                        </a:rPr>
                        <a:t>30/11/2018</a:t>
                      </a:r>
                    </a:p>
                  </a:txBody>
                  <a:tcPr marL="7620" marR="7620" marT="7620" marB="0" anchor="ctr"/>
                </a:tc>
                <a:tc>
                  <a:txBody>
                    <a:bodyPr/>
                    <a:lstStyle/>
                    <a:p>
                      <a:pPr algn="ctr" fontAlgn="ctr"/>
                      <a:r>
                        <a:rPr lang="es-CO" sz="600" b="0" i="0" u="none" strike="noStrike">
                          <a:effectLst/>
                          <a:latin typeface="Arial"/>
                        </a:rPr>
                        <a:t>20182020660291</a:t>
                      </a:r>
                    </a:p>
                  </a:txBody>
                  <a:tcPr marL="7620" marR="7620" marT="7620" marB="0" anchor="ctr"/>
                </a:tc>
              </a:tr>
              <a:tr h="412045">
                <a:tc>
                  <a:txBody>
                    <a:bodyPr/>
                    <a:lstStyle/>
                    <a:p>
                      <a:pPr algn="ctr" fontAlgn="ctr"/>
                      <a:r>
                        <a:rPr lang="es-CO" sz="600" b="0" i="0" u="none" strike="noStrike">
                          <a:effectLst/>
                          <a:latin typeface="Arial"/>
                        </a:rPr>
                        <a:t>20186000986402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LILIAN ALEXANDRA HURTADO BUITRAGO - MINISTERIO DE TRANSPORTE - ASIGNACION DE USUARIO Y CONTRASEÑA</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20185000650601</a:t>
                      </a:r>
                    </a:p>
                  </a:txBody>
                  <a:tcPr marL="7620" marR="7620" marT="7620" marB="0" anchor="ctr"/>
                </a:tc>
              </a:tr>
              <a:tr h="412045">
                <a:tc>
                  <a:txBody>
                    <a:bodyPr/>
                    <a:lstStyle/>
                    <a:p>
                      <a:pPr algn="ctr" fontAlgn="ctr"/>
                      <a:r>
                        <a:rPr lang="es-CO" sz="600" b="0" i="0" u="none" strike="noStrike">
                          <a:effectLst/>
                          <a:latin typeface="Arial"/>
                        </a:rPr>
                        <a:t>20186000986422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TERRITORIAL NORTE  ATLANTICO BOLIVAR LA GUAJIRA Y NORTE DE SANTANDER</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20186000986442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Y COMUNICACION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20186000986452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AL RADICADO No 20185000575811 DEL 09-10-2018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20186000986462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A REQUERIMIENTO POR PRESUNTO INCUMPLIMIENTO DE NORMAS DE CARRERA ADMINISTRATIVA -</a:t>
                      </a:r>
                      <a:br>
                        <a:rPr lang="es-CO" sz="600" b="0" i="0" u="none" strike="noStrike">
                          <a:effectLst/>
                          <a:latin typeface="Arial"/>
                        </a:rPr>
                      </a:br>
                      <a:r>
                        <a:rPr lang="es-CO" sz="600" b="0" i="0" u="none" strike="noStrike">
                          <a:effectLst/>
                          <a:latin typeface="Arial"/>
                        </a:rPr>
                        <a:t>RAD 20185000574681</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20181700654451</a:t>
                      </a:r>
                    </a:p>
                  </a:txBody>
                  <a:tcPr marL="7620" marR="7620" marT="7620" marB="0" anchor="ctr"/>
                </a:tc>
              </a:tr>
              <a:tr h="493103">
                <a:tc>
                  <a:txBody>
                    <a:bodyPr/>
                    <a:lstStyle/>
                    <a:p>
                      <a:pPr algn="ctr" fontAlgn="ctr"/>
                      <a:r>
                        <a:rPr lang="es-CO" sz="600" b="0" i="0" u="none" strike="noStrike">
                          <a:effectLst/>
                          <a:latin typeface="Arial"/>
                        </a:rPr>
                        <a:t>20186000986492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PROCESO DE SELECCION PAMC-015-2018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870988069"/>
      </p:ext>
    </p:extLst>
  </p:cSld>
  <p:clrMapOvr>
    <a:masterClrMapping/>
  </p:clrMapOvr>
  <p:timing>
    <p:tnLst>
      <p:par>
        <p:cTn id="1" dur="indefinite" restart="never" nodeType="tmRoot"/>
      </p:par>
    </p:tnLst>
  </p:timing>
</p:sld>
</file>

<file path=ppt/slides/slide126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1268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12040367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20186000986652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APROBACION DEL SISTEMA PROPIO AJUSTADO </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20181010667421</a:t>
                      </a:r>
                    </a:p>
                  </a:txBody>
                  <a:tcPr marL="7620" marR="7620" marT="7620" marB="0" anchor="ctr"/>
                </a:tc>
              </a:tr>
              <a:tr h="446138">
                <a:tc>
                  <a:txBody>
                    <a:bodyPr/>
                    <a:lstStyle/>
                    <a:p>
                      <a:pPr algn="ctr" fontAlgn="ctr"/>
                      <a:r>
                        <a:rPr lang="es-CO" sz="600" b="0" i="0" u="none" strike="noStrike">
                          <a:effectLst/>
                          <a:latin typeface="Arial"/>
                        </a:rPr>
                        <a:t>20186000986702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RECURSO DE REPOSICION CONTRA LA RESOLUCION N. 20181020133885 DEL 16 DE OCTUBRE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20186000986712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RESPUESTA RADICADO N. 20185000634211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20186000986732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REQUERIMIENTO RADICADO N. 20185000610851 DEL 30 DE OCTUBRE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20186000986742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AUTORIZACION USO DE LISTA DE ELEGIBLES ANTE RENUNCIA DEL ELEGIBLE</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20181020692551</a:t>
                      </a:r>
                    </a:p>
                  </a:txBody>
                  <a:tcPr marL="7620" marR="7620" marT="7620" marB="0" anchor="ctr"/>
                </a:tc>
              </a:tr>
              <a:tr h="412045">
                <a:tc>
                  <a:txBody>
                    <a:bodyPr/>
                    <a:lstStyle/>
                    <a:p>
                      <a:pPr algn="ctr" fontAlgn="ctr"/>
                      <a:r>
                        <a:rPr lang="es-CO" sz="600" b="0" i="0" u="none" strike="noStrike">
                          <a:effectLst/>
                          <a:latin typeface="Arial"/>
                        </a:rPr>
                        <a:t>20186000986752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AUTORIZACION RECOMPOSICION LISTA DE ELEGIBLES OPEC N. 208472 CONVOCATORIA 320 DE 2014 DPS</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20181020692561</a:t>
                      </a:r>
                    </a:p>
                  </a:txBody>
                  <a:tcPr marL="7620" marR="7620" marT="7620" marB="0" anchor="ctr"/>
                </a:tc>
              </a:tr>
              <a:tr h="412045">
                <a:tc>
                  <a:txBody>
                    <a:bodyPr/>
                    <a:lstStyle/>
                    <a:p>
                      <a:pPr algn="ctr" fontAlgn="ctr"/>
                      <a:r>
                        <a:rPr lang="es-CO" sz="600" b="0" i="0" u="none" strike="noStrike">
                          <a:effectLst/>
                          <a:latin typeface="Arial"/>
                        </a:rPr>
                        <a:t>20186000986762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AUTORIZACION RECOMPOSICION LISTA DE ELEGIBLES OPEC N. 207601 CONVOCATORIA 320 DE 2014 DPS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20186000986772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EMISION CONCEPTO </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20182110663091</a:t>
                      </a:r>
                    </a:p>
                  </a:txBody>
                  <a:tcPr marL="7620" marR="7620" marT="7620" marB="0" anchor="ctr"/>
                </a:tc>
              </a:tr>
              <a:tr h="493103">
                <a:tc>
                  <a:txBody>
                    <a:bodyPr/>
                    <a:lstStyle/>
                    <a:p>
                      <a:pPr algn="ctr" fontAlgn="ctr"/>
                      <a:r>
                        <a:rPr lang="es-CO" sz="600" b="0" i="0" u="none" strike="noStrike">
                          <a:effectLst/>
                          <a:latin typeface="Arial"/>
                        </a:rPr>
                        <a:t>20186000986782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OFICIO N. 20181020611661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495185026"/>
      </p:ext>
    </p:extLst>
  </p:cSld>
  <p:clrMapOvr>
    <a:masterClrMapping/>
  </p:clrMapOvr>
  <p:timing>
    <p:tnLst>
      <p:par>
        <p:cTn id="1" dur="indefinite" restart="never" nodeType="tmRoot"/>
      </p:par>
    </p:tnLst>
  </p:timing>
</p:sld>
</file>

<file path=ppt/slides/slide126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1269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99010122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20186000986792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OFICIO N. 20183010615331 - RESOLUCION N. 20182310153105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20186000986802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AUTORIZACION USO DE LISTA DE ELEGIBLES OPEC 208469</a:t>
                      </a:r>
                    </a:p>
                  </a:txBody>
                  <a:tcPr marL="7620" marR="7620" marT="7620" marB="0" anchor="ctr"/>
                </a:tc>
                <a:tc>
                  <a:txBody>
                    <a:bodyPr/>
                    <a:lstStyle/>
                    <a:p>
                      <a:pPr algn="ctr" fontAlgn="ctr"/>
                      <a:r>
                        <a:rPr lang="es-CO" sz="600" b="0" i="0" u="none" strike="noStrike">
                          <a:effectLst/>
                          <a:latin typeface="Arial"/>
                        </a:rPr>
                        <a:t>11/01/2019</a:t>
                      </a:r>
                    </a:p>
                  </a:txBody>
                  <a:tcPr marL="7620" marR="7620" marT="7620" marB="0" anchor="ctr"/>
                </a:tc>
                <a:tc>
                  <a:txBody>
                    <a:bodyPr/>
                    <a:lstStyle/>
                    <a:p>
                      <a:pPr algn="ctr" fontAlgn="ctr"/>
                      <a:r>
                        <a:rPr lang="es-CO" sz="600" b="0" i="0" u="none" strike="noStrike">
                          <a:effectLst/>
                          <a:latin typeface="Arial"/>
                        </a:rPr>
                        <a:t>20191020014681</a:t>
                      </a:r>
                    </a:p>
                  </a:txBody>
                  <a:tcPr marL="7620" marR="7620" marT="7620" marB="0" anchor="ctr"/>
                </a:tc>
              </a:tr>
              <a:tr h="412045">
                <a:tc>
                  <a:txBody>
                    <a:bodyPr/>
                    <a:lstStyle/>
                    <a:p>
                      <a:pPr algn="ctr" fontAlgn="ctr"/>
                      <a:r>
                        <a:rPr lang="es-CO" sz="600" b="0" i="0" u="none" strike="noStrike">
                          <a:effectLst/>
                          <a:latin typeface="Arial"/>
                        </a:rPr>
                        <a:t>20186000986812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REMISION DE ACTOS ADMINISTRATIVOS PARA RECOMPOSICION DE LISTA DE ELEGIBLES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20186000986832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ANOTACION EN REGISTRO PUBLICO DE CARRERA ADMINISTRATIVA </a:t>
                      </a:r>
                      <a:br>
                        <a:rPr lang="es-CO" sz="600" b="0" i="0" u="none" strike="noStrike">
                          <a:effectLst/>
                          <a:latin typeface="Arial"/>
                        </a:rPr>
                      </a:br>
                      <a:r>
                        <a:rPr lang="es-CO" sz="600" b="0" i="0" u="none" strike="noStrike">
                          <a:effectLst/>
                          <a:latin typeface="Arial"/>
                        </a:rPr>
                        <a:t>NO ANEXA FORMULARIO </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20181700655841</a:t>
                      </a:r>
                    </a:p>
                  </a:txBody>
                  <a:tcPr marL="7620" marR="7620" marT="7620" marB="0" anchor="ctr"/>
                </a:tc>
              </a:tr>
              <a:tr h="412045">
                <a:tc>
                  <a:txBody>
                    <a:bodyPr/>
                    <a:lstStyle/>
                    <a:p>
                      <a:pPr algn="ctr" fontAlgn="ctr"/>
                      <a:r>
                        <a:rPr lang="es-CO" sz="600" b="0" i="0" u="none" strike="noStrike">
                          <a:effectLst/>
                          <a:latin typeface="Arial"/>
                        </a:rPr>
                        <a:t>20186000986842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PETICION CONVOCATORIA 436 SENA</a:t>
                      </a: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20192120003701</a:t>
                      </a:r>
                    </a:p>
                  </a:txBody>
                  <a:tcPr marL="7620" marR="7620" marT="7620" marB="0" anchor="ctr"/>
                </a:tc>
              </a:tr>
              <a:tr h="412045">
                <a:tc>
                  <a:txBody>
                    <a:bodyPr/>
                    <a:lstStyle/>
                    <a:p>
                      <a:pPr algn="ctr" fontAlgn="ctr"/>
                      <a:r>
                        <a:rPr lang="es-CO" sz="600" b="0" i="0" u="none" strike="noStrike">
                          <a:effectLst/>
                          <a:latin typeface="Arial"/>
                        </a:rPr>
                        <a:t>20186000986872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RADICADO N. EXT18-00120973</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20182110650991</a:t>
                      </a:r>
                    </a:p>
                  </a:txBody>
                  <a:tcPr marL="7620" marR="7620" marT="7620" marB="0" anchor="ctr"/>
                </a:tc>
              </a:tr>
              <a:tr h="412045">
                <a:tc>
                  <a:txBody>
                    <a:bodyPr/>
                    <a:lstStyle/>
                    <a:p>
                      <a:pPr algn="ctr" fontAlgn="ctr"/>
                      <a:r>
                        <a:rPr lang="es-CO" sz="600" b="0" i="0" u="none" strike="noStrike">
                          <a:effectLst/>
                          <a:latin typeface="Arial"/>
                        </a:rPr>
                        <a:t>20186000987032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NOMBRAMIENTOS CONVOCATORIA N. 435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20186000987052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RESPUESTA A PETICION DE RADICADO 6673 DE 2 DE NOVIEMBRE DE 2018</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20185000656151</a:t>
                      </a:r>
                    </a:p>
                  </a:txBody>
                  <a:tcPr marL="7620" marR="7620" marT="7620" marB="0" anchor="ctr"/>
                </a:tc>
              </a:tr>
              <a:tr h="493103">
                <a:tc>
                  <a:txBody>
                    <a:bodyPr/>
                    <a:lstStyle/>
                    <a:p>
                      <a:pPr algn="ctr" fontAlgn="ctr"/>
                      <a:r>
                        <a:rPr lang="es-CO" sz="600" b="0" i="0" u="none" strike="noStrike">
                          <a:effectLst/>
                          <a:latin typeface="Arial"/>
                        </a:rPr>
                        <a:t>20186000987102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LUIS ALBERTO CASTELLANOS MUÑOZ CC 19477183</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480425707"/>
      </p:ext>
    </p:extLst>
  </p:cSld>
  <p:clrMapOvr>
    <a:masterClrMapping/>
  </p:clrMapOvr>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06991955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201810250075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201810250081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201810250082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201810250082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201810250083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201810250084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201810250085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201810250086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201810250087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201810250088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201810250089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201810250090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201810250090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127</a:t>
            </a:fld>
            <a:endParaRPr lang="es-CO"/>
          </a:p>
        </p:txBody>
      </p:sp>
    </p:spTree>
    <p:extLst>
      <p:ext uri="{BB962C8B-B14F-4D97-AF65-F5344CB8AC3E}">
        <p14:creationId xmlns:p14="http://schemas.microsoft.com/office/powerpoint/2010/main" val="3196840693"/>
      </p:ext>
    </p:extLst>
  </p:cSld>
  <p:clrMapOvr>
    <a:masterClrMapping/>
  </p:clrMapOvr>
  <p:timing>
    <p:tnLst>
      <p:par>
        <p:cTn id="1" dur="indefinite" restart="never" nodeType="tmRoot"/>
      </p:par>
    </p:tnLst>
  </p:timing>
</p:sld>
</file>

<file path=ppt/slides/slide127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1270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91009510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20186000987122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RESPUESTA RADICADO N. 20181700540681</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20181700651731</a:t>
                      </a:r>
                    </a:p>
                  </a:txBody>
                  <a:tcPr marL="7620" marR="7620" marT="7620" marB="0" anchor="ctr"/>
                </a:tc>
              </a:tr>
              <a:tr h="446138">
                <a:tc>
                  <a:txBody>
                    <a:bodyPr/>
                    <a:lstStyle/>
                    <a:p>
                      <a:pPr algn="ctr" fontAlgn="ctr"/>
                      <a:r>
                        <a:rPr lang="es-CO" sz="600" b="0" i="0" u="none" strike="noStrike">
                          <a:effectLst/>
                          <a:latin typeface="Arial"/>
                        </a:rPr>
                        <a:t>20186000987492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RESPUESTA A OBSERVACIONES FRENTE AL PROCESO DE CONSOLIDACION DEL RPCD</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20181700672981</a:t>
                      </a:r>
                    </a:p>
                  </a:txBody>
                  <a:tcPr marL="7620" marR="7620" marT="7620" marB="0" anchor="ctr"/>
                </a:tc>
              </a:tr>
              <a:tr h="412045">
                <a:tc>
                  <a:txBody>
                    <a:bodyPr/>
                    <a:lstStyle/>
                    <a:p>
                      <a:pPr algn="ctr" fontAlgn="ctr"/>
                      <a:r>
                        <a:rPr lang="es-CO" sz="600" b="0" i="0" u="none" strike="noStrike">
                          <a:effectLst/>
                          <a:latin typeface="Arial"/>
                        </a:rPr>
                        <a:t>20186000988102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20186000988172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FIRMEZA LISTA DE ELEGIBLES RESOLUCION N. 20182120140765 </a:t>
                      </a:r>
                    </a:p>
                  </a:txBody>
                  <a:tcPr marL="7620" marR="7620" marT="7620" marB="0" anchor="ctr"/>
                </a:tc>
                <a:tc>
                  <a:txBody>
                    <a:bodyPr/>
                    <a:lstStyle/>
                    <a:p>
                      <a:pPr algn="ctr" fontAlgn="ctr"/>
                      <a:r>
                        <a:rPr lang="es-CO" sz="600" b="0" i="0" u="none" strike="noStrike">
                          <a:effectLst/>
                          <a:latin typeface="Arial"/>
                        </a:rPr>
                        <a:t>22/12/2018</a:t>
                      </a:r>
                    </a:p>
                  </a:txBody>
                  <a:tcPr marL="7620" marR="7620" marT="7620" marB="0" anchor="ctr"/>
                </a:tc>
                <a:tc>
                  <a:txBody>
                    <a:bodyPr/>
                    <a:lstStyle/>
                    <a:p>
                      <a:pPr algn="ctr" fontAlgn="ctr"/>
                      <a:r>
                        <a:rPr lang="es-CO" sz="600" b="0" i="0" u="none" strike="noStrike">
                          <a:effectLst/>
                          <a:latin typeface="Arial"/>
                        </a:rPr>
                        <a:t>20182120675321</a:t>
                      </a:r>
                    </a:p>
                  </a:txBody>
                  <a:tcPr marL="7620" marR="7620" marT="7620" marB="0" anchor="ctr"/>
                </a:tc>
              </a:tr>
              <a:tr h="412045">
                <a:tc>
                  <a:txBody>
                    <a:bodyPr/>
                    <a:lstStyle/>
                    <a:p>
                      <a:pPr algn="ctr" fontAlgn="ctr"/>
                      <a:r>
                        <a:rPr lang="es-CO" sz="600" b="0" i="0" u="none" strike="noStrike">
                          <a:effectLst/>
                          <a:latin typeface="Arial"/>
                        </a:rPr>
                        <a:t>20186000988222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INSCRIPCION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20186000988262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20182120675201</a:t>
                      </a:r>
                    </a:p>
                  </a:txBody>
                  <a:tcPr marL="7620" marR="7620" marT="7620" marB="0" anchor="ctr"/>
                </a:tc>
              </a:tr>
              <a:tr h="412045">
                <a:tc>
                  <a:txBody>
                    <a:bodyPr/>
                    <a:lstStyle/>
                    <a:p>
                      <a:pPr algn="ctr" fontAlgn="ctr"/>
                      <a:r>
                        <a:rPr lang="es-CO" sz="600" b="0" i="0" u="none" strike="noStrike">
                          <a:effectLst/>
                          <a:latin typeface="Arial"/>
                        </a:rPr>
                        <a:t>20186000988272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20182210671601</a:t>
                      </a:r>
                    </a:p>
                  </a:txBody>
                  <a:tcPr marL="7620" marR="7620" marT="7620" marB="0" anchor="ctr"/>
                </a:tc>
              </a:tr>
              <a:tr h="412045">
                <a:tc>
                  <a:txBody>
                    <a:bodyPr/>
                    <a:lstStyle/>
                    <a:p>
                      <a:pPr algn="ctr" fontAlgn="ctr"/>
                      <a:r>
                        <a:rPr lang="es-CO" sz="600" b="0" i="0" u="none" strike="noStrike">
                          <a:effectLst/>
                          <a:latin typeface="Arial"/>
                        </a:rPr>
                        <a:t>20186000988292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CONCEPTO </a:t>
                      </a: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20192000006191</a:t>
                      </a:r>
                    </a:p>
                  </a:txBody>
                  <a:tcPr marL="7620" marR="7620" marT="7620" marB="0" anchor="ctr"/>
                </a:tc>
              </a:tr>
              <a:tr h="493103">
                <a:tc>
                  <a:txBody>
                    <a:bodyPr/>
                    <a:lstStyle/>
                    <a:p>
                      <a:pPr algn="ctr" fontAlgn="ctr"/>
                      <a:r>
                        <a:rPr lang="es-CO" sz="600" b="0" i="0" u="none" strike="noStrike">
                          <a:effectLst/>
                          <a:latin typeface="Arial"/>
                        </a:rPr>
                        <a:t>20186000988312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740 y 741 DISTRITO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977823622"/>
      </p:ext>
    </p:extLst>
  </p:cSld>
  <p:clrMapOvr>
    <a:masterClrMapping/>
  </p:clrMapOvr>
  <p:timing>
    <p:tnLst>
      <p:par>
        <p:cTn id="1" dur="indefinite" restart="never" nodeType="tmRoot"/>
      </p:par>
    </p:tnLst>
  </p:timing>
</p:sld>
</file>

<file path=ppt/slides/slide127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1271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32277039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20186000988322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740 y 741 DISTRITO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20186000988342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REPORTE NOMBRAMIENTO Y POSECIONES CONVOCATORIA 433</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20186000988362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RADICADO N. 20181020630421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20186000988372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20182230671451</a:t>
                      </a:r>
                    </a:p>
                  </a:txBody>
                  <a:tcPr marL="7620" marR="7620" marT="7620" marB="0" anchor="ctr"/>
                </a:tc>
              </a:tr>
              <a:tr h="412045">
                <a:tc>
                  <a:txBody>
                    <a:bodyPr/>
                    <a:lstStyle/>
                    <a:p>
                      <a:pPr algn="ctr" fontAlgn="ctr"/>
                      <a:r>
                        <a:rPr lang="es-CO" sz="600" b="0" i="0" u="none" strike="noStrike">
                          <a:effectLst/>
                          <a:latin typeface="Arial"/>
                        </a:rPr>
                        <a:t>20186000988432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AUTORIZACION USO DIRECTO LISTA DE ELEGIBLES SIN COBRO PARA PROVEER UNAS VACNTES DE LA CONVOCATORIA 433 DE 2016</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20181020694261</a:t>
                      </a:r>
                    </a:p>
                  </a:txBody>
                  <a:tcPr marL="7620" marR="7620" marT="7620" marB="0" anchor="ctr"/>
                </a:tc>
              </a:tr>
              <a:tr h="412045">
                <a:tc>
                  <a:txBody>
                    <a:bodyPr/>
                    <a:lstStyle/>
                    <a:p>
                      <a:pPr algn="ctr" fontAlgn="ctr"/>
                      <a:r>
                        <a:rPr lang="es-CO" sz="600" b="0" i="0" u="none" strike="noStrike">
                          <a:effectLst/>
                          <a:latin typeface="Arial"/>
                        </a:rPr>
                        <a:t>20186000988442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20186000988462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PROCURADURIA 203 JUDICIAL I ADMINISTRATIVA DE SANTA MARTA-JOHANNA CAROLINA TOVAR SILVA DIANA PAOLA ROJAS-HEBERTO PEREZ RIVAS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20186000988482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20186000988512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COMISION DE PERSONAL</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dirty="0">
                          <a:effectLst/>
                          <a:latin typeface="Arial"/>
                        </a:rPr>
                        <a:t>20182020654221</a:t>
                      </a:r>
                    </a:p>
                  </a:txBody>
                  <a:tcPr marL="7620" marR="7620" marT="7620" marB="0" anchor="ctr"/>
                </a:tc>
              </a:tr>
            </a:tbl>
          </a:graphicData>
        </a:graphic>
      </p:graphicFrame>
    </p:spTree>
    <p:extLst>
      <p:ext uri="{BB962C8B-B14F-4D97-AF65-F5344CB8AC3E}">
        <p14:creationId xmlns:p14="http://schemas.microsoft.com/office/powerpoint/2010/main" val="2626256408"/>
      </p:ext>
    </p:extLst>
  </p:cSld>
  <p:clrMapOvr>
    <a:masterClrMapping/>
  </p:clrMapOvr>
  <p:timing>
    <p:tnLst>
      <p:par>
        <p:cTn id="1" dur="indefinite" restart="never" nodeType="tmRoot"/>
      </p:par>
    </p:tnLst>
  </p:timing>
</p:sld>
</file>

<file path=ppt/slides/slide127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1272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06219954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20186000988522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RADICADO N. 20182130629041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20186000988532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INSCRIPCION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20186000988572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20186000988632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20186000988832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GUIOMAR CORINA MEJIA CASTAÑEDA 66812082</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20186000988862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HILDA PATRICIA CORTES MONCAYO CC 51711382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20186000988892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CANCELACION EN EL REGISTRO PUBLICO DE CARRERA ADMINISTRATIVA DE LIGIA STELLA CAJICA PIÑEROS C.C. 20948972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20186000988972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CORRECCION DE EXPEDIENTES ADMINISTRATIVOS SOLICITUDES DE ACTULIZACION EN REGISTRO PIUBLICO DE CARRERA ADMINISTRATIVA </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20181700651531</a:t>
                      </a:r>
                    </a:p>
                  </a:txBody>
                  <a:tcPr marL="7620" marR="7620" marT="7620" marB="0" anchor="ctr"/>
                </a:tc>
              </a:tr>
              <a:tr h="493103">
                <a:tc>
                  <a:txBody>
                    <a:bodyPr/>
                    <a:lstStyle/>
                    <a:p>
                      <a:pPr algn="ctr" fontAlgn="ctr"/>
                      <a:r>
                        <a:rPr lang="es-CO" sz="600" b="0" i="0" u="none" strike="noStrike">
                          <a:effectLst/>
                          <a:latin typeface="Arial"/>
                        </a:rPr>
                        <a:t>20186000990332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500706724"/>
      </p:ext>
    </p:extLst>
  </p:cSld>
  <p:clrMapOvr>
    <a:masterClrMapping/>
  </p:clrMapOvr>
  <p:timing>
    <p:tnLst>
      <p:par>
        <p:cTn id="1" dur="indefinite" restart="never" nodeType="tmRoot"/>
      </p:par>
    </p:tnLst>
  </p:timing>
</p:sld>
</file>

<file path=ppt/slides/slide127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1273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40269276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20186000990352</a:t>
                      </a:r>
                    </a:p>
                  </a:txBody>
                  <a:tcPr marL="7620" marR="7620" marT="7620" marB="0" anchor="ctr"/>
                </a:tc>
                <a:tc>
                  <a:txBody>
                    <a:bodyPr/>
                    <a:lstStyle/>
                    <a:p>
                      <a:pPr algn="ctr" fontAlgn="ctr"/>
                      <a:r>
                        <a:rPr lang="es-CO" sz="600" b="0" i="0" u="none" strike="noStrike">
                          <a:effectLst/>
                          <a:latin typeface="Arial"/>
                        </a:rPr>
                        <a:t>22/11/2018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LISTE DE ELEGIBLES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20186000990742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20182210654441</a:t>
                      </a:r>
                    </a:p>
                  </a:txBody>
                  <a:tcPr marL="7620" marR="7620" marT="7620" marB="0" anchor="ctr"/>
                </a:tc>
              </a:tr>
              <a:tr h="412045">
                <a:tc>
                  <a:txBody>
                    <a:bodyPr/>
                    <a:lstStyle/>
                    <a:p>
                      <a:pPr algn="ctr" fontAlgn="ctr"/>
                      <a:r>
                        <a:rPr lang="es-CO" sz="600" b="0" i="0" u="none" strike="noStrike">
                          <a:effectLst/>
                          <a:latin typeface="Arial"/>
                        </a:rPr>
                        <a:t>20186000990752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20186000990772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20186000990782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INSCRIPCION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20186000990792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RV: RESPUESTA OFICIO NO. 20182310576781 ACTUALIZACIÓN USO LE - CASANARE</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20186000990822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 SENA-QUEJA PRUEBA TECNOPEDAGOGICA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20186000990832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20186000990842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CLARIDAD DEL ACUERDO 6176 DE 10 DE CICTUBRE DE 2018</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dirty="0">
                          <a:effectLst/>
                          <a:latin typeface="Arial"/>
                        </a:rPr>
                        <a:t>20182020689551</a:t>
                      </a:r>
                    </a:p>
                  </a:txBody>
                  <a:tcPr marL="7620" marR="7620" marT="7620" marB="0" anchor="ctr"/>
                </a:tc>
              </a:tr>
            </a:tbl>
          </a:graphicData>
        </a:graphic>
      </p:graphicFrame>
    </p:spTree>
    <p:extLst>
      <p:ext uri="{BB962C8B-B14F-4D97-AF65-F5344CB8AC3E}">
        <p14:creationId xmlns:p14="http://schemas.microsoft.com/office/powerpoint/2010/main" val="172790729"/>
      </p:ext>
    </p:extLst>
  </p:cSld>
  <p:clrMapOvr>
    <a:masterClrMapping/>
  </p:clrMapOvr>
  <p:timing>
    <p:tnLst>
      <p:par>
        <p:cTn id="1" dur="indefinite" restart="never" nodeType="tmRoot"/>
      </p:par>
    </p:tnLst>
  </p:timing>
</p:sld>
</file>

<file path=ppt/slides/slide127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1274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233941411"/>
              </p:ext>
            </p:extLst>
          </p:nvPr>
        </p:nvGraphicFramePr>
        <p:xfrm>
          <a:off x="539552" y="1268761"/>
          <a:ext cx="8208913" cy="4459871"/>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20186000990852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20186000990862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20186000990872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RESPUESTA SOLICITUD</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b"/>
                      <a:r>
                        <a:rPr lang="es-CO" sz="600" b="0" i="0" u="none" strike="noStrike">
                          <a:effectLst/>
                          <a:latin typeface="Arial"/>
                        </a:rPr>
                        <a:t>20186000990912</a:t>
                      </a:r>
                    </a:p>
                  </a:txBody>
                  <a:tcPr marL="7620" marR="7620" marT="7620" marB="0" anchor="ctr"/>
                </a:tc>
                <a:tc>
                  <a:txBody>
                    <a:bodyPr/>
                    <a:lstStyle/>
                    <a:p>
                      <a:pPr algn="ctr" fontAlgn="b"/>
                      <a:r>
                        <a:rPr lang="es-CO" sz="600" b="0" i="0" u="none" strike="noStrike">
                          <a:effectLst/>
                          <a:latin typeface="Arial"/>
                        </a:rPr>
                        <a:t>23/11/2018</a:t>
                      </a:r>
                    </a:p>
                  </a:txBody>
                  <a:tcPr marL="7620" marR="7620" marT="7620" marB="0" anchor="ctr"/>
                </a:tc>
                <a:tc>
                  <a:txBody>
                    <a:bodyPr/>
                    <a:lstStyle/>
                    <a:p>
                      <a:pPr algn="ctr" fontAlgn="b"/>
                      <a:r>
                        <a:rPr lang="es-CO" sz="600" b="0" i="0" u="none" strike="noStrike">
                          <a:effectLst/>
                          <a:latin typeface="Arial"/>
                        </a:rPr>
                        <a:t>CONCEPTOS</a:t>
                      </a:r>
                    </a:p>
                  </a:txBody>
                  <a:tcPr marL="7620" marR="7620" marT="7620" marB="0" anchor="ctr"/>
                </a:tc>
                <a:tc>
                  <a:txBody>
                    <a:bodyPr/>
                    <a:lstStyle/>
                    <a:p>
                      <a:pPr algn="ctr" fontAlgn="b"/>
                      <a:r>
                        <a:rPr lang="es-CO" sz="600" b="0" i="0" u="none" strike="noStrike">
                          <a:effectLst/>
                          <a:latin typeface="Arial"/>
                        </a:rPr>
                        <a:t>30</a:t>
                      </a:r>
                    </a:p>
                  </a:txBody>
                  <a:tcPr marL="7620" marR="7620" marT="7620" marB="0" anchor="ctr"/>
                </a:tc>
                <a:tc>
                  <a:txBody>
                    <a:bodyPr/>
                    <a:lstStyle/>
                    <a:p>
                      <a:pPr algn="ctr" fontAlgn="b"/>
                      <a:r>
                        <a:rPr lang="it-IT" sz="600" b="0" i="0" u="none" strike="noStrike">
                          <a:effectLst/>
                          <a:latin typeface="Arial"/>
                        </a:rPr>
                        <a:t>GRUPO CONVOCATORIA 1 - DR. FRIDOLE BALLEN</a:t>
                      </a:r>
                    </a:p>
                  </a:txBody>
                  <a:tcPr marL="7620" marR="7620" marT="7620" marB="0" anchor="ctr"/>
                </a:tc>
                <a:tc>
                  <a:txBody>
                    <a:bodyPr/>
                    <a:lstStyle/>
                    <a:p>
                      <a:pPr algn="ctr" fontAlgn="b"/>
                      <a:r>
                        <a:rPr lang="es-CO" sz="600" b="0" i="0" u="none" strike="noStrike">
                          <a:effectLst/>
                          <a:latin typeface="Arial"/>
                        </a:rPr>
                        <a:t>NUEVAMENTE SOLICITO RESPUESTA AL DERECHO DE PETICION RADICADO 20186000569792</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b"/>
                      <a:r>
                        <a:rPr lang="es-CO" sz="600" b="0" i="0" u="none" strike="noStrike">
                          <a:effectLst/>
                          <a:latin typeface="Arial"/>
                        </a:rPr>
                        <a:t> </a:t>
                      </a:r>
                    </a:p>
                  </a:txBody>
                  <a:tcPr marL="7620" marR="7620" marT="7620" marB="0" anchor="ctr"/>
                </a:tc>
                <a:tc>
                  <a:txBody>
                    <a:bodyPr/>
                    <a:lstStyle/>
                    <a:p>
                      <a:pPr algn="ctr" fontAlgn="b"/>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20186000990922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pt-BR" sz="600" b="0" i="0" u="none" strike="noStrike">
                          <a:effectLst/>
                          <a:latin typeface="Arial"/>
                        </a:rPr>
                        <a:t>REMITO INFORME DE CIRCULAR 027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20186000990952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20186000990962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20186000990972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20186000990982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5576415"/>
      </p:ext>
    </p:extLst>
  </p:cSld>
  <p:clrMapOvr>
    <a:masterClrMapping/>
  </p:clrMapOvr>
  <p:timing>
    <p:tnLst>
      <p:par>
        <p:cTn id="1" dur="indefinite" restart="never" nodeType="tmRoot"/>
      </p:par>
    </p:tnLst>
  </p:timing>
</p:sld>
</file>

<file path=ppt/slides/slide127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1275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58755803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20186000990992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20186000991002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ACTOS ADMINISTRATIVOS DE NOMBRAMIENTO Y ACTAS DE POSESIÓN RADICADO CVP 2018ER16450</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20186000991022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REPORTE OPEC LOS ANDES NARIÑO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20186000991032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20182210649651</a:t>
                      </a:r>
                    </a:p>
                  </a:txBody>
                  <a:tcPr marL="7620" marR="7620" marT="7620" marB="0" anchor="ctr"/>
                </a:tc>
              </a:tr>
              <a:tr h="412045">
                <a:tc>
                  <a:txBody>
                    <a:bodyPr/>
                    <a:lstStyle/>
                    <a:p>
                      <a:pPr algn="ctr" fontAlgn="ctr"/>
                      <a:r>
                        <a:rPr lang="es-CO" sz="600" b="0" i="0" u="none" strike="noStrike">
                          <a:effectLst/>
                          <a:latin typeface="Arial"/>
                        </a:rPr>
                        <a:t>20186000991042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RESPUESTA A OFICIO CON RADICADO DE SALIDA NO. 20182310577371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20186000991052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20186000991062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20186000991072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PROCEDIMIENTO PARA ELECCIÓN DE COMISIÓN DE PERSONAL EN LA UNP</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20185000658621</a:t>
                      </a:r>
                    </a:p>
                  </a:txBody>
                  <a:tcPr marL="7620" marR="7620" marT="7620" marB="0" anchor="ctr"/>
                </a:tc>
              </a:tr>
              <a:tr h="493103">
                <a:tc>
                  <a:txBody>
                    <a:bodyPr/>
                    <a:lstStyle/>
                    <a:p>
                      <a:pPr algn="ctr" fontAlgn="ctr"/>
                      <a:r>
                        <a:rPr lang="es-CO" sz="600" b="0" i="0" u="none" strike="noStrike">
                          <a:effectLst/>
                          <a:latin typeface="Arial"/>
                        </a:rPr>
                        <a:t>20186000991082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585797327"/>
      </p:ext>
    </p:extLst>
  </p:cSld>
  <p:clrMapOvr>
    <a:masterClrMapping/>
  </p:clrMapOvr>
  <p:timing>
    <p:tnLst>
      <p:par>
        <p:cTn id="1" dur="indefinite" restart="never" nodeType="tmRoot"/>
      </p:par>
    </p:tnLst>
  </p:timing>
</p:sld>
</file>

<file path=ppt/slides/slide127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1276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92207474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20186000991112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20182230654181</a:t>
                      </a:r>
                    </a:p>
                  </a:txBody>
                  <a:tcPr marL="7620" marR="7620" marT="7620" marB="0" anchor="ctr"/>
                </a:tc>
              </a:tr>
              <a:tr h="446138">
                <a:tc>
                  <a:txBody>
                    <a:bodyPr/>
                    <a:lstStyle/>
                    <a:p>
                      <a:pPr algn="ctr" fontAlgn="ctr"/>
                      <a:r>
                        <a:rPr lang="es-CO" sz="600" b="0" i="0" u="none" strike="noStrike">
                          <a:effectLst/>
                          <a:latin typeface="Arial"/>
                        </a:rPr>
                        <a:t>20186000991202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OFI18-00152317 / IDM: CONCURSO DE MÉRITOS MINISTERIO DE DEFENSA NACIONAL Y COMISIÓN NACIONAL DEL SERVICIO CIVIL</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20182110655981</a:t>
                      </a:r>
                    </a:p>
                  </a:txBody>
                  <a:tcPr marL="7620" marR="7620" marT="7620" marB="0" anchor="ctr"/>
                </a:tc>
              </a:tr>
              <a:tr h="412045">
                <a:tc>
                  <a:txBody>
                    <a:bodyPr/>
                    <a:lstStyle/>
                    <a:p>
                      <a:pPr algn="ctr" fontAlgn="ctr"/>
                      <a:r>
                        <a:rPr lang="es-CO" sz="600" b="0" i="0" u="none" strike="noStrike">
                          <a:effectLst/>
                          <a:latin typeface="Arial"/>
                        </a:rPr>
                        <a:t>20186000991282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OFI18-00152219 / IDM: SOLICITA AYUDA ANTE DENUNCIA REALIZADA A LA FISCALÍA.TAMBIÉN TRASLADO A CLÍNICA Y CASO COMO FUNCIONARIO DE CARRERA PRESENTADO EN LA GOBER...</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20185000671381</a:t>
                      </a:r>
                    </a:p>
                  </a:txBody>
                  <a:tcPr marL="7620" marR="7620" marT="7620" marB="0" anchor="ctr"/>
                </a:tc>
              </a:tr>
              <a:tr h="412045">
                <a:tc>
                  <a:txBody>
                    <a:bodyPr/>
                    <a:lstStyle/>
                    <a:p>
                      <a:pPr algn="ctr" fontAlgn="ctr"/>
                      <a:r>
                        <a:rPr lang="es-CO" sz="600" b="0" i="0" u="none" strike="noStrike">
                          <a:effectLst/>
                          <a:latin typeface="Arial"/>
                        </a:rPr>
                        <a:t>20186000991322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vi-VN" sz="600" b="0" i="0" u="none" strike="noStrike">
                          <a:effectLst/>
                          <a:latin typeface="Arial"/>
                        </a:rPr>
                        <a:t>OFI18-00151368 / IDM: MANIFIESTAN PREOCUPACIÓN POR CONCURSO PERSONAL CIVIL MINISTERIO DE DEFENSA NACIONAL.P</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20182110655991</a:t>
                      </a:r>
                    </a:p>
                  </a:txBody>
                  <a:tcPr marL="7620" marR="7620" marT="7620" marB="0" anchor="ctr"/>
                </a:tc>
              </a:tr>
              <a:tr h="412045">
                <a:tc>
                  <a:txBody>
                    <a:bodyPr/>
                    <a:lstStyle/>
                    <a:p>
                      <a:pPr algn="ctr" fontAlgn="ctr"/>
                      <a:r>
                        <a:rPr lang="es-CO" sz="600" b="0" i="0" u="none" strike="noStrike">
                          <a:effectLst/>
                          <a:latin typeface="Arial"/>
                        </a:rPr>
                        <a:t>20186000991382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RESPUESTA CIUDADANA 8-2018-068021 A RESPUESTA SOLICITUD NO. 7-2018-036638-MARTHA CENAIDA PEREZ RAMOS- VERIFICACION DE ANTECEDENTES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20186000991432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RESPUESTA CIUDADANA 8-2018-068022 A RESPUESTA SOLICITUD NO. 7-2018-036622-TECNOPEDAGOGICA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20186000991452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OFI18-00152514 / IDM: SOLICITUD INTERVENCIÓN POR PERSONAL NO UNIFORMADO DE LAS FUERZAS ARMADAS Y PREOCUPACIÓN POR SITUACIÓN LABORAL.POR CONCURSO DE MERITOS.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20186000991492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OFI18-00152662 / IDM: SOLICITUD APOYO INSTITUCIONAL</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20182110656001</a:t>
                      </a:r>
                    </a:p>
                  </a:txBody>
                  <a:tcPr marL="7620" marR="7620" marT="7620" marB="0" anchor="ctr"/>
                </a:tc>
              </a:tr>
              <a:tr h="493103">
                <a:tc>
                  <a:txBody>
                    <a:bodyPr/>
                    <a:lstStyle/>
                    <a:p>
                      <a:pPr algn="ctr" fontAlgn="ctr"/>
                      <a:r>
                        <a:rPr lang="es-CO" sz="600" b="0" i="0" u="none" strike="noStrike">
                          <a:effectLst/>
                          <a:latin typeface="Arial"/>
                        </a:rPr>
                        <a:t>20186000991522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OFI18-00152578 / IDM: CARTA DONDE PERSONAL NO UNIFORMADO DE LAS FUERZAS ARMADAS MANIFIESTAN SU PREOCUPACIÓN POR SITUACIÓN LABORAL.</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dirty="0">
                          <a:effectLst/>
                          <a:latin typeface="Arial"/>
                        </a:rPr>
                        <a:t>20182110656011</a:t>
                      </a:r>
                    </a:p>
                  </a:txBody>
                  <a:tcPr marL="7620" marR="7620" marT="7620" marB="0" anchor="ctr"/>
                </a:tc>
              </a:tr>
            </a:tbl>
          </a:graphicData>
        </a:graphic>
      </p:graphicFrame>
    </p:spTree>
    <p:extLst>
      <p:ext uri="{BB962C8B-B14F-4D97-AF65-F5344CB8AC3E}">
        <p14:creationId xmlns:p14="http://schemas.microsoft.com/office/powerpoint/2010/main" val="4222059775"/>
      </p:ext>
    </p:extLst>
  </p:cSld>
  <p:clrMapOvr>
    <a:masterClrMapping/>
  </p:clrMapOvr>
  <p:timing>
    <p:tnLst>
      <p:par>
        <p:cTn id="1" dur="indefinite" restart="never" nodeType="tmRoot"/>
      </p:par>
    </p:tnLst>
  </p:timing>
</p:sld>
</file>

<file path=ppt/slides/slide127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1277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67643877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20186000991542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OFI18-00152711 / IDM: SOLICITUD DE INTERVENCIÓN POR REALIZACIÓN DE CONCURSO DE MÉRITOS.EN DONDE SE ENCUENTRA EL PERSONAL NO UNIFORMADO.QUE MANIFIESTA PRE...</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20182110656021</a:t>
                      </a:r>
                    </a:p>
                  </a:txBody>
                  <a:tcPr marL="7620" marR="7620" marT="7620" marB="0" anchor="ctr"/>
                </a:tc>
              </a:tr>
              <a:tr h="446138">
                <a:tc>
                  <a:txBody>
                    <a:bodyPr/>
                    <a:lstStyle/>
                    <a:p>
                      <a:pPr algn="ctr" fontAlgn="ctr"/>
                      <a:r>
                        <a:rPr lang="es-CO" sz="600" b="0" i="0" u="none" strike="noStrike">
                          <a:effectLst/>
                          <a:latin typeface="Arial"/>
                        </a:rPr>
                        <a:t>20186000991552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OFI18-00152382 / IDM: MANIFIESTA PREOCUPACIÓN POR CONCURSO PERSONAL CIVIL MINISTERIO DE DEFENSA.</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20182110656031</a:t>
                      </a:r>
                    </a:p>
                  </a:txBody>
                  <a:tcPr marL="7620" marR="7620" marT="7620" marB="0" anchor="ctr"/>
                </a:tc>
              </a:tr>
              <a:tr h="412045">
                <a:tc>
                  <a:txBody>
                    <a:bodyPr/>
                    <a:lstStyle/>
                    <a:p>
                      <a:pPr algn="ctr" fontAlgn="ctr"/>
                      <a:r>
                        <a:rPr lang="es-CO" sz="600" b="0" i="0" u="none" strike="noStrike">
                          <a:effectLst/>
                          <a:latin typeface="Arial"/>
                        </a:rPr>
                        <a:t>20186000991572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OFI18-00152653 / IDM: SOLICITUD RECONSIDERAR EL CONCURSO DE MERITOS EN EL MINISTERIO DE DEFENSA PARA EL PERSONAL CIVIL ANTE CNSC</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20186000991582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20186000991632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20186000991652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20186000991752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20183200651591</a:t>
                      </a:r>
                    </a:p>
                  </a:txBody>
                  <a:tcPr marL="7620" marR="7620" marT="7620" marB="0" anchor="ctr"/>
                </a:tc>
              </a:tr>
              <a:tr h="412045">
                <a:tc>
                  <a:txBody>
                    <a:bodyPr/>
                    <a:lstStyle/>
                    <a:p>
                      <a:pPr algn="ctr" fontAlgn="ctr"/>
                      <a:r>
                        <a:rPr lang="es-CO" sz="600" b="0" i="0" u="none" strike="noStrike">
                          <a:effectLst/>
                          <a:latin typeface="Arial"/>
                        </a:rPr>
                        <a:t>20186000991772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20186000991912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RECURSO DE REPOSICION SOBRE RESOLUCION 201820001152255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014275402"/>
      </p:ext>
    </p:extLst>
  </p:cSld>
  <p:clrMapOvr>
    <a:masterClrMapping/>
  </p:clrMapOvr>
  <p:timing>
    <p:tnLst>
      <p:par>
        <p:cTn id="1" dur="indefinite" restart="never" nodeType="tmRoot"/>
      </p:par>
    </p:tnLst>
  </p:timing>
</p:sld>
</file>

<file path=ppt/slides/slide127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1278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002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20186000992032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20186000992052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20186000992112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RESPUESTA A OFICIO RAD. 20185000575661- 09/10/2018</a:t>
                      </a:r>
                    </a:p>
                  </a:txBody>
                  <a:tcPr marL="7620" marR="7620" marT="7620" marB="0" anchor="ctr"/>
                </a:tc>
                <a:tc>
                  <a:txBody>
                    <a:bodyPr/>
                    <a:lstStyle/>
                    <a:p>
                      <a:pPr algn="ctr" fontAlgn="ctr"/>
                      <a:r>
                        <a:rPr lang="es-CO" sz="600" b="0" i="0" u="none" strike="noStrike">
                          <a:effectLst/>
                          <a:latin typeface="Arial"/>
                        </a:rPr>
                        <a:t>30/11/2018</a:t>
                      </a:r>
                    </a:p>
                  </a:txBody>
                  <a:tcPr marL="7620" marR="7620" marT="7620" marB="0" anchor="ctr"/>
                </a:tc>
                <a:tc>
                  <a:txBody>
                    <a:bodyPr/>
                    <a:lstStyle/>
                    <a:p>
                      <a:pPr algn="ctr" fontAlgn="ctr"/>
                      <a:r>
                        <a:rPr lang="es-CO" sz="600" b="0" i="0" u="none" strike="noStrike">
                          <a:effectLst/>
                          <a:latin typeface="Arial"/>
                        </a:rPr>
                        <a:t>20181700660531</a:t>
                      </a:r>
                    </a:p>
                  </a:txBody>
                  <a:tcPr marL="7620" marR="7620" marT="7620" marB="0" anchor="ctr"/>
                </a:tc>
              </a:tr>
              <a:tr h="412045">
                <a:tc>
                  <a:txBody>
                    <a:bodyPr/>
                    <a:lstStyle/>
                    <a:p>
                      <a:pPr algn="ctr" fontAlgn="ctr"/>
                      <a:r>
                        <a:rPr lang="es-CO" sz="600" b="0" i="0" u="none" strike="noStrike">
                          <a:effectLst/>
                          <a:latin typeface="Arial"/>
                        </a:rPr>
                        <a:t>20186000992132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 SENA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20186000992152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436 SENA- WILLIAN ANDRES MOSOS  MARTINEZ REVALORACION DE ANTECEDENTES</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20186000992172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20186000992182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RESPUESTA A OFICIO RAD. 20185000575661- 09/10/2018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20186000992212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A OFICIO RAD. 20185000575661- 09/10/2018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20186000992232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REPORTE SITUACIÓN PRESENTADA COMISIÓN REGIONAL DE PERSONAL QUINDÍO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574401514"/>
      </p:ext>
    </p:extLst>
  </p:cSld>
  <p:clrMapOvr>
    <a:masterClrMapping/>
  </p:clrMapOvr>
  <p:timing>
    <p:tnLst>
      <p:par>
        <p:cTn id="1" dur="indefinite" restart="never" nodeType="tmRoot"/>
      </p:par>
    </p:tnLst>
  </p:timing>
</p:sld>
</file>

<file path=ppt/slides/slide127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1279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44417394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20186000992242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20186000992262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RESPUESTA FUNCIÓN PÚBLICA RAD. 20182040298381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20186000992282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vi-VN" sz="600" b="0" i="0" u="none" strike="noStrike">
                          <a:effectLst/>
                          <a:latin typeface="Arial"/>
                        </a:rPr>
                        <a:t>RESPUESTA OFICIO NO. 20185000575731 - ALCALDÍA MUNICIPAL DE GUARANDA - SUCRE</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20181700654471</a:t>
                      </a:r>
                    </a:p>
                  </a:txBody>
                  <a:tcPr marL="7620" marR="7620" marT="7620" marB="0" anchor="ctr"/>
                </a:tc>
              </a:tr>
              <a:tr h="412045">
                <a:tc>
                  <a:txBody>
                    <a:bodyPr/>
                    <a:lstStyle/>
                    <a:p>
                      <a:pPr algn="ctr" fontAlgn="ctr"/>
                      <a:r>
                        <a:rPr lang="es-CO" sz="600" b="0" i="0" u="none" strike="noStrike">
                          <a:effectLst/>
                          <a:latin typeface="Arial"/>
                        </a:rPr>
                        <a:t>20186000992292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CASO - FREDERY FABIAN POLANIAS SOTO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20186000992322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PLAZO PARA RESPUESTA DE EXCLUSIÓN</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20182120692471</a:t>
                      </a:r>
                    </a:p>
                  </a:txBody>
                  <a:tcPr marL="7620" marR="7620" marT="7620" marB="0" anchor="ctr"/>
                </a:tc>
              </a:tr>
              <a:tr h="412045">
                <a:tc>
                  <a:txBody>
                    <a:bodyPr/>
                    <a:lstStyle/>
                    <a:p>
                      <a:pPr algn="ctr" fontAlgn="ctr"/>
                      <a:r>
                        <a:rPr lang="es-CO" sz="600" b="0" i="0" u="none" strike="noStrike">
                          <a:effectLst/>
                          <a:latin typeface="Arial"/>
                        </a:rPr>
                        <a:t>20186000992352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CASO - FREDERY FABIAN POLANIAS SOTO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20186000992402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OFI18-00149658 / IDM: SOLICITUD DE INTERVENCIÓN PARA CONVALIDACIÓN A LOS GRADOS DE CARRERA A PERSONAL DEL MINISTERIO DE DEFENSA</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20182110662351</a:t>
                      </a:r>
                    </a:p>
                  </a:txBody>
                  <a:tcPr marL="7620" marR="7620" marT="7620" marB="0" anchor="ctr"/>
                </a:tc>
              </a:tr>
              <a:tr h="412045">
                <a:tc>
                  <a:txBody>
                    <a:bodyPr/>
                    <a:lstStyle/>
                    <a:p>
                      <a:pPr algn="ctr" fontAlgn="ctr"/>
                      <a:r>
                        <a:rPr lang="es-CO" sz="600" b="0" i="0" u="none" strike="noStrike">
                          <a:effectLst/>
                          <a:latin typeface="Arial"/>
                        </a:rPr>
                        <a:t>20186000992422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OFI18-00149679 / IDM: SOLICITUD DE INTERVENCIÓN PARA CONVALIDACIÓN A LOS GRADOS DE CARRERA A PERSONAL DEL MINISTERIO DE DEFENSA</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20182110662441</a:t>
                      </a:r>
                    </a:p>
                  </a:txBody>
                  <a:tcPr marL="7620" marR="7620" marT="7620" marB="0" anchor="ctr"/>
                </a:tc>
              </a:tr>
              <a:tr h="493103">
                <a:tc>
                  <a:txBody>
                    <a:bodyPr/>
                    <a:lstStyle/>
                    <a:p>
                      <a:pPr algn="ctr" fontAlgn="ctr"/>
                      <a:r>
                        <a:rPr lang="es-CO" sz="600" b="0" i="0" u="none" strike="noStrike">
                          <a:effectLst/>
                          <a:latin typeface="Arial"/>
                        </a:rPr>
                        <a:t>20186000992502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RECUPERAR CONTRASEÑA-SIMO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161550082"/>
      </p:ext>
    </p:extLst>
  </p:cSld>
  <p:clrMapOvr>
    <a:masterClrMapping/>
  </p:clrMapOvr>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08154804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201810250091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201810250091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201810260006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201810260007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201810260008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201810260009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201810260015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128</a:t>
            </a:fld>
            <a:endParaRPr lang="es-CO"/>
          </a:p>
        </p:txBody>
      </p:sp>
    </p:spTree>
    <p:extLst>
      <p:ext uri="{BB962C8B-B14F-4D97-AF65-F5344CB8AC3E}">
        <p14:creationId xmlns:p14="http://schemas.microsoft.com/office/powerpoint/2010/main" val="137745015"/>
      </p:ext>
    </p:extLst>
  </p:cSld>
  <p:clrMapOvr>
    <a:masterClrMapping/>
  </p:clrMapOvr>
  <p:timing>
    <p:tnLst>
      <p:par>
        <p:cTn id="1" dur="indefinite" restart="never" nodeType="tmRoot"/>
      </p:par>
    </p:tnLst>
  </p:timing>
</p:sld>
</file>

<file path=ppt/slides/slide128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1280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00643450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20186000992552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RESPUESTA FUNCIÓN PÚBLICA RAD. 20184000298431 DORA ELENA BUITRAGO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20182110664331</a:t>
                      </a:r>
                    </a:p>
                  </a:txBody>
                  <a:tcPr marL="7620" marR="7620" marT="7620" marB="0" anchor="ctr"/>
                </a:tc>
              </a:tr>
              <a:tr h="446138">
                <a:tc>
                  <a:txBody>
                    <a:bodyPr/>
                    <a:lstStyle/>
                    <a:p>
                      <a:pPr algn="ctr" fontAlgn="ctr"/>
                      <a:r>
                        <a:rPr lang="es-CO" sz="600" b="0" i="0" u="none" strike="noStrike">
                          <a:effectLst/>
                          <a:latin typeface="Arial"/>
                        </a:rPr>
                        <a:t>20186000992572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20182210653281</a:t>
                      </a:r>
                    </a:p>
                  </a:txBody>
                  <a:tcPr marL="7620" marR="7620" marT="7620" marB="0" anchor="ctr"/>
                </a:tc>
              </a:tr>
              <a:tr h="412045">
                <a:tc>
                  <a:txBody>
                    <a:bodyPr/>
                    <a:lstStyle/>
                    <a:p>
                      <a:pPr algn="ctr" fontAlgn="ctr"/>
                      <a:r>
                        <a:rPr lang="es-CO" sz="600" b="0" i="0" u="none" strike="noStrike">
                          <a:effectLst/>
                          <a:latin typeface="Arial"/>
                        </a:rPr>
                        <a:t>20186000992602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REPORTE DE NOVEDADES Y SOLICITUD DE AUTORIZACIÓN PARA NOMBRAMIENTO EN ORDEN DE ELEGIBILIDAD. (EMAIL CERTIFICADO DE TALENTOHUMANO@CORANTIOQUIA.GOV.CO)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20186000992622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624 A 638 DEFENSA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20182110662871</a:t>
                      </a:r>
                    </a:p>
                  </a:txBody>
                  <a:tcPr marL="7620" marR="7620" marT="7620" marB="0" anchor="ctr"/>
                </a:tc>
              </a:tr>
              <a:tr h="412045">
                <a:tc>
                  <a:txBody>
                    <a:bodyPr/>
                    <a:lstStyle/>
                    <a:p>
                      <a:pPr algn="ctr" fontAlgn="ctr"/>
                      <a:r>
                        <a:rPr lang="es-CO" sz="600" b="0" i="0" u="none" strike="noStrike">
                          <a:effectLst/>
                          <a:latin typeface="Arial"/>
                        </a:rPr>
                        <a:t>20186000992642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428-2016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20182110665761</a:t>
                      </a:r>
                    </a:p>
                  </a:txBody>
                  <a:tcPr marL="7620" marR="7620" marT="7620" marB="0" anchor="ctr"/>
                </a:tc>
              </a:tr>
              <a:tr h="412045">
                <a:tc>
                  <a:txBody>
                    <a:bodyPr/>
                    <a:lstStyle/>
                    <a:p>
                      <a:pPr algn="ctr" fontAlgn="ctr"/>
                      <a:r>
                        <a:rPr lang="es-CO" sz="600" b="0" i="0" u="none" strike="noStrike">
                          <a:effectLst/>
                          <a:latin typeface="Arial"/>
                        </a:rPr>
                        <a:t>20186000992662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20186000992682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REMISION COPIA DE SOLICITUD DE NOMBRAMIENTO EN PERIODO DE PRUEBA DEL EMPLEO 57533 - CONVOCATORIA 436</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20181020692571</a:t>
                      </a:r>
                    </a:p>
                  </a:txBody>
                  <a:tcPr marL="7620" marR="7620" marT="7620" marB="0" anchor="ctr"/>
                </a:tc>
              </a:tr>
              <a:tr h="412045">
                <a:tc>
                  <a:txBody>
                    <a:bodyPr/>
                    <a:lstStyle/>
                    <a:p>
                      <a:pPr algn="ctr" fontAlgn="ctr"/>
                      <a:r>
                        <a:rPr lang="es-CO" sz="600" b="0" i="0" u="none" strike="noStrike">
                          <a:effectLst/>
                          <a:latin typeface="Arial"/>
                        </a:rPr>
                        <a:t>20186000992742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VÍCTIMA CONFLICTO ARMADO BOJAYÁ</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20181020680871</a:t>
                      </a:r>
                    </a:p>
                  </a:txBody>
                  <a:tcPr marL="7620" marR="7620" marT="7620" marB="0" anchor="ctr"/>
                </a:tc>
              </a:tr>
              <a:tr h="493103">
                <a:tc>
                  <a:txBody>
                    <a:bodyPr/>
                    <a:lstStyle/>
                    <a:p>
                      <a:pPr algn="ctr" fontAlgn="ctr"/>
                      <a:r>
                        <a:rPr lang="es-CO" sz="600" b="0" i="0" u="none" strike="noStrike">
                          <a:effectLst/>
                          <a:latin typeface="Arial"/>
                        </a:rPr>
                        <a:t>20186000992772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DERECHO DE INFORMACIÓN RESPECTO A TRÁMITES Y REMISIÓN POR COMPETENCIA A LA CNSC REFERENTE AL RECURSO DE REPOSICIÓN Y EN SUBSIDIO EL DE APELACIÓN POR RECLAMACIÓN LABORAL POR DERECHO PREFERENCIAL DE ENCARGO CLAUDIA CELMIRA MEJÍA M.</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818314954"/>
      </p:ext>
    </p:extLst>
  </p:cSld>
  <p:clrMapOvr>
    <a:masterClrMapping/>
  </p:clrMapOvr>
  <p:timing>
    <p:tnLst>
      <p:par>
        <p:cTn id="1" dur="indefinite" restart="never" nodeType="tmRoot"/>
      </p:par>
    </p:tnLst>
  </p:timing>
</p:sld>
</file>

<file path=ppt/slides/slide128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1281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14801338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20186000992792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VULNERACION DERECHOS DE CARRERA ADMINISTRATIVA RECURSO DE REPOSICION Y EN SUBSIDIO EL DE APELACION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20186000992822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20186000992952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LISTA DE ELEGIBLES MIGRACION COLOMBIA CONVOCATORIA 331 DE 2015</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20181020694271</a:t>
                      </a:r>
                    </a:p>
                  </a:txBody>
                  <a:tcPr marL="7620" marR="7620" marT="7620" marB="0" anchor="ctr"/>
                </a:tc>
              </a:tr>
              <a:tr h="412045">
                <a:tc>
                  <a:txBody>
                    <a:bodyPr/>
                    <a:lstStyle/>
                    <a:p>
                      <a:pPr algn="ctr" fontAlgn="ctr"/>
                      <a:r>
                        <a:rPr lang="es-CO" sz="600" b="0" i="0" u="none" strike="noStrike">
                          <a:effectLst/>
                          <a:latin typeface="Arial"/>
                        </a:rPr>
                        <a:t>20186000992962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A OFICIO RAD. 20185000575661- 09/10/2018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20186000993052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624 A 638 DEFENSA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20182110663141</a:t>
                      </a:r>
                    </a:p>
                  </a:txBody>
                  <a:tcPr marL="7620" marR="7620" marT="7620" marB="0" anchor="ctr"/>
                </a:tc>
              </a:tr>
              <a:tr h="412045">
                <a:tc>
                  <a:txBody>
                    <a:bodyPr/>
                    <a:lstStyle/>
                    <a:p>
                      <a:pPr algn="ctr" fontAlgn="ctr"/>
                      <a:r>
                        <a:rPr lang="es-CO" sz="600" b="0" i="0" u="none" strike="noStrike">
                          <a:effectLst/>
                          <a:latin typeface="Arial"/>
                        </a:rPr>
                        <a:t>20186000993112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RADICADO NO 20181020629431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20186000993142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20186000993162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OFI18-00153011 / IDM: REMITE COMUNICACIÓN SEÑALANDO INCONFORMIDAD POR EL CONCURSO DE MÉRITOS A REALIZAR.PORQUE AFECTA SU PARTE LABORAL</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20182110662461</a:t>
                      </a:r>
                    </a:p>
                  </a:txBody>
                  <a:tcPr marL="7620" marR="7620" marT="7620" marB="0" anchor="ctr"/>
                </a:tc>
              </a:tr>
              <a:tr h="493103">
                <a:tc>
                  <a:txBody>
                    <a:bodyPr/>
                    <a:lstStyle/>
                    <a:p>
                      <a:pPr algn="ctr" fontAlgn="ctr"/>
                      <a:r>
                        <a:rPr lang="es-CO" sz="600" b="0" i="0" u="none" strike="noStrike">
                          <a:effectLst/>
                          <a:latin typeface="Arial"/>
                        </a:rPr>
                        <a:t>20186000993172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dirty="0">
                          <a:effectLst/>
                          <a:latin typeface="Arial"/>
                        </a:rPr>
                        <a:t>20182230658201</a:t>
                      </a:r>
                    </a:p>
                  </a:txBody>
                  <a:tcPr marL="7620" marR="7620" marT="7620" marB="0" anchor="ctr"/>
                </a:tc>
              </a:tr>
            </a:tbl>
          </a:graphicData>
        </a:graphic>
      </p:graphicFrame>
    </p:spTree>
    <p:extLst>
      <p:ext uri="{BB962C8B-B14F-4D97-AF65-F5344CB8AC3E}">
        <p14:creationId xmlns:p14="http://schemas.microsoft.com/office/powerpoint/2010/main" val="4119025902"/>
      </p:ext>
    </p:extLst>
  </p:cSld>
  <p:clrMapOvr>
    <a:masterClrMapping/>
  </p:clrMapOvr>
  <p:timing>
    <p:tnLst>
      <p:par>
        <p:cTn id="1" dur="indefinite" restart="never" nodeType="tmRoot"/>
      </p:par>
    </p:tnLst>
  </p:timing>
</p:sld>
</file>

<file path=ppt/slides/slide128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1282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80192598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20186000993182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ACLARA ANOMALIA O INCONSISTENCIA CON RESPECTO A CONVOCATORIA CENTRO ORIENTE ACACIAS META </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20182230671471</a:t>
                      </a:r>
                    </a:p>
                  </a:txBody>
                  <a:tcPr marL="7620" marR="7620" marT="7620" marB="0" anchor="ctr"/>
                </a:tc>
              </a:tr>
              <a:tr h="446138">
                <a:tc>
                  <a:txBody>
                    <a:bodyPr/>
                    <a:lstStyle/>
                    <a:p>
                      <a:pPr algn="ctr" fontAlgn="ctr"/>
                      <a:r>
                        <a:rPr lang="es-CO" sz="600" b="0" i="0" u="none" strike="noStrike">
                          <a:effectLst/>
                          <a:latin typeface="Arial"/>
                        </a:rPr>
                        <a:t>20186000993212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n-US" sz="600" b="0" i="0" u="none" strike="noStrike">
                          <a:effectLst/>
                          <a:latin typeface="Arial"/>
                        </a:rPr>
                        <a:t>FACTURA N° 10977 - ING LTDA GREEN SOLUTIONS FOR TIC´S </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20186000993222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RECLAMACION SOBRE REQUISITOS OPEC 65519 CONVOCATORIA 653 DE 2018 </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20182230671491</a:t>
                      </a:r>
                    </a:p>
                  </a:txBody>
                  <a:tcPr marL="7620" marR="7620" marT="7620" marB="0" anchor="ctr"/>
                </a:tc>
              </a:tr>
              <a:tr h="412045">
                <a:tc>
                  <a:txBody>
                    <a:bodyPr/>
                    <a:lstStyle/>
                    <a:p>
                      <a:pPr algn="ctr" fontAlgn="ctr"/>
                      <a:r>
                        <a:rPr lang="es-CO" sz="600" b="0" i="0" u="none" strike="noStrike">
                          <a:effectLst/>
                          <a:latin typeface="Arial"/>
                        </a:rPr>
                        <a:t>20186000993242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20182230654251</a:t>
                      </a:r>
                    </a:p>
                  </a:txBody>
                  <a:tcPr marL="7620" marR="7620" marT="7620" marB="0" anchor="ctr"/>
                </a:tc>
              </a:tr>
              <a:tr h="412045">
                <a:tc>
                  <a:txBody>
                    <a:bodyPr/>
                    <a:lstStyle/>
                    <a:p>
                      <a:pPr algn="ctr" fontAlgn="ctr"/>
                      <a:r>
                        <a:rPr lang="es-CO" sz="600" b="0" i="0" u="none" strike="noStrike">
                          <a:effectLst/>
                          <a:latin typeface="Arial"/>
                        </a:rPr>
                        <a:t>20186000993262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20186000993272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RECLAMACION SOBRE REQUISITOS OPEC 78402 CONVOCATORIA 653 DE 2018</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20182230671481</a:t>
                      </a:r>
                    </a:p>
                  </a:txBody>
                  <a:tcPr marL="7620" marR="7620" marT="7620" marB="0" anchor="ctr"/>
                </a:tc>
              </a:tr>
              <a:tr h="412045">
                <a:tc>
                  <a:txBody>
                    <a:bodyPr/>
                    <a:lstStyle/>
                    <a:p>
                      <a:pPr algn="ctr" fontAlgn="ctr"/>
                      <a:r>
                        <a:rPr lang="es-CO" sz="600" b="0" i="0" u="none" strike="noStrike">
                          <a:effectLst/>
                          <a:latin typeface="Arial"/>
                        </a:rPr>
                        <a:t>20186000993282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20186000993302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20186000993342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430-2016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dirty="0">
                          <a:effectLst/>
                          <a:latin typeface="Arial"/>
                        </a:rPr>
                        <a:t>20182110671891</a:t>
                      </a:r>
                    </a:p>
                  </a:txBody>
                  <a:tcPr marL="7620" marR="7620" marT="7620" marB="0" anchor="ctr"/>
                </a:tc>
              </a:tr>
            </a:tbl>
          </a:graphicData>
        </a:graphic>
      </p:graphicFrame>
    </p:spTree>
    <p:extLst>
      <p:ext uri="{BB962C8B-B14F-4D97-AF65-F5344CB8AC3E}">
        <p14:creationId xmlns:p14="http://schemas.microsoft.com/office/powerpoint/2010/main" val="2628414571"/>
      </p:ext>
    </p:extLst>
  </p:cSld>
  <p:clrMapOvr>
    <a:masterClrMapping/>
  </p:clrMapOvr>
  <p:timing>
    <p:tnLst>
      <p:par>
        <p:cTn id="1" dur="indefinite" restart="never" nodeType="tmRoot"/>
      </p:par>
    </p:tnLst>
  </p:timing>
</p:sld>
</file>

<file path=ppt/slides/slide128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1283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46997083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20186000993362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20182120675451</a:t>
                      </a:r>
                    </a:p>
                  </a:txBody>
                  <a:tcPr marL="7620" marR="7620" marT="7620" marB="0" anchor="ctr"/>
                </a:tc>
              </a:tr>
              <a:tr h="446138">
                <a:tc>
                  <a:txBody>
                    <a:bodyPr/>
                    <a:lstStyle/>
                    <a:p>
                      <a:pPr algn="ctr" fontAlgn="ctr"/>
                      <a:r>
                        <a:rPr lang="es-CO" sz="600" b="0" i="0" u="none" strike="noStrike">
                          <a:effectLst/>
                          <a:latin typeface="Arial"/>
                        </a:rPr>
                        <a:t>20186000993392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20186000993422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20186000993442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20186000993472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20186000993492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20186000993522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20182230667031</a:t>
                      </a:r>
                    </a:p>
                  </a:txBody>
                  <a:tcPr marL="7620" marR="7620" marT="7620" marB="0" anchor="ctr"/>
                </a:tc>
              </a:tr>
              <a:tr h="412045">
                <a:tc>
                  <a:txBody>
                    <a:bodyPr/>
                    <a:lstStyle/>
                    <a:p>
                      <a:pPr algn="ctr" fontAlgn="ctr"/>
                      <a:r>
                        <a:rPr lang="es-CO" sz="600" b="0" i="0" u="none" strike="noStrike">
                          <a:effectLst/>
                          <a:latin typeface="Arial"/>
                        </a:rPr>
                        <a:t>20186000993532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NOTIFICACIONES</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20186000993552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546489867"/>
      </p:ext>
    </p:extLst>
  </p:cSld>
  <p:clrMapOvr>
    <a:masterClrMapping/>
  </p:clrMapOvr>
  <p:timing>
    <p:tnLst>
      <p:par>
        <p:cTn id="1" dur="indefinite" restart="never" nodeType="tmRoot"/>
      </p:par>
    </p:tnLst>
  </p:timing>
</p:sld>
</file>

<file path=ppt/slides/slide128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1284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59371220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20186000993562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OFI18-00149751 / IDM: SOLICITUD DE INTERVENCIÓN PARA CONVALIDACIÓN A LOS GRADOS DE CARRERA A PERSONAL DEL MINISTERIO DE DEFENSA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20186000993602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20186000993622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20182120675291</a:t>
                      </a:r>
                    </a:p>
                  </a:txBody>
                  <a:tcPr marL="7620" marR="7620" marT="7620" marB="0" anchor="ctr"/>
                </a:tc>
              </a:tr>
              <a:tr h="412045">
                <a:tc>
                  <a:txBody>
                    <a:bodyPr/>
                    <a:lstStyle/>
                    <a:p>
                      <a:pPr algn="ctr" fontAlgn="ctr"/>
                      <a:r>
                        <a:rPr lang="es-CO" sz="600" b="0" i="0" u="none" strike="noStrike">
                          <a:effectLst/>
                          <a:latin typeface="Arial"/>
                        </a:rPr>
                        <a:t>20186000993652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ACTOS ADMINISTRATIVOS DE NOMBRAMIENTOS EN PERIODO DE PRUEBA-CONVOCATORIA NO 435 DE 2016   OFICIO NO 20181020630431</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20191020009871</a:t>
                      </a:r>
                    </a:p>
                  </a:txBody>
                  <a:tcPr marL="7620" marR="7620" marT="7620" marB="0" anchor="ctr"/>
                </a:tc>
              </a:tr>
              <a:tr h="412045">
                <a:tc>
                  <a:txBody>
                    <a:bodyPr/>
                    <a:lstStyle/>
                    <a:p>
                      <a:pPr algn="ctr" fontAlgn="ctr"/>
                      <a:r>
                        <a:rPr lang="es-CO" sz="600" b="0" i="0" u="none" strike="noStrike">
                          <a:effectLst/>
                          <a:latin typeface="Arial"/>
                        </a:rPr>
                        <a:t>20186000993672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ACUERDOS DE CONFIDENCIALIDAD SENA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20186000993702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RESPUESTA CIUDADANA 8-2018-063658 A RESPUESTA SOLICITUD NO. 2-2018-002803-INCONSISTENCIA PRUEBA TECNOPEDAGOGICA REGIONAL-INSTRUSTORES SENA REGIONAL SUCRE</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20186000993762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OFICIO NO. 20182310577421 ACTUALIZACIÓN USO LE - SAN JOSÉ DE CÚCUTA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20186000993772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RENUNCIAS A POSESIÓN DOCENTES SOACHA - SOPORTES PARA RECURSO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20186000993792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RV: RESPUESTA A OFICIO CON RADICADO DE SALIDA NO. 20182310577371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991835994"/>
      </p:ext>
    </p:extLst>
  </p:cSld>
  <p:clrMapOvr>
    <a:masterClrMapping/>
  </p:clrMapOvr>
  <p:timing>
    <p:tnLst>
      <p:par>
        <p:cTn id="1" dur="indefinite" restart="never" nodeType="tmRoot"/>
      </p:par>
    </p:tnLst>
  </p:timing>
</p:sld>
</file>

<file path=ppt/slides/slide128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1285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47458081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20186000993812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REMISIÓN DE FORMATO REPORTE DE OPEC - MUNICIPIO DE TURBO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20186000993822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LISTA ELEGIBLES Y SOPORTES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20186000993832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QUINTO BIMESTRE DE 2018</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20186000993842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RESOLUCIÓN RESUELVE RECURSO DE REPOSICIÓN PAGO USO DE LISTAS - MUNICIPIO DE TULUÁ</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20186000993852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20182010695241</a:t>
                      </a:r>
                    </a:p>
                  </a:txBody>
                  <a:tcPr marL="7620" marR="7620" marT="7620" marB="0" anchor="ctr"/>
                </a:tc>
              </a:tr>
              <a:tr h="412045">
                <a:tc>
                  <a:txBody>
                    <a:bodyPr/>
                    <a:lstStyle/>
                    <a:p>
                      <a:pPr algn="ctr" fontAlgn="ctr"/>
                      <a:r>
                        <a:rPr lang="es-CO" sz="600" b="0" i="0" u="none" strike="noStrike">
                          <a:effectLst/>
                          <a:latin typeface="Arial"/>
                        </a:rPr>
                        <a:t>20186000993862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pt-BR" sz="600" b="0" i="0" u="none" strike="noStrike">
                          <a:effectLst/>
                          <a:latin typeface="Arial"/>
                        </a:rPr>
                        <a:t> FORMATO OPEC  DILIGENCIADO A CORTE 15 DE OCTUBRE</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20186000993872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USO DIRECTO DE LISTA DE ELEGIBLES - CONVOCATORIA 323 DE 2014 </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20181020158315</a:t>
                      </a:r>
                    </a:p>
                  </a:txBody>
                  <a:tcPr marL="7620" marR="7620" marT="7620" marB="0" anchor="ctr"/>
                </a:tc>
              </a:tr>
              <a:tr h="412045">
                <a:tc>
                  <a:txBody>
                    <a:bodyPr/>
                    <a:lstStyle/>
                    <a:p>
                      <a:pPr algn="ctr" fontAlgn="ctr"/>
                      <a:r>
                        <a:rPr lang="es-CO" sz="600" b="0" i="0" u="none" strike="noStrike">
                          <a:effectLst/>
                          <a:latin typeface="Arial"/>
                        </a:rPr>
                        <a:t>20186000993882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ACTUALIZACION LISTA ELEGIBLE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20186000993902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OFICIO NO. 20182310577091 ACTUALIZACIÓN USO LE - GIRARDOT</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267056200"/>
      </p:ext>
    </p:extLst>
  </p:cSld>
  <p:clrMapOvr>
    <a:masterClrMapping/>
  </p:clrMapOvr>
  <p:timing>
    <p:tnLst>
      <p:par>
        <p:cTn id="1" dur="indefinite" restart="never" nodeType="tmRoot"/>
      </p:par>
    </p:tnLst>
  </p:timing>
</p:sld>
</file>

<file path=ppt/slides/slide128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1286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05911401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20186000993912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OFICIO NO. 20182310577521 ACTUALIZACIÓN USO LE - SOLEDAD</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20186000993922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RV: RESPUESTA OFICIO NO. 20182310576781 ACTUALIZACIÓN OPEC - CASANARE</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20186000993932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LISTADOS DE ELEGIBLES CNSC</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20186000993942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OFICIO NO. 20182310577091 ACTUALIZACIÓN USO LE - GIRARDOT</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20186000993952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CERTIFICACION BANCARIA CNSC</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20186000993962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NOTIFICACION VIA CORREO ELECTRONICO RESOLUCION 2018231013155 DEL 29-10-2018</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20186000993982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ACTUALIZACIÓN OPEC</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20186000993992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RV: ACTUALIZACIÓN OPEC - TUNJA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20186000994012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RV: RESOLUCIÓN No. CNSC - 20182310065865 DEL 28-06-2018</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156357480"/>
      </p:ext>
    </p:extLst>
  </p:cSld>
  <p:clrMapOvr>
    <a:masterClrMapping/>
  </p:clrMapOvr>
  <p:timing>
    <p:tnLst>
      <p:par>
        <p:cTn id="1" dur="indefinite" restart="never" nodeType="tmRoot"/>
      </p:par>
    </p:tnLst>
  </p:timing>
</p:sld>
</file>

<file path=ppt/slides/slide128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1287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13822953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20186000994022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 CONVOCATORIA 428 -SOLICITUD CONCEPTO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20186000994032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ENVIO EXCEL OPEC - CARTAGENA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20186000994052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ENVIO EXCELL OPEC - CARTAGENA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20186000994082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OPEC - CARTAGENA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20186000994232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A OFICIO RAD. 20185000575661- 09/10/2018NG</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20186000994272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20186000994322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20186000994342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434-2016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20186000994372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679629225"/>
      </p:ext>
    </p:extLst>
  </p:cSld>
  <p:clrMapOvr>
    <a:masterClrMapping/>
  </p:clrMapOvr>
  <p:timing>
    <p:tnLst>
      <p:par>
        <p:cTn id="1" dur="indefinite" restart="never" nodeType="tmRoot"/>
      </p:par>
    </p:tnLst>
  </p:timing>
</p:sld>
</file>

<file path=ppt/slides/slide128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1288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70571444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20186000994382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SOLICITUD DE INFORMACION CONVOCATORIA 436 SENA-IRREGULARIDADES PRUEBA TECNOPEDAGOGICA-Alfonso Mejia Fernandez</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20186000994402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20186000994422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CORREO ELECTRONICO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20186000994442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 RESPUESTA A SOLICITUD PQR NO. 201811150098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20186000994452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20186000994472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SECRETARIA GENERAL</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20186000994532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20186000994552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20186000994562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SECRETARIA GENERAL</a:t>
                      </a:r>
                    </a:p>
                  </a:txBody>
                  <a:tcPr marL="7620" marR="7620" marT="7620" marB="0" anchor="ctr"/>
                </a:tc>
                <a:tc>
                  <a:txBody>
                    <a:bodyPr/>
                    <a:lstStyle/>
                    <a:p>
                      <a:pPr algn="ctr" fontAlgn="ctr"/>
                      <a:r>
                        <a:rPr lang="es-CO" sz="600" b="0" i="0" u="none" strike="noStrike">
                          <a:effectLst/>
                          <a:latin typeface="Arial"/>
                        </a:rPr>
                        <a:t>SOLICITUD CAMBIO NUMERO DE CEDULA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596279030"/>
      </p:ext>
    </p:extLst>
  </p:cSld>
  <p:clrMapOvr>
    <a:masterClrMapping/>
  </p:clrMapOvr>
  <p:timing>
    <p:tnLst>
      <p:par>
        <p:cTn id="1" dur="indefinite" restart="never" nodeType="tmRoot"/>
      </p:par>
    </p:tnLst>
  </p:timing>
</p:sld>
</file>

<file path=ppt/slides/slide128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1289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23357659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20186000994592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DERECHO DE PETICION - USO DE LA LISTA DE ELEGIBLES</a:t>
                      </a: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20191020006201</a:t>
                      </a:r>
                    </a:p>
                  </a:txBody>
                  <a:tcPr marL="7620" marR="7620" marT="7620" marB="0" anchor="ctr"/>
                </a:tc>
              </a:tr>
              <a:tr h="446138">
                <a:tc>
                  <a:txBody>
                    <a:bodyPr/>
                    <a:lstStyle/>
                    <a:p>
                      <a:pPr algn="ctr" fontAlgn="ctr"/>
                      <a:r>
                        <a:rPr lang="es-CO" sz="600" b="0" i="0" u="none" strike="noStrike">
                          <a:effectLst/>
                          <a:latin typeface="Arial"/>
                        </a:rPr>
                        <a:t>20186000994602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20186000994632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RECUPERAR USUARIO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20186000994642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20186000994652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DERECHO DE PETICION CONVOCATORIA 435 DE 2016 CAR - ANLA</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20182210667191</a:t>
                      </a:r>
                    </a:p>
                  </a:txBody>
                  <a:tcPr marL="7620" marR="7620" marT="7620" marB="0" anchor="ctr"/>
                </a:tc>
              </a:tr>
              <a:tr h="412045">
                <a:tc>
                  <a:txBody>
                    <a:bodyPr/>
                    <a:lstStyle/>
                    <a:p>
                      <a:pPr algn="ctr" fontAlgn="ctr"/>
                      <a:r>
                        <a:rPr lang="es-CO" sz="600" b="0" i="0" u="none" strike="noStrike">
                          <a:effectLst/>
                          <a:latin typeface="Arial"/>
                        </a:rPr>
                        <a:t>20186000994662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20186000994682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20186000994692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20186000994712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754686176"/>
      </p:ext>
    </p:extLst>
  </p:cSld>
  <p:clrMapOvr>
    <a:masterClrMapping/>
  </p:clrMapOvr>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59817147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201810260016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201810260022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201810260023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201810260024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201810260025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201810260031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129</a:t>
            </a:fld>
            <a:endParaRPr lang="es-CO"/>
          </a:p>
        </p:txBody>
      </p:sp>
    </p:spTree>
    <p:extLst>
      <p:ext uri="{BB962C8B-B14F-4D97-AF65-F5344CB8AC3E}">
        <p14:creationId xmlns:p14="http://schemas.microsoft.com/office/powerpoint/2010/main" val="3618232155"/>
      </p:ext>
    </p:extLst>
  </p:cSld>
  <p:clrMapOvr>
    <a:masterClrMapping/>
  </p:clrMapOvr>
  <p:timing>
    <p:tnLst>
      <p:par>
        <p:cTn id="1" dur="indefinite" restart="never" nodeType="tmRoot"/>
      </p:par>
    </p:tnLst>
  </p:timing>
</p:sld>
</file>

<file path=ppt/slides/slide129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1290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56536435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20186000994732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DERECHO DE PETICION</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20181700654361</a:t>
                      </a:r>
                    </a:p>
                  </a:txBody>
                  <a:tcPr marL="7620" marR="7620" marT="7620" marB="0" anchor="ctr"/>
                </a:tc>
              </a:tr>
              <a:tr h="446138">
                <a:tc>
                  <a:txBody>
                    <a:bodyPr/>
                    <a:lstStyle/>
                    <a:p>
                      <a:pPr algn="ctr" fontAlgn="ctr"/>
                      <a:r>
                        <a:rPr lang="es-CO" sz="600" b="0" i="0" u="none" strike="noStrike">
                          <a:effectLst/>
                          <a:latin typeface="Arial"/>
                        </a:rPr>
                        <a:t>20186000994742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20186000994752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20186000994772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RESPUESTA CIUDADANA 8-2018-068149 A RESPUESTA SOLICITUD NO. 1-2018-025772-IREGULARIADAD PRUEBA TECNOPEDAGOGICA -MALAGA SANTANDER</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20186000994812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20186000994862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20186000995042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20186000995062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FACTURA 273 - AMSIS DE COLOMBIA SAS - ALAMCENAMIENTO Y CUSTODIA </a:t>
                      </a: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20186000995082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REMISION DE INFORMACION - QUEJA PRUEBA TECNOPEDAGOGICA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845363210"/>
      </p:ext>
    </p:extLst>
  </p:cSld>
  <p:clrMapOvr>
    <a:masterClrMapping/>
  </p:clrMapOvr>
  <p:timing>
    <p:tnLst>
      <p:par>
        <p:cTn id="1" dur="indefinite" restart="never" nodeType="tmRoot"/>
      </p:par>
    </p:tnLst>
  </p:timing>
</p:sld>
</file>

<file path=ppt/slides/slide129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1291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82144079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20186000995112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RESPUESTA CIUDADANA 8-2018-068149 A RESPUESTA SOLICITUD NO. 1-2018-025772-EDGAR PARDO SUESCUN-IRREGULARIDAD PRUEBA TECNOPEDAGOGICA MALAGA SANTANDER</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20186000995122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INSISTENCIA EN SOLICITUD DE ACTUALIZACIÓN- MUNICIPIO DE YOLOMBÓ</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20186000995152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DENUNCIA FORMAL-QUEJA IRREGULARIDAD TECNOPEDAGOGICA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20186000995182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PROCESO DISCIPLINARIO N° 201706546</a:t>
                      </a:r>
                    </a:p>
                  </a:txBody>
                  <a:tcPr marL="7620" marR="7620" marT="7620" marB="0" anchor="ctr"/>
                </a:tc>
                <a:tc>
                  <a:txBody>
                    <a:bodyPr/>
                    <a:lstStyle/>
                    <a:p>
                      <a:pPr algn="ctr" fontAlgn="ctr"/>
                      <a:r>
                        <a:rPr lang="es-CO" sz="600" b="0" i="0" u="none" strike="noStrike">
                          <a:effectLst/>
                          <a:latin typeface="Arial"/>
                        </a:rPr>
                        <a:t>30/11/2018</a:t>
                      </a:r>
                    </a:p>
                  </a:txBody>
                  <a:tcPr marL="7620" marR="7620" marT="7620" marB="0" anchor="ctr"/>
                </a:tc>
                <a:tc>
                  <a:txBody>
                    <a:bodyPr/>
                    <a:lstStyle/>
                    <a:p>
                      <a:pPr algn="ctr" fontAlgn="ctr"/>
                      <a:r>
                        <a:rPr lang="es-CO" sz="600" b="0" i="0" u="none" strike="noStrike">
                          <a:effectLst/>
                          <a:latin typeface="Arial"/>
                        </a:rPr>
                        <a:t>20183000659981</a:t>
                      </a:r>
                    </a:p>
                  </a:txBody>
                  <a:tcPr marL="7620" marR="7620" marT="7620" marB="0" anchor="ctr"/>
                </a:tc>
              </a:tr>
              <a:tr h="412045">
                <a:tc>
                  <a:txBody>
                    <a:bodyPr/>
                    <a:lstStyle/>
                    <a:p>
                      <a:pPr algn="ctr" fontAlgn="ctr"/>
                      <a:r>
                        <a:rPr lang="es-CO" sz="600" b="0" i="0" u="none" strike="noStrike">
                          <a:effectLst/>
                          <a:latin typeface="Arial"/>
                        </a:rPr>
                        <a:t>20186000995202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DERECHO DE PETICION - USO DE LA LISTA DE ELEGIBLES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20186000995222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VA - SENA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20186000995232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PROCESO DISCIPLINARIO N° 201703934</a:t>
                      </a:r>
                    </a:p>
                  </a:txBody>
                  <a:tcPr marL="7620" marR="7620" marT="7620" marB="0" anchor="ctr"/>
                </a:tc>
                <a:tc>
                  <a:txBody>
                    <a:bodyPr/>
                    <a:lstStyle/>
                    <a:p>
                      <a:pPr algn="ctr" fontAlgn="ctr"/>
                      <a:r>
                        <a:rPr lang="es-CO" sz="600" b="0" i="0" u="none" strike="noStrike">
                          <a:effectLst/>
                          <a:latin typeface="Arial"/>
                        </a:rPr>
                        <a:t>30/11/2018</a:t>
                      </a:r>
                    </a:p>
                  </a:txBody>
                  <a:tcPr marL="7620" marR="7620" marT="7620" marB="0" anchor="ctr"/>
                </a:tc>
                <a:tc>
                  <a:txBody>
                    <a:bodyPr/>
                    <a:lstStyle/>
                    <a:p>
                      <a:pPr algn="ctr" fontAlgn="ctr"/>
                      <a:r>
                        <a:rPr lang="es-CO" sz="600" b="0" i="0" u="none" strike="noStrike">
                          <a:effectLst/>
                          <a:latin typeface="Arial"/>
                        </a:rPr>
                        <a:t>20183000659961</a:t>
                      </a:r>
                    </a:p>
                  </a:txBody>
                  <a:tcPr marL="7620" marR="7620" marT="7620" marB="0" anchor="ctr"/>
                </a:tc>
              </a:tr>
              <a:tr h="412045">
                <a:tc>
                  <a:txBody>
                    <a:bodyPr/>
                    <a:lstStyle/>
                    <a:p>
                      <a:pPr algn="ctr" fontAlgn="ctr"/>
                      <a:r>
                        <a:rPr lang="es-CO" sz="600" b="0" i="0" u="none" strike="noStrike">
                          <a:effectLst/>
                          <a:latin typeface="Arial"/>
                        </a:rPr>
                        <a:t>20186000995252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DERECHO DE PETICION - USO DE LA LISTA DE ELEGIBLES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20186000995262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 RESPUESTA FUNCIÓN PÚBLICA RAD. 20182030298961</a:t>
                      </a: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dirty="0">
                          <a:effectLst/>
                          <a:latin typeface="Arial"/>
                        </a:rPr>
                        <a:t>20191020006771</a:t>
                      </a:r>
                    </a:p>
                  </a:txBody>
                  <a:tcPr marL="7620" marR="7620" marT="7620" marB="0" anchor="ctr"/>
                </a:tc>
              </a:tr>
            </a:tbl>
          </a:graphicData>
        </a:graphic>
      </p:graphicFrame>
    </p:spTree>
    <p:extLst>
      <p:ext uri="{BB962C8B-B14F-4D97-AF65-F5344CB8AC3E}">
        <p14:creationId xmlns:p14="http://schemas.microsoft.com/office/powerpoint/2010/main" val="890232258"/>
      </p:ext>
    </p:extLst>
  </p:cSld>
  <p:clrMapOvr>
    <a:masterClrMapping/>
  </p:clrMapOvr>
  <p:timing>
    <p:tnLst>
      <p:par>
        <p:cTn id="1" dur="indefinite" restart="never" nodeType="tmRoot"/>
      </p:par>
    </p:tnLst>
  </p:timing>
</p:sld>
</file>

<file path=ppt/slides/slide129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1292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24169407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20186000995272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AUTORIZACIÓN USO LISTA DE ELEGIBLES CORNARE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20191020009861</a:t>
                      </a:r>
                    </a:p>
                  </a:txBody>
                  <a:tcPr marL="7620" marR="7620" marT="7620" marB="0" anchor="ctr"/>
                </a:tc>
              </a:tr>
              <a:tr h="446138">
                <a:tc>
                  <a:txBody>
                    <a:bodyPr/>
                    <a:lstStyle/>
                    <a:p>
                      <a:pPr algn="ctr" fontAlgn="ctr"/>
                      <a:r>
                        <a:rPr lang="es-CO" sz="600" b="0" i="0" u="none" strike="noStrike">
                          <a:effectLst/>
                          <a:latin typeface="Arial"/>
                        </a:rPr>
                        <a:t>20186000995302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pt-BR" sz="600" b="0" i="0" u="none" strike="noStrike">
                          <a:effectLst/>
                          <a:latin typeface="Arial"/>
                        </a:rPr>
                        <a:t>ACTOS ADMINISTRATIVO ORQUESTA FILARMÓNICA DE BOGOTÁ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20186000995312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20186000995342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20182230658281</a:t>
                      </a:r>
                    </a:p>
                  </a:txBody>
                  <a:tcPr marL="7620" marR="7620" marT="7620" marB="0" anchor="ctr"/>
                </a:tc>
              </a:tr>
              <a:tr h="412045">
                <a:tc>
                  <a:txBody>
                    <a:bodyPr/>
                    <a:lstStyle/>
                    <a:p>
                      <a:pPr algn="ctr" fontAlgn="ctr"/>
                      <a:r>
                        <a:rPr lang="es-CO" sz="600" b="0" i="0" u="none" strike="noStrike">
                          <a:effectLst/>
                          <a:latin typeface="Arial"/>
                        </a:rPr>
                        <a:t>20186000995362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INSTRUCCIONES PARA EL CUMPLIMIENTO DE LA CIRCULAR 20181000000027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20186000995382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20186000995402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20186000995432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A OFICIO RAD. 20185000575661- 09/10/2018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20186000995462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dirty="0">
                          <a:effectLst/>
                          <a:latin typeface="Arial"/>
                        </a:rPr>
                        <a:t>20191020010131</a:t>
                      </a:r>
                    </a:p>
                  </a:txBody>
                  <a:tcPr marL="7620" marR="7620" marT="7620" marB="0" anchor="ctr"/>
                </a:tc>
              </a:tr>
            </a:tbl>
          </a:graphicData>
        </a:graphic>
      </p:graphicFrame>
    </p:spTree>
    <p:extLst>
      <p:ext uri="{BB962C8B-B14F-4D97-AF65-F5344CB8AC3E}">
        <p14:creationId xmlns:p14="http://schemas.microsoft.com/office/powerpoint/2010/main" val="135994491"/>
      </p:ext>
    </p:extLst>
  </p:cSld>
  <p:clrMapOvr>
    <a:masterClrMapping/>
  </p:clrMapOvr>
  <p:timing>
    <p:tnLst>
      <p:par>
        <p:cTn id="1" dur="indefinite" restart="never" nodeType="tmRoot"/>
      </p:par>
    </p:tnLst>
  </p:timing>
</p:sld>
</file>

<file path=ppt/slides/slide129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1293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71144796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20186000995472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ADJUNTAMOS TRES HOJA DE VIDA ANEXA A LA RESPUESTA AL OFICIO RAD. 20185000575661- 09/10/2018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20186000995492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RESPUESTA OFICIO 20182110637861 MODIFICACION OFERTA PUBLICA </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20182110666281</a:t>
                      </a:r>
                    </a:p>
                  </a:txBody>
                  <a:tcPr marL="7620" marR="7620" marT="7620" marB="0" anchor="ctr"/>
                </a:tc>
              </a:tr>
              <a:tr h="412045">
                <a:tc>
                  <a:txBody>
                    <a:bodyPr/>
                    <a:lstStyle/>
                    <a:p>
                      <a:pPr algn="ctr" fontAlgn="ctr"/>
                      <a:r>
                        <a:rPr lang="es-CO" sz="600" b="0" i="0" u="none" strike="noStrike">
                          <a:effectLst/>
                          <a:latin typeface="Arial"/>
                        </a:rPr>
                        <a:t>20186000995502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20186000995532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PARA EXTENDER PERIODO DE PRUEBA DOCENTE 1278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20186000995542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20186000995552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20186000995582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20186000995592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NOVEDADES PROYECTO DE ACUERDO </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20182110666291</a:t>
                      </a:r>
                    </a:p>
                  </a:txBody>
                  <a:tcPr marL="7620" marR="7620" marT="7620" marB="0" anchor="ctr"/>
                </a:tc>
              </a:tr>
              <a:tr h="493103">
                <a:tc>
                  <a:txBody>
                    <a:bodyPr/>
                    <a:lstStyle/>
                    <a:p>
                      <a:pPr algn="ctr" fontAlgn="ctr"/>
                      <a:r>
                        <a:rPr lang="es-CO" sz="600" b="0" i="0" u="none" strike="noStrike">
                          <a:effectLst/>
                          <a:latin typeface="Arial"/>
                        </a:rPr>
                        <a:t>20186000995602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397002153"/>
      </p:ext>
    </p:extLst>
  </p:cSld>
  <p:clrMapOvr>
    <a:masterClrMapping/>
  </p:clrMapOvr>
  <p:timing>
    <p:tnLst>
      <p:par>
        <p:cTn id="1" dur="indefinite" restart="never" nodeType="tmRoot"/>
      </p:par>
    </p:tnLst>
  </p:timing>
</p:sld>
</file>

<file path=ppt/slides/slide129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1294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81109902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20186000995612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20186000995622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OFICIO No. 20181020599851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20186000995652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REPROGRAMACIÓN MANIZALES-PARA RADICAR EN CARPETA SENA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20186000995672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ACTOS ADMINISTRATIVOS DE NOMBRAMIENTO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20186000995692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RADICADO No. 20183130420501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20186000995702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CONCEPTO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20191020009851</a:t>
                      </a:r>
                    </a:p>
                  </a:txBody>
                  <a:tcPr marL="7620" marR="7620" marT="7620" marB="0" anchor="ctr"/>
                </a:tc>
              </a:tr>
              <a:tr h="412045">
                <a:tc>
                  <a:txBody>
                    <a:bodyPr/>
                    <a:lstStyle/>
                    <a:p>
                      <a:pPr algn="ctr" fontAlgn="ctr"/>
                      <a:r>
                        <a:rPr lang="es-CO" sz="600" b="0" i="0" u="none" strike="noStrike">
                          <a:effectLst/>
                          <a:latin typeface="Arial"/>
                        </a:rPr>
                        <a:t>20186000995712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20186000995732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RECURSO DE REPOSICION Y EN SUBSIDIO DE APELACION CONTRA AUTO N° 20182010015234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20186000995782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CONSTANCIA - GOBERNACION DEL PUTUMAYO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122571119"/>
      </p:ext>
    </p:extLst>
  </p:cSld>
  <p:clrMapOvr>
    <a:masterClrMapping/>
  </p:clrMapOvr>
  <p:timing>
    <p:tnLst>
      <p:par>
        <p:cTn id="1" dur="indefinite" restart="never" nodeType="tmRoot"/>
      </p:par>
    </p:tnLst>
  </p:timing>
</p:sld>
</file>

<file path=ppt/slides/slide129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1295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64377561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20186000995822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USO DIRECTO LISTA DE ELEGIBLES CONVOCATORIA 433 </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20181020694321</a:t>
                      </a:r>
                    </a:p>
                  </a:txBody>
                  <a:tcPr marL="7620" marR="7620" marT="7620" marB="0" anchor="ctr"/>
                </a:tc>
              </a:tr>
              <a:tr h="446138">
                <a:tc>
                  <a:txBody>
                    <a:bodyPr/>
                    <a:lstStyle/>
                    <a:p>
                      <a:pPr algn="ctr" fontAlgn="ctr"/>
                      <a:r>
                        <a:rPr lang="es-CO" sz="600" b="0" i="0" u="none" strike="noStrike">
                          <a:effectLst/>
                          <a:latin typeface="Arial"/>
                        </a:rPr>
                        <a:t>20186000996322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NOTIFICACION DE AUDIENCIA DE CONCILIACION EXTRAJUDICIAL </a:t>
                      </a:r>
                      <a:br>
                        <a:rPr lang="es-CO" sz="600" b="0" i="0" u="none" strike="noStrike">
                          <a:effectLst/>
                          <a:latin typeface="Arial"/>
                        </a:rPr>
                      </a:br>
                      <a:r>
                        <a:rPr lang="es-CO" sz="600" b="0" i="0" u="none" strike="noStrike">
                          <a:effectLst/>
                          <a:latin typeface="Arial"/>
                        </a:rPr>
                        <a:t>ACCION DE NULIDAD Y RESTABLECIMIENTO DEL DERECHO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20186000996512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REPORTE DE INFORMACION USO DE LISTA DE ELEGIBLES Y ACTUALIZACION OPEC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20186000996532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LISTA DE ELEGIBLES CONVOCATORIA 344-346-382-413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20186000996602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FUNCIONES PARA CONDUCTOR MECANICO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20186000996642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CERTIFICACION DE FIRMEZA DE LISTA DE ELEGIBLES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20186000996662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A RADICADO 20181020604501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20186000996692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RELACION DE ELEGIBLES QUE NO ACEPTARON  CONVOCATORIA 435 DE 2016 CAR-ANLA</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20191020009841</a:t>
                      </a:r>
                    </a:p>
                  </a:txBody>
                  <a:tcPr marL="7620" marR="7620" marT="7620" marB="0" anchor="ctr"/>
                </a:tc>
              </a:tr>
              <a:tr h="493103">
                <a:tc>
                  <a:txBody>
                    <a:bodyPr/>
                    <a:lstStyle/>
                    <a:p>
                      <a:pPr algn="ctr" fontAlgn="ctr"/>
                      <a:r>
                        <a:rPr lang="es-CO" sz="600" b="0" i="0" u="none" strike="noStrike">
                          <a:effectLst/>
                          <a:latin typeface="Arial"/>
                        </a:rPr>
                        <a:t>20186000996712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RECURSO DE REPOSICION - LUIS ARIEL GUTIERREZ GARCIA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743469823"/>
      </p:ext>
    </p:extLst>
  </p:cSld>
  <p:clrMapOvr>
    <a:masterClrMapping/>
  </p:clrMapOvr>
  <p:timing>
    <p:tnLst>
      <p:par>
        <p:cTn id="1" dur="indefinite" restart="never" nodeType="tmRoot"/>
      </p:par>
    </p:tnLst>
  </p:timing>
</p:sld>
</file>

<file path=ppt/slides/slide129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1296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99225736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20186000996722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PETICION CONVOCATORIA 436 SENA</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20182120675371</a:t>
                      </a:r>
                    </a:p>
                  </a:txBody>
                  <a:tcPr marL="7620" marR="7620" marT="7620" marB="0" anchor="ctr"/>
                </a:tc>
              </a:tr>
              <a:tr h="446138">
                <a:tc>
                  <a:txBody>
                    <a:bodyPr/>
                    <a:lstStyle/>
                    <a:p>
                      <a:pPr algn="ctr" fontAlgn="ctr"/>
                      <a:r>
                        <a:rPr lang="es-CO" sz="600" b="0" i="0" u="none" strike="noStrike">
                          <a:effectLst/>
                          <a:latin typeface="Arial"/>
                        </a:rPr>
                        <a:t>20186000996742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RESPUESTA RADICADO N° 20181020629881 - SOLICITUD ACTOS ADMINISTRATIVOS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20186000996802</a:t>
                      </a:r>
                    </a:p>
                  </a:txBody>
                  <a:tcPr marL="7620" marR="7620" marT="7620" marB="0" anchor="ctr"/>
                </a:tc>
                <a:tc>
                  <a:txBody>
                    <a:bodyPr/>
                    <a:lstStyle/>
                    <a:p>
                      <a:pPr algn="ctr" fontAlgn="ctr"/>
                      <a:r>
                        <a:rPr lang="es-CO" sz="600" b="0" i="0" u="none" strike="noStrike">
                          <a:effectLst/>
                          <a:latin typeface="Arial"/>
                        </a:rPr>
                        <a:t>23/11/2018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DERECHO DE PETICION - ANDRES FELIPE LOPEZ TORRES</a:t>
                      </a: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20191020006941</a:t>
                      </a:r>
                    </a:p>
                  </a:txBody>
                  <a:tcPr marL="7620" marR="7620" marT="7620" marB="0" anchor="ctr"/>
                </a:tc>
              </a:tr>
              <a:tr h="412045">
                <a:tc>
                  <a:txBody>
                    <a:bodyPr/>
                    <a:lstStyle/>
                    <a:p>
                      <a:pPr algn="ctr" fontAlgn="ctr"/>
                      <a:r>
                        <a:rPr lang="es-CO" sz="600" b="0" i="0" u="none" strike="noStrike">
                          <a:effectLst/>
                          <a:latin typeface="Arial"/>
                        </a:rPr>
                        <a:t>20183200997872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RESPUESTA A RADICADO9 CNSC No. 20185000617711</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20185000679111</a:t>
                      </a:r>
                    </a:p>
                  </a:txBody>
                  <a:tcPr marL="7620" marR="7620" marT="7620" marB="0" anchor="ctr"/>
                </a:tc>
              </a:tr>
              <a:tr h="412045">
                <a:tc>
                  <a:txBody>
                    <a:bodyPr/>
                    <a:lstStyle/>
                    <a:p>
                      <a:pPr algn="ctr" fontAlgn="ctr"/>
                      <a:r>
                        <a:rPr lang="es-CO" sz="600" b="0" i="0" u="none" strike="noStrike">
                          <a:effectLst/>
                          <a:latin typeface="Arial"/>
                        </a:rPr>
                        <a:t>20186000997592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RESULTADOS DE LA PRUEBA TÉCNICO PEDAGÓGICA DE LA CONVOCATORIA NO. 436 DE 2017  SENA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20186000997632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vi-VN" sz="600" b="0" i="0" u="none" strike="noStrike">
                          <a:effectLst/>
                          <a:latin typeface="Arial"/>
                        </a:rPr>
                        <a:t>ASUNTO RECLAMACIÓN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20186000997802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vi-VN" sz="600" b="0" i="0" u="none" strike="noStrike">
                          <a:effectLst/>
                          <a:latin typeface="Arial"/>
                        </a:rPr>
                        <a:t>DERECHO DE PETICIÓN 777126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20186000997892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ADOLFO ALFREDO PÁJARO PAYARES - PRUEBA TECNOPEDAGOGICA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20186000997932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REVISIÓN Y VALIDACIÓN DE LAS HOJAS VIDA OPEC 56949.57029.57064.57311.57375 Y 57814 – CONVOCATORIA 436 DE 2017 SERVICIO NACIONAL DE APRENDIZAJE - SENA</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dirty="0">
                          <a:effectLst/>
                          <a:latin typeface="Arial"/>
                        </a:rPr>
                        <a:t>20182120667141</a:t>
                      </a:r>
                    </a:p>
                  </a:txBody>
                  <a:tcPr marL="7620" marR="7620" marT="7620" marB="0" anchor="ctr"/>
                </a:tc>
              </a:tr>
            </a:tbl>
          </a:graphicData>
        </a:graphic>
      </p:graphicFrame>
    </p:spTree>
    <p:extLst>
      <p:ext uri="{BB962C8B-B14F-4D97-AF65-F5344CB8AC3E}">
        <p14:creationId xmlns:p14="http://schemas.microsoft.com/office/powerpoint/2010/main" val="346894864"/>
      </p:ext>
    </p:extLst>
  </p:cSld>
  <p:clrMapOvr>
    <a:masterClrMapping/>
  </p:clrMapOvr>
  <p:timing>
    <p:tnLst>
      <p:par>
        <p:cTn id="1" dur="indefinite" restart="never" nodeType="tmRoot"/>
      </p:par>
    </p:tnLst>
  </p:timing>
</p:sld>
</file>

<file path=ppt/slides/slide129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1297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69386409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20186000997992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SOBRE LA PRUEBA TECNICOPEDAGOGICA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20186000998062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PBF - SENA 436 DE 2017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20186000998122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CONSULTA POR QUE NO ME HAN DADO RESOLUCIÓN DE FIRMEZA</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20182120674051</a:t>
                      </a:r>
                    </a:p>
                  </a:txBody>
                  <a:tcPr marL="7620" marR="7620" marT="7620" marB="0" anchor="ctr"/>
                </a:tc>
              </a:tr>
              <a:tr h="412045">
                <a:tc>
                  <a:txBody>
                    <a:bodyPr/>
                    <a:lstStyle/>
                    <a:p>
                      <a:pPr algn="ctr" fontAlgn="ctr"/>
                      <a:r>
                        <a:rPr lang="es-CO" sz="600" b="0" i="0" u="none" strike="noStrike">
                          <a:effectLst/>
                          <a:latin typeface="Arial"/>
                        </a:rPr>
                        <a:t>20186000998232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20186000998252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435-2016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20186000998292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vi-VN" sz="600" b="0" i="0" u="none" strike="noStrike">
                          <a:effectLst/>
                          <a:latin typeface="Arial"/>
                        </a:rPr>
                        <a:t>SOLICITUD INFORMACIÓN PRUEBA PEDAGÓGICA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20186000999202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20182230661611</a:t>
                      </a:r>
                    </a:p>
                  </a:txBody>
                  <a:tcPr marL="7620" marR="7620" marT="7620" marB="0" anchor="ctr"/>
                </a:tc>
              </a:tr>
              <a:tr h="412045">
                <a:tc>
                  <a:txBody>
                    <a:bodyPr/>
                    <a:lstStyle/>
                    <a:p>
                      <a:pPr algn="ctr" fontAlgn="ctr"/>
                      <a:r>
                        <a:rPr lang="es-CO" sz="600" b="0" i="0" u="none" strike="noStrike">
                          <a:effectLst/>
                          <a:latin typeface="Arial"/>
                        </a:rPr>
                        <a:t>20186000999212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20186000999222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973558890"/>
      </p:ext>
    </p:extLst>
  </p:cSld>
  <p:clrMapOvr>
    <a:masterClrMapping/>
  </p:clrMapOvr>
  <p:timing>
    <p:tnLst>
      <p:par>
        <p:cTn id="1" dur="indefinite" restart="never" nodeType="tmRoot"/>
      </p:par>
    </p:tnLst>
  </p:timing>
</p:sld>
</file>

<file path=ppt/slides/slide129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1298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29519839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20186000999232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20186000999242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LISTA DE ELEGIBLES CONVOCATORIA NO 435 DEL 2016 CAR- ANLA</a:t>
                      </a: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20191020006961</a:t>
                      </a:r>
                    </a:p>
                  </a:txBody>
                  <a:tcPr marL="7620" marR="7620" marT="7620" marB="0" anchor="ctr"/>
                </a:tc>
              </a:tr>
              <a:tr h="412045">
                <a:tc>
                  <a:txBody>
                    <a:bodyPr/>
                    <a:lstStyle/>
                    <a:p>
                      <a:pPr algn="ctr" fontAlgn="ctr"/>
                      <a:r>
                        <a:rPr lang="es-CO" sz="600" b="0" i="0" u="none" strike="noStrike">
                          <a:effectLst/>
                          <a:latin typeface="Arial"/>
                        </a:rPr>
                        <a:t>20186000999252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20186000999262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20186000999272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20183200658631</a:t>
                      </a:r>
                    </a:p>
                  </a:txBody>
                  <a:tcPr marL="7620" marR="7620" marT="7620" marB="0" anchor="ctr"/>
                </a:tc>
              </a:tr>
              <a:tr h="412045">
                <a:tc>
                  <a:txBody>
                    <a:bodyPr/>
                    <a:lstStyle/>
                    <a:p>
                      <a:pPr algn="ctr" fontAlgn="ctr"/>
                      <a:r>
                        <a:rPr lang="es-CO" sz="600" b="0" i="0" u="none" strike="noStrike">
                          <a:effectLst/>
                          <a:latin typeface="Arial"/>
                        </a:rPr>
                        <a:t>20186000999282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INSCRIPCION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20186000999292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INSCRIPCION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20186000999302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CERTIFICADO DE DISPONIBILIDAD PRESUPUESTAL IDPAC</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20186000999312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RESPUESTA REQUERIMIENTO Y MANUAL DE FUNCIONES SAN MIGUEL (PUTUMAYO) - CONVOCATORIA MUNICIPIOS PRIORIZADOS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786498732"/>
      </p:ext>
    </p:extLst>
  </p:cSld>
  <p:clrMapOvr>
    <a:masterClrMapping/>
  </p:clrMapOvr>
  <p:timing>
    <p:tnLst>
      <p:par>
        <p:cTn id="1" dur="indefinite" restart="never" nodeType="tmRoot"/>
      </p:par>
    </p:tnLst>
  </p:timing>
</p:sld>
</file>

<file path=ppt/slides/slide129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1299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4152881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20186000999322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REQUERIMIENTO ANDES (ANTIOQUIA) - CONVOCATORIA TERRITORIAL 2018</a:t>
                      </a:r>
                    </a:p>
                  </a:txBody>
                  <a:tcPr marL="7620" marR="7620" marT="7620" marB="0" anchor="ctr"/>
                </a:tc>
                <a:tc>
                  <a:txBody>
                    <a:bodyPr/>
                    <a:lstStyle/>
                    <a:p>
                      <a:pPr algn="ctr" fontAlgn="ctr"/>
                      <a:r>
                        <a:rPr lang="es-CO" sz="600" b="0" i="0" u="none" strike="noStrike">
                          <a:effectLst/>
                          <a:latin typeface="Arial"/>
                        </a:rPr>
                        <a:t>6/12/2018</a:t>
                      </a:r>
                    </a:p>
                  </a:txBody>
                  <a:tcPr marL="7620" marR="7620" marT="7620" marB="0" anchor="ctr"/>
                </a:tc>
                <a:tc>
                  <a:txBody>
                    <a:bodyPr/>
                    <a:lstStyle/>
                    <a:p>
                      <a:pPr algn="ctr" fontAlgn="ctr"/>
                      <a:r>
                        <a:rPr lang="es-CO" sz="600" b="0" i="0" u="none" strike="noStrike">
                          <a:effectLst/>
                          <a:latin typeface="Arial"/>
                        </a:rPr>
                        <a:t>20182130666661</a:t>
                      </a:r>
                    </a:p>
                  </a:txBody>
                  <a:tcPr marL="7620" marR="7620" marT="7620" marB="0" anchor="ctr"/>
                </a:tc>
              </a:tr>
              <a:tr h="446138">
                <a:tc>
                  <a:txBody>
                    <a:bodyPr/>
                    <a:lstStyle/>
                    <a:p>
                      <a:pPr algn="ctr" fontAlgn="ctr"/>
                      <a:r>
                        <a:rPr lang="es-CO" sz="600" b="0" i="0" u="none" strike="noStrike">
                          <a:effectLst/>
                          <a:latin typeface="Arial"/>
                        </a:rPr>
                        <a:t>20186000999332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MANUAL DE FUNCIONES NECHI (ANTIOQUIA) - CONVOCATORIA MUNICIPIOS PRIORIZADOS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20186000999342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MANUAL DE FUNCIONES EL BAGRE (ANTIOQUIA) - CONVOCATORIA MUNICIPIOS PRIORIZADOS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20186000999352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INSCRIPCION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20186000999372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20186000999382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20182210653171</a:t>
                      </a:r>
                    </a:p>
                  </a:txBody>
                  <a:tcPr marL="7620" marR="7620" marT="7620" marB="0" anchor="ctr"/>
                </a:tc>
              </a:tr>
              <a:tr h="412045">
                <a:tc>
                  <a:txBody>
                    <a:bodyPr/>
                    <a:lstStyle/>
                    <a:p>
                      <a:pPr algn="ctr" fontAlgn="ctr"/>
                      <a:r>
                        <a:rPr lang="es-CO" sz="600" b="0" i="0" u="none" strike="noStrike">
                          <a:effectLst/>
                          <a:latin typeface="Arial"/>
                        </a:rPr>
                        <a:t>20186000999392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20186000999402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RECUPERAR CONTRASEÑA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20186000999412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dirty="0">
                          <a:effectLst/>
                          <a:latin typeface="Arial"/>
                        </a:rPr>
                        <a:t>20192120006471</a:t>
                      </a:r>
                    </a:p>
                  </a:txBody>
                  <a:tcPr marL="7620" marR="7620" marT="7620" marB="0" anchor="ctr"/>
                </a:tc>
              </a:tr>
            </a:tbl>
          </a:graphicData>
        </a:graphic>
      </p:graphicFrame>
    </p:spTree>
    <p:extLst>
      <p:ext uri="{BB962C8B-B14F-4D97-AF65-F5344CB8AC3E}">
        <p14:creationId xmlns:p14="http://schemas.microsoft.com/office/powerpoint/2010/main" val="4142551765"/>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897074957"/>
              </p:ext>
            </p:extLst>
          </p:nvPr>
        </p:nvGraphicFramePr>
        <p:xfrm>
          <a:off x="539551" y="1340767"/>
          <a:ext cx="8208913" cy="4692962"/>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1406">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74007">
                <a:tc>
                  <a:txBody>
                    <a:bodyPr/>
                    <a:lstStyle/>
                    <a:p>
                      <a:pPr algn="ctr" fontAlgn="ctr"/>
                      <a:r>
                        <a:rPr lang="es-ES" sz="700" b="0" i="0" u="none" strike="noStrike" dirty="0">
                          <a:solidFill>
                            <a:srgbClr val="000000"/>
                          </a:solidFill>
                          <a:effectLst/>
                          <a:latin typeface="Arial" panose="020B0604020202020204" pitchFamily="34" charset="0"/>
                        </a:rPr>
                        <a:t>201810020024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201810020024</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201810020025</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201810020026</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201810020027</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201810020028</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201810020029</a:t>
                      </a:r>
                    </a:p>
                  </a:txBody>
                  <a:tcPr marL="9525" marR="9525" marT="9525" marB="0" anchor="ctr"/>
                </a:tc>
              </a:tr>
              <a:tr h="403514">
                <a:tc>
                  <a:txBody>
                    <a:bodyPr/>
                    <a:lstStyle/>
                    <a:p>
                      <a:pPr algn="ctr" fontAlgn="ctr"/>
                      <a:r>
                        <a:rPr lang="es-ES" sz="700" b="0" i="0" u="none" strike="noStrike">
                          <a:solidFill>
                            <a:srgbClr val="000000"/>
                          </a:solidFill>
                          <a:effectLst/>
                          <a:latin typeface="Arial" panose="020B0604020202020204" pitchFamily="34" charset="0"/>
                        </a:rPr>
                        <a:t>201810020030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201810020030</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432 Servicio Geológico Colombiano</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432 Servicio Geológico Colombiano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201810020031</a:t>
                      </a:r>
                    </a:p>
                  </a:txBody>
                  <a:tcPr marL="9525" marR="9525" marT="9525" marB="0" anchor="ctr"/>
                </a:tc>
              </a:tr>
              <a:tr h="403514">
                <a:tc>
                  <a:txBody>
                    <a:bodyPr/>
                    <a:lstStyle/>
                    <a:p>
                      <a:pPr algn="ctr" fontAlgn="ctr"/>
                      <a:r>
                        <a:rPr lang="es-ES" sz="700" b="0" i="0" u="none" strike="noStrike">
                          <a:solidFill>
                            <a:srgbClr val="000000"/>
                          </a:solidFill>
                          <a:effectLst/>
                          <a:latin typeface="Arial" panose="020B0604020202020204" pitchFamily="34" charset="0"/>
                        </a:rPr>
                        <a:t>201810020032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201810020032</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201810020033</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201810020034</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201810020035</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201810020036</a:t>
                      </a:r>
                    </a:p>
                  </a:txBody>
                  <a:tcPr marL="9525" marR="9525" marT="9525" marB="0" anchor="ctr"/>
                </a:tc>
              </a:tr>
              <a:tr h="274007">
                <a:tc>
                  <a:txBody>
                    <a:bodyPr/>
                    <a:lstStyle/>
                    <a:p>
                      <a:pPr algn="ctr" fontAlgn="ctr"/>
                      <a:r>
                        <a:rPr lang="es-ES" sz="700" b="0" i="0" u="none" strike="noStrike" dirty="0">
                          <a:solidFill>
                            <a:srgbClr val="000000"/>
                          </a:solidFill>
                          <a:effectLst/>
                          <a:latin typeface="Arial" panose="020B0604020202020204" pitchFamily="34" charset="0"/>
                        </a:rPr>
                        <a:t>201810020037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201810020037</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201810020038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13</a:t>
            </a:fld>
            <a:endParaRPr lang="es-CO"/>
          </a:p>
        </p:txBody>
      </p:sp>
    </p:spTree>
    <p:extLst>
      <p:ext uri="{BB962C8B-B14F-4D97-AF65-F5344CB8AC3E}">
        <p14:creationId xmlns:p14="http://schemas.microsoft.com/office/powerpoint/2010/main" val="2901537582"/>
      </p:ext>
    </p:extLst>
  </p:cSld>
  <p:clrMapOvr>
    <a:masterClrMapping/>
  </p:clrMapOvr>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67497050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201810260032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201810260038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201810260039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201810260040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201810260041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201810260047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130</a:t>
            </a:fld>
            <a:endParaRPr lang="es-CO"/>
          </a:p>
        </p:txBody>
      </p:sp>
    </p:spTree>
    <p:extLst>
      <p:ext uri="{BB962C8B-B14F-4D97-AF65-F5344CB8AC3E}">
        <p14:creationId xmlns:p14="http://schemas.microsoft.com/office/powerpoint/2010/main" val="701957923"/>
      </p:ext>
    </p:extLst>
  </p:cSld>
  <p:clrMapOvr>
    <a:masterClrMapping/>
  </p:clrMapOvr>
  <p:timing>
    <p:tnLst>
      <p:par>
        <p:cTn id="1" dur="indefinite" restart="never" nodeType="tmRoot"/>
      </p:par>
    </p:tnLst>
  </p:timing>
</p:sld>
</file>

<file path=ppt/slides/slide130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1300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94907142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20186000999422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20186000999432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20182120693841</a:t>
                      </a:r>
                    </a:p>
                  </a:txBody>
                  <a:tcPr marL="7620" marR="7620" marT="7620" marB="0" anchor="ctr"/>
                </a:tc>
              </a:tr>
              <a:tr h="412045">
                <a:tc>
                  <a:txBody>
                    <a:bodyPr/>
                    <a:lstStyle/>
                    <a:p>
                      <a:pPr algn="ctr" fontAlgn="ctr"/>
                      <a:r>
                        <a:rPr lang="es-CO" sz="600" b="0" i="0" u="none" strike="noStrike">
                          <a:effectLst/>
                          <a:latin typeface="Arial"/>
                        </a:rPr>
                        <a:t>20186000999442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20186000999452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RECURSO DE REPOSICIÓN CONTRA RESOLUCIÓN NO. CNSC-20181020133885 DEL 16-10-2018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20186000999462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pt-BR" sz="600" b="0" i="0" u="none" strike="noStrike">
                          <a:effectLst/>
                          <a:latin typeface="Arial"/>
                        </a:rPr>
                        <a:t>OPEC SEGOVIA (ANTIOQUIA) - CONVOCATORIA MUNICIPIOS PRIORIZADOS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20186000999482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20186000999492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20186000999502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REPORTE CNSC TIMBÍO CAUCA.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20186000999512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326702598"/>
      </p:ext>
    </p:extLst>
  </p:cSld>
  <p:clrMapOvr>
    <a:masterClrMapping/>
  </p:clrMapOvr>
  <p:timing>
    <p:tnLst>
      <p:par>
        <p:cTn id="1" dur="indefinite" restart="never" nodeType="tmRoot"/>
      </p:par>
    </p:tnLst>
  </p:timing>
</p:sld>
</file>

<file path=ppt/slides/slide130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1301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56014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20186000999522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INFORMACION INPEC</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20186000999542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REMISION DE INFORMACION DOCENTE RADICADO 20182310537191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20186000999552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20182230657351</a:t>
                      </a:r>
                    </a:p>
                  </a:txBody>
                  <a:tcPr marL="7620" marR="7620" marT="7620" marB="0" anchor="ctr"/>
                </a:tc>
              </a:tr>
              <a:tr h="412045">
                <a:tc>
                  <a:txBody>
                    <a:bodyPr/>
                    <a:lstStyle/>
                    <a:p>
                      <a:pPr algn="ctr" fontAlgn="ctr"/>
                      <a:r>
                        <a:rPr lang="es-CO" sz="600" b="0" i="0" u="none" strike="noStrike">
                          <a:effectLst/>
                          <a:latin typeface="Arial"/>
                        </a:rPr>
                        <a:t>20186000999572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RESPUESTA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20186000999582</a:t>
                      </a:r>
                    </a:p>
                  </a:txBody>
                  <a:tcPr marL="7620" marR="7620" marT="7620" marB="0" anchor="ctr"/>
                </a:tc>
                <a:tc>
                  <a:txBody>
                    <a:bodyPr/>
                    <a:lstStyle/>
                    <a:p>
                      <a:pPr algn="ctr" fontAlgn="ctr"/>
                      <a:r>
                        <a:rPr lang="es-CO" sz="600" b="0" i="0" u="none" strike="noStrike">
                          <a:effectLst/>
                          <a:latin typeface="Arial"/>
                        </a:rPr>
                        <a:t>24/11/2018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REMISION DE INFORMACION RADICADO 20182330639211</a:t>
                      </a:r>
                      <a:br>
                        <a:rPr lang="es-CO" sz="600" b="0" i="0" u="none" strike="noStrike">
                          <a:effectLst/>
                          <a:latin typeface="Arial"/>
                        </a:rPr>
                      </a:b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20186000999592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20182230657561</a:t>
                      </a:r>
                    </a:p>
                  </a:txBody>
                  <a:tcPr marL="7620" marR="7620" marT="7620" marB="0" anchor="ctr"/>
                </a:tc>
              </a:tr>
              <a:tr h="412045">
                <a:tc>
                  <a:txBody>
                    <a:bodyPr/>
                    <a:lstStyle/>
                    <a:p>
                      <a:pPr algn="ctr" fontAlgn="ctr"/>
                      <a:r>
                        <a:rPr lang="es-CO" sz="600" b="0" i="0" u="none" strike="noStrike">
                          <a:effectLst/>
                          <a:latin typeface="Arial"/>
                        </a:rPr>
                        <a:t>20186000999602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20186000999612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INFORMACION  INPEC</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20186000999622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OPEC SUSCRITA ORITO (PUTUMAYO) - CONVOCATORIA MUNICIPIOS PRIORIZADOS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187913534"/>
      </p:ext>
    </p:extLst>
  </p:cSld>
  <p:clrMapOvr>
    <a:masterClrMapping/>
  </p:clrMapOvr>
  <p:timing>
    <p:tnLst>
      <p:par>
        <p:cTn id="1" dur="indefinite" restart="never" nodeType="tmRoot"/>
      </p:par>
    </p:tnLst>
  </p:timing>
</p:sld>
</file>

<file path=ppt/slides/slide130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1302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426742356"/>
              </p:ext>
            </p:extLst>
          </p:nvPr>
        </p:nvGraphicFramePr>
        <p:xfrm>
          <a:off x="539552" y="1268761"/>
          <a:ext cx="8208913" cy="4493964"/>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b"/>
                      <a:r>
                        <a:rPr lang="es-CO" sz="600" b="0" i="0" u="none" strike="noStrike" dirty="0">
                          <a:effectLst/>
                          <a:latin typeface="Arial"/>
                        </a:rPr>
                        <a:t>20186000999632</a:t>
                      </a:r>
                    </a:p>
                  </a:txBody>
                  <a:tcPr marL="7620" marR="7620" marT="7620" marB="0" anchor="ctr"/>
                </a:tc>
                <a:tc>
                  <a:txBody>
                    <a:bodyPr/>
                    <a:lstStyle/>
                    <a:p>
                      <a:pPr algn="ctr" fontAlgn="b"/>
                      <a:r>
                        <a:rPr lang="es-CO" sz="600" b="0" i="0" u="none" strike="noStrike">
                          <a:effectLst/>
                          <a:latin typeface="Arial"/>
                        </a:rPr>
                        <a:t>25/11/2018</a:t>
                      </a:r>
                    </a:p>
                  </a:txBody>
                  <a:tcPr marL="7620" marR="7620" marT="7620" marB="0" anchor="ctr"/>
                </a:tc>
                <a:tc>
                  <a:txBody>
                    <a:bodyPr/>
                    <a:lstStyle/>
                    <a:p>
                      <a:pPr algn="ctr" fontAlgn="b"/>
                      <a:r>
                        <a:rPr lang="es-CO" sz="600" b="0" i="0" u="none" strike="noStrike">
                          <a:effectLst/>
                          <a:latin typeface="Arial"/>
                        </a:rPr>
                        <a:t>CONCEPTOS</a:t>
                      </a:r>
                    </a:p>
                  </a:txBody>
                  <a:tcPr marL="7620" marR="7620" marT="7620" marB="0" anchor="ctr"/>
                </a:tc>
                <a:tc>
                  <a:txBody>
                    <a:bodyPr/>
                    <a:lstStyle/>
                    <a:p>
                      <a:pPr algn="ctr" fontAlgn="b"/>
                      <a:r>
                        <a:rPr lang="es-CO" sz="600" b="0" i="0" u="none" strike="noStrike">
                          <a:effectLst/>
                          <a:latin typeface="Arial"/>
                        </a:rPr>
                        <a:t>30</a:t>
                      </a:r>
                    </a:p>
                  </a:txBody>
                  <a:tcPr marL="7620" marR="7620" marT="7620" marB="0" anchor="ctr"/>
                </a:tc>
                <a:tc>
                  <a:txBody>
                    <a:bodyPr/>
                    <a:lstStyle/>
                    <a:p>
                      <a:pPr algn="ctr" fontAlgn="b"/>
                      <a:r>
                        <a:rPr lang="es-CO" sz="600" b="0" i="0" u="none" strike="noStrike">
                          <a:effectLst/>
                          <a:latin typeface="Arial"/>
                        </a:rPr>
                        <a:t>OFICINA DE INFORMÁTICA</a:t>
                      </a:r>
                    </a:p>
                  </a:txBody>
                  <a:tcPr marL="7620" marR="7620" marT="7620" marB="0" anchor="ctr"/>
                </a:tc>
                <a:tc>
                  <a:txBody>
                    <a:bodyPr/>
                    <a:lstStyle/>
                    <a:p>
                      <a:pPr algn="ctr" fontAlgn="b"/>
                      <a:r>
                        <a:rPr lang="es-CO" sz="600" b="0" i="0" u="none" strike="noStrike">
                          <a:effectLst/>
                          <a:latin typeface="Arial"/>
                        </a:rPr>
                        <a:t>SOLICITUD DE RESPUESTA A DERECHO DE PETICION RADICADO 20186000569792</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b"/>
                      <a:r>
                        <a:rPr lang="es-CO" sz="600" b="0" i="0" u="none" strike="noStrike">
                          <a:effectLst/>
                          <a:latin typeface="Arial"/>
                        </a:rPr>
                        <a:t> </a:t>
                      </a:r>
                    </a:p>
                  </a:txBody>
                  <a:tcPr marL="7620" marR="7620" marT="7620" marB="0" anchor="ctr"/>
                </a:tc>
                <a:tc>
                  <a:txBody>
                    <a:bodyPr/>
                    <a:lstStyle/>
                    <a:p>
                      <a:pPr algn="ctr" fontAlgn="b"/>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20186000999642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20191020006541</a:t>
                      </a:r>
                    </a:p>
                  </a:txBody>
                  <a:tcPr marL="7620" marR="7620" marT="7620" marB="0" anchor="ctr"/>
                </a:tc>
              </a:tr>
              <a:tr h="412045">
                <a:tc>
                  <a:txBody>
                    <a:bodyPr/>
                    <a:lstStyle/>
                    <a:p>
                      <a:pPr algn="ctr" fontAlgn="ctr"/>
                      <a:r>
                        <a:rPr lang="es-CO" sz="600" b="0" i="0" u="none" strike="noStrike">
                          <a:effectLst/>
                          <a:latin typeface="Arial"/>
                        </a:rPr>
                        <a:t>20186000999652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DE ADMINISTRACION DE  CARRERA ADMINISTRATIVA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20186000999662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20186000999672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NOTIFICACIÓN POSESION EN PERIODO DE PRUEBA- FALLO TUTELA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20186000999682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NOTIFICACIÓN POSESION EN PERIODO DE PRUEBA- FALLO TUTELA- TERMINACIÓN NOMBRAMIENTO PROVISIONAL</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20186000999692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NOTIFICACIÓN POSESION EN PERIODO DE PRUEBA- FALLO TUTELA- TERMINACIÓN ENCARGO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20186000999702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RADICADO DADEP</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20186000999712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RECURSO DE REPOSICIÓN CONTRA RESOLUCIÓN NO. CNSC-20181020133885 DEL 16-10-2018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144766966"/>
      </p:ext>
    </p:extLst>
  </p:cSld>
  <p:clrMapOvr>
    <a:masterClrMapping/>
  </p:clrMapOvr>
  <p:timing>
    <p:tnLst>
      <p:par>
        <p:cTn id="1" dur="indefinite" restart="never" nodeType="tmRoot"/>
      </p:par>
    </p:tnLst>
  </p:timing>
</p:sld>
</file>

<file path=ppt/slides/slide130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1303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51702881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20186000999722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AUTORIZACIÓN DE RECOMPOSICIÓN DE LISTAS</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20186000999732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AUTORIZACIÓN DE RECOMPOSICIÓN DE LISTAS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20186000999742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AUTORIZACIÓN DE RECOMPOSICIÓN DE LISTAS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20186000999752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REMISION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20191020016041</a:t>
                      </a:r>
                    </a:p>
                  </a:txBody>
                  <a:tcPr marL="7620" marR="7620" marT="7620" marB="0" anchor="ctr"/>
                </a:tc>
              </a:tr>
              <a:tr h="412045">
                <a:tc>
                  <a:txBody>
                    <a:bodyPr/>
                    <a:lstStyle/>
                    <a:p>
                      <a:pPr algn="ctr" fontAlgn="ctr"/>
                      <a:r>
                        <a:rPr lang="es-CO" sz="600" b="0" i="0" u="none" strike="noStrike">
                          <a:effectLst/>
                          <a:latin typeface="Arial"/>
                        </a:rPr>
                        <a:t>20186000999762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ACTOS ADMINISTRATIVOS</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20191020009831</a:t>
                      </a:r>
                    </a:p>
                  </a:txBody>
                  <a:tcPr marL="7620" marR="7620" marT="7620" marB="0" anchor="ctr"/>
                </a:tc>
              </a:tr>
              <a:tr h="412045">
                <a:tc>
                  <a:txBody>
                    <a:bodyPr/>
                    <a:lstStyle/>
                    <a:p>
                      <a:pPr algn="ctr" fontAlgn="ctr"/>
                      <a:r>
                        <a:rPr lang="es-CO" sz="600" b="0" i="0" u="none" strike="noStrike">
                          <a:effectLst/>
                          <a:latin typeface="Arial"/>
                        </a:rPr>
                        <a:t>20186000999772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DEROGATORIA NOMBRAMIENTOS PERIODO DE PRUEBA CONVOCATORIA 337 DE 2016.</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20181020692581</a:t>
                      </a:r>
                    </a:p>
                  </a:txBody>
                  <a:tcPr marL="7620" marR="7620" marT="7620" marB="0" anchor="ctr"/>
                </a:tc>
              </a:tr>
              <a:tr h="412045">
                <a:tc>
                  <a:txBody>
                    <a:bodyPr/>
                    <a:lstStyle/>
                    <a:p>
                      <a:pPr algn="ctr" fontAlgn="ctr"/>
                      <a:r>
                        <a:rPr lang="es-CO" sz="600" b="0" i="0" u="none" strike="noStrike">
                          <a:effectLst/>
                          <a:latin typeface="Arial"/>
                        </a:rPr>
                        <a:t>20186000999792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ENVÍO ELECTRÓNICO DE RADICADO - OFICIO DE RESPUESTA ANTE LA SOLICITUD DE LA CNSC</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20186000999802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RADICADO NO 20181020629691 - ACTOS ADMINISTRATIVOS</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20191020009821</a:t>
                      </a:r>
                    </a:p>
                  </a:txBody>
                  <a:tcPr marL="7620" marR="7620" marT="7620" marB="0" anchor="ctr"/>
                </a:tc>
              </a:tr>
              <a:tr h="493103">
                <a:tc>
                  <a:txBody>
                    <a:bodyPr/>
                    <a:lstStyle/>
                    <a:p>
                      <a:pPr algn="ctr" fontAlgn="ctr"/>
                      <a:r>
                        <a:rPr lang="es-CO" sz="600" b="0" i="0" u="none" strike="noStrike">
                          <a:effectLst/>
                          <a:latin typeface="Arial"/>
                        </a:rPr>
                        <a:t>20186000999812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CUMPLIMENTO FALLO DE TUTELA SANDRA IRENE LEÓN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171124401"/>
      </p:ext>
    </p:extLst>
  </p:cSld>
  <p:clrMapOvr>
    <a:masterClrMapping/>
  </p:clrMapOvr>
  <p:timing>
    <p:tnLst>
      <p:par>
        <p:cTn id="1" dur="indefinite" restart="never" nodeType="tmRoot"/>
      </p:par>
    </p:tnLst>
  </p:timing>
</p:sld>
</file>

<file path=ppt/slides/slide130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1304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51331606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20186000999822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20182120673991</a:t>
                      </a:r>
                    </a:p>
                  </a:txBody>
                  <a:tcPr marL="7620" marR="7620" marT="7620" marB="0" anchor="ctr"/>
                </a:tc>
              </a:tr>
              <a:tr h="446138">
                <a:tc>
                  <a:txBody>
                    <a:bodyPr/>
                    <a:lstStyle/>
                    <a:p>
                      <a:pPr algn="ctr" fontAlgn="ctr"/>
                      <a:r>
                        <a:rPr lang="es-CO" sz="600" b="0" i="0" u="none" strike="noStrike">
                          <a:effectLst/>
                          <a:latin typeface="Arial"/>
                        </a:rPr>
                        <a:t>20186000999832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20186000999842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20186000999852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30/11/2018</a:t>
                      </a:r>
                    </a:p>
                  </a:txBody>
                  <a:tcPr marL="7620" marR="7620" marT="7620" marB="0" anchor="ctr"/>
                </a:tc>
                <a:tc>
                  <a:txBody>
                    <a:bodyPr/>
                    <a:lstStyle/>
                    <a:p>
                      <a:pPr algn="ctr" fontAlgn="ctr"/>
                      <a:r>
                        <a:rPr lang="es-CO" sz="600" b="0" i="0" u="none" strike="noStrike">
                          <a:effectLst/>
                          <a:latin typeface="Arial"/>
                        </a:rPr>
                        <a:t>20182020660221</a:t>
                      </a:r>
                    </a:p>
                  </a:txBody>
                  <a:tcPr marL="7620" marR="7620" marT="7620" marB="0" anchor="ctr"/>
                </a:tc>
              </a:tr>
              <a:tr h="412045">
                <a:tc>
                  <a:txBody>
                    <a:bodyPr/>
                    <a:lstStyle/>
                    <a:p>
                      <a:pPr algn="ctr" fontAlgn="ctr"/>
                      <a:r>
                        <a:rPr lang="es-CO" sz="600" b="0" i="0" u="none" strike="noStrike">
                          <a:effectLst/>
                          <a:latin typeface="Arial"/>
                        </a:rPr>
                        <a:t>20186000999862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20182110659811</a:t>
                      </a:r>
                    </a:p>
                  </a:txBody>
                  <a:tcPr marL="7620" marR="7620" marT="7620" marB="0" anchor="ctr"/>
                </a:tc>
              </a:tr>
              <a:tr h="412045">
                <a:tc>
                  <a:txBody>
                    <a:bodyPr/>
                    <a:lstStyle/>
                    <a:p>
                      <a:pPr algn="ctr" fontAlgn="ctr"/>
                      <a:r>
                        <a:rPr lang="es-CO" sz="600" b="0" i="0" u="none" strike="noStrike">
                          <a:effectLst/>
                          <a:latin typeface="Arial"/>
                        </a:rPr>
                        <a:t>20186000999872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20186000999882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RESPUESTA A OFICIO DE REQUERIMIENTO PARA LA ACTUALIZACIÓN DE REGISTRO PUBLICO DE CARRERA ADMINISTRATIVA</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20181700652571</a:t>
                      </a:r>
                    </a:p>
                  </a:txBody>
                  <a:tcPr marL="7620" marR="7620" marT="7620" marB="0" anchor="ctr"/>
                </a:tc>
              </a:tr>
              <a:tr h="412045">
                <a:tc>
                  <a:txBody>
                    <a:bodyPr/>
                    <a:lstStyle/>
                    <a:p>
                      <a:pPr algn="ctr" fontAlgn="ctr"/>
                      <a:r>
                        <a:rPr lang="es-CO" sz="600" b="0" i="0" u="none" strike="noStrike">
                          <a:effectLst/>
                          <a:latin typeface="Arial"/>
                        </a:rPr>
                        <a:t>20186000999892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20182020659541</a:t>
                      </a:r>
                    </a:p>
                  </a:txBody>
                  <a:tcPr marL="7620" marR="7620" marT="7620" marB="0" anchor="ctr"/>
                </a:tc>
              </a:tr>
              <a:tr h="493103">
                <a:tc>
                  <a:txBody>
                    <a:bodyPr/>
                    <a:lstStyle/>
                    <a:p>
                      <a:pPr algn="ctr" fontAlgn="ctr"/>
                      <a:r>
                        <a:rPr lang="es-CO" sz="600" b="0" i="0" u="none" strike="noStrike">
                          <a:effectLst/>
                          <a:latin typeface="Arial"/>
                        </a:rPr>
                        <a:t>20186000999902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899966879"/>
      </p:ext>
    </p:extLst>
  </p:cSld>
  <p:clrMapOvr>
    <a:masterClrMapping/>
  </p:clrMapOvr>
  <p:timing>
    <p:tnLst>
      <p:par>
        <p:cTn id="1" dur="indefinite" restart="never" nodeType="tmRoot"/>
      </p:par>
    </p:tnLst>
  </p:timing>
</p:sld>
</file>

<file path=ppt/slides/slide130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1305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61029611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20186000999912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20181700655491</a:t>
                      </a:r>
                    </a:p>
                  </a:txBody>
                  <a:tcPr marL="7620" marR="7620" marT="7620" marB="0" anchor="ctr"/>
                </a:tc>
              </a:tr>
              <a:tr h="446138">
                <a:tc>
                  <a:txBody>
                    <a:bodyPr/>
                    <a:lstStyle/>
                    <a:p>
                      <a:pPr algn="ctr" fontAlgn="ctr"/>
                      <a:r>
                        <a:rPr lang="es-CO" sz="600" b="0" i="0" u="none" strike="noStrike">
                          <a:effectLst/>
                          <a:latin typeface="Arial"/>
                        </a:rPr>
                        <a:t>20186000999932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REITERACION ACTUALIZACION DATOS E.S.E. HOSPITAL LOCAL NUEVA GRANADA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20184000663201</a:t>
                      </a:r>
                    </a:p>
                  </a:txBody>
                  <a:tcPr marL="7620" marR="7620" marT="7620" marB="0" anchor="ctr"/>
                </a:tc>
              </a:tr>
              <a:tr h="412045">
                <a:tc>
                  <a:txBody>
                    <a:bodyPr/>
                    <a:lstStyle/>
                    <a:p>
                      <a:pPr algn="ctr" fontAlgn="ctr"/>
                      <a:r>
                        <a:rPr lang="es-CO" sz="600" b="0" i="0" u="none" strike="noStrike">
                          <a:effectLst/>
                          <a:latin typeface="Arial"/>
                        </a:rPr>
                        <a:t>20186000999952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20186000999972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20186000999982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20186000999992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20186001000002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20186001000012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20186001000022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ADJUNTAMOS CINCO HOJA DE VIDA ANEXA A LA RESPUESTA AL OFICIO RAD. 20185000575661- 09/10/2018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559230291"/>
      </p:ext>
    </p:extLst>
  </p:cSld>
  <p:clrMapOvr>
    <a:masterClrMapping/>
  </p:clrMapOvr>
  <p:timing>
    <p:tnLst>
      <p:par>
        <p:cTn id="1" dur="indefinite" restart="never" nodeType="tmRoot"/>
      </p:par>
    </p:tnLst>
  </p:timing>
</p:sld>
</file>

<file path=ppt/slides/slide130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1306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94586566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20186001000032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20186001000042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20186001000052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20186001000062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20182110665261</a:t>
                      </a:r>
                    </a:p>
                  </a:txBody>
                  <a:tcPr marL="7620" marR="7620" marT="7620" marB="0" anchor="ctr"/>
                </a:tc>
              </a:tr>
              <a:tr h="412045">
                <a:tc>
                  <a:txBody>
                    <a:bodyPr/>
                    <a:lstStyle/>
                    <a:p>
                      <a:pPr algn="ctr" fontAlgn="ctr"/>
                      <a:r>
                        <a:rPr lang="es-CO" sz="600" b="0" i="0" u="none" strike="noStrike">
                          <a:effectLst/>
                          <a:latin typeface="Arial"/>
                        </a:rPr>
                        <a:t>20186001000072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20186001000082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20186001000092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20186001000102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20182120675611</a:t>
                      </a:r>
                    </a:p>
                  </a:txBody>
                  <a:tcPr marL="7620" marR="7620" marT="7620" marB="0" anchor="ctr"/>
                </a:tc>
              </a:tr>
              <a:tr h="493103">
                <a:tc>
                  <a:txBody>
                    <a:bodyPr/>
                    <a:lstStyle/>
                    <a:p>
                      <a:pPr algn="ctr" fontAlgn="ctr"/>
                      <a:r>
                        <a:rPr lang="es-CO" sz="600" b="0" i="0" u="none" strike="noStrike">
                          <a:effectLst/>
                          <a:latin typeface="Arial"/>
                        </a:rPr>
                        <a:t>20186001000112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dirty="0">
                          <a:effectLst/>
                          <a:latin typeface="Arial"/>
                        </a:rPr>
                        <a:t>20191020006971</a:t>
                      </a:r>
                    </a:p>
                  </a:txBody>
                  <a:tcPr marL="7620" marR="7620" marT="7620" marB="0" anchor="ctr"/>
                </a:tc>
              </a:tr>
            </a:tbl>
          </a:graphicData>
        </a:graphic>
      </p:graphicFrame>
    </p:spTree>
    <p:extLst>
      <p:ext uri="{BB962C8B-B14F-4D97-AF65-F5344CB8AC3E}">
        <p14:creationId xmlns:p14="http://schemas.microsoft.com/office/powerpoint/2010/main" val="2185451296"/>
      </p:ext>
    </p:extLst>
  </p:cSld>
  <p:clrMapOvr>
    <a:masterClrMapping/>
  </p:clrMapOvr>
  <p:timing>
    <p:tnLst>
      <p:par>
        <p:cTn id="1" dur="indefinite" restart="never" nodeType="tmRoot"/>
      </p:par>
    </p:tnLst>
  </p:timing>
</p:sld>
</file>

<file path=ppt/slides/slide130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1307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5766635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20186001000122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RADICADO NO. 20183130421031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20186001000132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20182120675511</a:t>
                      </a:r>
                    </a:p>
                  </a:txBody>
                  <a:tcPr marL="7620" marR="7620" marT="7620" marB="0" anchor="ctr"/>
                </a:tc>
              </a:tr>
              <a:tr h="412045">
                <a:tc>
                  <a:txBody>
                    <a:bodyPr/>
                    <a:lstStyle/>
                    <a:p>
                      <a:pPr algn="ctr" fontAlgn="ctr"/>
                      <a:r>
                        <a:rPr lang="es-CO" sz="600" b="0" i="0" u="none" strike="noStrike">
                          <a:effectLst/>
                          <a:latin typeface="Arial"/>
                        </a:rPr>
                        <a:t>20186001000152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20182110663191</a:t>
                      </a:r>
                    </a:p>
                  </a:txBody>
                  <a:tcPr marL="7620" marR="7620" marT="7620" marB="0" anchor="ctr"/>
                </a:tc>
              </a:tr>
              <a:tr h="412045">
                <a:tc>
                  <a:txBody>
                    <a:bodyPr/>
                    <a:lstStyle/>
                    <a:p>
                      <a:pPr algn="ctr" fontAlgn="ctr"/>
                      <a:r>
                        <a:rPr lang="es-CO" sz="600" b="0" i="0" u="none" strike="noStrike">
                          <a:effectLst/>
                          <a:latin typeface="Arial"/>
                        </a:rPr>
                        <a:t>20186001000182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20186001000192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20186001000202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REQUERIMIENTO ACTUALIZACIÓN DE REGISTRO RADICADO 20181700540311</a:t>
                      </a:r>
                    </a:p>
                  </a:txBody>
                  <a:tcPr marL="7620" marR="7620" marT="7620" marB="0" anchor="ctr"/>
                </a:tc>
                <a:tc>
                  <a:txBody>
                    <a:bodyPr/>
                    <a:lstStyle/>
                    <a:p>
                      <a:pPr algn="ctr" fontAlgn="ctr"/>
                      <a:r>
                        <a:rPr lang="es-CO" sz="600" b="0" i="0" u="none" strike="noStrike">
                          <a:effectLst/>
                          <a:latin typeface="Arial"/>
                        </a:rPr>
                        <a:t>30/11/2018</a:t>
                      </a:r>
                    </a:p>
                  </a:txBody>
                  <a:tcPr marL="7620" marR="7620" marT="7620" marB="0" anchor="ctr"/>
                </a:tc>
                <a:tc>
                  <a:txBody>
                    <a:bodyPr/>
                    <a:lstStyle/>
                    <a:p>
                      <a:pPr algn="ctr" fontAlgn="ctr"/>
                      <a:r>
                        <a:rPr lang="es-CO" sz="600" b="0" i="0" u="none" strike="noStrike">
                          <a:effectLst/>
                          <a:latin typeface="Arial"/>
                        </a:rPr>
                        <a:t>20181700660691</a:t>
                      </a:r>
                    </a:p>
                  </a:txBody>
                  <a:tcPr marL="7620" marR="7620" marT="7620" marB="0" anchor="ctr"/>
                </a:tc>
              </a:tr>
              <a:tr h="412045">
                <a:tc>
                  <a:txBody>
                    <a:bodyPr/>
                    <a:lstStyle/>
                    <a:p>
                      <a:pPr algn="ctr" fontAlgn="ctr"/>
                      <a:r>
                        <a:rPr lang="es-CO" sz="600" b="0" i="0" u="none" strike="noStrike">
                          <a:effectLst/>
                          <a:latin typeface="Arial"/>
                        </a:rPr>
                        <a:t>20186001000212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20182120675581</a:t>
                      </a:r>
                    </a:p>
                  </a:txBody>
                  <a:tcPr marL="7620" marR="7620" marT="7620" marB="0" anchor="ctr"/>
                </a:tc>
              </a:tr>
              <a:tr h="412045">
                <a:tc>
                  <a:txBody>
                    <a:bodyPr/>
                    <a:lstStyle/>
                    <a:p>
                      <a:pPr algn="ctr" fontAlgn="ctr"/>
                      <a:r>
                        <a:rPr lang="es-CO" sz="600" b="0" i="0" u="none" strike="noStrike">
                          <a:effectLst/>
                          <a:latin typeface="Arial"/>
                        </a:rPr>
                        <a:t>20186001000222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10/01/2019</a:t>
                      </a:r>
                    </a:p>
                  </a:txBody>
                  <a:tcPr marL="7620" marR="7620" marT="7620" marB="0" anchor="ctr"/>
                </a:tc>
                <a:tc>
                  <a:txBody>
                    <a:bodyPr/>
                    <a:lstStyle/>
                    <a:p>
                      <a:pPr algn="ctr" fontAlgn="ctr"/>
                      <a:r>
                        <a:rPr lang="es-CO" sz="600" b="0" i="0" u="none" strike="noStrike">
                          <a:effectLst/>
                          <a:latin typeface="Arial"/>
                        </a:rPr>
                        <a:t>20191020010531</a:t>
                      </a:r>
                    </a:p>
                  </a:txBody>
                  <a:tcPr marL="7620" marR="7620" marT="7620" marB="0" anchor="ctr"/>
                </a:tc>
              </a:tr>
              <a:tr h="493103">
                <a:tc>
                  <a:txBody>
                    <a:bodyPr/>
                    <a:lstStyle/>
                    <a:p>
                      <a:pPr algn="ctr" fontAlgn="ctr"/>
                      <a:r>
                        <a:rPr lang="es-CO" sz="600" b="0" i="0" u="none" strike="noStrike">
                          <a:effectLst/>
                          <a:latin typeface="Arial"/>
                        </a:rPr>
                        <a:t>20186001000232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296495715"/>
      </p:ext>
    </p:extLst>
  </p:cSld>
  <p:clrMapOvr>
    <a:masterClrMapping/>
  </p:clrMapOvr>
  <p:timing>
    <p:tnLst>
      <p:par>
        <p:cTn id="1" dur="indefinite" restart="never" nodeType="tmRoot"/>
      </p:par>
    </p:tnLst>
  </p:timing>
</p:sld>
</file>

<file path=ppt/slides/slide130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1308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8035824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20186001000242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20186001000252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20186001000262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20186001000272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20186001000282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NOMBRAMIENTOS PERIODO DE PRUEBA OPEC 32940</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20186001000292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20186001000302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CONCEPTO - LISTA DE ELEGIBLES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20186001000312</a:t>
                      </a:r>
                    </a:p>
                  </a:txBody>
                  <a:tcPr marL="7620" marR="7620" marT="7620" marB="0" anchor="ctr"/>
                </a:tc>
                <a:tc>
                  <a:txBody>
                    <a:bodyPr/>
                    <a:lstStyle/>
                    <a:p>
                      <a:pPr algn="ctr" fontAlgn="ctr"/>
                      <a:r>
                        <a:rPr lang="es-CO" sz="600" b="0" i="0" u="none" strike="noStrike">
                          <a:effectLst/>
                          <a:latin typeface="Arial"/>
                        </a:rPr>
                        <a:t>25/11/2018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20183201002582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DERECHO DE PETICION ARTICULO 23 CONSTITUCION POLITICA DE COLOMBIA. CONVOCATORIA 431 DE 2016 DISTRITO CAPITAL</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135902915"/>
      </p:ext>
    </p:extLst>
  </p:cSld>
  <p:clrMapOvr>
    <a:masterClrMapping/>
  </p:clrMapOvr>
  <p:timing>
    <p:tnLst>
      <p:par>
        <p:cTn id="1" dur="indefinite" restart="never" nodeType="tmRoot"/>
      </p:par>
    </p:tnLst>
  </p:timing>
</p:sld>
</file>

<file path=ppt/slides/slide130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1309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27436747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20186001000322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CIUDADANA 8-2018-068148 A RESPUESTA SOLICITUD NO. 1-2018-025885 TERESITA MOLINA RAMIREZ</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20186001000332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CIUDADANA 8-2018-068149 A RESPUESTA SOLICITUD NO. 1-2018-025772 EDGARD PARDO SUESCUN-IRREGULARIDAD PRUEBA TECNOPEDAGOGICA EN MALAGA SANTANDER</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20186001000342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CIUDADANA 8-2018-068150 A RESPUESTA SOLICITUD NO. 7-2018-036638 MARTHA PEREZ RAMOS-INCONFORMIDAD EN LA CALIFICACION DE VALORACION DE ANTECEDENTES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20186001000352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CIUDADANA 8-2018-068151 A RESPUESTA SOLICITUD NO. 7-2018-036622 GERMAN ORLANDO JAIMES MUÑOZ-PRUBA TECNOPEDAGOGICA-INCAPACIDAD</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20186001000362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CIUDADANA 8-2018-068321 A RESPUESTA SOLICITUD NO. 7-2018-036734  MAYRA ALEJANDRA PEÑA HORTUA-CALIFICACION DE VALORACION DE ANTECEDENTES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20186001000372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CIUDADANA 8-2018-068324 A RESPUESTA SOLICITUD NO. 7-2018-036944  JOSE HILARIO CLAROS COLLAZOS-CALIFICACION DE VALORACION DE ANTECEDENTES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20186001000392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RECLAMACIÓN PTP SENA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20186001000402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OFI18-00153055 / IDM: SOLICITUD DEL PERSONAL CIVIL DE LAS FF. MM. PARA REEVALUAR EL CONCURSO DE MERITOS ANTE LA CNSC</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20182110662491</a:t>
                      </a:r>
                    </a:p>
                  </a:txBody>
                  <a:tcPr marL="7620" marR="7620" marT="7620" marB="0" anchor="ctr"/>
                </a:tc>
              </a:tr>
              <a:tr h="493103">
                <a:tc>
                  <a:txBody>
                    <a:bodyPr/>
                    <a:lstStyle/>
                    <a:p>
                      <a:pPr algn="ctr" fontAlgn="ctr"/>
                      <a:r>
                        <a:rPr lang="es-CO" sz="600" b="0" i="0" u="none" strike="noStrike">
                          <a:effectLst/>
                          <a:latin typeface="Arial"/>
                        </a:rPr>
                        <a:t>20186001000412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RESPUESTA CIUDADANA 8-2018-068445 A RESPUESTA SOLICITUD NO. 7-2018-038179 MARIA JOSE CABRERA DE AVILA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227726583"/>
      </p:ext>
    </p:extLst>
  </p:cSld>
  <p:clrMapOvr>
    <a:masterClrMapping/>
  </p:clrMapOvr>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95360713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201810260048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201810260054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201810260055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201810260056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201810260057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201810260063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131</a:t>
            </a:fld>
            <a:endParaRPr lang="es-CO"/>
          </a:p>
        </p:txBody>
      </p:sp>
    </p:spTree>
    <p:extLst>
      <p:ext uri="{BB962C8B-B14F-4D97-AF65-F5344CB8AC3E}">
        <p14:creationId xmlns:p14="http://schemas.microsoft.com/office/powerpoint/2010/main" val="317757900"/>
      </p:ext>
    </p:extLst>
  </p:cSld>
  <p:clrMapOvr>
    <a:masterClrMapping/>
  </p:clrMapOvr>
  <p:timing>
    <p:tnLst>
      <p:par>
        <p:cTn id="1" dur="indefinite" restart="never" nodeType="tmRoot"/>
      </p:par>
    </p:tnLst>
  </p:timing>
</p:sld>
</file>

<file path=ppt/slides/slide131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1310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63477776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20186001000432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OFI18-00150805 / IDM: PERSONAL NO UNIFORMADO DE LAS FUERZAS ARMADAS MANIFIESTAN SU PREOCUPACIÓN POR SITUACIÓN LABORAL- RECONOCIMIENTO TIEMPO DE PENSIÓN</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20182110662511</a:t>
                      </a:r>
                    </a:p>
                  </a:txBody>
                  <a:tcPr marL="7620" marR="7620" marT="7620" marB="0" anchor="ctr"/>
                </a:tc>
              </a:tr>
              <a:tr h="446138">
                <a:tc>
                  <a:txBody>
                    <a:bodyPr/>
                    <a:lstStyle/>
                    <a:p>
                      <a:pPr algn="ctr" fontAlgn="ctr"/>
                      <a:r>
                        <a:rPr lang="es-CO" sz="600" b="0" i="0" u="none" strike="noStrike">
                          <a:effectLst/>
                          <a:latin typeface="Arial"/>
                        </a:rPr>
                        <a:t>20186001000442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OFI18-00154057 / IDM: CARTA DONDE PERSONAL NO UNIFORMADO DE LAS FUERZAS ARMADAS MANIFIESTAN SU PREOCUPACIÓN POR SITUACIÓN LABORAL.</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20186001000452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OFI18-00150745 / IDM: PERSONAL NO UNIFORMADO DE LAS FUERZAS ARMADAS MANIFIESTAN SU PREOCUPACIÓN POR SITUACIÓN LABORAL.</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20186001000462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OFI18-00151358 / IDM: SOLICITUD DE INTERVENCIÓN PARA CONVALIDACIÓN A LOS GRADOS DE CARRERA A PERSONAL DEL MINISTERIO DE DEFENSA</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20182110663301</a:t>
                      </a:r>
                    </a:p>
                  </a:txBody>
                  <a:tcPr marL="7620" marR="7620" marT="7620" marB="0" anchor="ctr"/>
                </a:tc>
              </a:tr>
              <a:tr h="412045">
                <a:tc>
                  <a:txBody>
                    <a:bodyPr/>
                    <a:lstStyle/>
                    <a:p>
                      <a:pPr algn="ctr" fontAlgn="ctr"/>
                      <a:r>
                        <a:rPr lang="es-CO" sz="600" b="0" i="0" u="none" strike="noStrike">
                          <a:effectLst/>
                          <a:latin typeface="Arial"/>
                        </a:rPr>
                        <a:t>20186001000472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PRORROGA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20186001000482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20186001000492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429-2016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20182110663241</a:t>
                      </a:r>
                    </a:p>
                  </a:txBody>
                  <a:tcPr marL="7620" marR="7620" marT="7620" marB="0" anchor="ctr"/>
                </a:tc>
              </a:tr>
              <a:tr h="412045">
                <a:tc>
                  <a:txBody>
                    <a:bodyPr/>
                    <a:lstStyle/>
                    <a:p>
                      <a:pPr algn="ctr" fontAlgn="ctr"/>
                      <a:r>
                        <a:rPr lang="es-CO" sz="600" b="0" i="0" u="none" strike="noStrike">
                          <a:effectLst/>
                          <a:latin typeface="Arial"/>
                        </a:rPr>
                        <a:t>20186001000502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20191020014981</a:t>
                      </a:r>
                    </a:p>
                  </a:txBody>
                  <a:tcPr marL="7620" marR="7620" marT="7620" marB="0" anchor="ctr"/>
                </a:tc>
              </a:tr>
              <a:tr h="493103">
                <a:tc>
                  <a:txBody>
                    <a:bodyPr/>
                    <a:lstStyle/>
                    <a:p>
                      <a:pPr algn="ctr" fontAlgn="ctr"/>
                      <a:r>
                        <a:rPr lang="es-CO" sz="600" b="0" i="0" u="none" strike="noStrike">
                          <a:effectLst/>
                          <a:latin typeface="Arial"/>
                        </a:rPr>
                        <a:t>20186001000512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CIUDADANA 8-2018-068798 A RESPUESTA SOLICITUD NO. 7-2018-037763 JORGE ORLANDO BOGOTÁ SERRATO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095551467"/>
      </p:ext>
    </p:extLst>
  </p:cSld>
  <p:clrMapOvr>
    <a:masterClrMapping/>
  </p:clrMapOvr>
  <p:timing>
    <p:tnLst>
      <p:par>
        <p:cTn id="1" dur="indefinite" restart="never" nodeType="tmRoot"/>
      </p:par>
    </p:tnLst>
  </p:timing>
</p:sld>
</file>

<file path=ppt/slides/slide131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1311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59003917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20186001000522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20186001000532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SUSPENSION PROCESO DE CONCURSO DE MERITOS </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20182230659601</a:t>
                      </a:r>
                    </a:p>
                  </a:txBody>
                  <a:tcPr marL="7620" marR="7620" marT="7620" marB="0" anchor="ctr"/>
                </a:tc>
              </a:tr>
              <a:tr h="412045">
                <a:tc>
                  <a:txBody>
                    <a:bodyPr/>
                    <a:lstStyle/>
                    <a:p>
                      <a:pPr algn="ctr" fontAlgn="ctr"/>
                      <a:r>
                        <a:rPr lang="es-CO" sz="600" b="0" i="0" u="none" strike="noStrike">
                          <a:effectLst/>
                          <a:latin typeface="Arial"/>
                        </a:rPr>
                        <a:t>20186001000542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20182020675521</a:t>
                      </a:r>
                    </a:p>
                  </a:txBody>
                  <a:tcPr marL="7620" marR="7620" marT="7620" marB="0" anchor="ctr"/>
                </a:tc>
              </a:tr>
              <a:tr h="412045">
                <a:tc>
                  <a:txBody>
                    <a:bodyPr/>
                    <a:lstStyle/>
                    <a:p>
                      <a:pPr algn="ctr" fontAlgn="ctr"/>
                      <a:r>
                        <a:rPr lang="es-CO" sz="600" b="0" i="0" u="none" strike="noStrike">
                          <a:effectLst/>
                          <a:latin typeface="Arial"/>
                        </a:rPr>
                        <a:t>20186001000552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ESCANER CORPORATIVA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20186001000562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RADICADO No. 20183130421031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20186001000572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CRM NO. 7-2018-038696 - CONVOCATORIA NO. 436 DE 2017 SERVICIO NACIONAL DE APRENDIZAJE SENA</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20181020692591</a:t>
                      </a:r>
                    </a:p>
                  </a:txBody>
                  <a:tcPr marL="7620" marR="7620" marT="7620" marB="0" anchor="ctr"/>
                </a:tc>
              </a:tr>
              <a:tr h="412045">
                <a:tc>
                  <a:txBody>
                    <a:bodyPr/>
                    <a:lstStyle/>
                    <a:p>
                      <a:pPr algn="ctr" fontAlgn="ctr"/>
                      <a:r>
                        <a:rPr lang="es-CO" sz="600" b="0" i="0" u="none" strike="noStrike">
                          <a:effectLst/>
                          <a:latin typeface="Arial"/>
                        </a:rPr>
                        <a:t>20186001000582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OFI18-00151464 / IDM: FUNCIONARIA NO UNIFORMADA DE LA POLICÍA NACIONAL MANIFIESTA SU PREOCUPACIÓN POR SITUACIÓN LABORAL</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20182110663351</a:t>
                      </a:r>
                    </a:p>
                  </a:txBody>
                  <a:tcPr marL="7620" marR="7620" marT="7620" marB="0" anchor="ctr"/>
                </a:tc>
              </a:tr>
              <a:tr h="412045">
                <a:tc>
                  <a:txBody>
                    <a:bodyPr/>
                    <a:lstStyle/>
                    <a:p>
                      <a:pPr algn="ctr" fontAlgn="ctr"/>
                      <a:r>
                        <a:rPr lang="es-CO" sz="600" b="0" i="0" u="none" strike="noStrike">
                          <a:effectLst/>
                          <a:latin typeface="Arial"/>
                        </a:rPr>
                        <a:t>20186001000592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ALCALDIA DE PIENDAMO CAUCA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20186001000622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RESPUESTA ACTOS ADMINISTRATIVOS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505634573"/>
      </p:ext>
    </p:extLst>
  </p:cSld>
  <p:clrMapOvr>
    <a:masterClrMapping/>
  </p:clrMapOvr>
  <p:timing>
    <p:tnLst>
      <p:par>
        <p:cTn id="1" dur="indefinite" restart="never" nodeType="tmRoot"/>
      </p:par>
    </p:tnLst>
  </p:timing>
</p:sld>
</file>

<file path=ppt/slides/slide131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1312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11820441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20186001000632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RESPUESTA A SUS SOLICITUDES CON RADICADO CNSC 20181020629971 DEL 09/11/2018.RADICADO ANLA NO. 2018158177-1-000 DEL 14/11/2018 Y NO. 2018159090-1-000 DEL 15/11/2018.“SOLICITUD DE ACTOS ADMINISTRATIVOS”.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20186001000642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CONCEPTO - LISTA DE ELEGIBLES</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20191020009801</a:t>
                      </a:r>
                    </a:p>
                  </a:txBody>
                  <a:tcPr marL="7620" marR="7620" marT="7620" marB="0" anchor="ctr"/>
                </a:tc>
              </a:tr>
              <a:tr h="412045">
                <a:tc>
                  <a:txBody>
                    <a:bodyPr/>
                    <a:lstStyle/>
                    <a:p>
                      <a:pPr algn="ctr" fontAlgn="ctr"/>
                      <a:r>
                        <a:rPr lang="es-CO" sz="600" b="0" i="0" u="none" strike="noStrike">
                          <a:effectLst/>
                          <a:latin typeface="Arial"/>
                        </a:rPr>
                        <a:t>20186001000652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RESPUESTA SOLICITUD RADICADO 2018102063041 DE FECHA 09112018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20186001000662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RESPUESTA SOLICITUD RADICADO 2018102063041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20186001000672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RESPUESTA SOLICITUD RADICADO 2018102063041 DE FECHA 09112018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20186001000682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20192120003711</a:t>
                      </a:r>
                    </a:p>
                  </a:txBody>
                  <a:tcPr marL="7620" marR="7620" marT="7620" marB="0" anchor="ctr"/>
                </a:tc>
              </a:tr>
              <a:tr h="412045">
                <a:tc>
                  <a:txBody>
                    <a:bodyPr/>
                    <a:lstStyle/>
                    <a:p>
                      <a:pPr algn="ctr" fontAlgn="ctr"/>
                      <a:r>
                        <a:rPr lang="es-CO" sz="600" b="0" i="0" u="none" strike="noStrike">
                          <a:effectLst/>
                          <a:latin typeface="Arial"/>
                        </a:rPr>
                        <a:t>20186001000692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RESPUESTA REQUERIMIENTOS RADICADO 20185000464501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20186001000702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20182020662911</a:t>
                      </a:r>
                    </a:p>
                  </a:txBody>
                  <a:tcPr marL="7620" marR="7620" marT="7620" marB="0" anchor="ctr"/>
                </a:tc>
              </a:tr>
              <a:tr h="493103">
                <a:tc>
                  <a:txBody>
                    <a:bodyPr/>
                    <a:lstStyle/>
                    <a:p>
                      <a:pPr algn="ctr" fontAlgn="ctr"/>
                      <a:r>
                        <a:rPr lang="es-CO" sz="600" b="0" i="0" u="none" strike="noStrike">
                          <a:effectLst/>
                          <a:latin typeface="Arial"/>
                        </a:rPr>
                        <a:t>20186001000712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692516670"/>
      </p:ext>
    </p:extLst>
  </p:cSld>
  <p:clrMapOvr>
    <a:masterClrMapping/>
  </p:clrMapOvr>
  <p:timing>
    <p:tnLst>
      <p:par>
        <p:cTn id="1" dur="indefinite" restart="never" nodeType="tmRoot"/>
      </p:par>
    </p:tnLst>
  </p:timing>
</p:sld>
</file>

<file path=ppt/slides/slide131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1313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95986997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20186001000722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20186001000742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624 A 638 DEFENSA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20182110672511</a:t>
                      </a:r>
                    </a:p>
                  </a:txBody>
                  <a:tcPr marL="7620" marR="7620" marT="7620" marB="0" anchor="ctr"/>
                </a:tc>
              </a:tr>
              <a:tr h="412045">
                <a:tc>
                  <a:txBody>
                    <a:bodyPr/>
                    <a:lstStyle/>
                    <a:p>
                      <a:pPr algn="ctr" fontAlgn="ctr"/>
                      <a:r>
                        <a:rPr lang="es-CO" sz="600" b="0" i="0" u="none" strike="noStrike">
                          <a:effectLst/>
                          <a:latin typeface="Arial"/>
                        </a:rPr>
                        <a:t>20186001000752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433-2016 ICBF</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20182230663461</a:t>
                      </a:r>
                    </a:p>
                  </a:txBody>
                  <a:tcPr marL="7620" marR="7620" marT="7620" marB="0" anchor="ctr"/>
                </a:tc>
              </a:tr>
              <a:tr h="412045">
                <a:tc>
                  <a:txBody>
                    <a:bodyPr/>
                    <a:lstStyle/>
                    <a:p>
                      <a:pPr algn="ctr" fontAlgn="ctr"/>
                      <a:r>
                        <a:rPr lang="es-CO" sz="600" b="0" i="0" u="none" strike="noStrike">
                          <a:effectLst/>
                          <a:latin typeface="Arial"/>
                        </a:rPr>
                        <a:t>20186001000772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20182230658371</a:t>
                      </a:r>
                    </a:p>
                  </a:txBody>
                  <a:tcPr marL="7620" marR="7620" marT="7620" marB="0" anchor="ctr"/>
                </a:tc>
              </a:tr>
              <a:tr h="412045">
                <a:tc>
                  <a:txBody>
                    <a:bodyPr/>
                    <a:lstStyle/>
                    <a:p>
                      <a:pPr algn="ctr" fontAlgn="ctr"/>
                      <a:r>
                        <a:rPr lang="es-CO" sz="600" b="0" i="0" u="none" strike="noStrike">
                          <a:effectLst/>
                          <a:latin typeface="Arial"/>
                        </a:rPr>
                        <a:t>20186001000782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OFICIO 20181020629861 DEL 9 DE NOVIEMBRE DE 2018</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20191020009781</a:t>
                      </a:r>
                    </a:p>
                  </a:txBody>
                  <a:tcPr marL="7620" marR="7620" marT="7620" marB="0" anchor="ctr"/>
                </a:tc>
              </a:tr>
              <a:tr h="412045">
                <a:tc>
                  <a:txBody>
                    <a:bodyPr/>
                    <a:lstStyle/>
                    <a:p>
                      <a:pPr algn="ctr" fontAlgn="ctr"/>
                      <a:r>
                        <a:rPr lang="es-CO" sz="600" b="0" i="0" u="none" strike="noStrike">
                          <a:effectLst/>
                          <a:latin typeface="Arial"/>
                        </a:rPr>
                        <a:t>20186001000792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20186001000802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20186001000812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20186001000822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347851527"/>
      </p:ext>
    </p:extLst>
  </p:cSld>
  <p:clrMapOvr>
    <a:masterClrMapping/>
  </p:clrMapOvr>
  <p:timing>
    <p:tnLst>
      <p:par>
        <p:cTn id="1" dur="indefinite" restart="never" nodeType="tmRoot"/>
      </p:par>
    </p:tnLst>
  </p:timing>
</p:sld>
</file>

<file path=ppt/slides/slide131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1314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94606045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20186001000832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20186001000842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436 SENA-NO CITADO A PRUEBA TECNOPEDAGOGICA POR CUPO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20186001000852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20186001000872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22/12/2018</a:t>
                      </a:r>
                    </a:p>
                  </a:txBody>
                  <a:tcPr marL="7620" marR="7620" marT="7620" marB="0" anchor="ctr"/>
                </a:tc>
                <a:tc>
                  <a:txBody>
                    <a:bodyPr/>
                    <a:lstStyle/>
                    <a:p>
                      <a:pPr algn="ctr" fontAlgn="ctr"/>
                      <a:r>
                        <a:rPr lang="es-CO" sz="600" b="0" i="0" u="none" strike="noStrike">
                          <a:effectLst/>
                          <a:latin typeface="Arial"/>
                        </a:rPr>
                        <a:t>20182120692321</a:t>
                      </a:r>
                    </a:p>
                  </a:txBody>
                  <a:tcPr marL="7620" marR="7620" marT="7620" marB="0" anchor="ctr"/>
                </a:tc>
              </a:tr>
              <a:tr h="412045">
                <a:tc>
                  <a:txBody>
                    <a:bodyPr/>
                    <a:lstStyle/>
                    <a:p>
                      <a:pPr algn="ctr" fontAlgn="ctr"/>
                      <a:r>
                        <a:rPr lang="es-CO" sz="600" b="0" i="0" u="none" strike="noStrike">
                          <a:effectLst/>
                          <a:latin typeface="Arial"/>
                        </a:rPr>
                        <a:t>20186001000882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CONSULTA PARTICIPACION CONVOCATORIA CONCURSO DE MERITOS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20186001000892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20186001000942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20186001000952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624 A 638 DEFENSA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20182110667611</a:t>
                      </a:r>
                    </a:p>
                  </a:txBody>
                  <a:tcPr marL="7620" marR="7620" marT="7620" marB="0" anchor="ctr"/>
                </a:tc>
              </a:tr>
              <a:tr h="493103">
                <a:tc>
                  <a:txBody>
                    <a:bodyPr/>
                    <a:lstStyle/>
                    <a:p>
                      <a:pPr algn="ctr" fontAlgn="ctr"/>
                      <a:r>
                        <a:rPr lang="es-CO" sz="600" b="0" i="0" u="none" strike="noStrike">
                          <a:effectLst/>
                          <a:latin typeface="Arial"/>
                        </a:rPr>
                        <a:t>20186001000962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dirty="0">
                          <a:effectLst/>
                          <a:latin typeface="Arial"/>
                        </a:rPr>
                        <a:t>20182230664101</a:t>
                      </a:r>
                    </a:p>
                  </a:txBody>
                  <a:tcPr marL="7620" marR="7620" marT="7620" marB="0" anchor="ctr"/>
                </a:tc>
              </a:tr>
            </a:tbl>
          </a:graphicData>
        </a:graphic>
      </p:graphicFrame>
    </p:spTree>
    <p:extLst>
      <p:ext uri="{BB962C8B-B14F-4D97-AF65-F5344CB8AC3E}">
        <p14:creationId xmlns:p14="http://schemas.microsoft.com/office/powerpoint/2010/main" val="2348850650"/>
      </p:ext>
    </p:extLst>
  </p:cSld>
  <p:clrMapOvr>
    <a:masterClrMapping/>
  </p:clrMapOvr>
  <p:timing>
    <p:tnLst>
      <p:par>
        <p:cTn id="1" dur="indefinite" restart="never" nodeType="tmRoot"/>
      </p:par>
    </p:tnLst>
  </p:timing>
</p:sld>
</file>

<file path=ppt/slides/slide131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1315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5275707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20186001000972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20186001000992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20182230665031</a:t>
                      </a:r>
                    </a:p>
                  </a:txBody>
                  <a:tcPr marL="7620" marR="7620" marT="7620" marB="0" anchor="ctr"/>
                </a:tc>
              </a:tr>
              <a:tr h="412045">
                <a:tc>
                  <a:txBody>
                    <a:bodyPr/>
                    <a:lstStyle/>
                    <a:p>
                      <a:pPr algn="ctr" fontAlgn="ctr"/>
                      <a:r>
                        <a:rPr lang="es-CO" sz="600" b="0" i="0" u="none" strike="noStrike">
                          <a:effectLst/>
                          <a:latin typeface="Arial"/>
                        </a:rPr>
                        <a:t>20186001001002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20182210661351</a:t>
                      </a:r>
                    </a:p>
                  </a:txBody>
                  <a:tcPr marL="7620" marR="7620" marT="7620" marB="0" anchor="ctr"/>
                </a:tc>
              </a:tr>
              <a:tr h="412045">
                <a:tc>
                  <a:txBody>
                    <a:bodyPr/>
                    <a:lstStyle/>
                    <a:p>
                      <a:pPr algn="ctr" fontAlgn="ctr"/>
                      <a:r>
                        <a:rPr lang="es-CO" sz="600" b="0" i="0" u="none" strike="noStrike">
                          <a:effectLst/>
                          <a:latin typeface="Arial"/>
                        </a:rPr>
                        <a:t>20186001001012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437 VALLE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20186001001022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20186001001032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20186001001042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DERECHO DE PETICION - CONVOCATORIA 338 </a:t>
                      </a:r>
                    </a:p>
                  </a:txBody>
                  <a:tcPr marL="7620" marR="7620" marT="7620" marB="0" anchor="ctr"/>
                </a:tc>
                <a:tc>
                  <a:txBody>
                    <a:bodyPr/>
                    <a:lstStyle/>
                    <a:p>
                      <a:pPr algn="ctr" fontAlgn="ctr"/>
                      <a:r>
                        <a:rPr lang="es-CO" sz="600" b="0" i="0" u="none" strike="noStrike">
                          <a:effectLst/>
                          <a:latin typeface="Arial"/>
                        </a:rPr>
                        <a:t>10/01/2019</a:t>
                      </a:r>
                    </a:p>
                  </a:txBody>
                  <a:tcPr marL="7620" marR="7620" marT="7620" marB="0" anchor="ctr"/>
                </a:tc>
                <a:tc>
                  <a:txBody>
                    <a:bodyPr/>
                    <a:lstStyle/>
                    <a:p>
                      <a:pPr algn="ctr" fontAlgn="ctr"/>
                      <a:r>
                        <a:rPr lang="es-CO" sz="600" b="0" i="0" u="none" strike="noStrike">
                          <a:effectLst/>
                          <a:latin typeface="Arial"/>
                        </a:rPr>
                        <a:t>20191020012891</a:t>
                      </a:r>
                    </a:p>
                  </a:txBody>
                  <a:tcPr marL="7620" marR="7620" marT="7620" marB="0" anchor="ctr"/>
                </a:tc>
              </a:tr>
              <a:tr h="412045">
                <a:tc>
                  <a:txBody>
                    <a:bodyPr/>
                    <a:lstStyle/>
                    <a:p>
                      <a:pPr algn="ctr" fontAlgn="ctr"/>
                      <a:r>
                        <a:rPr lang="es-CO" sz="600" b="0" i="0" u="none" strike="noStrike">
                          <a:effectLst/>
                          <a:latin typeface="Arial"/>
                        </a:rPr>
                        <a:t>20186001001062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437 VALLE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20186001001072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RESPUESTA AL PQR NO. 201811070053</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dirty="0">
                          <a:effectLst/>
                          <a:latin typeface="Arial"/>
                        </a:rPr>
                        <a:t>20185000665221</a:t>
                      </a:r>
                    </a:p>
                  </a:txBody>
                  <a:tcPr marL="7620" marR="7620" marT="7620" marB="0" anchor="ctr"/>
                </a:tc>
              </a:tr>
            </a:tbl>
          </a:graphicData>
        </a:graphic>
      </p:graphicFrame>
    </p:spTree>
    <p:extLst>
      <p:ext uri="{BB962C8B-B14F-4D97-AF65-F5344CB8AC3E}">
        <p14:creationId xmlns:p14="http://schemas.microsoft.com/office/powerpoint/2010/main" val="1881992446"/>
      </p:ext>
    </p:extLst>
  </p:cSld>
  <p:clrMapOvr>
    <a:masterClrMapping/>
  </p:clrMapOvr>
  <p:timing>
    <p:tnLst>
      <p:par>
        <p:cTn id="1" dur="indefinite" restart="never" nodeType="tmRoot"/>
      </p:par>
    </p:tnLst>
  </p:timing>
</p:sld>
</file>

<file path=ppt/slides/slide131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1316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51204232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20186001001082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RESPUESTA RADICADO N° 20182130608281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20186001001112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20186001001122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20186001001142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20186001001152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20186001001172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20186001001192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20186001001202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20186001001212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URGENTE COPIAS DE LAS PIEZAS DE LOS PROCESOS DE MAYOR CUANTIA EN LOS QUE SE ENCUENTRA VINCULADA SU ENTIDAD </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dirty="0">
                          <a:effectLst/>
                          <a:latin typeface="Arial"/>
                        </a:rPr>
                        <a:t>20181400696461</a:t>
                      </a:r>
                    </a:p>
                  </a:txBody>
                  <a:tcPr marL="7620" marR="7620" marT="7620" marB="0" anchor="ctr"/>
                </a:tc>
              </a:tr>
            </a:tbl>
          </a:graphicData>
        </a:graphic>
      </p:graphicFrame>
    </p:spTree>
    <p:extLst>
      <p:ext uri="{BB962C8B-B14F-4D97-AF65-F5344CB8AC3E}">
        <p14:creationId xmlns:p14="http://schemas.microsoft.com/office/powerpoint/2010/main" val="3602055070"/>
      </p:ext>
    </p:extLst>
  </p:cSld>
  <p:clrMapOvr>
    <a:masterClrMapping/>
  </p:clrMapOvr>
  <p:timing>
    <p:tnLst>
      <p:par>
        <p:cTn id="1" dur="indefinite" restart="never" nodeType="tmRoot"/>
      </p:par>
    </p:tnLst>
  </p:timing>
</p:sld>
</file>

<file path=ppt/slides/slide131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1317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68636640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20186001001222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20186001001232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20186001001282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RECURSO DE REPOSICIÓN EN CONTRA LA RESOLUCIÓN NO. CNSC - 20181020151795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20186001001292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20186001001332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20186001001362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428-2016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20186001001372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REQUERIMIENTO DE INFORMACION </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20185000659151</a:t>
                      </a:r>
                    </a:p>
                  </a:txBody>
                  <a:tcPr marL="7620" marR="7620" marT="7620" marB="0" anchor="ctr"/>
                </a:tc>
              </a:tr>
              <a:tr h="412045">
                <a:tc>
                  <a:txBody>
                    <a:bodyPr/>
                    <a:lstStyle/>
                    <a:p>
                      <a:pPr algn="ctr" fontAlgn="ctr"/>
                      <a:r>
                        <a:rPr lang="es-CO" sz="600" b="0" i="0" u="none" strike="noStrike">
                          <a:effectLst/>
                          <a:latin typeface="Arial"/>
                        </a:rPr>
                        <a:t>20186001001402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20182320684071</a:t>
                      </a:r>
                    </a:p>
                  </a:txBody>
                  <a:tcPr marL="7620" marR="7620" marT="7620" marB="0" anchor="ctr"/>
                </a:tc>
              </a:tr>
              <a:tr h="493103">
                <a:tc>
                  <a:txBody>
                    <a:bodyPr/>
                    <a:lstStyle/>
                    <a:p>
                      <a:pPr algn="ctr" fontAlgn="ctr"/>
                      <a:r>
                        <a:rPr lang="es-CO" sz="600" b="0" i="0" u="none" strike="noStrike">
                          <a:effectLst/>
                          <a:latin typeface="Arial"/>
                        </a:rPr>
                        <a:t>20186001001412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428-2016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962036933"/>
      </p:ext>
    </p:extLst>
  </p:cSld>
  <p:clrMapOvr>
    <a:masterClrMapping/>
  </p:clrMapOvr>
  <p:timing>
    <p:tnLst>
      <p:par>
        <p:cTn id="1" dur="indefinite" restart="never" nodeType="tmRoot"/>
      </p:par>
    </p:tnLst>
  </p:timing>
</p:sld>
</file>

<file path=ppt/slides/slide131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1318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89931946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20186001001422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DERECHO DE PETICION Y SOLICITUD - CONVOCATORIA 433 DE 2016</a:t>
                      </a: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20191020006121</a:t>
                      </a:r>
                    </a:p>
                  </a:txBody>
                  <a:tcPr marL="7620" marR="7620" marT="7620" marB="0" anchor="ctr"/>
                </a:tc>
              </a:tr>
              <a:tr h="446138">
                <a:tc>
                  <a:txBody>
                    <a:bodyPr/>
                    <a:lstStyle/>
                    <a:p>
                      <a:pPr algn="ctr" fontAlgn="ctr"/>
                      <a:r>
                        <a:rPr lang="es-CO" sz="600" b="0" i="0" u="none" strike="noStrike">
                          <a:effectLst/>
                          <a:latin typeface="Arial"/>
                        </a:rPr>
                        <a:t>20186001001442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20186001001452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OFICIO S-A 381 - ALCALDÍA MUNICIPAL CUNDAY TOLIMA.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20186001001462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20182120697591</a:t>
                      </a:r>
                    </a:p>
                  </a:txBody>
                  <a:tcPr marL="7620" marR="7620" marT="7620" marB="0" anchor="ctr"/>
                </a:tc>
              </a:tr>
              <a:tr h="412045">
                <a:tc>
                  <a:txBody>
                    <a:bodyPr/>
                    <a:lstStyle/>
                    <a:p>
                      <a:pPr algn="ctr" fontAlgn="ctr"/>
                      <a:r>
                        <a:rPr lang="es-CO" sz="600" b="0" i="0" u="none" strike="noStrike">
                          <a:effectLst/>
                          <a:latin typeface="Arial"/>
                        </a:rPr>
                        <a:t>20186001001472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OFICIO S-A 381 - ALCALDÍA MUNICIPAL CUNDAY TOLIMA.</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20181700656111</a:t>
                      </a:r>
                    </a:p>
                  </a:txBody>
                  <a:tcPr marL="7620" marR="7620" marT="7620" marB="0" anchor="ctr"/>
                </a:tc>
              </a:tr>
              <a:tr h="412045">
                <a:tc>
                  <a:txBody>
                    <a:bodyPr/>
                    <a:lstStyle/>
                    <a:p>
                      <a:pPr algn="ctr" fontAlgn="ctr"/>
                      <a:r>
                        <a:rPr lang="es-CO" sz="600" b="0" i="0" u="none" strike="noStrike">
                          <a:effectLst/>
                          <a:latin typeface="Arial"/>
                        </a:rPr>
                        <a:t>20186001001492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20186001001512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AL RADICADO 20181700607771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20181700676221</a:t>
                      </a:r>
                    </a:p>
                  </a:txBody>
                  <a:tcPr marL="7620" marR="7620" marT="7620" marB="0" anchor="ctr"/>
                </a:tc>
              </a:tr>
              <a:tr h="412045">
                <a:tc>
                  <a:txBody>
                    <a:bodyPr/>
                    <a:lstStyle/>
                    <a:p>
                      <a:pPr algn="ctr" fontAlgn="ctr"/>
                      <a:r>
                        <a:rPr lang="es-CO" sz="600" b="0" i="0" u="none" strike="noStrike">
                          <a:effectLst/>
                          <a:latin typeface="Arial"/>
                        </a:rPr>
                        <a:t>20186001001612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LUZ HELENA TIRADO VILLAMIZAR-CONVOCATORIA SANTANDER</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20186001001702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CDP MUNICIPIO DE CIENAGA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203200607"/>
      </p:ext>
    </p:extLst>
  </p:cSld>
  <p:clrMapOvr>
    <a:masterClrMapping/>
  </p:clrMapOvr>
  <p:timing>
    <p:tnLst>
      <p:par>
        <p:cTn id="1" dur="indefinite" restart="never" nodeType="tmRoot"/>
      </p:par>
    </p:tnLst>
  </p:timing>
</p:sld>
</file>

<file path=ppt/slides/slide131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1319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36590129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20186001001882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20186001001902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20186001001912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OPEC ÁREA METROPOLITANA DEL VALLE DE ABURRÁ (ANTIOQUIA) - CONVOCATORIA MUNICIPIOS PRIORIZADOS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20186001001932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20186001001982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20186001002012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20186001002032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RECURSO DE REPOSICION EN CONTRA DE LA RESOLUCION 20181020151795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20186001002062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20186001002072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RESPUESTA CIUDADANA 8-2018-068978 A RESPUESTA SOLICITUD NO. 1-2018-026183 ALMA ELVIRA NOVOA LELION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624242858"/>
      </p:ext>
    </p:extLst>
  </p:cSld>
  <p:clrMapOvr>
    <a:masterClrMapping/>
  </p:clrMapOvr>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60085948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201810260064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201810260068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201810260068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201810270001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201810270001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201810270002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201810270002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201810270003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201810270003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201810270004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201810270004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201810270005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323 de 2014 - Planeación Distrital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323 de 2014 - Planeación Distrital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201810270005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201810270006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201810270006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201810270007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201810270007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201810270008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201810270008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201810270009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201810270009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201810270010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325 de 2015 - INVIAS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325 de 2015 - INVIAS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201810270010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201810270011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201810270011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132</a:t>
            </a:fld>
            <a:endParaRPr lang="es-CO"/>
          </a:p>
        </p:txBody>
      </p:sp>
    </p:spTree>
    <p:extLst>
      <p:ext uri="{BB962C8B-B14F-4D97-AF65-F5344CB8AC3E}">
        <p14:creationId xmlns:p14="http://schemas.microsoft.com/office/powerpoint/2010/main" val="211152418"/>
      </p:ext>
    </p:extLst>
  </p:cSld>
  <p:clrMapOvr>
    <a:masterClrMapping/>
  </p:clrMapOvr>
  <p:timing>
    <p:tnLst>
      <p:par>
        <p:cTn id="1" dur="indefinite" restart="never" nodeType="tmRoot"/>
      </p:par>
    </p:tnLst>
  </p:timing>
</p:sld>
</file>

<file path=ppt/slides/slide132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1320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61961997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20186001002082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20186001002092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RESPUESTA CIUDADANA 8-2018-068981 A RESPUESTA SOLICITUD NO. 7-2018-037915 YULI SOLANCY HINCAPIÉ ROZO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20186001002102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20186001002112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20186001002122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20181700654851</a:t>
                      </a:r>
                    </a:p>
                  </a:txBody>
                  <a:tcPr marL="7620" marR="7620" marT="7620" marB="0" anchor="ctr"/>
                </a:tc>
              </a:tr>
              <a:tr h="412045">
                <a:tc>
                  <a:txBody>
                    <a:bodyPr/>
                    <a:lstStyle/>
                    <a:p>
                      <a:pPr algn="ctr" fontAlgn="ctr"/>
                      <a:r>
                        <a:rPr lang="es-CO" sz="600" b="0" i="0" u="none" strike="noStrike">
                          <a:effectLst/>
                          <a:latin typeface="Arial"/>
                        </a:rPr>
                        <a:t>20186001002132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20186001002142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338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20186001002152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20186001002162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818287209"/>
      </p:ext>
    </p:extLst>
  </p:cSld>
  <p:clrMapOvr>
    <a:masterClrMapping/>
  </p:clrMapOvr>
  <p:timing>
    <p:tnLst>
      <p:par>
        <p:cTn id="1" dur="indefinite" restart="never" nodeType="tmRoot"/>
      </p:par>
    </p:tnLst>
  </p:timing>
</p:sld>
</file>

<file path=ppt/slides/slide132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1321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83634071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20186001002172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20186001002182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20186001002192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20186001002242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ACTO ADMINISTRATIVO - RECURSO DE REPOSICIÓN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20186001002252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20186001002262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REMISION ACTOS ADMINISTRATIVOS DE NOMBRAMIENTO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20186001002282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ENVIO REPORTE OPEC ESE HOSPITAL UNIVERSITARIO DE SANTANDER</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20182110667741</a:t>
                      </a:r>
                    </a:p>
                  </a:txBody>
                  <a:tcPr marL="7620" marR="7620" marT="7620" marB="0" anchor="ctr"/>
                </a:tc>
              </a:tr>
              <a:tr h="412045">
                <a:tc>
                  <a:txBody>
                    <a:bodyPr/>
                    <a:lstStyle/>
                    <a:p>
                      <a:pPr algn="ctr" fontAlgn="ctr"/>
                      <a:r>
                        <a:rPr lang="es-CO" sz="600" b="0" i="0" u="none" strike="noStrike">
                          <a:effectLst/>
                          <a:latin typeface="Arial"/>
                        </a:rPr>
                        <a:t>20186001002292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CRM No. 7-2018-038751 - SOLICITUD DE NOMBRAMIENTO OPEC 61927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20186001002302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157979489"/>
      </p:ext>
    </p:extLst>
  </p:cSld>
  <p:clrMapOvr>
    <a:masterClrMapping/>
  </p:clrMapOvr>
  <p:timing>
    <p:tnLst>
      <p:par>
        <p:cTn id="1" dur="indefinite" restart="never" nodeType="tmRoot"/>
      </p:par>
    </p:tnLst>
  </p:timing>
</p:sld>
</file>

<file path=ppt/slides/slide132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1322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90261036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20186001002312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MANUAL DE FUNCIONES ALCALDIA FORTUL-ARAUCA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20186001002322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INFORMACIÓN FUNCIONARIOS CARRERA ADMINISTRATIVA ALCALDÍA MUNICIPAL DE NIMAIMA CUNDINAMARCA</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20181700658781</a:t>
                      </a:r>
                    </a:p>
                  </a:txBody>
                  <a:tcPr marL="7620" marR="7620" marT="7620" marB="0" anchor="ctr"/>
                </a:tc>
              </a:tr>
              <a:tr h="412045">
                <a:tc>
                  <a:txBody>
                    <a:bodyPr/>
                    <a:lstStyle/>
                    <a:p>
                      <a:pPr algn="ctr" fontAlgn="ctr"/>
                      <a:r>
                        <a:rPr lang="es-CO" sz="600" b="0" i="0" u="none" strike="noStrike">
                          <a:effectLst/>
                          <a:latin typeface="Arial"/>
                        </a:rPr>
                        <a:t>20186001002332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NUMERO DE CEDULA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20186001002352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CONCEPTO PARA CASO DE EMPLEADO EN CARREA ADMINISTRATIVA</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20182010683541</a:t>
                      </a:r>
                    </a:p>
                  </a:txBody>
                  <a:tcPr marL="7620" marR="7620" marT="7620" marB="0" anchor="ctr"/>
                </a:tc>
              </a:tr>
              <a:tr h="412045">
                <a:tc>
                  <a:txBody>
                    <a:bodyPr/>
                    <a:lstStyle/>
                    <a:p>
                      <a:pPr algn="ctr" fontAlgn="ctr"/>
                      <a:r>
                        <a:rPr lang="es-CO" sz="600" b="0" i="0" u="none" strike="noStrike">
                          <a:effectLst/>
                          <a:latin typeface="Arial"/>
                        </a:rPr>
                        <a:t>20186001002372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437 Y 438</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20186001002392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20186001002402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HABILITACION PLATAFORMA SIMO OPEC</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20182110667751</a:t>
                      </a:r>
                    </a:p>
                  </a:txBody>
                  <a:tcPr marL="7620" marR="7620" marT="7620" marB="0" anchor="ctr"/>
                </a:tc>
              </a:tr>
              <a:tr h="412045">
                <a:tc>
                  <a:txBody>
                    <a:bodyPr/>
                    <a:lstStyle/>
                    <a:p>
                      <a:pPr algn="ctr" fontAlgn="ctr"/>
                      <a:r>
                        <a:rPr lang="es-CO" sz="600" b="0" i="0" u="none" strike="noStrike">
                          <a:effectLst/>
                          <a:latin typeface="Arial"/>
                        </a:rPr>
                        <a:t>20186001002412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20186001002432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482173238"/>
      </p:ext>
    </p:extLst>
  </p:cSld>
  <p:clrMapOvr>
    <a:masterClrMapping/>
  </p:clrMapOvr>
  <p:timing>
    <p:tnLst>
      <p:par>
        <p:cTn id="1" dur="indefinite" restart="never" nodeType="tmRoot"/>
      </p:par>
    </p:tnLst>
  </p:timing>
</p:sld>
</file>

<file path=ppt/slides/slide132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1323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21029108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20186001002452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20186001002462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vi-VN" sz="600" b="0" i="0" u="none" strike="noStrike">
                          <a:effectLst/>
                          <a:latin typeface="Arial"/>
                        </a:rPr>
                        <a:t>RECURSO DE REPOSICIÓN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20186001002472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vi-VN" sz="600" b="0" i="0" u="none" strike="noStrike">
                          <a:effectLst/>
                          <a:latin typeface="Arial"/>
                        </a:rPr>
                        <a:t>RECURSO DE REPOSICIÓN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20186001002482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PRESIDENCIA</a:t>
                      </a:r>
                    </a:p>
                  </a:txBody>
                  <a:tcPr marL="7620" marR="7620" marT="7620" marB="0" anchor="ctr"/>
                </a:tc>
                <a:tc>
                  <a:txBody>
                    <a:bodyPr/>
                    <a:lstStyle/>
                    <a:p>
                      <a:pPr algn="ctr" fontAlgn="ctr"/>
                      <a:r>
                        <a:rPr lang="es-CO" sz="600" b="0" i="0" u="none" strike="noStrike">
                          <a:effectLst/>
                          <a:latin typeface="Arial"/>
                        </a:rPr>
                        <a:t>RECURSO DE REPOSICIÓN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20186001002502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20183200656461</a:t>
                      </a:r>
                    </a:p>
                  </a:txBody>
                  <a:tcPr marL="7620" marR="7620" marT="7620" marB="0" anchor="ctr"/>
                </a:tc>
              </a:tr>
              <a:tr h="412045">
                <a:tc>
                  <a:txBody>
                    <a:bodyPr/>
                    <a:lstStyle/>
                    <a:p>
                      <a:pPr algn="ctr" fontAlgn="ctr"/>
                      <a:r>
                        <a:rPr lang="es-CO" sz="600" b="0" i="0" u="none" strike="noStrike">
                          <a:effectLst/>
                          <a:latin typeface="Arial"/>
                        </a:rPr>
                        <a:t>20186001002512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INQUIETUD SOLICITUD DE EXCLUSIÓN DE LISTA DE ELEGIBLES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20186001002522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20186001002542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DERECHO DE PETICIÓN</a:t>
                      </a: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20192120003611</a:t>
                      </a:r>
                    </a:p>
                  </a:txBody>
                  <a:tcPr marL="7620" marR="7620" marT="7620" marB="0" anchor="ctr"/>
                </a:tc>
              </a:tr>
              <a:tr h="493103">
                <a:tc>
                  <a:txBody>
                    <a:bodyPr/>
                    <a:lstStyle/>
                    <a:p>
                      <a:pPr algn="ctr" fontAlgn="ctr"/>
                      <a:r>
                        <a:rPr lang="es-CO" sz="600" b="0" i="0" u="none" strike="noStrike">
                          <a:effectLst/>
                          <a:latin typeface="Arial"/>
                        </a:rPr>
                        <a:t>20186001002562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 CONVOCATORIA 337-IGAC</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dirty="0">
                          <a:effectLst/>
                          <a:latin typeface="Arial"/>
                        </a:rPr>
                        <a:t>20182230657171</a:t>
                      </a:r>
                    </a:p>
                  </a:txBody>
                  <a:tcPr marL="7620" marR="7620" marT="7620" marB="0" anchor="ctr"/>
                </a:tc>
              </a:tr>
            </a:tbl>
          </a:graphicData>
        </a:graphic>
      </p:graphicFrame>
    </p:spTree>
    <p:extLst>
      <p:ext uri="{BB962C8B-B14F-4D97-AF65-F5344CB8AC3E}">
        <p14:creationId xmlns:p14="http://schemas.microsoft.com/office/powerpoint/2010/main" val="2407456724"/>
      </p:ext>
    </p:extLst>
  </p:cSld>
  <p:clrMapOvr>
    <a:masterClrMapping/>
  </p:clrMapOvr>
  <p:timing>
    <p:tnLst>
      <p:par>
        <p:cTn id="1" dur="indefinite" restart="never" nodeType="tmRoot"/>
      </p:par>
    </p:tnLst>
  </p:timing>
</p:sld>
</file>

<file path=ppt/slides/slide132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1324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43895222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20186001002572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OFERTA COMERCIAL QUE BANCO AV VILLAS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20186001002592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20186001002602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DE EVALUACION DEL DESEMPEÑO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20182020674061</a:t>
                      </a:r>
                    </a:p>
                  </a:txBody>
                  <a:tcPr marL="7620" marR="7620" marT="7620" marB="0" anchor="ctr"/>
                </a:tc>
              </a:tr>
              <a:tr h="412045">
                <a:tc>
                  <a:txBody>
                    <a:bodyPr/>
                    <a:lstStyle/>
                    <a:p>
                      <a:pPr algn="ctr" fontAlgn="ctr"/>
                      <a:r>
                        <a:rPr lang="es-CO" sz="600" b="0" i="0" u="none" strike="noStrike">
                          <a:effectLst/>
                          <a:latin typeface="Arial"/>
                        </a:rPr>
                        <a:t>20186001002612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vi-VN" sz="600" b="0" i="0" u="none" strike="noStrike">
                          <a:effectLst/>
                          <a:latin typeface="Arial"/>
                        </a:rPr>
                        <a:t>DERECHO PETICIÓN A MINCIT</a:t>
                      </a: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20192120008511</a:t>
                      </a:r>
                    </a:p>
                  </a:txBody>
                  <a:tcPr marL="7620" marR="7620" marT="7620" marB="0" anchor="ctr"/>
                </a:tc>
              </a:tr>
              <a:tr h="412045">
                <a:tc>
                  <a:txBody>
                    <a:bodyPr/>
                    <a:lstStyle/>
                    <a:p>
                      <a:pPr algn="ctr" fontAlgn="ctr"/>
                      <a:r>
                        <a:rPr lang="es-CO" sz="600" b="0" i="0" u="none" strike="noStrike">
                          <a:effectLst/>
                          <a:latin typeface="Arial"/>
                        </a:rPr>
                        <a:t>20186001002632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20186001002642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20186001002652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REMISION POR COMPETENCIA RADICADO NO. 7-2018-036731-QUEJA IRREGULARIDADES prueba pedagógica en la Dorada Caldas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20186001002662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RESOLUCIÓN DE NOMBRAMIENTO PERIODO DE PRUEBA</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20182120675621</a:t>
                      </a:r>
                    </a:p>
                  </a:txBody>
                  <a:tcPr marL="7620" marR="7620" marT="7620" marB="0" anchor="ctr"/>
                </a:tc>
              </a:tr>
              <a:tr h="493103">
                <a:tc>
                  <a:txBody>
                    <a:bodyPr/>
                    <a:lstStyle/>
                    <a:p>
                      <a:pPr algn="ctr" fontAlgn="ctr"/>
                      <a:r>
                        <a:rPr lang="es-CO" sz="600" b="0" i="0" u="none" strike="noStrike">
                          <a:effectLst/>
                          <a:latin typeface="Arial"/>
                        </a:rPr>
                        <a:t>20186001002672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RECLAMACIÓN PTP SENA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56119359"/>
      </p:ext>
    </p:extLst>
  </p:cSld>
  <p:clrMapOvr>
    <a:masterClrMapping/>
  </p:clrMapOvr>
  <p:timing>
    <p:tnLst>
      <p:par>
        <p:cTn id="1" dur="indefinite" restart="never" nodeType="tmRoot"/>
      </p:par>
    </p:tnLst>
  </p:timing>
</p:sld>
</file>

<file path=ppt/slides/slide132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1325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56689612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20186001002682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20191020007161</a:t>
                      </a:r>
                    </a:p>
                  </a:txBody>
                  <a:tcPr marL="7620" marR="7620" marT="7620" marB="0" anchor="ctr"/>
                </a:tc>
              </a:tr>
              <a:tr h="446138">
                <a:tc>
                  <a:txBody>
                    <a:bodyPr/>
                    <a:lstStyle/>
                    <a:p>
                      <a:pPr algn="ctr" fontAlgn="ctr"/>
                      <a:r>
                        <a:rPr lang="es-CO" sz="600" b="0" i="0" u="none" strike="noStrike">
                          <a:effectLst/>
                          <a:latin typeface="Arial"/>
                        </a:rPr>
                        <a:t>20186001002692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RECLAMACIÓN PTP SENA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20186001002712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20186001002722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RECLAMACIÓN PTP SENA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20186001002732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ERROR INGRESO A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20186001002742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CICITACION MUNICIPIOS DE CUNDINAMARCA </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20182210655501</a:t>
                      </a:r>
                    </a:p>
                  </a:txBody>
                  <a:tcPr marL="7620" marR="7620" marT="7620" marB="0" anchor="ctr"/>
                </a:tc>
              </a:tr>
              <a:tr h="412045">
                <a:tc>
                  <a:txBody>
                    <a:bodyPr/>
                    <a:lstStyle/>
                    <a:p>
                      <a:pPr algn="ctr" fontAlgn="ctr"/>
                      <a:r>
                        <a:rPr lang="es-CO" sz="600" b="0" i="0" u="none" strike="noStrike">
                          <a:effectLst/>
                          <a:latin typeface="Arial"/>
                        </a:rPr>
                        <a:t>20186001002752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vi-VN" sz="600" b="0" i="0" u="none" strike="noStrike">
                          <a:effectLst/>
                          <a:latin typeface="Arial"/>
                        </a:rPr>
                        <a:t>INFORMACIÓN SOBRE PROBLEMA DE APLICATIVO SIMO </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20182120654591</a:t>
                      </a:r>
                    </a:p>
                  </a:txBody>
                  <a:tcPr marL="7620" marR="7620" marT="7620" marB="0" anchor="ctr"/>
                </a:tc>
              </a:tr>
              <a:tr h="412045">
                <a:tc>
                  <a:txBody>
                    <a:bodyPr/>
                    <a:lstStyle/>
                    <a:p>
                      <a:pPr algn="ctr" fontAlgn="ctr"/>
                      <a:r>
                        <a:rPr lang="es-CO" sz="600" b="0" i="0" u="none" strike="noStrike">
                          <a:effectLst/>
                          <a:latin typeface="Arial"/>
                        </a:rPr>
                        <a:t>20186001002772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RESULTADOS PRUEBA TECNICO PEDAGOGICA NO APARECEN CONVOCATORIA SENA </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20182120654561</a:t>
                      </a:r>
                    </a:p>
                  </a:txBody>
                  <a:tcPr marL="7620" marR="7620" marT="7620" marB="0" anchor="ctr"/>
                </a:tc>
              </a:tr>
              <a:tr h="493103">
                <a:tc>
                  <a:txBody>
                    <a:bodyPr/>
                    <a:lstStyle/>
                    <a:p>
                      <a:pPr algn="ctr" fontAlgn="ctr"/>
                      <a:r>
                        <a:rPr lang="es-CO" sz="600" b="0" i="0" u="none" strike="noStrike">
                          <a:effectLst/>
                          <a:latin typeface="Arial"/>
                        </a:rPr>
                        <a:t>20186001002782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vi-VN" sz="600" b="0" i="0" u="none" strike="noStrike">
                          <a:effectLst/>
                          <a:latin typeface="Arial"/>
                        </a:rPr>
                        <a:t>CONSULTA POR DESAPARICIÓN RESULTADOS CONVOCATORIA 436</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dirty="0">
                          <a:effectLst/>
                          <a:latin typeface="Arial"/>
                        </a:rPr>
                        <a:t>20182120654541</a:t>
                      </a:r>
                    </a:p>
                  </a:txBody>
                  <a:tcPr marL="7620" marR="7620" marT="7620" marB="0" anchor="ctr"/>
                </a:tc>
              </a:tr>
            </a:tbl>
          </a:graphicData>
        </a:graphic>
      </p:graphicFrame>
    </p:spTree>
    <p:extLst>
      <p:ext uri="{BB962C8B-B14F-4D97-AF65-F5344CB8AC3E}">
        <p14:creationId xmlns:p14="http://schemas.microsoft.com/office/powerpoint/2010/main" val="360732440"/>
      </p:ext>
    </p:extLst>
  </p:cSld>
  <p:clrMapOvr>
    <a:masterClrMapping/>
  </p:clrMapOvr>
  <p:timing>
    <p:tnLst>
      <p:par>
        <p:cTn id="1" dur="indefinite" restart="never" nodeType="tmRoot"/>
      </p:par>
    </p:tnLst>
  </p:timing>
</p:sld>
</file>

<file path=ppt/slides/slide132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1326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00108298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20186001002792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REGISTRO PÚBLICO DE CARRERA ADMNISTRATIVA </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20181700656101</a:t>
                      </a:r>
                    </a:p>
                  </a:txBody>
                  <a:tcPr marL="7620" marR="7620" marT="7620" marB="0" anchor="ctr"/>
                </a:tc>
              </a:tr>
              <a:tr h="446138">
                <a:tc>
                  <a:txBody>
                    <a:bodyPr/>
                    <a:lstStyle/>
                    <a:p>
                      <a:pPr algn="ctr" fontAlgn="ctr"/>
                      <a:r>
                        <a:rPr lang="es-CO" sz="600" b="0" i="0" u="none" strike="noStrike">
                          <a:effectLst/>
                          <a:latin typeface="Arial"/>
                        </a:rPr>
                        <a:t>20186001002802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20186001002822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PUBLICACION CONCURSO COMISIONADO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20186001002832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RADICADO - 20186000287202 </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20181700676521</a:t>
                      </a:r>
                    </a:p>
                  </a:txBody>
                  <a:tcPr marL="7620" marR="7620" marT="7620" marB="0" anchor="ctr"/>
                </a:tc>
              </a:tr>
              <a:tr h="412045">
                <a:tc>
                  <a:txBody>
                    <a:bodyPr/>
                    <a:lstStyle/>
                    <a:p>
                      <a:pPr algn="ctr" fontAlgn="ctr"/>
                      <a:r>
                        <a:rPr lang="es-CO" sz="600" b="0" i="0" u="none" strike="noStrike">
                          <a:effectLst/>
                          <a:latin typeface="Arial"/>
                        </a:rPr>
                        <a:t>20186001002842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CONCURSO MERITOCRACIA SENA 436/2017</a:t>
                      </a:r>
                    </a:p>
                  </a:txBody>
                  <a:tcPr marL="7620" marR="7620" marT="7620" marB="0" anchor="ctr"/>
                </a:tc>
                <a:tc>
                  <a:txBody>
                    <a:bodyPr/>
                    <a:lstStyle/>
                    <a:p>
                      <a:pPr algn="ctr" fontAlgn="ctr"/>
                      <a:r>
                        <a:rPr lang="es-CO" sz="600" b="0" i="0" u="none" strike="noStrike">
                          <a:effectLst/>
                          <a:latin typeface="Arial"/>
                        </a:rPr>
                        <a:t>22/12/2018</a:t>
                      </a:r>
                    </a:p>
                  </a:txBody>
                  <a:tcPr marL="7620" marR="7620" marT="7620" marB="0" anchor="ctr"/>
                </a:tc>
                <a:tc>
                  <a:txBody>
                    <a:bodyPr/>
                    <a:lstStyle/>
                    <a:p>
                      <a:pPr algn="ctr" fontAlgn="ctr"/>
                      <a:r>
                        <a:rPr lang="es-CO" sz="600" b="0" i="0" u="none" strike="noStrike">
                          <a:effectLst/>
                          <a:latin typeface="Arial"/>
                        </a:rPr>
                        <a:t>20182120692271</a:t>
                      </a:r>
                    </a:p>
                  </a:txBody>
                  <a:tcPr marL="7620" marR="7620" marT="7620" marB="0" anchor="ctr"/>
                </a:tc>
              </a:tr>
              <a:tr h="412045">
                <a:tc>
                  <a:txBody>
                    <a:bodyPr/>
                    <a:lstStyle/>
                    <a:p>
                      <a:pPr algn="ctr" fontAlgn="ctr"/>
                      <a:r>
                        <a:rPr lang="es-CO" sz="600" b="0" i="0" u="none" strike="noStrike">
                          <a:effectLst/>
                          <a:latin typeface="Arial"/>
                        </a:rPr>
                        <a:t>20186001002852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20186001002862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PREOCUPACION RESULTADOS PRUEBAS </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20182120654521</a:t>
                      </a:r>
                    </a:p>
                  </a:txBody>
                  <a:tcPr marL="7620" marR="7620" marT="7620" marB="0" anchor="ctr"/>
                </a:tc>
              </a:tr>
              <a:tr h="412045">
                <a:tc>
                  <a:txBody>
                    <a:bodyPr/>
                    <a:lstStyle/>
                    <a:p>
                      <a:pPr algn="ctr" fontAlgn="ctr"/>
                      <a:r>
                        <a:rPr lang="es-CO" sz="600" b="0" i="0" u="none" strike="noStrike">
                          <a:effectLst/>
                          <a:latin typeface="Arial"/>
                        </a:rPr>
                        <a:t>20186001002872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CIUDADANA 8-2018-069145 A RESPUESTA SOLICITUD NO. 7-2018-038685 ERIXA LILIANA AMAYA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20186001002882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ACTA 12 - SELECCION DE SEDES DE TRABAJO - 211912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452696403"/>
      </p:ext>
    </p:extLst>
  </p:cSld>
  <p:clrMapOvr>
    <a:masterClrMapping/>
  </p:clrMapOvr>
  <p:timing>
    <p:tnLst>
      <p:par>
        <p:cTn id="1" dur="indefinite" restart="never" nodeType="tmRoot"/>
      </p:par>
    </p:tnLst>
  </p:timing>
</p:sld>
</file>

<file path=ppt/slides/slide132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1327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17473162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20186001002892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20182110671861</a:t>
                      </a:r>
                    </a:p>
                  </a:txBody>
                  <a:tcPr marL="7620" marR="7620" marT="7620" marB="0" anchor="ctr"/>
                </a:tc>
              </a:tr>
              <a:tr h="446138">
                <a:tc>
                  <a:txBody>
                    <a:bodyPr/>
                    <a:lstStyle/>
                    <a:p>
                      <a:pPr algn="ctr" fontAlgn="ctr"/>
                      <a:r>
                        <a:rPr lang="es-CO" sz="600" b="0" i="0" u="none" strike="noStrike">
                          <a:effectLst/>
                          <a:latin typeface="Arial"/>
                        </a:rPr>
                        <a:t>20186001002902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RESULTADOS PRUEBA PEDAGOGICA </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20182120654511</a:t>
                      </a:r>
                    </a:p>
                  </a:txBody>
                  <a:tcPr marL="7620" marR="7620" marT="7620" marB="0" anchor="ctr"/>
                </a:tc>
              </a:tr>
              <a:tr h="412045">
                <a:tc>
                  <a:txBody>
                    <a:bodyPr/>
                    <a:lstStyle/>
                    <a:p>
                      <a:pPr algn="ctr" fontAlgn="ctr"/>
                      <a:r>
                        <a:rPr lang="es-CO" sz="600" b="0" i="0" u="none" strike="noStrike">
                          <a:effectLst/>
                          <a:latin typeface="Arial"/>
                        </a:rPr>
                        <a:t>20186001002912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20186001002932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20186001002942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vi-VN" sz="600" b="0" i="0" u="none" strike="noStrike">
                          <a:effectLst/>
                          <a:latin typeface="Arial"/>
                        </a:rPr>
                        <a:t>ENVIO DE NOTIFICACIÓN PARA CAMBIO DE CORREO ANEXO CC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20186001002952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20186001002962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LISTA ELEGIBLES CONVOCATORIA 435 - 2016 CAR - ANLA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20186001002982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REMISION DE INFORMACION RADICADO NÚMERO 20182310641821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20186001002992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ENVIO SOLICITUD VERIFICACION DE INFORMACION A CLARO HOGAR POR SUPUESTA DEUDA Y ACTIVACIÓN DEL SERVICIO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131822728"/>
      </p:ext>
    </p:extLst>
  </p:cSld>
  <p:clrMapOvr>
    <a:masterClrMapping/>
  </p:clrMapOvr>
  <p:timing>
    <p:tnLst>
      <p:par>
        <p:cTn id="1" dur="indefinite" restart="never" nodeType="tmRoot"/>
      </p:par>
    </p:tnLst>
  </p:timing>
</p:sld>
</file>

<file path=ppt/slides/slide132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1328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292049506"/>
              </p:ext>
            </p:extLst>
          </p:nvPr>
        </p:nvGraphicFramePr>
        <p:xfrm>
          <a:off x="539552" y="1268761"/>
          <a:ext cx="8208913" cy="4459871"/>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20186001003002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RECUPERAR CONTRASEÑA-SIMO-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20186001003012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b"/>
                      <a:r>
                        <a:rPr lang="es-CO" sz="600" b="0" i="0" u="none" strike="noStrike">
                          <a:effectLst/>
                          <a:latin typeface="Arial"/>
                        </a:rPr>
                        <a:t>20186001003022</a:t>
                      </a:r>
                    </a:p>
                  </a:txBody>
                  <a:tcPr marL="7620" marR="7620" marT="7620" marB="0" anchor="ctr"/>
                </a:tc>
                <a:tc>
                  <a:txBody>
                    <a:bodyPr/>
                    <a:lstStyle/>
                    <a:p>
                      <a:pPr algn="ctr" fontAlgn="b"/>
                      <a:r>
                        <a:rPr lang="es-CO" sz="600" b="0" i="0" u="none" strike="noStrike">
                          <a:effectLst/>
                          <a:latin typeface="Arial"/>
                        </a:rPr>
                        <a:t>26/11/2018</a:t>
                      </a:r>
                    </a:p>
                  </a:txBody>
                  <a:tcPr marL="7620" marR="7620" marT="7620" marB="0" anchor="ctr"/>
                </a:tc>
                <a:tc>
                  <a:txBody>
                    <a:bodyPr/>
                    <a:lstStyle/>
                    <a:p>
                      <a:pPr algn="ctr" fontAlgn="b"/>
                      <a:r>
                        <a:rPr lang="es-CO" sz="600" b="0" i="0" u="none" strike="noStrike">
                          <a:effectLst/>
                          <a:latin typeface="Arial"/>
                        </a:rPr>
                        <a:t>CONCEPTOS</a:t>
                      </a:r>
                    </a:p>
                  </a:txBody>
                  <a:tcPr marL="7620" marR="7620" marT="7620" marB="0" anchor="ctr"/>
                </a:tc>
                <a:tc>
                  <a:txBody>
                    <a:bodyPr/>
                    <a:lstStyle/>
                    <a:p>
                      <a:pPr algn="ctr" fontAlgn="b"/>
                      <a:r>
                        <a:rPr lang="es-CO" sz="600" b="0" i="0" u="none" strike="noStrike">
                          <a:effectLst/>
                          <a:latin typeface="Arial"/>
                        </a:rPr>
                        <a:t>30</a:t>
                      </a:r>
                    </a:p>
                  </a:txBody>
                  <a:tcPr marL="7620" marR="7620" marT="7620" marB="0" anchor="ctr"/>
                </a:tc>
                <a:tc>
                  <a:txBody>
                    <a:bodyPr/>
                    <a:lstStyle/>
                    <a:p>
                      <a:pPr algn="ctr" fontAlgn="b"/>
                      <a:r>
                        <a:rPr lang="es-CO" sz="600" b="0" i="0" u="none" strike="noStrike">
                          <a:effectLst/>
                          <a:latin typeface="Arial"/>
                        </a:rPr>
                        <a:t>DIRECCION VIGILANCIA DE CARRERA</a:t>
                      </a:r>
                    </a:p>
                  </a:txBody>
                  <a:tcPr marL="7620" marR="7620" marT="7620" marB="0" anchor="ctr"/>
                </a:tc>
                <a:tc>
                  <a:txBody>
                    <a:bodyPr/>
                    <a:lstStyle/>
                    <a:p>
                      <a:pPr algn="ctr" fontAlgn="b"/>
                      <a:r>
                        <a:rPr lang="es-CO" sz="600" b="0" i="0" u="none" strike="noStrike">
                          <a:effectLst/>
                          <a:latin typeface="Arial"/>
                        </a:rPr>
                        <a:t>SOLICITUD-GOBERNACIÓN DE ANTIOQUIA  </a:t>
                      </a:r>
                    </a:p>
                  </a:txBody>
                  <a:tcPr marL="7620" marR="7620" marT="7620" marB="0" anchor="ctr"/>
                </a:tc>
                <a:tc>
                  <a:txBody>
                    <a:bodyPr/>
                    <a:lstStyle/>
                    <a:p>
                      <a:pPr algn="ctr" fontAlgn="b"/>
                      <a:r>
                        <a:rPr lang="es-CO" sz="600" b="0" i="0" u="none" strike="noStrike">
                          <a:effectLst/>
                          <a:latin typeface="Arial"/>
                        </a:rPr>
                        <a:t> </a:t>
                      </a:r>
                    </a:p>
                  </a:txBody>
                  <a:tcPr marL="7620" marR="7620" marT="7620" marB="0" anchor="ctr"/>
                </a:tc>
                <a:tc>
                  <a:txBody>
                    <a:bodyPr/>
                    <a:lstStyle/>
                    <a:p>
                      <a:pPr algn="ctr" fontAlgn="b"/>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20186001003032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20186001003082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ACTA NO. 13 - SELECCION DE SEDES DE TRABAJO - 212169</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20186001003102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CIUDADANA 8-2018-069157 A RESPUESTA SOLICITUD NO. 7-2018-036944-VALORACION DE ANTECEDENTES-Martha Islena Rengifo Muriel</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20186001003122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20186001003132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20186001003142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537470650"/>
      </p:ext>
    </p:extLst>
  </p:cSld>
  <p:clrMapOvr>
    <a:masterClrMapping/>
  </p:clrMapOvr>
  <p:timing>
    <p:tnLst>
      <p:par>
        <p:cTn id="1" dur="indefinite" restart="never" nodeType="tmRoot"/>
      </p:par>
    </p:tnLst>
  </p:timing>
</p:sld>
</file>

<file path=ppt/slides/slide132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1329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39813789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20186001003152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NOMBRAMIENTO Y ACEPTACIÓN DEL CARGO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20186001003172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PETICION - RECONOCIMIENTO TIEMPO DE PENSION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20186001003182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AUTORIZACION NOMBRAMIENTO ELEGIBLES CASOS ESPECIALES - CONVOCATORIA 435 DE 2016</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20181020692601</a:t>
                      </a:r>
                    </a:p>
                  </a:txBody>
                  <a:tcPr marL="7620" marR="7620" marT="7620" marB="0" anchor="ctr"/>
                </a:tc>
              </a:tr>
              <a:tr h="412045">
                <a:tc>
                  <a:txBody>
                    <a:bodyPr/>
                    <a:lstStyle/>
                    <a:p>
                      <a:pPr algn="ctr" fontAlgn="ctr"/>
                      <a:r>
                        <a:rPr lang="es-CO" sz="600" b="0" i="0" u="none" strike="noStrike">
                          <a:effectLst/>
                          <a:latin typeface="Arial"/>
                        </a:rPr>
                        <a:t>20186001003192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vi-VN" sz="600" b="0" i="0" u="none" strike="noStrike">
                          <a:effectLst/>
                          <a:latin typeface="Arial"/>
                        </a:rPr>
                        <a:t>CONSULTA INSCRIPCIÓN SIMO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20186001003202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ESTADO PROCESO ADMINISTRATIVO FUNCIONARIA PATRICIA CORTES PARA-ALCALDIA SANJOSE DEL PALMAR</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20181020695481</a:t>
                      </a:r>
                    </a:p>
                  </a:txBody>
                  <a:tcPr marL="7620" marR="7620" marT="7620" marB="0" anchor="ctr"/>
                </a:tc>
              </a:tr>
              <a:tr h="412045">
                <a:tc>
                  <a:txBody>
                    <a:bodyPr/>
                    <a:lstStyle/>
                    <a:p>
                      <a:pPr algn="ctr" fontAlgn="ctr"/>
                      <a:r>
                        <a:rPr lang="es-CO" sz="600" b="0" i="0" u="none" strike="noStrike">
                          <a:effectLst/>
                          <a:latin typeface="Arial"/>
                        </a:rPr>
                        <a:t>20186001003212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DERECHO DE PETICION - N° 02267048 DEL 25 DE OCTUBRE DE 2018 - CUENTA N° 39939719</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20186001003222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DEVOLUCION DE EXPEDIENTE RADICADO N° 20181700550451</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20181700655971</a:t>
                      </a:r>
                    </a:p>
                  </a:txBody>
                  <a:tcPr marL="7620" marR="7620" marT="7620" marB="0" anchor="ctr"/>
                </a:tc>
              </a:tr>
              <a:tr h="412045">
                <a:tc>
                  <a:txBody>
                    <a:bodyPr/>
                    <a:lstStyle/>
                    <a:p>
                      <a:pPr algn="ctr" fontAlgn="ctr"/>
                      <a:r>
                        <a:rPr lang="es-CO" sz="600" b="0" i="0" u="none" strike="noStrike">
                          <a:effectLst/>
                          <a:latin typeface="Arial"/>
                        </a:rPr>
                        <a:t>20186001003232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ALEX BALTAZAR ALEMAN MOJENES-</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20182120654491</a:t>
                      </a:r>
                    </a:p>
                  </a:txBody>
                  <a:tcPr marL="7620" marR="7620" marT="7620" marB="0" anchor="ctr"/>
                </a:tc>
              </a:tr>
              <a:tr h="493103">
                <a:tc>
                  <a:txBody>
                    <a:bodyPr/>
                    <a:lstStyle/>
                    <a:p>
                      <a:pPr algn="ctr" fontAlgn="ctr"/>
                      <a:r>
                        <a:rPr lang="es-CO" sz="600" b="0" i="0" u="none" strike="noStrike">
                          <a:effectLst/>
                          <a:latin typeface="Arial"/>
                        </a:rPr>
                        <a:t>20186001003242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DERECHO DE PETICION - DORIS AMANDA SANDOVAL PINZON - E.S.E. CENTRO DE SALUD SAN ANTONIO DE LA PARED RAQUIRA </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dirty="0">
                          <a:effectLst/>
                          <a:latin typeface="Arial"/>
                        </a:rPr>
                        <a:t>20182110665491</a:t>
                      </a:r>
                    </a:p>
                  </a:txBody>
                  <a:tcPr marL="7620" marR="7620" marT="7620" marB="0" anchor="ctr"/>
                </a:tc>
              </a:tr>
            </a:tbl>
          </a:graphicData>
        </a:graphic>
      </p:graphicFrame>
    </p:spTree>
    <p:extLst>
      <p:ext uri="{BB962C8B-B14F-4D97-AF65-F5344CB8AC3E}">
        <p14:creationId xmlns:p14="http://schemas.microsoft.com/office/powerpoint/2010/main" val="1968918839"/>
      </p:ext>
    </p:extLst>
  </p:cSld>
  <p:clrMapOvr>
    <a:masterClrMapping/>
  </p:clrMapOvr>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68634886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201810270012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201810270012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201810270013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201810270013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201810270014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201810270014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201810270015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201810270015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201810270016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201810270016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201810270017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201810270017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201810270018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201810270018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201810270019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201810270019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201810270020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201810270020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201810270021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201810270021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201810270022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Comunicaciones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Comunicaciones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201810270022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201810270023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201810270023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201810270024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201810270024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201810280001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201810280001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201810280002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201810280002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201810280003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201810280003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133</a:t>
            </a:fld>
            <a:endParaRPr lang="es-CO"/>
          </a:p>
        </p:txBody>
      </p:sp>
    </p:spTree>
    <p:extLst>
      <p:ext uri="{BB962C8B-B14F-4D97-AF65-F5344CB8AC3E}">
        <p14:creationId xmlns:p14="http://schemas.microsoft.com/office/powerpoint/2010/main" val="3910072096"/>
      </p:ext>
    </p:extLst>
  </p:cSld>
  <p:clrMapOvr>
    <a:masterClrMapping/>
  </p:clrMapOvr>
  <p:timing>
    <p:tnLst>
      <p:par>
        <p:cTn id="1" dur="indefinite" restart="never" nodeType="tmRoot"/>
      </p:par>
    </p:tnLst>
  </p:timing>
</p:sld>
</file>

<file path=ppt/slides/slide133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1330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17925687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20186001003252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436-2016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20186001003272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SUSPENSION RECOMPOSICION LISTA DE ELEGIBLES - CAMILO ANDRES MANCIPE HERRERA  </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20181020692631</a:t>
                      </a:r>
                    </a:p>
                  </a:txBody>
                  <a:tcPr marL="7620" marR="7620" marT="7620" marB="0" anchor="ctr"/>
                </a:tc>
              </a:tr>
              <a:tr h="412045">
                <a:tc>
                  <a:txBody>
                    <a:bodyPr/>
                    <a:lstStyle/>
                    <a:p>
                      <a:pPr algn="ctr" fontAlgn="ctr"/>
                      <a:r>
                        <a:rPr lang="es-CO" sz="600" b="0" i="0" u="none" strike="noStrike">
                          <a:effectLst/>
                          <a:latin typeface="Arial"/>
                        </a:rPr>
                        <a:t>20186001003282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COMPROMISOS ADQUIRIDOS ACTA DE REUNION N° 001 - 2018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20186001003292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DERECHO DE PETICION - CONVOCATORIA 433</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20182230668131</a:t>
                      </a:r>
                    </a:p>
                  </a:txBody>
                  <a:tcPr marL="7620" marR="7620" marT="7620" marB="0" anchor="ctr"/>
                </a:tc>
              </a:tr>
              <a:tr h="412045">
                <a:tc>
                  <a:txBody>
                    <a:bodyPr/>
                    <a:lstStyle/>
                    <a:p>
                      <a:pPr algn="ctr" fontAlgn="ctr"/>
                      <a:r>
                        <a:rPr lang="es-CO" sz="600" b="0" i="0" u="none" strike="noStrike">
                          <a:effectLst/>
                          <a:latin typeface="Arial"/>
                        </a:rPr>
                        <a:t>20186001003312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NOMBRAMIENTO PROVISIONAL DEL CARGO TECNICO OPERATIVO - CONVOCATORIA 426 </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20191020010161</a:t>
                      </a:r>
                    </a:p>
                  </a:txBody>
                  <a:tcPr marL="7620" marR="7620" marT="7620" marB="0" anchor="ctr"/>
                </a:tc>
              </a:tr>
              <a:tr h="412045">
                <a:tc>
                  <a:txBody>
                    <a:bodyPr/>
                    <a:lstStyle/>
                    <a:p>
                      <a:pPr algn="ctr" fontAlgn="ctr"/>
                      <a:r>
                        <a:rPr lang="es-CO" sz="600" b="0" i="0" u="none" strike="noStrike">
                          <a:effectLst/>
                          <a:latin typeface="Arial"/>
                        </a:rPr>
                        <a:t>20186001003342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PROCESO COACTIVO ADMINISTRATIVO</a:t>
                      </a:r>
                      <a:br>
                        <a:rPr lang="es-CO" sz="600" b="0" i="0" u="none" strike="noStrike">
                          <a:effectLst/>
                          <a:latin typeface="Arial"/>
                        </a:rPr>
                      </a:br>
                      <a:r>
                        <a:rPr lang="es-CO" sz="600" b="0" i="0" u="none" strike="noStrike">
                          <a:effectLst/>
                          <a:latin typeface="Arial"/>
                        </a:rPr>
                        <a:t>EXPEDIENTE 2016140430300284E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20186001003362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RECURSO DE REPOSICION CONTRA RESOLUCION N° 201820001152255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20186001003382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DERECHO DE PETICION DE INTERES PARTICULAR - CONVOCATORIA 433 </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20181020693831</a:t>
                      </a:r>
                    </a:p>
                  </a:txBody>
                  <a:tcPr marL="7620" marR="7620" marT="7620" marB="0" anchor="ctr"/>
                </a:tc>
              </a:tr>
              <a:tr h="493103">
                <a:tc>
                  <a:txBody>
                    <a:bodyPr/>
                    <a:lstStyle/>
                    <a:p>
                      <a:pPr algn="ctr" fontAlgn="ctr"/>
                      <a:r>
                        <a:rPr lang="es-CO" sz="600" b="0" i="0" u="none" strike="noStrike">
                          <a:effectLst/>
                          <a:latin typeface="Arial"/>
                        </a:rPr>
                        <a:t>20186001003392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CAMBIO DE CORREO EN SIMO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494181646"/>
      </p:ext>
    </p:extLst>
  </p:cSld>
  <p:clrMapOvr>
    <a:masterClrMapping/>
  </p:clrMapOvr>
  <p:timing>
    <p:tnLst>
      <p:par>
        <p:cTn id="1" dur="indefinite" restart="never" nodeType="tmRoot"/>
      </p:par>
    </p:tnLst>
  </p:timing>
</p:sld>
</file>

<file path=ppt/slides/slide133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1331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47461109"/>
              </p:ext>
            </p:extLst>
          </p:nvPr>
        </p:nvGraphicFramePr>
        <p:xfrm>
          <a:off x="539552" y="1268761"/>
          <a:ext cx="8208913" cy="4459871"/>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20186001003402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RECURSO PARCIAL DE REPOSICION Y EN SUBSIDIO DE APELACION CONTRA LA RESPUESTA CON RADICADO N° 20181700622201</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20181700662281</a:t>
                      </a:r>
                    </a:p>
                  </a:txBody>
                  <a:tcPr marL="7620" marR="7620" marT="7620" marB="0" anchor="ctr"/>
                </a:tc>
              </a:tr>
              <a:tr h="446138">
                <a:tc>
                  <a:txBody>
                    <a:bodyPr/>
                    <a:lstStyle/>
                    <a:p>
                      <a:pPr algn="ctr" fontAlgn="ctr"/>
                      <a:r>
                        <a:rPr lang="es-CO" sz="600" b="0" i="0" u="none" strike="noStrike">
                          <a:effectLst/>
                          <a:latin typeface="Arial"/>
                        </a:rPr>
                        <a:t>20186001003452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RECURSO DE REPOSICION EN SUBSIDIO DE APELACION CONTRA RESOLUCION N° 001160 DEL 16 DE NOVIEMBRE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20186001003472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DENUNCIA EN CONTRA DE UN SERVIDOR PUBLICO </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20185000679241</a:t>
                      </a:r>
                    </a:p>
                  </a:txBody>
                  <a:tcPr marL="7620" marR="7620" marT="7620" marB="0" anchor="ctr"/>
                </a:tc>
              </a:tr>
              <a:tr h="412045">
                <a:tc>
                  <a:txBody>
                    <a:bodyPr/>
                    <a:lstStyle/>
                    <a:p>
                      <a:pPr algn="ctr" fontAlgn="ctr"/>
                      <a:r>
                        <a:rPr lang="es-CO" sz="600" b="0" i="0" u="none" strike="noStrike">
                          <a:effectLst/>
                          <a:latin typeface="Arial"/>
                        </a:rPr>
                        <a:t>20186001003512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ACUERDO CNSC N° 20181000007176 DEL 13 DE NOVIEMBRE DE 2018 </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20182320690861</a:t>
                      </a:r>
                    </a:p>
                  </a:txBody>
                  <a:tcPr marL="7620" marR="7620" marT="7620" marB="0" anchor="ctr"/>
                </a:tc>
              </a:tr>
              <a:tr h="412045">
                <a:tc>
                  <a:txBody>
                    <a:bodyPr/>
                    <a:lstStyle/>
                    <a:p>
                      <a:pPr algn="ctr" fontAlgn="b"/>
                      <a:r>
                        <a:rPr lang="es-CO" sz="600" b="0" i="0" u="none" strike="noStrike">
                          <a:effectLst/>
                          <a:latin typeface="Arial"/>
                        </a:rPr>
                        <a:t>20186001003552</a:t>
                      </a:r>
                    </a:p>
                  </a:txBody>
                  <a:tcPr marL="7620" marR="7620" marT="7620" marB="0" anchor="ctr"/>
                </a:tc>
                <a:tc>
                  <a:txBody>
                    <a:bodyPr/>
                    <a:lstStyle/>
                    <a:p>
                      <a:pPr algn="ctr" fontAlgn="b"/>
                      <a:r>
                        <a:rPr lang="es-CO" sz="600" b="0" i="0" u="none" strike="noStrike">
                          <a:effectLst/>
                          <a:latin typeface="Arial"/>
                        </a:rPr>
                        <a:t>26/11/2018</a:t>
                      </a:r>
                    </a:p>
                  </a:txBody>
                  <a:tcPr marL="7620" marR="7620" marT="7620" marB="0" anchor="ctr"/>
                </a:tc>
                <a:tc>
                  <a:txBody>
                    <a:bodyPr/>
                    <a:lstStyle/>
                    <a:p>
                      <a:pPr algn="ctr" fontAlgn="b"/>
                      <a:r>
                        <a:rPr lang="es-CO" sz="600" b="0" i="0" u="none" strike="noStrike">
                          <a:effectLst/>
                          <a:latin typeface="Arial"/>
                        </a:rPr>
                        <a:t>CONCEPTOS</a:t>
                      </a:r>
                    </a:p>
                  </a:txBody>
                  <a:tcPr marL="7620" marR="7620" marT="7620" marB="0" anchor="ctr"/>
                </a:tc>
                <a:tc>
                  <a:txBody>
                    <a:bodyPr/>
                    <a:lstStyle/>
                    <a:p>
                      <a:pPr algn="ctr" fontAlgn="b"/>
                      <a:r>
                        <a:rPr lang="es-CO" sz="600" b="0" i="0" u="none" strike="noStrike">
                          <a:effectLst/>
                          <a:latin typeface="Arial"/>
                        </a:rPr>
                        <a:t>30</a:t>
                      </a:r>
                    </a:p>
                  </a:txBody>
                  <a:tcPr marL="7620" marR="7620" marT="7620" marB="0" anchor="ctr"/>
                </a:tc>
                <a:tc>
                  <a:txBody>
                    <a:bodyPr/>
                    <a:lstStyle/>
                    <a:p>
                      <a:pPr algn="ctr" fontAlgn="b"/>
                      <a:r>
                        <a:rPr lang="es-CO" sz="600" b="0" i="0" u="none" strike="noStrike">
                          <a:effectLst/>
                          <a:latin typeface="Arial"/>
                        </a:rPr>
                        <a:t>DESPACHO DR. ORTEGA</a:t>
                      </a:r>
                    </a:p>
                  </a:txBody>
                  <a:tcPr marL="7620" marR="7620" marT="7620" marB="0" anchor="ctr"/>
                </a:tc>
                <a:tc>
                  <a:txBody>
                    <a:bodyPr/>
                    <a:lstStyle/>
                    <a:p>
                      <a:pPr algn="ctr" fontAlgn="b"/>
                      <a:r>
                        <a:rPr lang="es-CO" sz="600" b="0" i="0" u="none" strike="noStrike">
                          <a:effectLst/>
                          <a:latin typeface="Arial"/>
                        </a:rPr>
                        <a:t>DERECHO DE PETICION - SOLICITUD DE NOMBRAMIENTO EN PERIODO DE PRUEBA </a:t>
                      </a:r>
                    </a:p>
                  </a:txBody>
                  <a:tcPr marL="7620" marR="7620" marT="7620" marB="0" anchor="ctr"/>
                </a:tc>
                <a:tc>
                  <a:txBody>
                    <a:bodyPr/>
                    <a:lstStyle/>
                    <a:p>
                      <a:pPr algn="ctr" fontAlgn="b"/>
                      <a:r>
                        <a:rPr lang="es-CO" sz="600" b="0" i="0" u="none" strike="noStrike">
                          <a:effectLst/>
                          <a:latin typeface="Arial"/>
                        </a:rPr>
                        <a:t> </a:t>
                      </a:r>
                    </a:p>
                  </a:txBody>
                  <a:tcPr marL="7620" marR="7620" marT="7620" marB="0" anchor="ctr"/>
                </a:tc>
                <a:tc>
                  <a:txBody>
                    <a:bodyPr/>
                    <a:lstStyle/>
                    <a:p>
                      <a:pPr algn="ctr" fontAlgn="b"/>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20186001004242</a:t>
                      </a:r>
                    </a:p>
                  </a:txBody>
                  <a:tcPr marL="7620" marR="7620" marT="7620" marB="0" anchor="ctr"/>
                </a:tc>
                <a:tc>
                  <a:txBody>
                    <a:bodyPr/>
                    <a:lstStyle/>
                    <a:p>
                      <a:pPr algn="ctr" fontAlgn="ctr"/>
                      <a:r>
                        <a:rPr lang="es-CO" sz="600" b="0" i="0" u="none" strike="noStrike">
                          <a:effectLst/>
                          <a:latin typeface="Arial"/>
                        </a:rPr>
                        <a:t>26/11/2018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vi-VN" sz="600" b="0" i="0" u="none" strike="noStrike">
                          <a:effectLst/>
                          <a:latin typeface="Arial"/>
                        </a:rPr>
                        <a:t>NOMBRAMIENTOS CONVOCATORIA 436 - ÁREA ADMINISTRATIVA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20186001004262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20186001004272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DERECHO DE PETICIÓN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20186001004282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dirty="0">
                          <a:effectLst/>
                          <a:latin typeface="Arial"/>
                        </a:rPr>
                        <a:t>SOLICITUD DE INFORMACION DOCENTE</a:t>
                      </a:r>
                      <a:br>
                        <a:rPr lang="es-CO" sz="600" b="0" i="0" u="none" strike="noStrike" dirty="0">
                          <a:effectLst/>
                          <a:latin typeface="Arial"/>
                        </a:rPr>
                      </a:br>
                      <a:endParaRPr lang="es-CO" sz="600" b="0" i="0" u="none" strike="noStrike" dirty="0">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972440321"/>
      </p:ext>
    </p:extLst>
  </p:cSld>
  <p:clrMapOvr>
    <a:masterClrMapping/>
  </p:clrMapOvr>
  <p:timing>
    <p:tnLst>
      <p:par>
        <p:cTn id="1" dur="indefinite" restart="never" nodeType="tmRoot"/>
      </p:par>
    </p:tnLst>
  </p:timing>
</p:sld>
</file>

<file path=ppt/slides/slide133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1332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94382935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20186001004302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20182110672551</a:t>
                      </a:r>
                    </a:p>
                  </a:txBody>
                  <a:tcPr marL="7620" marR="7620" marT="7620" marB="0" anchor="ctr"/>
                </a:tc>
              </a:tr>
              <a:tr h="446138">
                <a:tc>
                  <a:txBody>
                    <a:bodyPr/>
                    <a:lstStyle/>
                    <a:p>
                      <a:pPr algn="ctr" fontAlgn="ctr"/>
                      <a:r>
                        <a:rPr lang="es-CO" sz="600" b="0" i="0" u="none" strike="noStrike">
                          <a:effectLst/>
                          <a:latin typeface="Arial"/>
                        </a:rPr>
                        <a:t>20186001004312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20186001004322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20186001004332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20182230657451</a:t>
                      </a:r>
                    </a:p>
                  </a:txBody>
                  <a:tcPr marL="7620" marR="7620" marT="7620" marB="0" anchor="ctr"/>
                </a:tc>
              </a:tr>
              <a:tr h="412045">
                <a:tc>
                  <a:txBody>
                    <a:bodyPr/>
                    <a:lstStyle/>
                    <a:p>
                      <a:pPr algn="ctr" fontAlgn="ctr"/>
                      <a:r>
                        <a:rPr lang="es-CO" sz="600" b="0" i="0" u="none" strike="noStrike">
                          <a:effectLst/>
                          <a:latin typeface="Arial"/>
                        </a:rPr>
                        <a:t>20186001004342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20186001004352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20186001004362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NO FUE CITADA A TÉCNICO PEDAGÓGICA ES DEL NIVEL PROFESIONAL - SENA 436/2017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20186001004372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REPORTE DE INFORMACIÓN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20186001004382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PRÓRROGA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892327925"/>
      </p:ext>
    </p:extLst>
  </p:cSld>
  <p:clrMapOvr>
    <a:masterClrMapping/>
  </p:clrMapOvr>
  <p:timing>
    <p:tnLst>
      <p:par>
        <p:cTn id="1" dur="indefinite" restart="never" nodeType="tmRoot"/>
      </p:par>
    </p:tnLst>
  </p:timing>
</p:sld>
</file>

<file path=ppt/slides/slide133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1333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82236364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20186001004392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RADICADO 2018158177-2-001 DEL 22 DE NOVIEMBRE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20186001004412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vi-VN" sz="600" b="0" i="0" u="none" strike="noStrike">
                          <a:effectLst/>
                          <a:latin typeface="Arial"/>
                        </a:rPr>
                        <a:t> REMISIÓN ACTOS ADMINISTRATIVOS RADICADO 20181020629881</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20191020009771</a:t>
                      </a:r>
                    </a:p>
                  </a:txBody>
                  <a:tcPr marL="7620" marR="7620" marT="7620" marB="0" anchor="ctr"/>
                </a:tc>
              </a:tr>
              <a:tr h="412045">
                <a:tc>
                  <a:txBody>
                    <a:bodyPr/>
                    <a:lstStyle/>
                    <a:p>
                      <a:pPr algn="ctr" fontAlgn="ctr"/>
                      <a:r>
                        <a:rPr lang="es-CO" sz="600" b="0" i="0" u="none" strike="noStrike">
                          <a:effectLst/>
                          <a:latin typeface="Arial"/>
                        </a:rPr>
                        <a:t>20186001004422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REPORTE DE INFORMACION - RADICADO NO.:20181020629901.DE FECHA 09-11-2018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20186001004432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 ACTOS ADMINISTRATIVOS 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20186001004442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ACTOS ADMINISTRATIVOS 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20186001004452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DÉCIMO SEXTO INFORME MIGRACIÓN COLOMBIA</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20181020692641</a:t>
                      </a:r>
                    </a:p>
                  </a:txBody>
                  <a:tcPr marL="7620" marR="7620" marT="7620" marB="0" anchor="ctr"/>
                </a:tc>
              </a:tr>
              <a:tr h="412045">
                <a:tc>
                  <a:txBody>
                    <a:bodyPr/>
                    <a:lstStyle/>
                    <a:p>
                      <a:pPr algn="ctr" fontAlgn="ctr"/>
                      <a:r>
                        <a:rPr lang="es-CO" sz="600" b="0" i="0" u="none" strike="noStrike">
                          <a:effectLst/>
                          <a:latin typeface="Arial"/>
                        </a:rPr>
                        <a:t>20186001004462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20186001004472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VALORACIÓN ANTECEDENTES SENA </a:t>
                      </a: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20192120003941</a:t>
                      </a:r>
                    </a:p>
                  </a:txBody>
                  <a:tcPr marL="7620" marR="7620" marT="7620" marB="0" anchor="ctr"/>
                </a:tc>
              </a:tr>
              <a:tr h="493103">
                <a:tc>
                  <a:txBody>
                    <a:bodyPr/>
                    <a:lstStyle/>
                    <a:p>
                      <a:pPr algn="ctr" fontAlgn="ctr"/>
                      <a:r>
                        <a:rPr lang="es-CO" sz="600" b="0" i="0" u="none" strike="noStrike">
                          <a:effectLst/>
                          <a:latin typeface="Arial"/>
                        </a:rPr>
                        <a:t>20186001004482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OPEC Y MANUAL DE FUNCIONES SANTA ROSA DEL SUR (BOLÍVAR) - CONVOCATORIA TERRITORIAL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698496819"/>
      </p:ext>
    </p:extLst>
  </p:cSld>
  <p:clrMapOvr>
    <a:masterClrMapping/>
  </p:clrMapOvr>
  <p:timing>
    <p:tnLst>
      <p:par>
        <p:cTn id="1" dur="indefinite" restart="never" nodeType="tmRoot"/>
      </p:par>
    </p:tnLst>
  </p:timing>
</p:sld>
</file>

<file path=ppt/slides/slide133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1334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40702736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20186001004492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MARIA LA BAJA - BOLIVAR</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20186001004512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OFI18-00154632 / IDM: SOLICITUD INTERVENCIÓN POR PERSONAL NO UNIFORMADO DE LAS FUERZAS ARMADAS Y PREOCUPACIÓN POR SITUACIÓN LABORAL.POR CONCURSO DE MERITOS.</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20182110664251</a:t>
                      </a:r>
                    </a:p>
                  </a:txBody>
                  <a:tcPr marL="7620" marR="7620" marT="7620" marB="0" anchor="ctr"/>
                </a:tc>
              </a:tr>
              <a:tr h="412045">
                <a:tc>
                  <a:txBody>
                    <a:bodyPr/>
                    <a:lstStyle/>
                    <a:p>
                      <a:pPr algn="ctr" fontAlgn="ctr"/>
                      <a:r>
                        <a:rPr lang="es-CO" sz="600" b="0" i="0" u="none" strike="noStrike">
                          <a:effectLst/>
                          <a:latin typeface="Arial"/>
                        </a:rPr>
                        <a:t>20186001004532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20182020657021</a:t>
                      </a:r>
                    </a:p>
                  </a:txBody>
                  <a:tcPr marL="7620" marR="7620" marT="7620" marB="0" anchor="ctr"/>
                </a:tc>
              </a:tr>
              <a:tr h="412045">
                <a:tc>
                  <a:txBody>
                    <a:bodyPr/>
                    <a:lstStyle/>
                    <a:p>
                      <a:pPr algn="ctr" fontAlgn="ctr"/>
                      <a:r>
                        <a:rPr lang="es-CO" sz="600" b="0" i="0" u="none" strike="noStrike">
                          <a:effectLst/>
                          <a:latin typeface="Arial"/>
                        </a:rPr>
                        <a:t>20186001004542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CDP CONCORNÁ (ANTIOQUIA) - CONVOCATORIA TERRITORIAL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20186001004552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CRM NO. 7-2018-038964 - DERECHO DE PETICIÓN LILIANA BEATRIZ ZEA VELA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20186001004582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ASUNTO: NOTIFICACIÓN ELECTRÓNICA DEL ACTO ADMINISTRATIVO 20182020155265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20186001004602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MANUAL DE FUNCIONES MARÍA LA BAJA (BOLÍVAR) - CONVOCATORIA MUNICIPIOS PRIORIZADOS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20186001004622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CRM NO. 7-2018-038969 - CONCURSO MERITOCRACIA SENA 436/2017 OLIVERIO LEÓN BEJARANO.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20186001004672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AUTORIZACION RECOMPOSICION LISTA DE ELEGIBLES OPEC 207525 - CONVOCATORIA 320 DE 2014 - DPS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39530021"/>
      </p:ext>
    </p:extLst>
  </p:cSld>
  <p:clrMapOvr>
    <a:masterClrMapping/>
  </p:clrMapOvr>
  <p:timing>
    <p:tnLst>
      <p:par>
        <p:cTn id="1" dur="indefinite" restart="never" nodeType="tmRoot"/>
      </p:par>
    </p:tnLst>
  </p:timing>
</p:sld>
</file>

<file path=ppt/slides/slide133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1335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35512150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20186001004682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AUTORIZACION USO LISTA DE ELEGIBLES ANTE RENUNCIA DEL ELEGIBLE</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20181020692651</a:t>
                      </a:r>
                    </a:p>
                  </a:txBody>
                  <a:tcPr marL="7620" marR="7620" marT="7620" marB="0" anchor="ctr"/>
                </a:tc>
              </a:tr>
              <a:tr h="446138">
                <a:tc>
                  <a:txBody>
                    <a:bodyPr/>
                    <a:lstStyle/>
                    <a:p>
                      <a:pPr algn="ctr" fontAlgn="ctr"/>
                      <a:r>
                        <a:rPr lang="es-CO" sz="600" b="0" i="0" u="none" strike="noStrike">
                          <a:effectLst/>
                          <a:latin typeface="Arial"/>
                        </a:rPr>
                        <a:t>20186001004692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REICORPORACIÓN</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20191020010771</a:t>
                      </a:r>
                    </a:p>
                  </a:txBody>
                  <a:tcPr marL="7620" marR="7620" marT="7620" marB="0" anchor="ctr"/>
                </a:tc>
              </a:tr>
              <a:tr h="412045">
                <a:tc>
                  <a:txBody>
                    <a:bodyPr/>
                    <a:lstStyle/>
                    <a:p>
                      <a:pPr algn="ctr" fontAlgn="ctr"/>
                      <a:r>
                        <a:rPr lang="es-CO" sz="600" b="0" i="0" u="none" strike="noStrike">
                          <a:effectLst/>
                          <a:latin typeface="Arial"/>
                        </a:rPr>
                        <a:t>20186001004702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430-2016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20186001004712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DOCENTE LADY MERCEDES CARVAJAL CADENA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20186001004722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CAMBIO CORREO ELECTRONICO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20186001004732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OFI18-00153745 / IDM: SOLICITAN APOYO INTERINSTITUCIONAL</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20186001004742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20186001004752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20186001004762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CONSULTA CONCURSOS</a:t>
                      </a: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dirty="0">
                          <a:effectLst/>
                          <a:latin typeface="Arial"/>
                        </a:rPr>
                        <a:t>20192010016401</a:t>
                      </a:r>
                    </a:p>
                  </a:txBody>
                  <a:tcPr marL="7620" marR="7620" marT="7620" marB="0" anchor="ctr"/>
                </a:tc>
              </a:tr>
            </a:tbl>
          </a:graphicData>
        </a:graphic>
      </p:graphicFrame>
    </p:spTree>
    <p:extLst>
      <p:ext uri="{BB962C8B-B14F-4D97-AF65-F5344CB8AC3E}">
        <p14:creationId xmlns:p14="http://schemas.microsoft.com/office/powerpoint/2010/main" val="1052491037"/>
      </p:ext>
    </p:extLst>
  </p:cSld>
  <p:clrMapOvr>
    <a:masterClrMapping/>
  </p:clrMapOvr>
  <p:timing>
    <p:tnLst>
      <p:par>
        <p:cTn id="1" dur="indefinite" restart="never" nodeType="tmRoot"/>
      </p:par>
    </p:tnLst>
  </p:timing>
</p:sld>
</file>

<file path=ppt/slides/slide133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1336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14217935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20186001004772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20186001004782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VALORACIÓN ANTECEDENTES SENA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20186001004802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REICORPORACIÓN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20186001004812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20186001004832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OPEC PUERTO CAICEDO (PUTUMAYO) - CONVOCATORIA MUNICIPIOS PRIORIZADOS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20186001004842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20186001004852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20186001004862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SENTENCIA - CONVOCATORIA 428 DE 2016 - ENTIDADES DEL ORDEN NACIONAL</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20186001004872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AUTO 20182210015934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650425076"/>
      </p:ext>
    </p:extLst>
  </p:cSld>
  <p:clrMapOvr>
    <a:masterClrMapping/>
  </p:clrMapOvr>
  <p:timing>
    <p:tnLst>
      <p:par>
        <p:cTn id="1" dur="indefinite" restart="never" nodeType="tmRoot"/>
      </p:par>
    </p:tnLst>
  </p:timing>
</p:sld>
</file>

<file path=ppt/slides/slide133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1337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24848116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20186001004892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OPEC 61793 CONCURSO SENA 436  LISTA ELEGIBLES</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20182120693421</a:t>
                      </a:r>
                    </a:p>
                  </a:txBody>
                  <a:tcPr marL="7620" marR="7620" marT="7620" marB="0" anchor="ctr"/>
                </a:tc>
              </a:tr>
              <a:tr h="446138">
                <a:tc>
                  <a:txBody>
                    <a:bodyPr/>
                    <a:lstStyle/>
                    <a:p>
                      <a:pPr algn="ctr" fontAlgn="ctr"/>
                      <a:r>
                        <a:rPr lang="es-CO" sz="600" b="0" i="0" u="none" strike="noStrike">
                          <a:effectLst/>
                          <a:latin typeface="Arial"/>
                        </a:rPr>
                        <a:t>20186001004902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RESPUESTA A CUMPLIMIENTO DE SENTENCIA DE TUTELA - DORY LINETH GÓMEZ MORENO - INVIMA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20186001004912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20186001004922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436-2016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20186001004932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CITACIÓN RAMA JUDICIAL</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20186001004952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ACLARACION RESOLUCION NO. CNSC -20182210155945 DEL 17-11-2018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20186001004962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RESULTADOS DE LA PRUEBA TECNICO PEDAGOGICA DE LA CONVOCATORIA NO. 436 DE 2017 – SENA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20186001004972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PETICION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20186001004982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SOBRE LAS VACANTES PARA LA CONVOCATORIA DISTRITO CAPITAL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186870014"/>
      </p:ext>
    </p:extLst>
  </p:cSld>
  <p:clrMapOvr>
    <a:masterClrMapping/>
  </p:clrMapOvr>
  <p:timing>
    <p:tnLst>
      <p:par>
        <p:cTn id="1" dur="indefinite" restart="never" nodeType="tmRoot"/>
      </p:par>
    </p:tnLst>
  </p:timing>
</p:sld>
</file>

<file path=ppt/slides/slide133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1338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95512731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20186001004992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20182020657931</a:t>
                      </a:r>
                    </a:p>
                  </a:txBody>
                  <a:tcPr marL="7620" marR="7620" marT="7620" marB="0" anchor="ctr"/>
                </a:tc>
              </a:tr>
              <a:tr h="446138">
                <a:tc>
                  <a:txBody>
                    <a:bodyPr/>
                    <a:lstStyle/>
                    <a:p>
                      <a:pPr algn="ctr" fontAlgn="ctr"/>
                      <a:r>
                        <a:rPr lang="es-CO" sz="600" b="0" i="0" u="none" strike="noStrike">
                          <a:effectLst/>
                          <a:latin typeface="Arial"/>
                        </a:rPr>
                        <a:t>20186001005002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20186001005012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20186001005032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INFORMACION-ANA MARIA SABOYABECERRA </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20182230658011</a:t>
                      </a:r>
                    </a:p>
                  </a:txBody>
                  <a:tcPr marL="7620" marR="7620" marT="7620" marB="0" anchor="ctr"/>
                </a:tc>
              </a:tr>
              <a:tr h="412045">
                <a:tc>
                  <a:txBody>
                    <a:bodyPr/>
                    <a:lstStyle/>
                    <a:p>
                      <a:pPr algn="ctr" fontAlgn="ctr"/>
                      <a:r>
                        <a:rPr lang="es-CO" sz="600" b="0" i="0" u="none" strike="noStrike">
                          <a:effectLst/>
                          <a:latin typeface="Arial"/>
                        </a:rPr>
                        <a:t>20186001005042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20182230000191</a:t>
                      </a:r>
                    </a:p>
                  </a:txBody>
                  <a:tcPr marL="7620" marR="7620" marT="7620" marB="0" anchor="ctr"/>
                </a:tc>
              </a:tr>
              <a:tr h="412045">
                <a:tc>
                  <a:txBody>
                    <a:bodyPr/>
                    <a:lstStyle/>
                    <a:p>
                      <a:pPr algn="ctr" fontAlgn="ctr"/>
                      <a:r>
                        <a:rPr lang="es-CO" sz="600" b="0" i="0" u="none" strike="noStrike">
                          <a:effectLst/>
                          <a:latin typeface="Arial"/>
                        </a:rPr>
                        <a:t>20186001005082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SOLICITUD-QUEJA</a:t>
                      </a:r>
                    </a:p>
                  </a:txBody>
                  <a:tcPr marL="7620" marR="7620" marT="7620" marB="0" anchor="ctr"/>
                </a:tc>
                <a:tc>
                  <a:txBody>
                    <a:bodyPr/>
                    <a:lstStyle/>
                    <a:p>
                      <a:pPr algn="ctr" fontAlgn="ctr"/>
                      <a:r>
                        <a:rPr lang="es-CO" sz="600" b="0" i="0" u="none" strike="noStrike">
                          <a:effectLst/>
                          <a:latin typeface="Arial"/>
                        </a:rPr>
                        <a:t>11/01/2019</a:t>
                      </a:r>
                    </a:p>
                  </a:txBody>
                  <a:tcPr marL="7620" marR="7620" marT="7620" marB="0" anchor="ctr"/>
                </a:tc>
                <a:tc>
                  <a:txBody>
                    <a:bodyPr/>
                    <a:lstStyle/>
                    <a:p>
                      <a:pPr algn="ctr" fontAlgn="ctr"/>
                      <a:r>
                        <a:rPr lang="es-CO" sz="600" b="0" i="0" u="none" strike="noStrike">
                          <a:effectLst/>
                          <a:latin typeface="Arial"/>
                        </a:rPr>
                        <a:t>20192010013451</a:t>
                      </a:r>
                    </a:p>
                  </a:txBody>
                  <a:tcPr marL="7620" marR="7620" marT="7620" marB="0" anchor="ctr"/>
                </a:tc>
              </a:tr>
              <a:tr h="412045">
                <a:tc>
                  <a:txBody>
                    <a:bodyPr/>
                    <a:lstStyle/>
                    <a:p>
                      <a:pPr algn="ctr" fontAlgn="ctr"/>
                      <a:r>
                        <a:rPr lang="es-CO" sz="600" b="0" i="0" u="none" strike="noStrike">
                          <a:effectLst/>
                          <a:latin typeface="Arial"/>
                        </a:rPr>
                        <a:t>20186001005112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ENVIO SOLICITUD VERIFICACION DE INFORMACION A CLARO HOGAR POR SUPUESTA DEUDA Y ACTIVACIÓN DEL SERVICIO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20186001005132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20186001005142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CAMBIO NUMERO DE CEDULA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835897864"/>
      </p:ext>
    </p:extLst>
  </p:cSld>
  <p:clrMapOvr>
    <a:masterClrMapping/>
  </p:clrMapOvr>
  <p:timing>
    <p:tnLst>
      <p:par>
        <p:cTn id="1" dur="indefinite" restart="never" nodeType="tmRoot"/>
      </p:par>
    </p:tnLst>
  </p:timing>
</p:sld>
</file>

<file path=ppt/slides/slide133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1339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63147914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20186001005152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USO LISTAS DE ELEGIBLES MUNICIPIO DE PITALITO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20186001005172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VA NACIÓN- RESPUESTA A DERECHO DE PETICIÓN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20186001005182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USO DE LISTA DE ELEGIBLES - CONVOCATORIA 333</a:t>
                      </a: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20191020007241</a:t>
                      </a:r>
                    </a:p>
                  </a:txBody>
                  <a:tcPr marL="7620" marR="7620" marT="7620" marB="0" anchor="ctr"/>
                </a:tc>
              </a:tr>
              <a:tr h="412045">
                <a:tc>
                  <a:txBody>
                    <a:bodyPr/>
                    <a:lstStyle/>
                    <a:p>
                      <a:pPr algn="ctr" fontAlgn="ctr"/>
                      <a:r>
                        <a:rPr lang="es-CO" sz="600" b="0" i="0" u="none" strike="noStrike">
                          <a:effectLst/>
                          <a:latin typeface="Arial"/>
                        </a:rPr>
                        <a:t>20186001005192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CERTIFICACIÓN DE CIERRE.ALCALDÍA DE CALOTO CAUCA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20186001005202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REPORTE DE OPEC MUNICIPIO DE IBAGUE</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20186001005212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PLAZO DE CARGUE DE INFORMACIÓN DE VACANTES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20186001005242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20186001005262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20186001005282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OFICIO NO. 20182310577461 ACTUALIZACIÓN USO LE Y OPEC- SANTA MARTA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418724588"/>
      </p:ext>
    </p:extLst>
  </p:cSld>
  <p:clrMapOvr>
    <a:masterClrMapping/>
  </p:clrMapOvr>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60421649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201810280004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201810280004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201810280005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201810280005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201810280006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201810280006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201810280007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201810280007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201810280008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201810280008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201810280009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201810280009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201810280010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201810280010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201810280011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201810280011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201810280012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201810280012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201810280013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201810280013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201810280014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201810280014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201810280015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201810280015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201810280016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201810280016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201810280017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201810280017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201810280018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201810280018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201810280019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335 de 2016 INPEC Dragoneantes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335 de 2016 INPEC Dragoneantes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201810280019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134</a:t>
            </a:fld>
            <a:endParaRPr lang="es-CO"/>
          </a:p>
        </p:txBody>
      </p:sp>
    </p:spTree>
    <p:extLst>
      <p:ext uri="{BB962C8B-B14F-4D97-AF65-F5344CB8AC3E}">
        <p14:creationId xmlns:p14="http://schemas.microsoft.com/office/powerpoint/2010/main" val="1536809938"/>
      </p:ext>
    </p:extLst>
  </p:cSld>
  <p:clrMapOvr>
    <a:masterClrMapping/>
  </p:clrMapOvr>
  <p:timing>
    <p:tnLst>
      <p:par>
        <p:cTn id="1" dur="indefinite" restart="never" nodeType="tmRoot"/>
      </p:par>
    </p:tnLst>
  </p:timing>
</p:sld>
</file>

<file path=ppt/slides/slide134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1340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24253467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20186001005292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20182210656701</a:t>
                      </a:r>
                    </a:p>
                  </a:txBody>
                  <a:tcPr marL="7620" marR="7620" marT="7620" marB="0" anchor="ctr"/>
                </a:tc>
              </a:tr>
              <a:tr h="446138">
                <a:tc>
                  <a:txBody>
                    <a:bodyPr/>
                    <a:lstStyle/>
                    <a:p>
                      <a:pPr algn="ctr" fontAlgn="ctr"/>
                      <a:r>
                        <a:rPr lang="es-CO" sz="600" b="0" i="0" u="none" strike="noStrike">
                          <a:effectLst/>
                          <a:latin typeface="Arial"/>
                        </a:rPr>
                        <a:t>20186001005302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vi-VN" sz="600" b="0" i="0" u="none" strike="noStrike">
                          <a:effectLst/>
                          <a:latin typeface="Arial"/>
                        </a:rPr>
                        <a:t>RESOLUCIÓN PAGO USO DE LISTAS - MUNICIPIO DE ENVIGADO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20186001005312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20186001005322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APROBACION RESOLUCION CNSC N° 20186000155125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20186001005332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DERECHO PETICION </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20181700660151</a:t>
                      </a:r>
                    </a:p>
                  </a:txBody>
                  <a:tcPr marL="7620" marR="7620" marT="7620" marB="0" anchor="ctr"/>
                </a:tc>
              </a:tr>
              <a:tr h="412045">
                <a:tc>
                  <a:txBody>
                    <a:bodyPr/>
                    <a:lstStyle/>
                    <a:p>
                      <a:pPr algn="ctr" fontAlgn="ctr"/>
                      <a:r>
                        <a:rPr lang="es-CO" sz="600" b="0" i="0" u="none" strike="noStrike">
                          <a:effectLst/>
                          <a:latin typeface="Arial"/>
                        </a:rPr>
                        <a:t>20186001005342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INFORMACIÓN FRENTE A OPEC CON ASPIRANTES VIGENTES EN EL CONCURSO. </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20182210671741</a:t>
                      </a:r>
                    </a:p>
                  </a:txBody>
                  <a:tcPr marL="7620" marR="7620" marT="7620" marB="0" anchor="ctr"/>
                </a:tc>
              </a:tr>
              <a:tr h="412045">
                <a:tc>
                  <a:txBody>
                    <a:bodyPr/>
                    <a:lstStyle/>
                    <a:p>
                      <a:pPr algn="ctr" fontAlgn="ctr"/>
                      <a:r>
                        <a:rPr lang="es-CO" sz="600" b="0" i="0" u="none" strike="noStrike">
                          <a:effectLst/>
                          <a:latin typeface="Arial"/>
                        </a:rPr>
                        <a:t>20186001005352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RECLAMACIÓN LISTA ELEGIBLES OPEC 56961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20186001005372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VA - DERECHO DE PETICION CONCURSO DE MERITOS CONVOCATORIA 436 OPEC 61403</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20186001005382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CONSULTA TERMINACION NOMBRAMIENTO PROVISIONAL PARA ENCARGAR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509287079"/>
      </p:ext>
    </p:extLst>
  </p:cSld>
  <p:clrMapOvr>
    <a:masterClrMapping/>
  </p:clrMapOvr>
  <p:timing>
    <p:tnLst>
      <p:par>
        <p:cTn id="1" dur="indefinite" restart="never" nodeType="tmRoot"/>
      </p:par>
    </p:tnLst>
  </p:timing>
</p:sld>
</file>

<file path=ppt/slides/slide134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1341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62029039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20186001005392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INSCRIPCION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20186001005402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vi-VN" sz="600" b="0" i="0" u="none" strike="noStrike">
                          <a:effectLst/>
                          <a:latin typeface="Arial"/>
                        </a:rPr>
                        <a:t>-CORRECCIÓN DE MI NUMERO DE DOCUMENTO DE IDENTIDAD CÉDULA.YULIETH TATIANA QUIMBAY CARDENAS</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20186001005422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INFORMACIÓN A CERCA DE LA CONVOCATORIA PARA EL DEPARTAMENTO DEL MAGDALENA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20186001005452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20186001005512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RECLAMACIÓN PTP SENA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20186001005552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20186001005622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RECLAMACIÓN PTP SENA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20186001005712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20186001005742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INFORMACION  INPEC</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dirty="0">
                          <a:effectLst/>
                          <a:latin typeface="Arial"/>
                        </a:rPr>
                        <a:t>20182120655221</a:t>
                      </a:r>
                    </a:p>
                  </a:txBody>
                  <a:tcPr marL="7620" marR="7620" marT="7620" marB="0" anchor="ctr"/>
                </a:tc>
              </a:tr>
            </a:tbl>
          </a:graphicData>
        </a:graphic>
      </p:graphicFrame>
    </p:spTree>
    <p:extLst>
      <p:ext uri="{BB962C8B-B14F-4D97-AF65-F5344CB8AC3E}">
        <p14:creationId xmlns:p14="http://schemas.microsoft.com/office/powerpoint/2010/main" val="1874179646"/>
      </p:ext>
    </p:extLst>
  </p:cSld>
  <p:clrMapOvr>
    <a:masterClrMapping/>
  </p:clrMapOvr>
  <p:timing>
    <p:tnLst>
      <p:par>
        <p:cTn id="1" dur="indefinite" restart="never" nodeType="tmRoot"/>
      </p:par>
    </p:tnLst>
  </p:timing>
</p:sld>
</file>

<file path=ppt/slides/slide134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1342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810798085"/>
              </p:ext>
            </p:extLst>
          </p:nvPr>
        </p:nvGraphicFramePr>
        <p:xfrm>
          <a:off x="539552" y="1268764"/>
          <a:ext cx="8208913" cy="4608507"/>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30737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74694">
                <a:tc>
                  <a:txBody>
                    <a:bodyPr/>
                    <a:lstStyle/>
                    <a:p>
                      <a:pPr algn="ctr" fontAlgn="ctr"/>
                      <a:r>
                        <a:rPr lang="es-CO" sz="600" b="0" i="0" u="none" strike="noStrike" dirty="0">
                          <a:effectLst/>
                          <a:latin typeface="Arial"/>
                        </a:rPr>
                        <a:t>20186001005792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4694">
                <a:tc>
                  <a:txBody>
                    <a:bodyPr/>
                    <a:lstStyle/>
                    <a:p>
                      <a:pPr algn="ctr" fontAlgn="ctr"/>
                      <a:r>
                        <a:rPr lang="es-CO" sz="600" b="0" i="0" u="none" strike="noStrike">
                          <a:effectLst/>
                          <a:latin typeface="Arial"/>
                        </a:rPr>
                        <a:t>20186001005812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ASIGNACION USUARIO Y CONTRASEÑA APLICATIVO COMISIONES DE PERSONAL </a:t>
                      </a:r>
                    </a:p>
                  </a:txBody>
                  <a:tcPr marL="7620" marR="7620" marT="7620" marB="0" anchor="ctr"/>
                </a:tc>
                <a:tc>
                  <a:txBody>
                    <a:bodyPr/>
                    <a:lstStyle/>
                    <a:p>
                      <a:pPr algn="ctr" fontAlgn="ctr"/>
                      <a:r>
                        <a:rPr lang="es-CO" sz="600" b="0" i="0" u="none" strike="noStrike">
                          <a:effectLst/>
                          <a:latin typeface="Arial"/>
                        </a:rPr>
                        <a:t>30/11/2018</a:t>
                      </a:r>
                    </a:p>
                  </a:txBody>
                  <a:tcPr marL="7620" marR="7620" marT="7620" marB="0" anchor="ctr"/>
                </a:tc>
                <a:tc>
                  <a:txBody>
                    <a:bodyPr/>
                    <a:lstStyle/>
                    <a:p>
                      <a:pPr algn="ctr" fontAlgn="ctr"/>
                      <a:r>
                        <a:rPr lang="es-CO" sz="600" b="0" i="0" u="none" strike="noStrike">
                          <a:effectLst/>
                          <a:latin typeface="Arial"/>
                        </a:rPr>
                        <a:t>20185000660681</a:t>
                      </a:r>
                    </a:p>
                  </a:txBody>
                  <a:tcPr marL="7620" marR="7620" marT="7620" marB="0" anchor="ctr"/>
                </a:tc>
              </a:tr>
              <a:tr h="474694">
                <a:tc>
                  <a:txBody>
                    <a:bodyPr/>
                    <a:lstStyle/>
                    <a:p>
                      <a:pPr algn="ctr" fontAlgn="ctr"/>
                      <a:r>
                        <a:rPr lang="es-CO" sz="600" b="0" i="0" u="none" strike="noStrike">
                          <a:effectLst/>
                          <a:latin typeface="Arial"/>
                        </a:rPr>
                        <a:t>20186001005862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RESPUESTA RECURSO DE REPOSICIO N° 170259 DEL 25 DE OCTUBRE DE 2018 CONTRA LA DECISION N° 143783 DEL 05 DE OCTUBRE DE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4694">
                <a:tc>
                  <a:txBody>
                    <a:bodyPr/>
                    <a:lstStyle/>
                    <a:p>
                      <a:pPr algn="ctr" fontAlgn="ctr"/>
                      <a:r>
                        <a:rPr lang="es-CO" sz="600" b="0" i="0" u="none" strike="noStrike">
                          <a:effectLst/>
                          <a:latin typeface="Arial"/>
                        </a:rPr>
                        <a:t>20186001005872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DERECHO DE PETICION - DEISELA CASTRILLON HIGUERA </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20182110679581</a:t>
                      </a:r>
                    </a:p>
                  </a:txBody>
                  <a:tcPr marL="7620" marR="7620" marT="7620" marB="0" anchor="ctr"/>
                </a:tc>
              </a:tr>
              <a:tr h="474694">
                <a:tc>
                  <a:txBody>
                    <a:bodyPr/>
                    <a:lstStyle/>
                    <a:p>
                      <a:pPr algn="ctr" fontAlgn="ctr"/>
                      <a:r>
                        <a:rPr lang="es-CO" sz="600" b="0" i="0" u="none" strike="noStrike">
                          <a:effectLst/>
                          <a:latin typeface="Arial"/>
                        </a:rPr>
                        <a:t>20186001005922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4694">
                <a:tc>
                  <a:txBody>
                    <a:bodyPr/>
                    <a:lstStyle/>
                    <a:p>
                      <a:pPr algn="ctr" fontAlgn="ctr"/>
                      <a:r>
                        <a:rPr lang="es-CO" sz="600" b="0" i="0" u="none" strike="noStrike">
                          <a:effectLst/>
                          <a:latin typeface="Arial"/>
                        </a:rPr>
                        <a:t>20186001005932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4694">
                <a:tc>
                  <a:txBody>
                    <a:bodyPr/>
                    <a:lstStyle/>
                    <a:p>
                      <a:pPr algn="ctr" fontAlgn="ctr"/>
                      <a:r>
                        <a:rPr lang="es-CO" sz="600" b="0" i="0" u="none" strike="noStrike">
                          <a:effectLst/>
                          <a:latin typeface="Arial"/>
                        </a:rPr>
                        <a:t>20186001005952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INFORMACION  INPEC</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20182120655231</a:t>
                      </a:r>
                    </a:p>
                  </a:txBody>
                  <a:tcPr marL="7620" marR="7620" marT="7620" marB="0" anchor="ctr"/>
                </a:tc>
              </a:tr>
              <a:tr h="474694">
                <a:tc>
                  <a:txBody>
                    <a:bodyPr/>
                    <a:lstStyle/>
                    <a:p>
                      <a:pPr algn="ctr" fontAlgn="ctr"/>
                      <a:r>
                        <a:rPr lang="es-CO" sz="600" b="0" i="0" u="none" strike="noStrike">
                          <a:effectLst/>
                          <a:latin typeface="Arial"/>
                        </a:rPr>
                        <a:t>20186001005962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DERECHO DE PETICIÓN - CONVOCATORIA 436 DE 2017 SENA - OP 61400</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3578">
                <a:tc>
                  <a:txBody>
                    <a:bodyPr/>
                    <a:lstStyle/>
                    <a:p>
                      <a:pPr algn="ctr" fontAlgn="ctr"/>
                      <a:r>
                        <a:rPr lang="es-CO" sz="600" b="0" i="0" u="none" strike="noStrike">
                          <a:effectLst/>
                          <a:latin typeface="Arial"/>
                        </a:rPr>
                        <a:t>20186001005972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PETICIÓN - CONVOCATORIA 436 DE 2017 SENA - OP 61400</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17754987"/>
      </p:ext>
    </p:extLst>
  </p:cSld>
  <p:clrMapOvr>
    <a:masterClrMapping/>
  </p:clrMapOvr>
  <p:timing>
    <p:tnLst>
      <p:par>
        <p:cTn id="1" dur="indefinite" restart="never" nodeType="tmRoot"/>
      </p:par>
    </p:tnLst>
  </p:timing>
</p:sld>
</file>

<file path=ppt/slides/slide134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1343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47025968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20186001005982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PROCESO DE SELECCIÓN 740 Y 741 DE 2018 DISTRITO CAPITAL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20186001005992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20186001006012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RECLAMACIÓN PTP SENA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20186001006032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PUBLICACIÓN RESULTADOS PRUEBA TECNOPEDAGICA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20186001006052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CONSULTA CONVOCATORIA 436 DE 2017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20186001006062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INFORMACIÓN PROCESOS DE NOMBRAMIENTO CONSURSO SENA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20186001006072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vi-VN" sz="600" b="0" i="0" u="none" strike="noStrike">
                          <a:effectLst/>
                          <a:latin typeface="Arial"/>
                        </a:rPr>
                        <a:t>MARIA ANGELICA SAENZ ESPINOSA -CONCURSO DE MÉRITOS CONVOCATORIA NO. 435 DE 2016.LA CAR- CVS</a:t>
                      </a:r>
                      <a:br>
                        <a:rPr lang="vi-VN" sz="600" b="0" i="0" u="none" strike="noStrike">
                          <a:effectLst/>
                          <a:latin typeface="Arial"/>
                        </a:rPr>
                      </a:br>
                      <a:r>
                        <a:rPr lang="vi-VN" sz="600" b="0" i="0" u="none" strike="noStrike">
                          <a:effectLst/>
                          <a:latin typeface="Arial"/>
                        </a:rPr>
                        <a:t/>
                      </a:r>
                      <a:br>
                        <a:rPr lang="vi-VN" sz="600" b="0" i="0" u="none" strike="noStrike">
                          <a:effectLst/>
                          <a:latin typeface="Arial"/>
                        </a:rPr>
                      </a:br>
                      <a:endParaRPr lang="vi-VN"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20186001006082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20186001006092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dirty="0">
                          <a:effectLst/>
                          <a:latin typeface="Arial"/>
                        </a:rPr>
                        <a:t>20182230658001</a:t>
                      </a:r>
                    </a:p>
                  </a:txBody>
                  <a:tcPr marL="7620" marR="7620" marT="7620" marB="0" anchor="ctr"/>
                </a:tc>
              </a:tr>
            </a:tbl>
          </a:graphicData>
        </a:graphic>
      </p:graphicFrame>
    </p:spTree>
    <p:extLst>
      <p:ext uri="{BB962C8B-B14F-4D97-AF65-F5344CB8AC3E}">
        <p14:creationId xmlns:p14="http://schemas.microsoft.com/office/powerpoint/2010/main" val="460670431"/>
      </p:ext>
    </p:extLst>
  </p:cSld>
  <p:clrMapOvr>
    <a:masterClrMapping/>
  </p:clrMapOvr>
  <p:timing>
    <p:tnLst>
      <p:par>
        <p:cTn id="1" dur="indefinite" restart="never" nodeType="tmRoot"/>
      </p:par>
    </p:tnLst>
  </p:timing>
</p:sld>
</file>

<file path=ppt/slides/slide134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1344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61854611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20186001006102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20182210656751</a:t>
                      </a:r>
                    </a:p>
                  </a:txBody>
                  <a:tcPr marL="7620" marR="7620" marT="7620" marB="0" anchor="ctr"/>
                </a:tc>
              </a:tr>
              <a:tr h="446138">
                <a:tc>
                  <a:txBody>
                    <a:bodyPr/>
                    <a:lstStyle/>
                    <a:p>
                      <a:pPr algn="ctr" fontAlgn="ctr"/>
                      <a:r>
                        <a:rPr lang="es-CO" sz="600" b="0" i="0" u="none" strike="noStrike">
                          <a:effectLst/>
                          <a:latin typeface="Arial"/>
                        </a:rPr>
                        <a:t>20186001006112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20182020675531</a:t>
                      </a:r>
                    </a:p>
                  </a:txBody>
                  <a:tcPr marL="7620" marR="7620" marT="7620" marB="0" anchor="ctr"/>
                </a:tc>
              </a:tr>
              <a:tr h="412045">
                <a:tc>
                  <a:txBody>
                    <a:bodyPr/>
                    <a:lstStyle/>
                    <a:p>
                      <a:pPr algn="ctr" fontAlgn="ctr"/>
                      <a:r>
                        <a:rPr lang="es-CO" sz="600" b="0" i="0" u="none" strike="noStrike">
                          <a:effectLst/>
                          <a:latin typeface="Arial"/>
                        </a:rPr>
                        <a:t>20186001006132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 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20186001006232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20182110671321</a:t>
                      </a:r>
                    </a:p>
                  </a:txBody>
                  <a:tcPr marL="7620" marR="7620" marT="7620" marB="0" anchor="ctr"/>
                </a:tc>
              </a:tr>
              <a:tr h="412045">
                <a:tc>
                  <a:txBody>
                    <a:bodyPr/>
                    <a:lstStyle/>
                    <a:p>
                      <a:pPr algn="ctr" fontAlgn="ctr"/>
                      <a:r>
                        <a:rPr lang="es-CO" sz="600" b="0" i="0" u="none" strike="noStrike">
                          <a:effectLst/>
                          <a:latin typeface="Arial"/>
                        </a:rPr>
                        <a:t>20186001006252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NOTIFICACIÓN DE ACTO ADMINISTRATIVO POR AVISO – RESOLUCIÓN NO. 20181020133875 DE 16 DE OCTUBRE DE 2018.MEDIANTE CORREO ELECTRÓNICO.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20186001006272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20182020662921</a:t>
                      </a:r>
                    </a:p>
                  </a:txBody>
                  <a:tcPr marL="7620" marR="7620" marT="7620" marB="0" anchor="ctr"/>
                </a:tc>
              </a:tr>
              <a:tr h="412045">
                <a:tc>
                  <a:txBody>
                    <a:bodyPr/>
                    <a:lstStyle/>
                    <a:p>
                      <a:pPr algn="ctr" fontAlgn="ctr"/>
                      <a:r>
                        <a:rPr lang="es-CO" sz="600" b="0" i="0" u="none" strike="noStrike">
                          <a:effectLst/>
                          <a:latin typeface="Arial"/>
                        </a:rPr>
                        <a:t>20186001006282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RESPUESTA RADICADO 2018ER85410 DEL 15 DE NOVIEMBRE DE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20186001006292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DOCUMENTO 2018158177-2-001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20186001006302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COMUNICACION DEL ESTADO DE LOS ACTOS ADMINISTRATIVOS DE NOMBRAMIENTO EN PERIODO DE PRUEBA - CONVOCATORIA 435 </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dirty="0">
                          <a:effectLst/>
                          <a:latin typeface="Arial"/>
                        </a:rPr>
                        <a:t>20181020692671</a:t>
                      </a:r>
                    </a:p>
                  </a:txBody>
                  <a:tcPr marL="7620" marR="7620" marT="7620" marB="0" anchor="ctr"/>
                </a:tc>
              </a:tr>
            </a:tbl>
          </a:graphicData>
        </a:graphic>
      </p:graphicFrame>
    </p:spTree>
    <p:extLst>
      <p:ext uri="{BB962C8B-B14F-4D97-AF65-F5344CB8AC3E}">
        <p14:creationId xmlns:p14="http://schemas.microsoft.com/office/powerpoint/2010/main" val="205026915"/>
      </p:ext>
    </p:extLst>
  </p:cSld>
  <p:clrMapOvr>
    <a:masterClrMapping/>
  </p:clrMapOvr>
  <p:timing>
    <p:tnLst>
      <p:par>
        <p:cTn id="1" dur="indefinite" restart="never" nodeType="tmRoot"/>
      </p:par>
    </p:tnLst>
  </p:timing>
</p:sld>
</file>

<file path=ppt/slides/slide134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1345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17463835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20186001006312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20186001006322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20186001006332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20182210657611</a:t>
                      </a:r>
                    </a:p>
                  </a:txBody>
                  <a:tcPr marL="7620" marR="7620" marT="7620" marB="0" anchor="ctr"/>
                </a:tc>
              </a:tr>
              <a:tr h="412045">
                <a:tc>
                  <a:txBody>
                    <a:bodyPr/>
                    <a:lstStyle/>
                    <a:p>
                      <a:pPr algn="ctr" fontAlgn="ctr"/>
                      <a:r>
                        <a:rPr lang="es-CO" sz="600" b="0" i="0" u="none" strike="noStrike">
                          <a:effectLst/>
                          <a:latin typeface="Arial"/>
                        </a:rPr>
                        <a:t>20186001006342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20186001006362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20182230665091</a:t>
                      </a:r>
                    </a:p>
                  </a:txBody>
                  <a:tcPr marL="7620" marR="7620" marT="7620" marB="0" anchor="ctr"/>
                </a:tc>
              </a:tr>
              <a:tr h="412045">
                <a:tc>
                  <a:txBody>
                    <a:bodyPr/>
                    <a:lstStyle/>
                    <a:p>
                      <a:pPr algn="ctr" fontAlgn="ctr"/>
                      <a:r>
                        <a:rPr lang="es-CO" sz="600" b="0" i="0" u="none" strike="noStrike">
                          <a:effectLst/>
                          <a:latin typeface="Arial"/>
                        </a:rPr>
                        <a:t>20186001006372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20186001006392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20186001006412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20186001006422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694873979"/>
      </p:ext>
    </p:extLst>
  </p:cSld>
  <p:clrMapOvr>
    <a:masterClrMapping/>
  </p:clrMapOvr>
  <p:timing>
    <p:tnLst>
      <p:par>
        <p:cTn id="1" dur="indefinite" restart="never" nodeType="tmRoot"/>
      </p:par>
    </p:tnLst>
  </p:timing>
</p:sld>
</file>

<file path=ppt/slides/slide134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1346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6645468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20186001006432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INFORMACION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20186001006442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INSCRIPCION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20186001006462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INSCRIPCION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20186001006492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CAPACITACIÓN SOBRE LA CARRERA ADMINISTRATIVA Y EL MÉRITO “CONVOCATORIA TERRITORIAL 2019 - DEPARTAMENTO DEL MAGDALENA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20186001006502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OFI18-00154883 / IDM: MANIFIESTA PREOCUPACÓN CONCURSO PERSONAL CIVIL MINISTERIO DE DEFENSA.</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20182110664311</a:t>
                      </a:r>
                    </a:p>
                  </a:txBody>
                  <a:tcPr marL="7620" marR="7620" marT="7620" marB="0" anchor="ctr"/>
                </a:tc>
              </a:tr>
              <a:tr h="412045">
                <a:tc>
                  <a:txBody>
                    <a:bodyPr/>
                    <a:lstStyle/>
                    <a:p>
                      <a:pPr algn="ctr" fontAlgn="ctr"/>
                      <a:r>
                        <a:rPr lang="es-CO" sz="600" b="0" i="0" u="none" strike="noStrike">
                          <a:effectLst/>
                          <a:latin typeface="Arial"/>
                        </a:rPr>
                        <a:t>20186001006522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OFI18-00154687 / IDM: SOLICITUD DEL PERSONAL NO UNIFORMADO DE MIN DEFENSA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20186001006532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OFI18-00152449 / IDM: SOLICITUD DE INTERVENCIÓN PARA CONVALIDACIÓN A LOS GRADOS DE CARRERA A PERSONAL DEL MINISTERIO DE DEFENSA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20186001006552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RESOLUCION 20182120149575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20186001006562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OFI18-00155987 / IDM: CARTA DONDE PERSONAL NO UNIFORMADO DE LAS FUERZAS ARMADAS MANIFIESTAN SU PREOCUPACIÓN POR SITUACIÓN LABORAL</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300369078"/>
      </p:ext>
    </p:extLst>
  </p:cSld>
  <p:clrMapOvr>
    <a:masterClrMapping/>
  </p:clrMapOvr>
  <p:timing>
    <p:tnLst>
      <p:par>
        <p:cTn id="1" dur="indefinite" restart="never" nodeType="tmRoot"/>
      </p:par>
    </p:tnLst>
  </p:timing>
</p:sld>
</file>

<file path=ppt/slides/slide134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1347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86690563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20186001006572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20186001006592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20186001006622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20186001006632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20186001006642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20186001006692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20186001006702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20186001006722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20186001006732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PETICION - CONVOCATORIA 436 DE 2017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523882561"/>
      </p:ext>
    </p:extLst>
  </p:cSld>
  <p:clrMapOvr>
    <a:masterClrMapping/>
  </p:clrMapOvr>
  <p:timing>
    <p:tnLst>
      <p:par>
        <p:cTn id="1" dur="indefinite" restart="never" nodeType="tmRoot"/>
      </p:par>
    </p:tnLst>
  </p:timing>
</p:sld>
</file>

<file path=ppt/slides/slide134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1348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15024899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20186001006882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REMISION DE SOLICITUD IMPETRADA POR EL SEÑOR MIGUEL ANGEL SANCHEZ MUÑOZ </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20182210671231</a:t>
                      </a:r>
                    </a:p>
                  </a:txBody>
                  <a:tcPr marL="7620" marR="7620" marT="7620" marB="0" anchor="ctr"/>
                </a:tc>
              </a:tr>
              <a:tr h="446138">
                <a:tc>
                  <a:txBody>
                    <a:bodyPr/>
                    <a:lstStyle/>
                    <a:p>
                      <a:pPr algn="ctr" fontAlgn="ctr"/>
                      <a:r>
                        <a:rPr lang="es-CO" sz="600" b="0" i="0" u="none" strike="noStrike">
                          <a:effectLst/>
                          <a:latin typeface="Arial"/>
                        </a:rPr>
                        <a:t>20186001006982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CONCEPTO VIABILIDAD TRASLADO DE FUNCIONES A EMPLEADO CON DERECHOS DE CARRERA </a:t>
                      </a:r>
                    </a:p>
                  </a:txBody>
                  <a:tcPr marL="7620" marR="7620" marT="7620" marB="0" anchor="ctr"/>
                </a:tc>
                <a:tc>
                  <a:txBody>
                    <a:bodyPr/>
                    <a:lstStyle/>
                    <a:p>
                      <a:pPr algn="ctr" fontAlgn="ctr"/>
                      <a:r>
                        <a:rPr lang="es-CO" sz="600" b="0" i="0" u="none" strike="noStrike">
                          <a:effectLst/>
                          <a:latin typeface="Arial"/>
                        </a:rPr>
                        <a:t>2/01/2019</a:t>
                      </a:r>
                    </a:p>
                  </a:txBody>
                  <a:tcPr marL="7620" marR="7620" marT="7620" marB="0" anchor="ctr"/>
                </a:tc>
                <a:tc>
                  <a:txBody>
                    <a:bodyPr/>
                    <a:lstStyle/>
                    <a:p>
                      <a:pPr algn="ctr" fontAlgn="ctr"/>
                      <a:r>
                        <a:rPr lang="es-CO" sz="600" b="0" i="0" u="none" strike="noStrike">
                          <a:effectLst/>
                          <a:latin typeface="Arial"/>
                        </a:rPr>
                        <a:t>20192010000401</a:t>
                      </a:r>
                    </a:p>
                  </a:txBody>
                  <a:tcPr marL="7620" marR="7620" marT="7620" marB="0" anchor="ctr"/>
                </a:tc>
              </a:tr>
              <a:tr h="412045">
                <a:tc>
                  <a:txBody>
                    <a:bodyPr/>
                    <a:lstStyle/>
                    <a:p>
                      <a:pPr algn="ctr" fontAlgn="ctr"/>
                      <a:r>
                        <a:rPr lang="es-CO" sz="600" b="0" i="0" u="none" strike="noStrike">
                          <a:effectLst/>
                          <a:latin typeface="Arial"/>
                        </a:rPr>
                        <a:t>20186001007002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CONCEPTO JURIDICO </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20182320697581</a:t>
                      </a:r>
                    </a:p>
                  </a:txBody>
                  <a:tcPr marL="7620" marR="7620" marT="7620" marB="0" anchor="ctr"/>
                </a:tc>
              </a:tr>
              <a:tr h="412045">
                <a:tc>
                  <a:txBody>
                    <a:bodyPr/>
                    <a:lstStyle/>
                    <a:p>
                      <a:pPr algn="ctr" fontAlgn="ctr"/>
                      <a:r>
                        <a:rPr lang="es-CO" sz="600" b="0" i="0" u="none" strike="noStrike">
                          <a:effectLst/>
                          <a:latin typeface="Arial"/>
                        </a:rPr>
                        <a:t>20186001007052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USO DE LISTAS - MUNICIPIO DE PITALITO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20186001007062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DE ADMINISTRACION DE  CARRERA ADMINISTRATIVA</a:t>
                      </a:r>
                    </a:p>
                  </a:txBody>
                  <a:tcPr marL="7620" marR="7620" marT="7620" marB="0" anchor="ctr"/>
                </a:tc>
                <a:tc>
                  <a:txBody>
                    <a:bodyPr/>
                    <a:lstStyle/>
                    <a:p>
                      <a:pPr algn="ctr" fontAlgn="ctr"/>
                      <a:r>
                        <a:rPr lang="es-CO" sz="600" b="0" i="0" u="none" strike="noStrike">
                          <a:effectLst/>
                          <a:latin typeface="Arial"/>
                        </a:rPr>
                        <a:t>DERECHO DE PETICION - CONVOCATORIA 433 </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20182230668291</a:t>
                      </a:r>
                    </a:p>
                  </a:txBody>
                  <a:tcPr marL="7620" marR="7620" marT="7620" marB="0" anchor="ctr"/>
                </a:tc>
              </a:tr>
              <a:tr h="412045">
                <a:tc>
                  <a:txBody>
                    <a:bodyPr/>
                    <a:lstStyle/>
                    <a:p>
                      <a:pPr algn="ctr" fontAlgn="ctr"/>
                      <a:r>
                        <a:rPr lang="es-CO" sz="600" b="0" i="0" u="none" strike="noStrike">
                          <a:effectLst/>
                          <a:latin typeface="Arial"/>
                        </a:rPr>
                        <a:t>20186001007082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DERECHO DE PETICION - SOLICITUD COPIAS AUTENTICAS DE ACTOS ADMINISTRATIVOS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20186001007102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QUEJA VIOLACION AL DEBIDO PROCESO Y AL TRABAJO EN CONVOCATORIA 436 DE 2017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20186001007122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ENVIO DE CERTIFICACION LABORAL - RADICADO N° 20182000625671</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20182000176625</a:t>
                      </a:r>
                    </a:p>
                  </a:txBody>
                  <a:tcPr marL="7620" marR="7620" marT="7620" marB="0" anchor="ctr"/>
                </a:tc>
              </a:tr>
              <a:tr h="493103">
                <a:tc>
                  <a:txBody>
                    <a:bodyPr/>
                    <a:lstStyle/>
                    <a:p>
                      <a:pPr algn="ctr" fontAlgn="ctr"/>
                      <a:r>
                        <a:rPr lang="es-CO" sz="600" b="0" i="0" u="none" strike="noStrike">
                          <a:effectLst/>
                          <a:latin typeface="Arial"/>
                        </a:rPr>
                        <a:t>20186001007212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RESPUESTA DE FONDO - SOLICITUD DE EXCLUSIÓN CONVOCATORIA NO. 436 DE 2017 – SENA”.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171710152"/>
      </p:ext>
    </p:extLst>
  </p:cSld>
  <p:clrMapOvr>
    <a:masterClrMapping/>
  </p:clrMapOvr>
  <p:timing>
    <p:tnLst>
      <p:par>
        <p:cTn id="1" dur="indefinite" restart="never" nodeType="tmRoot"/>
      </p:par>
    </p:tnLst>
  </p:timing>
</p:sld>
</file>

<file path=ppt/slides/slide134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1349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373923763"/>
              </p:ext>
            </p:extLst>
          </p:nvPr>
        </p:nvGraphicFramePr>
        <p:xfrm>
          <a:off x="539552" y="1268764"/>
          <a:ext cx="8208913" cy="4608507"/>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30737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74694">
                <a:tc>
                  <a:txBody>
                    <a:bodyPr/>
                    <a:lstStyle/>
                    <a:p>
                      <a:pPr algn="ctr" fontAlgn="ctr"/>
                      <a:r>
                        <a:rPr lang="es-CO" sz="600" b="0" i="0" u="none" strike="noStrike" dirty="0">
                          <a:effectLst/>
                          <a:latin typeface="Arial"/>
                        </a:rPr>
                        <a:t>20186001007232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4694">
                <a:tc>
                  <a:txBody>
                    <a:bodyPr/>
                    <a:lstStyle/>
                    <a:p>
                      <a:pPr algn="ctr" fontAlgn="ctr"/>
                      <a:r>
                        <a:rPr lang="es-CO" sz="600" b="0" i="0" u="none" strike="noStrike">
                          <a:effectLst/>
                          <a:latin typeface="Arial"/>
                        </a:rPr>
                        <a:t>20186001007252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4694">
                <a:tc>
                  <a:txBody>
                    <a:bodyPr/>
                    <a:lstStyle/>
                    <a:p>
                      <a:pPr algn="ctr" fontAlgn="ctr"/>
                      <a:r>
                        <a:rPr lang="es-CO" sz="600" b="0" i="0" u="none" strike="noStrike">
                          <a:effectLst/>
                          <a:latin typeface="Arial"/>
                        </a:rPr>
                        <a:t>20186001007272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4694">
                <a:tc>
                  <a:txBody>
                    <a:bodyPr/>
                    <a:lstStyle/>
                    <a:p>
                      <a:pPr algn="ctr" fontAlgn="ctr"/>
                      <a:r>
                        <a:rPr lang="es-CO" sz="600" b="0" i="0" u="none" strike="noStrike">
                          <a:effectLst/>
                          <a:latin typeface="Arial"/>
                        </a:rPr>
                        <a:t>20186001007302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20181020692681</a:t>
                      </a:r>
                    </a:p>
                  </a:txBody>
                  <a:tcPr marL="7620" marR="7620" marT="7620" marB="0" anchor="ctr"/>
                </a:tc>
              </a:tr>
              <a:tr h="474694">
                <a:tc>
                  <a:txBody>
                    <a:bodyPr/>
                    <a:lstStyle/>
                    <a:p>
                      <a:pPr algn="ctr" fontAlgn="ctr"/>
                      <a:r>
                        <a:rPr lang="es-CO" sz="600" b="0" i="0" u="none" strike="noStrike">
                          <a:effectLst/>
                          <a:latin typeface="Arial"/>
                        </a:rPr>
                        <a:t>20186001007312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4694">
                <a:tc>
                  <a:txBody>
                    <a:bodyPr/>
                    <a:lstStyle/>
                    <a:p>
                      <a:pPr algn="ctr" fontAlgn="ctr"/>
                      <a:r>
                        <a:rPr lang="es-CO" sz="600" b="0" i="0" u="none" strike="noStrike">
                          <a:effectLst/>
                          <a:latin typeface="Arial"/>
                        </a:rPr>
                        <a:t>20186001007332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4694">
                <a:tc>
                  <a:txBody>
                    <a:bodyPr/>
                    <a:lstStyle/>
                    <a:p>
                      <a:pPr algn="ctr" fontAlgn="ctr"/>
                      <a:r>
                        <a:rPr lang="es-CO" sz="600" b="0" i="0" u="none" strike="noStrike">
                          <a:effectLst/>
                          <a:latin typeface="Arial"/>
                        </a:rPr>
                        <a:t>20186001007352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4694">
                <a:tc>
                  <a:txBody>
                    <a:bodyPr/>
                    <a:lstStyle/>
                    <a:p>
                      <a:pPr algn="ctr" fontAlgn="ctr"/>
                      <a:r>
                        <a:rPr lang="es-CO" sz="600" b="0" i="0" u="none" strike="noStrike">
                          <a:effectLst/>
                          <a:latin typeface="Arial"/>
                        </a:rPr>
                        <a:t>20186001007362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3578">
                <a:tc>
                  <a:txBody>
                    <a:bodyPr/>
                    <a:lstStyle/>
                    <a:p>
                      <a:pPr algn="ctr" fontAlgn="ctr"/>
                      <a:r>
                        <a:rPr lang="es-CO" sz="600" b="0" i="0" u="none" strike="noStrike">
                          <a:effectLst/>
                          <a:latin typeface="Arial"/>
                        </a:rPr>
                        <a:t>20186001007382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06429759"/>
      </p:ext>
    </p:extLst>
  </p:cSld>
  <p:clrMapOvr>
    <a:masterClrMapping/>
  </p:clrMapOvr>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07171807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201810280020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201810280020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201810290006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201810290007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201810290008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201810290009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201810290015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135</a:t>
            </a:fld>
            <a:endParaRPr lang="es-CO"/>
          </a:p>
        </p:txBody>
      </p:sp>
    </p:spTree>
    <p:extLst>
      <p:ext uri="{BB962C8B-B14F-4D97-AF65-F5344CB8AC3E}">
        <p14:creationId xmlns:p14="http://schemas.microsoft.com/office/powerpoint/2010/main" val="1681962064"/>
      </p:ext>
    </p:extLst>
  </p:cSld>
  <p:clrMapOvr>
    <a:masterClrMapping/>
  </p:clrMapOvr>
  <p:timing>
    <p:tnLst>
      <p:par>
        <p:cTn id="1" dur="indefinite" restart="never" nodeType="tmRoot"/>
      </p:par>
    </p:tnLst>
  </p:timing>
</p:sld>
</file>

<file path=ppt/slides/slide135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1350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24436226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20186001007402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20186001007422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20186001007442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it-IT" sz="600" b="0" i="0" u="none" strike="noStrike">
                          <a:effectLst/>
                          <a:latin typeface="Arial"/>
                        </a:rPr>
                        <a:t>SOLICITUD CONVOCATORIA 740 A 741 DISTRITO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20186001007462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20186001007472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20186001007492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20186001007512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20186001007532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20186001007542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vi-VN" sz="600" b="0" i="0" u="none" strike="noStrike">
                          <a:effectLst/>
                          <a:latin typeface="Arial"/>
                        </a:rPr>
                        <a:t>DERECHO DE PETICIÓN</a:t>
                      </a:r>
                      <a:br>
                        <a:rPr lang="vi-VN" sz="600" b="0" i="0" u="none" strike="noStrike">
                          <a:effectLst/>
                          <a:latin typeface="Arial"/>
                        </a:rPr>
                      </a:br>
                      <a:endParaRPr lang="vi-VN"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dirty="0">
                          <a:effectLst/>
                          <a:latin typeface="Arial"/>
                        </a:rPr>
                        <a:t>20182000691451</a:t>
                      </a:r>
                    </a:p>
                  </a:txBody>
                  <a:tcPr marL="7620" marR="7620" marT="7620" marB="0" anchor="ctr"/>
                </a:tc>
              </a:tr>
            </a:tbl>
          </a:graphicData>
        </a:graphic>
      </p:graphicFrame>
    </p:spTree>
    <p:extLst>
      <p:ext uri="{BB962C8B-B14F-4D97-AF65-F5344CB8AC3E}">
        <p14:creationId xmlns:p14="http://schemas.microsoft.com/office/powerpoint/2010/main" val="1594944642"/>
      </p:ext>
    </p:extLst>
  </p:cSld>
  <p:clrMapOvr>
    <a:masterClrMapping/>
  </p:clrMapOvr>
  <p:timing>
    <p:tnLst>
      <p:par>
        <p:cTn id="1" dur="indefinite" restart="never" nodeType="tmRoot"/>
      </p:par>
    </p:tnLst>
  </p:timing>
</p:sld>
</file>

<file path=ppt/slides/slide135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1351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43292347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20186001007572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20186001007742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COPIA DE RESOLUCION N° 20162000031035 DEL 6 DE SEPTIEMBRE DE 2016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20186001008082</a:t>
                      </a:r>
                    </a:p>
                  </a:txBody>
                  <a:tcPr marL="7620" marR="7620" marT="7620" marB="0" anchor="ctr"/>
                </a:tc>
                <a:tc>
                  <a:txBody>
                    <a:bodyPr/>
                    <a:lstStyle/>
                    <a:p>
                      <a:pPr algn="ctr" fontAlgn="ctr"/>
                      <a:r>
                        <a:rPr lang="es-CO" sz="600" b="0" i="0" u="none" strike="noStrike">
                          <a:effectLst/>
                          <a:latin typeface="Arial"/>
                        </a:rPr>
                        <a:t>27/11/2018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JOSE ANTONIO CARDONA RESTRETO RAD 7-2018-039070 NIS 2018-01-321845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20183201010012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QUEJA VIOLACION AL DEBIDO PROCESO Y ALK TRABAJO EN CONVOCATORIA 436 DE 2017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20183201011082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COPIA DE RESOLUCION AUTENTICA DE INSCRIPCION A CARRERA ADMINISTRATIVA</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20181700661681</a:t>
                      </a:r>
                    </a:p>
                  </a:txBody>
                  <a:tcPr marL="7620" marR="7620" marT="7620" marB="0" anchor="ctr"/>
                </a:tc>
              </a:tr>
              <a:tr h="412045">
                <a:tc>
                  <a:txBody>
                    <a:bodyPr/>
                    <a:lstStyle/>
                    <a:p>
                      <a:pPr algn="ctr" fontAlgn="ctr"/>
                      <a:r>
                        <a:rPr lang="es-CO" sz="600" b="0" i="0" u="none" strike="noStrike">
                          <a:effectLst/>
                          <a:latin typeface="Arial"/>
                        </a:rPr>
                        <a:t>20186001008132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it-IT" sz="600" b="0" i="0" u="none" strike="noStrike">
                          <a:effectLst/>
                          <a:latin typeface="Arial"/>
                        </a:rPr>
                        <a:t>SOLICITUD CONVOCATORIA 431-2016 DISTRITO CAPITAL </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20186001008142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20182120676371</a:t>
                      </a:r>
                    </a:p>
                  </a:txBody>
                  <a:tcPr marL="7620" marR="7620" marT="7620" marB="0" anchor="ctr"/>
                </a:tc>
              </a:tr>
              <a:tr h="412045">
                <a:tc>
                  <a:txBody>
                    <a:bodyPr/>
                    <a:lstStyle/>
                    <a:p>
                      <a:pPr algn="ctr" fontAlgn="ctr"/>
                      <a:r>
                        <a:rPr lang="es-CO" sz="600" b="0" i="0" u="none" strike="noStrike">
                          <a:effectLst/>
                          <a:latin typeface="Arial"/>
                        </a:rPr>
                        <a:t>20186001008152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20184000693351</a:t>
                      </a:r>
                    </a:p>
                  </a:txBody>
                  <a:tcPr marL="7620" marR="7620" marT="7620" marB="0" anchor="ctr"/>
                </a:tc>
              </a:tr>
              <a:tr h="493103">
                <a:tc>
                  <a:txBody>
                    <a:bodyPr/>
                    <a:lstStyle/>
                    <a:p>
                      <a:pPr algn="ctr" fontAlgn="ctr"/>
                      <a:r>
                        <a:rPr lang="es-CO" sz="600" b="0" i="0" u="none" strike="noStrike">
                          <a:effectLst/>
                          <a:latin typeface="Arial"/>
                        </a:rPr>
                        <a:t>20186001008162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dirty="0">
                          <a:effectLst/>
                          <a:latin typeface="Arial"/>
                        </a:rPr>
                        <a:t>20191020005901</a:t>
                      </a:r>
                    </a:p>
                  </a:txBody>
                  <a:tcPr marL="7620" marR="7620" marT="7620" marB="0" anchor="ctr"/>
                </a:tc>
              </a:tr>
            </a:tbl>
          </a:graphicData>
        </a:graphic>
      </p:graphicFrame>
    </p:spTree>
    <p:extLst>
      <p:ext uri="{BB962C8B-B14F-4D97-AF65-F5344CB8AC3E}">
        <p14:creationId xmlns:p14="http://schemas.microsoft.com/office/powerpoint/2010/main" val="3479829280"/>
      </p:ext>
    </p:extLst>
  </p:cSld>
  <p:clrMapOvr>
    <a:masterClrMapping/>
  </p:clrMapOvr>
  <p:timing>
    <p:tnLst>
      <p:par>
        <p:cTn id="1" dur="indefinite" restart="never" nodeType="tmRoot"/>
      </p:par>
    </p:tnLst>
  </p:timing>
</p:sld>
</file>

<file path=ppt/slides/slide135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1352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60822534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20186001008172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20186001008182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20186001008192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20186001008202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20186001008212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430-2016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20182110662591</a:t>
                      </a:r>
                    </a:p>
                  </a:txBody>
                  <a:tcPr marL="7620" marR="7620" marT="7620" marB="0" anchor="ctr"/>
                </a:tc>
              </a:tr>
              <a:tr h="412045">
                <a:tc>
                  <a:txBody>
                    <a:bodyPr/>
                    <a:lstStyle/>
                    <a:p>
                      <a:pPr algn="ctr" fontAlgn="ctr"/>
                      <a:r>
                        <a:rPr lang="es-CO" sz="600" b="0" i="0" u="none" strike="noStrike">
                          <a:effectLst/>
                          <a:latin typeface="Arial"/>
                        </a:rPr>
                        <a:t>20186001008222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NUMERO DE CEDULA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20186001008232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CANCELACIÓN DEFINITIVA DE SERVIDORES PÚBLICOS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20186001008242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ACTUALIZACION ANOTACIONES SERVIDORES PUBLICOS CON DERECHOS DE CARRERA ADMINISTRATIVA EN LA ALCALDIA DE SAN LUIS DE PALENQUE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20186001008252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VERIFICACION LISTA DE ELEGIBLES CORRESPONDENCIA </a:t>
                      </a: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dirty="0">
                          <a:effectLst/>
                          <a:latin typeface="Arial"/>
                        </a:rPr>
                        <a:t>20191020016171</a:t>
                      </a:r>
                    </a:p>
                  </a:txBody>
                  <a:tcPr marL="7620" marR="7620" marT="7620" marB="0" anchor="ctr"/>
                </a:tc>
              </a:tr>
            </a:tbl>
          </a:graphicData>
        </a:graphic>
      </p:graphicFrame>
    </p:spTree>
    <p:extLst>
      <p:ext uri="{BB962C8B-B14F-4D97-AF65-F5344CB8AC3E}">
        <p14:creationId xmlns:p14="http://schemas.microsoft.com/office/powerpoint/2010/main" val="2729958096"/>
      </p:ext>
    </p:extLst>
  </p:cSld>
  <p:clrMapOvr>
    <a:masterClrMapping/>
  </p:clrMapOvr>
  <p:timing>
    <p:tnLst>
      <p:par>
        <p:cTn id="1" dur="indefinite" restart="never" nodeType="tmRoot"/>
      </p:par>
    </p:tnLst>
  </p:timing>
</p:sld>
</file>

<file path=ppt/slides/slide135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1353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43759874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20186001008272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MUNICPIO DE ARAQUITA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20186001008282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20186001008302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20181700676411</a:t>
                      </a:r>
                    </a:p>
                  </a:txBody>
                  <a:tcPr marL="7620" marR="7620" marT="7620" marB="0" anchor="ctr"/>
                </a:tc>
              </a:tr>
              <a:tr h="412045">
                <a:tc>
                  <a:txBody>
                    <a:bodyPr/>
                    <a:lstStyle/>
                    <a:p>
                      <a:pPr algn="ctr" fontAlgn="ctr"/>
                      <a:r>
                        <a:rPr lang="es-CO" sz="600" b="0" i="0" u="none" strike="noStrike">
                          <a:effectLst/>
                          <a:latin typeface="Arial"/>
                        </a:rPr>
                        <a:t>20186001008312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INFORMACIÓN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20181700659391</a:t>
                      </a:r>
                    </a:p>
                  </a:txBody>
                  <a:tcPr marL="7620" marR="7620" marT="7620" marB="0" anchor="ctr"/>
                </a:tc>
              </a:tr>
              <a:tr h="412045">
                <a:tc>
                  <a:txBody>
                    <a:bodyPr/>
                    <a:lstStyle/>
                    <a:p>
                      <a:pPr algn="ctr" fontAlgn="ctr"/>
                      <a:r>
                        <a:rPr lang="es-CO" sz="600" b="0" i="0" u="none" strike="noStrike">
                          <a:effectLst/>
                          <a:latin typeface="Arial"/>
                        </a:rPr>
                        <a:t>20186001008322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PTP - INQUIETUD CONCURSO SENA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20186001008332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NOTIFICO FALLO - CONVOCATORIA 435 DE 2016 - NO. OPEC 52165</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20182210680341</a:t>
                      </a:r>
                    </a:p>
                  </a:txBody>
                  <a:tcPr marL="7620" marR="7620" marT="7620" marB="0" anchor="ctr"/>
                </a:tc>
              </a:tr>
              <a:tr h="412045">
                <a:tc>
                  <a:txBody>
                    <a:bodyPr/>
                    <a:lstStyle/>
                    <a:p>
                      <a:pPr algn="ctr" fontAlgn="ctr"/>
                      <a:r>
                        <a:rPr lang="es-CO" sz="600" b="0" i="0" u="none" strike="noStrike">
                          <a:effectLst/>
                          <a:latin typeface="Arial"/>
                        </a:rPr>
                        <a:t>20186001008342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20186001008352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20186001008362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NOTIFICADA DE NOMBRAMIENTO EN PERIODO DE PRUEBA CONVOCATORIA</a:t>
                      </a: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dirty="0">
                          <a:effectLst/>
                          <a:latin typeface="Arial"/>
                        </a:rPr>
                        <a:t>20192120006381</a:t>
                      </a:r>
                    </a:p>
                  </a:txBody>
                  <a:tcPr marL="7620" marR="7620" marT="7620" marB="0" anchor="ctr"/>
                </a:tc>
              </a:tr>
            </a:tbl>
          </a:graphicData>
        </a:graphic>
      </p:graphicFrame>
    </p:spTree>
    <p:extLst>
      <p:ext uri="{BB962C8B-B14F-4D97-AF65-F5344CB8AC3E}">
        <p14:creationId xmlns:p14="http://schemas.microsoft.com/office/powerpoint/2010/main" val="3381200910"/>
      </p:ext>
    </p:extLst>
  </p:cSld>
  <p:clrMapOvr>
    <a:masterClrMapping/>
  </p:clrMapOvr>
  <p:timing>
    <p:tnLst>
      <p:par>
        <p:cTn id="1" dur="indefinite" restart="never" nodeType="tmRoot"/>
      </p:par>
    </p:tnLst>
  </p:timing>
</p:sld>
</file>

<file path=ppt/slides/slide135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1354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88619443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20186001008372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ACLARACION DE SUSPENSIÓN O PERMISOS EN PERIODO DE PRUEBA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20181020663081</a:t>
                      </a:r>
                    </a:p>
                  </a:txBody>
                  <a:tcPr marL="7620" marR="7620" marT="7620" marB="0" anchor="ctr"/>
                </a:tc>
              </a:tr>
              <a:tr h="446138">
                <a:tc>
                  <a:txBody>
                    <a:bodyPr/>
                    <a:lstStyle/>
                    <a:p>
                      <a:pPr algn="ctr" fontAlgn="ctr"/>
                      <a:r>
                        <a:rPr lang="es-CO" sz="600" b="0" i="0" u="none" strike="noStrike">
                          <a:effectLst/>
                          <a:latin typeface="Arial"/>
                        </a:rPr>
                        <a:t>20186001008402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EXCLUSIÓN</a:t>
                      </a: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20192120006401</a:t>
                      </a:r>
                    </a:p>
                  </a:txBody>
                  <a:tcPr marL="7620" marR="7620" marT="7620" marB="0" anchor="ctr"/>
                </a:tc>
              </a:tr>
              <a:tr h="412045">
                <a:tc>
                  <a:txBody>
                    <a:bodyPr/>
                    <a:lstStyle/>
                    <a:p>
                      <a:pPr algn="ctr" fontAlgn="ctr"/>
                      <a:r>
                        <a:rPr lang="es-CO" sz="600" b="0" i="0" u="none" strike="noStrike">
                          <a:effectLst/>
                          <a:latin typeface="Arial"/>
                        </a:rPr>
                        <a:t>20186001008412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NOTIFICACIÓN DE ACTO ADMINISTRATIVO POR AVISO – RESOLUCIÓN NO. 20181020133875 DE 16 DE OCTUBRE DE 2018.MEDIANTE CORREO ELECTRÓNICO.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20186001008422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ENVIÓ DE CERTIFICACIONES PENDIENTES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20186001008432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ENVIO DE CERTIFICACIONES FALTANTES PARA TENER EN CUENTA SEGÚN ACTO ADMINISTRATIVO 2181020133875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20186001008442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REPORTE ACTO ADMINISTRATIVO DE NOMBRAMIENTO OPEC NO. 17024 DE LA CONVOCATORIA NO 435 CAR - ANLA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20186001008452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REMISION DE COMPROBANTES DE PAGO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20186001008472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REPORTE NOVEDADES CONVOCATORIA 327 DE 2015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20186001008512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CONVOCATORIA 740 A 741 DISTRITO PQR CONTESTADA - 201811130038</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606120439"/>
      </p:ext>
    </p:extLst>
  </p:cSld>
  <p:clrMapOvr>
    <a:masterClrMapping/>
  </p:clrMapOvr>
  <p:timing>
    <p:tnLst>
      <p:par>
        <p:cTn id="1" dur="indefinite" restart="never" nodeType="tmRoot"/>
      </p:par>
    </p:tnLst>
  </p:timing>
</p:sld>
</file>

<file path=ppt/slides/slide135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1355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61564781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20186001008532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BUCARAMANGA</a:t>
                      </a:r>
                    </a:p>
                  </a:txBody>
                  <a:tcPr marL="7620" marR="7620" marT="7620" marB="0" anchor="ctr"/>
                </a:tc>
                <a:tc>
                  <a:txBody>
                    <a:bodyPr/>
                    <a:lstStyle/>
                    <a:p>
                      <a:pPr algn="ctr" fontAlgn="ctr"/>
                      <a:r>
                        <a:rPr lang="es-CO" sz="600" b="0" i="0" u="none" strike="noStrike">
                          <a:effectLst/>
                          <a:latin typeface="Arial"/>
                        </a:rPr>
                        <a:t>11/01/2019</a:t>
                      </a:r>
                    </a:p>
                  </a:txBody>
                  <a:tcPr marL="7620" marR="7620" marT="7620" marB="0" anchor="ctr"/>
                </a:tc>
                <a:tc>
                  <a:txBody>
                    <a:bodyPr/>
                    <a:lstStyle/>
                    <a:p>
                      <a:pPr algn="ctr" fontAlgn="ctr"/>
                      <a:r>
                        <a:rPr lang="es-CO" sz="600" b="0" i="0" u="none" strike="noStrike">
                          <a:effectLst/>
                          <a:latin typeface="Arial"/>
                        </a:rPr>
                        <a:t>20192310014061</a:t>
                      </a:r>
                    </a:p>
                  </a:txBody>
                  <a:tcPr marL="7620" marR="7620" marT="7620" marB="0" anchor="ctr"/>
                </a:tc>
              </a:tr>
              <a:tr h="446138">
                <a:tc>
                  <a:txBody>
                    <a:bodyPr/>
                    <a:lstStyle/>
                    <a:p>
                      <a:pPr algn="ctr" fontAlgn="ctr"/>
                      <a:r>
                        <a:rPr lang="es-CO" sz="600" b="0" i="0" u="none" strike="noStrike">
                          <a:effectLst/>
                          <a:latin typeface="Arial"/>
                        </a:rPr>
                        <a:t>20186001008552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20186001008572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20186001008582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20186001008592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OPEC ARAUCA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20186001008602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20186001008622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AUTORIZACIÓN DE RECOMPOSICIÓN DE LISTAS</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20191020009761</a:t>
                      </a:r>
                    </a:p>
                  </a:txBody>
                  <a:tcPr marL="7620" marR="7620" marT="7620" marB="0" anchor="ctr"/>
                </a:tc>
              </a:tr>
              <a:tr h="412045">
                <a:tc>
                  <a:txBody>
                    <a:bodyPr/>
                    <a:lstStyle/>
                    <a:p>
                      <a:pPr algn="ctr" fontAlgn="ctr"/>
                      <a:r>
                        <a:rPr lang="es-CO" sz="600" b="0" i="0" u="none" strike="noStrike">
                          <a:effectLst/>
                          <a:latin typeface="Arial"/>
                        </a:rPr>
                        <a:t>20186001008632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vi-VN" sz="600" b="0" i="0" u="none" strike="noStrike">
                          <a:effectLst/>
                          <a:latin typeface="Arial"/>
                        </a:rPr>
                        <a:t>DERECHO DE PETICIÓN CONVOCATORIA 436 DE 2017 OPEC 57222</a:t>
                      </a: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20192120006421</a:t>
                      </a:r>
                    </a:p>
                  </a:txBody>
                  <a:tcPr marL="7620" marR="7620" marT="7620" marB="0" anchor="ctr"/>
                </a:tc>
              </a:tr>
              <a:tr h="493103">
                <a:tc>
                  <a:txBody>
                    <a:bodyPr/>
                    <a:lstStyle/>
                    <a:p>
                      <a:pPr algn="ctr" fontAlgn="ctr"/>
                      <a:r>
                        <a:rPr lang="es-CO" sz="600" b="0" i="0" u="none" strike="noStrike">
                          <a:effectLst/>
                          <a:latin typeface="Arial"/>
                        </a:rPr>
                        <a:t>20186001008652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141034566"/>
      </p:ext>
    </p:extLst>
  </p:cSld>
  <p:clrMapOvr>
    <a:masterClrMapping/>
  </p:clrMapOvr>
  <p:timing>
    <p:tnLst>
      <p:par>
        <p:cTn id="1" dur="indefinite" restart="never" nodeType="tmRoot"/>
      </p:par>
    </p:tnLst>
  </p:timing>
</p:sld>
</file>

<file path=ppt/slides/slide135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1356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62399724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20186001008662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REMISION DE COMPROBANTES DE PAGO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20186001008672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CONVOCATORIA TERRITORIAL 2019 DEPTO DEL MAGDALENA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20186001008692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20186001008702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20182000662051</a:t>
                      </a:r>
                    </a:p>
                  </a:txBody>
                  <a:tcPr marL="7620" marR="7620" marT="7620" marB="0" anchor="ctr"/>
                </a:tc>
              </a:tr>
              <a:tr h="412045">
                <a:tc>
                  <a:txBody>
                    <a:bodyPr/>
                    <a:lstStyle/>
                    <a:p>
                      <a:pPr algn="ctr" fontAlgn="ctr"/>
                      <a:r>
                        <a:rPr lang="es-CO" sz="600" b="0" i="0" u="none" strike="noStrike">
                          <a:effectLst/>
                          <a:latin typeface="Arial"/>
                        </a:rPr>
                        <a:t>20186001008722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DERECHO DE PETICION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20186001008732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DERECHO DE PETICION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20186001008742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20186001008772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TIEMPOS PARA NOTIFICACIÓN DENTRO DE UNA CONVOCATORIA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20186001008792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056798837"/>
      </p:ext>
    </p:extLst>
  </p:cSld>
  <p:clrMapOvr>
    <a:masterClrMapping/>
  </p:clrMapOvr>
  <p:timing>
    <p:tnLst>
      <p:par>
        <p:cTn id="1" dur="indefinite" restart="never" nodeType="tmRoot"/>
      </p:par>
    </p:tnLst>
  </p:timing>
</p:sld>
</file>

<file path=ppt/slides/slide135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1357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02300416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20186001008802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20186001008812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20186001008832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20182230665101</a:t>
                      </a:r>
                    </a:p>
                  </a:txBody>
                  <a:tcPr marL="7620" marR="7620" marT="7620" marB="0" anchor="ctr"/>
                </a:tc>
              </a:tr>
              <a:tr h="412045">
                <a:tc>
                  <a:txBody>
                    <a:bodyPr/>
                    <a:lstStyle/>
                    <a:p>
                      <a:pPr algn="ctr" fontAlgn="ctr"/>
                      <a:r>
                        <a:rPr lang="es-CO" sz="600" b="0" i="0" u="none" strike="noStrike">
                          <a:effectLst/>
                          <a:latin typeface="Arial"/>
                        </a:rPr>
                        <a:t>20186001008842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CONSULTA ACERCA LISTAS DE ELEGIBLES</a:t>
                      </a: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20191020005881</a:t>
                      </a:r>
                    </a:p>
                  </a:txBody>
                  <a:tcPr marL="7620" marR="7620" marT="7620" marB="0" anchor="ctr"/>
                </a:tc>
              </a:tr>
              <a:tr h="412045">
                <a:tc>
                  <a:txBody>
                    <a:bodyPr/>
                    <a:lstStyle/>
                    <a:p>
                      <a:pPr algn="ctr" fontAlgn="ctr"/>
                      <a:r>
                        <a:rPr lang="es-CO" sz="600" b="0" i="0" u="none" strike="noStrike">
                          <a:effectLst/>
                          <a:latin typeface="Arial"/>
                        </a:rPr>
                        <a:t>20186001008872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AMPLIACIÓN DE LA APERTURA PLATAFORMA SIMO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20186001008892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20182230665111</a:t>
                      </a:r>
                    </a:p>
                  </a:txBody>
                  <a:tcPr marL="7620" marR="7620" marT="7620" marB="0" anchor="ctr"/>
                </a:tc>
              </a:tr>
              <a:tr h="412045">
                <a:tc>
                  <a:txBody>
                    <a:bodyPr/>
                    <a:lstStyle/>
                    <a:p>
                      <a:pPr algn="ctr" fontAlgn="ctr"/>
                      <a:r>
                        <a:rPr lang="es-CO" sz="600" b="0" i="0" u="none" strike="noStrike">
                          <a:effectLst/>
                          <a:latin typeface="Arial"/>
                        </a:rPr>
                        <a:t>20186001008902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 RESPUESTA A REQUERIMIENTO NÚMERO 20185000640371</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20181700663331</a:t>
                      </a:r>
                    </a:p>
                  </a:txBody>
                  <a:tcPr marL="7620" marR="7620" marT="7620" marB="0" anchor="ctr"/>
                </a:tc>
              </a:tr>
              <a:tr h="412045">
                <a:tc>
                  <a:txBody>
                    <a:bodyPr/>
                    <a:lstStyle/>
                    <a:p>
                      <a:pPr algn="ctr" fontAlgn="ctr"/>
                      <a:r>
                        <a:rPr lang="es-CO" sz="600" b="0" i="0" u="none" strike="noStrike">
                          <a:effectLst/>
                          <a:latin typeface="Arial"/>
                        </a:rPr>
                        <a:t>20186001008922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20182230668411</a:t>
                      </a:r>
                    </a:p>
                  </a:txBody>
                  <a:tcPr marL="7620" marR="7620" marT="7620" marB="0" anchor="ctr"/>
                </a:tc>
              </a:tr>
              <a:tr h="493103">
                <a:tc>
                  <a:txBody>
                    <a:bodyPr/>
                    <a:lstStyle/>
                    <a:p>
                      <a:pPr algn="ctr" fontAlgn="ctr"/>
                      <a:r>
                        <a:rPr lang="es-CO" sz="600" b="0" i="0" u="none" strike="noStrike">
                          <a:effectLst/>
                          <a:latin typeface="Arial"/>
                        </a:rPr>
                        <a:t>20186001008932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85910833"/>
      </p:ext>
    </p:extLst>
  </p:cSld>
  <p:clrMapOvr>
    <a:masterClrMapping/>
  </p:clrMapOvr>
  <p:timing>
    <p:tnLst>
      <p:par>
        <p:cTn id="1" dur="indefinite" restart="never" nodeType="tmRoot"/>
      </p:par>
    </p:tnLst>
  </p:timing>
</p:sld>
</file>

<file path=ppt/slides/slide135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1358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91612329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20186001008952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TRASLADO EDUIN MADERA SUAREZ</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20186001008962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DERECHO PETICIÓN NOMBRAMIENTO PERIODO DE PRUEBA GLORIA EMILCE DUQUE CHACON CONVOCATORIA 436 DE 2017</a:t>
                      </a: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20192120001441</a:t>
                      </a:r>
                    </a:p>
                  </a:txBody>
                  <a:tcPr marL="7620" marR="7620" marT="7620" marB="0" anchor="ctr"/>
                </a:tc>
              </a:tr>
              <a:tr h="412045">
                <a:tc>
                  <a:txBody>
                    <a:bodyPr/>
                    <a:lstStyle/>
                    <a:p>
                      <a:pPr algn="ctr" fontAlgn="ctr"/>
                      <a:r>
                        <a:rPr lang="es-CO" sz="600" b="0" i="0" u="none" strike="noStrike">
                          <a:effectLst/>
                          <a:latin typeface="Arial"/>
                        </a:rPr>
                        <a:t>20186001008972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20186001009002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REQUERIMIENTO REMISIÓN DEL ACUERDO DE CONVOCATORIA TERRITORIAL NORTE NO. 20181000006386 DEL 16 DE OCTUBRE DE 2018 </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20182210656861</a:t>
                      </a:r>
                    </a:p>
                  </a:txBody>
                  <a:tcPr marL="7620" marR="7620" marT="7620" marB="0" anchor="ctr"/>
                </a:tc>
              </a:tr>
              <a:tr h="412045">
                <a:tc>
                  <a:txBody>
                    <a:bodyPr/>
                    <a:lstStyle/>
                    <a:p>
                      <a:pPr algn="ctr" fontAlgn="ctr"/>
                      <a:r>
                        <a:rPr lang="es-CO" sz="600" b="0" i="0" u="none" strike="noStrike">
                          <a:effectLst/>
                          <a:latin typeface="Arial"/>
                        </a:rPr>
                        <a:t>20186001009022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INFORMACIÓN FIRMEZA LISTA SENA</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20182120674901</a:t>
                      </a:r>
                    </a:p>
                  </a:txBody>
                  <a:tcPr marL="7620" marR="7620" marT="7620" marB="0" anchor="ctr"/>
                </a:tc>
              </a:tr>
              <a:tr h="412045">
                <a:tc>
                  <a:txBody>
                    <a:bodyPr/>
                    <a:lstStyle/>
                    <a:p>
                      <a:pPr algn="ctr" fontAlgn="ctr"/>
                      <a:r>
                        <a:rPr lang="es-CO" sz="600" b="0" i="0" u="none" strike="noStrike">
                          <a:effectLst/>
                          <a:latin typeface="Arial"/>
                        </a:rPr>
                        <a:t>20186001009032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20186001009052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436 DE 2017 OPEC NO. 61372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20182120673761</a:t>
                      </a:r>
                    </a:p>
                  </a:txBody>
                  <a:tcPr marL="7620" marR="7620" marT="7620" marB="0" anchor="ctr"/>
                </a:tc>
              </a:tr>
              <a:tr h="412045">
                <a:tc>
                  <a:txBody>
                    <a:bodyPr/>
                    <a:lstStyle/>
                    <a:p>
                      <a:pPr algn="ctr" fontAlgn="ctr"/>
                      <a:r>
                        <a:rPr lang="es-CO" sz="600" b="0" i="0" u="none" strike="noStrike">
                          <a:effectLst/>
                          <a:latin typeface="Arial"/>
                        </a:rPr>
                        <a:t>20186001009062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20186001009072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789885087"/>
      </p:ext>
    </p:extLst>
  </p:cSld>
  <p:clrMapOvr>
    <a:masterClrMapping/>
  </p:clrMapOvr>
  <p:timing>
    <p:tnLst>
      <p:par>
        <p:cTn id="1" dur="indefinite" restart="never" nodeType="tmRoot"/>
      </p:par>
    </p:tnLst>
  </p:timing>
</p:sld>
</file>

<file path=ppt/slides/slide135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1359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23225033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20186001009092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RESPUESTA A SU SOLICITUD CON RADICADO NO. 20185000640031</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20185000671541</a:t>
                      </a:r>
                    </a:p>
                  </a:txBody>
                  <a:tcPr marL="7620" marR="7620" marT="7620" marB="0" anchor="ctr"/>
                </a:tc>
              </a:tr>
              <a:tr h="446138">
                <a:tc>
                  <a:txBody>
                    <a:bodyPr/>
                    <a:lstStyle/>
                    <a:p>
                      <a:pPr algn="ctr" fontAlgn="ctr"/>
                      <a:r>
                        <a:rPr lang="es-CO" sz="600" b="0" i="0" u="none" strike="noStrike">
                          <a:effectLst/>
                          <a:latin typeface="Arial"/>
                        </a:rPr>
                        <a:t>20186001009112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20182210673041</a:t>
                      </a:r>
                    </a:p>
                  </a:txBody>
                  <a:tcPr marL="7620" marR="7620" marT="7620" marB="0" anchor="ctr"/>
                </a:tc>
              </a:tr>
              <a:tr h="412045">
                <a:tc>
                  <a:txBody>
                    <a:bodyPr/>
                    <a:lstStyle/>
                    <a:p>
                      <a:pPr algn="ctr" fontAlgn="ctr"/>
                      <a:r>
                        <a:rPr lang="es-CO" sz="600" b="0" i="0" u="none" strike="noStrike">
                          <a:effectLst/>
                          <a:latin typeface="Arial"/>
                        </a:rPr>
                        <a:t>20186001009122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20186001009132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11/01/2019</a:t>
                      </a:r>
                    </a:p>
                  </a:txBody>
                  <a:tcPr marL="7620" marR="7620" marT="7620" marB="0" anchor="ctr"/>
                </a:tc>
                <a:tc>
                  <a:txBody>
                    <a:bodyPr/>
                    <a:lstStyle/>
                    <a:p>
                      <a:pPr algn="ctr" fontAlgn="ctr"/>
                      <a:r>
                        <a:rPr lang="es-CO" sz="600" b="0" i="0" u="none" strike="noStrike">
                          <a:effectLst/>
                          <a:latin typeface="Arial"/>
                        </a:rPr>
                        <a:t>20191020015571</a:t>
                      </a:r>
                    </a:p>
                  </a:txBody>
                  <a:tcPr marL="7620" marR="7620" marT="7620" marB="0" anchor="ctr"/>
                </a:tc>
              </a:tr>
              <a:tr h="412045">
                <a:tc>
                  <a:txBody>
                    <a:bodyPr/>
                    <a:lstStyle/>
                    <a:p>
                      <a:pPr algn="ctr" fontAlgn="ctr"/>
                      <a:r>
                        <a:rPr lang="es-CO" sz="600" b="0" i="0" u="none" strike="noStrike">
                          <a:effectLst/>
                          <a:latin typeface="Arial"/>
                        </a:rPr>
                        <a:t>20186001009152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20186001009162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20186001009172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NOVEDAD- SELECCIÓN DE SEDE DE TRABAJO PARA UNA VACANTE DISPONIBLE DEL EMPLEO OFICIAL DE MIGRACIÓN 3010-15 DE LA PLANTA TEMPORAL DE MIGRACION COLOMBIA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20186001009182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6/12/2018</a:t>
                      </a:r>
                    </a:p>
                  </a:txBody>
                  <a:tcPr marL="7620" marR="7620" marT="7620" marB="0" anchor="ctr"/>
                </a:tc>
                <a:tc>
                  <a:txBody>
                    <a:bodyPr/>
                    <a:lstStyle/>
                    <a:p>
                      <a:pPr algn="ctr" fontAlgn="ctr"/>
                      <a:r>
                        <a:rPr lang="es-CO" sz="600" b="0" i="0" u="none" strike="noStrike">
                          <a:effectLst/>
                          <a:latin typeface="Arial"/>
                        </a:rPr>
                        <a:t>20182210664111</a:t>
                      </a:r>
                    </a:p>
                  </a:txBody>
                  <a:tcPr marL="7620" marR="7620" marT="7620" marB="0" anchor="ctr"/>
                </a:tc>
              </a:tr>
              <a:tr h="493103">
                <a:tc>
                  <a:txBody>
                    <a:bodyPr/>
                    <a:lstStyle/>
                    <a:p>
                      <a:pPr algn="ctr" fontAlgn="ctr"/>
                      <a:r>
                        <a:rPr lang="es-CO" sz="600" b="0" i="0" u="none" strike="noStrike">
                          <a:effectLst/>
                          <a:latin typeface="Arial"/>
                        </a:rPr>
                        <a:t>20186001009192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915123828"/>
      </p:ext>
    </p:extLst>
  </p:cSld>
  <p:clrMapOvr>
    <a:masterClrMapping/>
  </p:clrMapOvr>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53565325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201810290016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320 de 2014 - DPS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320 de 2014 - DPS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201810290022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201810290023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201810290024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201810290025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201810290031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136</a:t>
            </a:fld>
            <a:endParaRPr lang="es-CO"/>
          </a:p>
        </p:txBody>
      </p:sp>
    </p:spTree>
    <p:extLst>
      <p:ext uri="{BB962C8B-B14F-4D97-AF65-F5344CB8AC3E}">
        <p14:creationId xmlns:p14="http://schemas.microsoft.com/office/powerpoint/2010/main" val="1070339935"/>
      </p:ext>
    </p:extLst>
  </p:cSld>
  <p:clrMapOvr>
    <a:masterClrMapping/>
  </p:clrMapOvr>
  <p:timing>
    <p:tnLst>
      <p:par>
        <p:cTn id="1" dur="indefinite" restart="never" nodeType="tmRoot"/>
      </p:par>
    </p:tnLst>
  </p:timing>
</p:sld>
</file>

<file path=ppt/slides/slide136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1360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06505659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20186001009212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QUEJA O RECLAMO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20186001009242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20186001009262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20186001009272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pt-BR" sz="600" b="0" i="0" u="none" strike="noStrike">
                          <a:effectLst/>
                          <a:latin typeface="Arial"/>
                        </a:rPr>
                        <a:t>RV: SOLICITUD DE REPORTE OPEC RADICADO N° 201850000640171</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20181700667201</a:t>
                      </a:r>
                    </a:p>
                  </a:txBody>
                  <a:tcPr marL="7620" marR="7620" marT="7620" marB="0" anchor="ctr"/>
                </a:tc>
              </a:tr>
              <a:tr h="412045">
                <a:tc>
                  <a:txBody>
                    <a:bodyPr/>
                    <a:lstStyle/>
                    <a:p>
                      <a:pPr algn="ctr" fontAlgn="ctr"/>
                      <a:r>
                        <a:rPr lang="es-CO" sz="600" b="0" i="0" u="none" strike="noStrike">
                          <a:effectLst/>
                          <a:latin typeface="Arial"/>
                        </a:rPr>
                        <a:t>20186001009282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QUEJA O RECLAMO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20186001009292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20186001009312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QUEJA CONTRA CONVOCATORIA 436 SERVICIO NACIONAL DE APRENDIZAJE SENA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20186001009322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QUEJA CONTRA CONVOCATORIA 436 SERVICIO NACIONAL DE APRENDIZAJE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20186001009332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RESOLUCION FIJACIÓN TARIFA FISCAL COMISION NACIONAL DEL SERVICIO CIVIL</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513905636"/>
      </p:ext>
    </p:extLst>
  </p:cSld>
  <p:clrMapOvr>
    <a:masterClrMapping/>
  </p:clrMapOvr>
  <p:timing>
    <p:tnLst>
      <p:par>
        <p:cTn id="1" dur="indefinite" restart="never" nodeType="tmRoot"/>
      </p:par>
    </p:tnLst>
  </p:timing>
</p:sld>
</file>

<file path=ppt/slides/slide136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1361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0704151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20186001009342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20186001009362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20186001009382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JUZGADO CINCUENTA Y OCHO 58 ADMINISTRATIVO DE CIRCUITO JUDICIAL DE BOGOTÁ D.C.-CONCEDE IMPUGNACION 28/11/2018-MARISOL MERCADO -JUAN CARLOS SALCEDO TABORDA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20186001009402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20182010682871</a:t>
                      </a:r>
                    </a:p>
                  </a:txBody>
                  <a:tcPr marL="7620" marR="7620" marT="7620" marB="0" anchor="ctr"/>
                </a:tc>
              </a:tr>
              <a:tr h="412045">
                <a:tc>
                  <a:txBody>
                    <a:bodyPr/>
                    <a:lstStyle/>
                    <a:p>
                      <a:pPr algn="ctr" fontAlgn="ctr"/>
                      <a:r>
                        <a:rPr lang="es-CO" sz="600" b="0" i="0" u="none" strike="noStrike">
                          <a:effectLst/>
                          <a:latin typeface="Arial"/>
                        </a:rPr>
                        <a:t>20186001009412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20186001009462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INFORMACION REGISTRO PUBLICO DE CARRERA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20181700662651</a:t>
                      </a:r>
                    </a:p>
                  </a:txBody>
                  <a:tcPr marL="7620" marR="7620" marT="7620" marB="0" anchor="ctr"/>
                </a:tc>
              </a:tr>
              <a:tr h="412045">
                <a:tc>
                  <a:txBody>
                    <a:bodyPr/>
                    <a:lstStyle/>
                    <a:p>
                      <a:pPr algn="ctr" fontAlgn="ctr"/>
                      <a:r>
                        <a:rPr lang="es-CO" sz="600" b="0" i="0" u="none" strike="noStrike">
                          <a:effectLst/>
                          <a:latin typeface="Arial"/>
                        </a:rPr>
                        <a:t>20186001009502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20191020005701</a:t>
                      </a:r>
                    </a:p>
                  </a:txBody>
                  <a:tcPr marL="7620" marR="7620" marT="7620" marB="0" anchor="ctr"/>
                </a:tc>
              </a:tr>
              <a:tr h="412045">
                <a:tc>
                  <a:txBody>
                    <a:bodyPr/>
                    <a:lstStyle/>
                    <a:p>
                      <a:pPr algn="ctr" fontAlgn="ctr"/>
                      <a:r>
                        <a:rPr lang="es-CO" sz="600" b="0" i="0" u="none" strike="noStrike">
                          <a:effectLst/>
                          <a:latin typeface="Arial"/>
                        </a:rPr>
                        <a:t>20186001009512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TRASLADO POR COMPETENCIA - CONVOCATORIA 427 </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20182330676721</a:t>
                      </a:r>
                    </a:p>
                  </a:txBody>
                  <a:tcPr marL="7620" marR="7620" marT="7620" marB="0" anchor="ctr"/>
                </a:tc>
              </a:tr>
              <a:tr h="493103">
                <a:tc>
                  <a:txBody>
                    <a:bodyPr/>
                    <a:lstStyle/>
                    <a:p>
                      <a:pPr algn="ctr" fontAlgn="ctr"/>
                      <a:r>
                        <a:rPr lang="es-CO" sz="600" b="0" i="0" u="none" strike="noStrike">
                          <a:effectLst/>
                          <a:latin typeface="Arial"/>
                        </a:rPr>
                        <a:t>20186001009532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PTP - RECLAMO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914251039"/>
      </p:ext>
    </p:extLst>
  </p:cSld>
  <p:clrMapOvr>
    <a:masterClrMapping/>
  </p:clrMapOvr>
  <p:timing>
    <p:tnLst>
      <p:par>
        <p:cTn id="1" dur="indefinite" restart="never" nodeType="tmRoot"/>
      </p:par>
    </p:tnLst>
  </p:timing>
</p:sld>
</file>

<file path=ppt/slides/slide136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1362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028936543"/>
              </p:ext>
            </p:extLst>
          </p:nvPr>
        </p:nvGraphicFramePr>
        <p:xfrm>
          <a:off x="539552" y="1268760"/>
          <a:ext cx="8208913" cy="4824535"/>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303345">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68468">
                <a:tc>
                  <a:txBody>
                    <a:bodyPr/>
                    <a:lstStyle/>
                    <a:p>
                      <a:pPr algn="ctr" fontAlgn="ctr"/>
                      <a:r>
                        <a:rPr lang="es-CO" sz="600" b="0" i="0" u="none" strike="noStrike" dirty="0">
                          <a:effectLst/>
                          <a:latin typeface="Arial"/>
                        </a:rPr>
                        <a:t>20186001009542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TRASLADO POR COMPETENCIA - CONVOCATORIA 427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60626">
                <a:tc>
                  <a:txBody>
                    <a:bodyPr/>
                    <a:lstStyle/>
                    <a:p>
                      <a:pPr algn="ctr" fontAlgn="ctr"/>
                      <a:r>
                        <a:rPr lang="es-CO" sz="600" b="0" i="0" u="none" strike="noStrike">
                          <a:effectLst/>
                          <a:latin typeface="Arial"/>
                        </a:rPr>
                        <a:t>20186001009582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JUZGADO 05 ADMINISTRATIVO SECCIONAL SINCELEJO-CRM No. 7-2018-039662 - NOTIFICACION FALLO TUTELA 2018-00379-FRANCISCA MALENA RODRIGUEZ MENDEZ-MARISOL MERCADO  NIEGA 2018 28/11/2018</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68468">
                <a:tc>
                  <a:txBody>
                    <a:bodyPr/>
                    <a:lstStyle/>
                    <a:p>
                      <a:pPr algn="ctr" fontAlgn="ctr"/>
                      <a:r>
                        <a:rPr lang="es-CO" sz="600" b="0" i="0" u="none" strike="noStrike">
                          <a:effectLst/>
                          <a:latin typeface="Arial"/>
                        </a:rPr>
                        <a:t>20186001009592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COMUNICACION RESOLUCION N° 859 DEL 23 DE NOVIEMBRE DE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652783">
                <a:tc>
                  <a:txBody>
                    <a:bodyPr/>
                    <a:lstStyle/>
                    <a:p>
                      <a:pPr algn="ctr" fontAlgn="ctr"/>
                      <a:r>
                        <a:rPr lang="es-CO" sz="600" b="0" i="0" u="none" strike="noStrike">
                          <a:effectLst/>
                          <a:latin typeface="Arial"/>
                        </a:rPr>
                        <a:t>20186001009622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JUZGADO CUARTO ADMINISTRATIVO ORAL DE VILLAVICENCIO-201800485 JULIO ANDRES PERDOMO PERDOMO MARISOL MERCADO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68468">
                <a:tc>
                  <a:txBody>
                    <a:bodyPr/>
                    <a:lstStyle/>
                    <a:p>
                      <a:pPr algn="ctr" fontAlgn="ctr"/>
                      <a:r>
                        <a:rPr lang="es-CO" sz="600" b="0" i="0" u="none" strike="noStrike">
                          <a:effectLst/>
                          <a:latin typeface="Arial"/>
                        </a:rPr>
                        <a:t>20186001009632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RESPUESTA A AUTORIZACION DE TRASLADO DE DOCENTE AMENAZADO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68468">
                <a:tc>
                  <a:txBody>
                    <a:bodyPr/>
                    <a:lstStyle/>
                    <a:p>
                      <a:pPr algn="ctr" fontAlgn="ctr"/>
                      <a:r>
                        <a:rPr lang="es-CO" sz="600" b="0" i="0" u="none" strike="noStrike">
                          <a:effectLst/>
                          <a:latin typeface="Arial"/>
                        </a:rPr>
                        <a:t>20186001009662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JUZGADO CUARTO LABORAL CIRCUITO-DISTRITO JUDICIAL DE CUCUTA-DECRETA NULIDA 2018-LEIDY JOHANNA-DANIEL LOPEZ MONTAÑEZ-2018-00399-00</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20181400658761</a:t>
                      </a:r>
                    </a:p>
                  </a:txBody>
                  <a:tcPr marL="7620" marR="7620" marT="7620" marB="0" anchor="ctr"/>
                </a:tc>
              </a:tr>
              <a:tr h="468468">
                <a:tc>
                  <a:txBody>
                    <a:bodyPr/>
                    <a:lstStyle/>
                    <a:p>
                      <a:pPr algn="ctr" fontAlgn="ctr"/>
                      <a:r>
                        <a:rPr lang="es-CO" sz="600" b="0" i="0" u="none" strike="noStrike">
                          <a:effectLst/>
                          <a:latin typeface="Arial"/>
                        </a:rPr>
                        <a:t>20186001009712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CARTA PUBLICA &amp;amp;quot;DESANDANDO LOS CAMINOS DE LA PAZ&amp;amp;quot; - CONVOCATORIA 428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68468">
                <a:tc>
                  <a:txBody>
                    <a:bodyPr/>
                    <a:lstStyle/>
                    <a:p>
                      <a:pPr algn="ctr" fontAlgn="ctr"/>
                      <a:r>
                        <a:rPr lang="es-CO" sz="600" b="0" i="0" u="none" strike="noStrike">
                          <a:effectLst/>
                          <a:latin typeface="Arial"/>
                        </a:rPr>
                        <a:t>20186001009802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IMPUGNACION PRESENTADA CONTRA EL FALLO DE PRIMERA INSTACIA  MANUEL SALVADOR BUSTOS HERNANDEZ - E2018470534 CONVOCATORIA 436 SENA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6973">
                <a:tc>
                  <a:txBody>
                    <a:bodyPr/>
                    <a:lstStyle/>
                    <a:p>
                      <a:pPr algn="ctr" fontAlgn="ctr"/>
                      <a:r>
                        <a:rPr lang="es-CO" sz="600" b="0" i="0" u="none" strike="noStrike">
                          <a:effectLst/>
                          <a:latin typeface="Arial"/>
                        </a:rPr>
                        <a:t>20186001009812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pt-BR" sz="600" b="0" i="0" u="none" strike="noStrike">
                          <a:effectLst/>
                          <a:latin typeface="Arial"/>
                        </a:rPr>
                        <a:t>IRREGULARIDADES CONVOCATORIA 427 DE 2016 - MARIA ISABEL NUÑEZ ESPITIA E-2018483291</a:t>
                      </a:r>
                    </a:p>
                  </a:txBody>
                  <a:tcPr marL="7620" marR="7620" marT="7620" marB="0" anchor="ctr"/>
                </a:tc>
                <a:tc>
                  <a:txBody>
                    <a:bodyPr/>
                    <a:lstStyle/>
                    <a:p>
                      <a:pPr algn="ctr" fontAlgn="ctr"/>
                      <a:r>
                        <a:rPr lang="es-CO" sz="600" b="0" i="0" u="none" strike="noStrike">
                          <a:effectLst/>
                          <a:latin typeface="Arial"/>
                        </a:rPr>
                        <a:t>10/01/2019</a:t>
                      </a:r>
                    </a:p>
                  </a:txBody>
                  <a:tcPr marL="7620" marR="7620" marT="7620" marB="0" anchor="ctr"/>
                </a:tc>
                <a:tc>
                  <a:txBody>
                    <a:bodyPr/>
                    <a:lstStyle/>
                    <a:p>
                      <a:pPr algn="ctr" fontAlgn="ctr"/>
                      <a:r>
                        <a:rPr lang="es-CO" sz="600" b="0" i="0" u="none" strike="noStrike" dirty="0">
                          <a:effectLst/>
                          <a:latin typeface="Arial"/>
                        </a:rPr>
                        <a:t>20192330013211</a:t>
                      </a:r>
                    </a:p>
                  </a:txBody>
                  <a:tcPr marL="7620" marR="7620" marT="7620" marB="0" anchor="ctr"/>
                </a:tc>
              </a:tr>
            </a:tbl>
          </a:graphicData>
        </a:graphic>
      </p:graphicFrame>
    </p:spTree>
    <p:extLst>
      <p:ext uri="{BB962C8B-B14F-4D97-AF65-F5344CB8AC3E}">
        <p14:creationId xmlns:p14="http://schemas.microsoft.com/office/powerpoint/2010/main" val="2785301169"/>
      </p:ext>
    </p:extLst>
  </p:cSld>
  <p:clrMapOvr>
    <a:masterClrMapping/>
  </p:clrMapOvr>
  <p:timing>
    <p:tnLst>
      <p:par>
        <p:cTn id="1" dur="indefinite" restart="never" nodeType="tmRoot"/>
      </p:par>
    </p:tnLst>
  </p:timing>
</p:sld>
</file>

<file path=ppt/slides/slide136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1363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52670075"/>
              </p:ext>
            </p:extLst>
          </p:nvPr>
        </p:nvGraphicFramePr>
        <p:xfrm>
          <a:off x="539552" y="1268761"/>
          <a:ext cx="8208913" cy="4752525"/>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313129">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73837">
                <a:tc>
                  <a:txBody>
                    <a:bodyPr/>
                    <a:lstStyle/>
                    <a:p>
                      <a:pPr algn="ctr" fontAlgn="ctr"/>
                      <a:r>
                        <a:rPr lang="es-CO" sz="600" b="0" i="0" u="none" strike="noStrike" dirty="0">
                          <a:effectLst/>
                          <a:latin typeface="Arial"/>
                        </a:rPr>
                        <a:t>20186001009822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2018 27/11/2018 29/11/2018-TRIBUNAL ADMINISTRATIVO DE CUNDINAMARCA SECCION CUARTA TUTELA SED 427 TEMAS GENERALES CARRERA ADMINISTRATIVA OFICIO N°  201800709 ELIZABETH QUIROZ MARTINEZ LEIDY JOHANNA NARANJO</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20181400658971</a:t>
                      </a:r>
                    </a:p>
                  </a:txBody>
                  <a:tcPr marL="7620" marR="7620" marT="7620" marB="0" anchor="ctr"/>
                </a:tc>
              </a:tr>
              <a:tr h="864097">
                <a:tc>
                  <a:txBody>
                    <a:bodyPr/>
                    <a:lstStyle/>
                    <a:p>
                      <a:pPr algn="ctr" fontAlgn="ctr"/>
                      <a:r>
                        <a:rPr lang="es-CO" sz="600" b="0" i="0" u="none" strike="noStrike">
                          <a:effectLst/>
                          <a:latin typeface="Arial"/>
                        </a:rPr>
                        <a:t>20186001009832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2018 27/11/2018 29/11/2018-JUZGADO 24 ADMINISTRATIVO SECCION SEGUNDA DE BOGOTA TUTELA NACION 428 TEMAS GENERALES CARRERA ADMINISTRATIVA OFICIO N°  201800510 DIANA PATRICIA HERRERA BONILLA MARISOL MERCADO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20181400662111</a:t>
                      </a:r>
                    </a:p>
                  </a:txBody>
                  <a:tcPr marL="7620" marR="7620" marT="7620" marB="0" anchor="ctr"/>
                </a:tc>
              </a:tr>
              <a:tr h="483577">
                <a:tc>
                  <a:txBody>
                    <a:bodyPr/>
                    <a:lstStyle/>
                    <a:p>
                      <a:pPr algn="ctr" fontAlgn="ctr"/>
                      <a:r>
                        <a:rPr lang="es-CO" sz="600" b="0" i="0" u="none" strike="noStrike">
                          <a:effectLst/>
                          <a:latin typeface="Arial"/>
                        </a:rPr>
                        <a:t>20186001009842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DERECHO DE PETICION CONVOCATORIA 429 DE 2016 - ALEJANDRO AGUIRRE MESA </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20182110665041</a:t>
                      </a:r>
                    </a:p>
                  </a:txBody>
                  <a:tcPr marL="7620" marR="7620" marT="7620" marB="0" anchor="ctr"/>
                </a:tc>
              </a:tr>
              <a:tr h="483577">
                <a:tc>
                  <a:txBody>
                    <a:bodyPr/>
                    <a:lstStyle/>
                    <a:p>
                      <a:pPr algn="ctr" fontAlgn="ctr"/>
                      <a:r>
                        <a:rPr lang="es-CO" sz="600" b="0" i="0" u="none" strike="noStrike">
                          <a:effectLst/>
                          <a:latin typeface="Arial"/>
                        </a:rPr>
                        <a:t>20186001009862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pt-BR" sz="600" b="0" i="0" u="none" strike="noStrike">
                          <a:effectLst/>
                          <a:latin typeface="Arial"/>
                        </a:rPr>
                        <a:t>IRREGULARIDADES CONVOCATORIA E- 2018475945 CONVOCATORIA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83577">
                <a:tc>
                  <a:txBody>
                    <a:bodyPr/>
                    <a:lstStyle/>
                    <a:p>
                      <a:pPr algn="ctr" fontAlgn="ctr"/>
                      <a:r>
                        <a:rPr lang="es-CO" sz="600" b="0" i="0" u="none" strike="noStrike">
                          <a:effectLst/>
                          <a:latin typeface="Arial"/>
                        </a:rPr>
                        <a:t>20186001009872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DERECHO DE PETICION - YUDIS SOFIA TORNE-   PRUEBAS ESCRITAS CONVOCATORIA 436 DE 2017 SENA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83577">
                <a:tc>
                  <a:txBody>
                    <a:bodyPr/>
                    <a:lstStyle/>
                    <a:p>
                      <a:pPr algn="ctr" fontAlgn="ctr"/>
                      <a:r>
                        <a:rPr lang="es-CO" sz="600" b="0" i="0" u="none" strike="noStrike">
                          <a:effectLst/>
                          <a:latin typeface="Arial"/>
                        </a:rPr>
                        <a:t>20186001009882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83577">
                <a:tc>
                  <a:txBody>
                    <a:bodyPr/>
                    <a:lstStyle/>
                    <a:p>
                      <a:pPr algn="ctr" fontAlgn="ctr"/>
                      <a:r>
                        <a:rPr lang="es-CO" sz="600" b="0" i="0" u="none" strike="noStrike">
                          <a:effectLst/>
                          <a:latin typeface="Arial"/>
                        </a:rPr>
                        <a:t>20186001009892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RECLAMACION PRUEBAS BASICAS  CONVOCATORIA 436 DE 2017 MAURICIO RODRIGUEZ ORBES E-2018461910</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83577">
                <a:tc>
                  <a:txBody>
                    <a:bodyPr/>
                    <a:lstStyle/>
                    <a:p>
                      <a:pPr algn="ctr" fontAlgn="ctr"/>
                      <a:r>
                        <a:rPr lang="es-CO" sz="600" b="0" i="0" u="none" strike="noStrike">
                          <a:effectLst/>
                          <a:latin typeface="Arial"/>
                        </a:rPr>
                        <a:t>20186001009902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dirty="0">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pt-BR" sz="600" b="0" i="0" u="none" strike="noStrike">
                          <a:effectLst/>
                          <a:latin typeface="Arial"/>
                        </a:rPr>
                        <a:t>IRREGULARIDADESCONVOCATORIA 427 DE 2017 E-2018496978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273070422"/>
      </p:ext>
    </p:extLst>
  </p:cSld>
  <p:clrMapOvr>
    <a:masterClrMapping/>
  </p:clrMapOvr>
  <p:timing>
    <p:tnLst>
      <p:par>
        <p:cTn id="1" dur="indefinite" restart="never" nodeType="tmRoot"/>
      </p:par>
    </p:tnLst>
  </p:timing>
</p:sld>
</file>

<file path=ppt/slides/slide136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1364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58173412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20186001009912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RECLAMACION VA CONVOCATORIA 436  DE 2017 E-2018497837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20186001009922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REVISIÓN VINCULACIÓN GRUPO 2 REGISTRO DE CARRERA-GOBERNACIÓN DE CAUCA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20181700683321</a:t>
                      </a:r>
                    </a:p>
                  </a:txBody>
                  <a:tcPr marL="7620" marR="7620" marT="7620" marB="0" anchor="ctr"/>
                </a:tc>
              </a:tr>
              <a:tr h="412045">
                <a:tc>
                  <a:txBody>
                    <a:bodyPr/>
                    <a:lstStyle/>
                    <a:p>
                      <a:pPr algn="ctr" fontAlgn="ctr"/>
                      <a:r>
                        <a:rPr lang="es-CO" sz="600" b="0" i="0" u="none" strike="noStrike">
                          <a:effectLst/>
                          <a:latin typeface="Arial"/>
                        </a:rPr>
                        <a:t>20186001009932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DERECHO DE PETICION DE INFORMACION ALONSO MARTINEZ PULIDO CONVOCATORIA 433 DE 2016</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20181020673621</a:t>
                      </a:r>
                    </a:p>
                  </a:txBody>
                  <a:tcPr marL="7620" marR="7620" marT="7620" marB="0" anchor="ctr"/>
                </a:tc>
              </a:tr>
              <a:tr h="412045">
                <a:tc>
                  <a:txBody>
                    <a:bodyPr/>
                    <a:lstStyle/>
                    <a:p>
                      <a:pPr algn="ctr" fontAlgn="ctr"/>
                      <a:r>
                        <a:rPr lang="es-CO" sz="600" b="0" i="0" u="none" strike="noStrike">
                          <a:effectLst/>
                          <a:latin typeface="Arial"/>
                        </a:rPr>
                        <a:t>20186001009952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20185000681951</a:t>
                      </a:r>
                    </a:p>
                  </a:txBody>
                  <a:tcPr marL="7620" marR="7620" marT="7620" marB="0" anchor="ctr"/>
                </a:tc>
              </a:tr>
              <a:tr h="412045">
                <a:tc>
                  <a:txBody>
                    <a:bodyPr/>
                    <a:lstStyle/>
                    <a:p>
                      <a:pPr algn="ctr" fontAlgn="ctr"/>
                      <a:r>
                        <a:rPr lang="es-CO" sz="600" b="0" i="0" u="none" strike="noStrike">
                          <a:effectLst/>
                          <a:latin typeface="Arial"/>
                        </a:rPr>
                        <a:t>20186001009962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RECLAMACION VA CONVOCATORIA 436 DE 2017 YULANIS AMARIS PARDO E-2018486192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20186001009972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COVOCATORIA EMPLEADOS RAMAJUDICIAL</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20183200661721</a:t>
                      </a:r>
                    </a:p>
                  </a:txBody>
                  <a:tcPr marL="7620" marR="7620" marT="7620" marB="0" anchor="ctr"/>
                </a:tc>
              </a:tr>
              <a:tr h="412045">
                <a:tc>
                  <a:txBody>
                    <a:bodyPr/>
                    <a:lstStyle/>
                    <a:p>
                      <a:pPr algn="ctr" fontAlgn="ctr"/>
                      <a:r>
                        <a:rPr lang="es-CO" sz="600" b="0" i="0" u="none" strike="noStrike">
                          <a:effectLst/>
                          <a:latin typeface="Arial"/>
                        </a:rPr>
                        <a:t>20186001009982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20186001009992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COVOCATORIA EMPLEADOS RAMAJUDICIAL</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20186001010002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116926860"/>
      </p:ext>
    </p:extLst>
  </p:cSld>
  <p:clrMapOvr>
    <a:masterClrMapping/>
  </p:clrMapOvr>
  <p:timing>
    <p:tnLst>
      <p:par>
        <p:cTn id="1" dur="indefinite" restart="never" nodeType="tmRoot"/>
      </p:par>
    </p:tnLst>
  </p:timing>
</p:sld>
</file>

<file path=ppt/slides/slide136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1365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995227592"/>
              </p:ext>
            </p:extLst>
          </p:nvPr>
        </p:nvGraphicFramePr>
        <p:xfrm>
          <a:off x="539552" y="1268761"/>
          <a:ext cx="8208913" cy="4752530"/>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306984">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74088">
                <a:tc>
                  <a:txBody>
                    <a:bodyPr/>
                    <a:lstStyle/>
                    <a:p>
                      <a:pPr algn="ctr" fontAlgn="ctr"/>
                      <a:r>
                        <a:rPr lang="es-CO" sz="600" b="0" i="0" u="none" strike="noStrike" dirty="0">
                          <a:effectLst/>
                          <a:latin typeface="Arial"/>
                        </a:rPr>
                        <a:t>20186001010022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NOTIFICACIÓN - CONVOCATORIA NO. 436 DE 2017 DEL SENA</a:t>
                      </a: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20182120697771</a:t>
                      </a:r>
                    </a:p>
                  </a:txBody>
                  <a:tcPr marL="7620" marR="7620" marT="7620" marB="0" anchor="ctr"/>
                </a:tc>
              </a:tr>
              <a:tr h="474088">
                <a:tc>
                  <a:txBody>
                    <a:bodyPr/>
                    <a:lstStyle/>
                    <a:p>
                      <a:pPr algn="ctr" fontAlgn="ctr"/>
                      <a:r>
                        <a:rPr lang="es-CO" sz="600" b="0" i="0" u="none" strike="noStrike">
                          <a:effectLst/>
                          <a:latin typeface="Arial"/>
                        </a:rPr>
                        <a:t>20186001010052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 INSCRIPCION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4088">
                <a:tc>
                  <a:txBody>
                    <a:bodyPr/>
                    <a:lstStyle/>
                    <a:p>
                      <a:pPr algn="ctr" fontAlgn="ctr"/>
                      <a:r>
                        <a:rPr lang="es-CO" sz="600" b="0" i="0" u="none" strike="noStrike">
                          <a:effectLst/>
                          <a:latin typeface="Arial"/>
                        </a:rPr>
                        <a:t>20186001010072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NOTIFICACIÓN - CONVOCATORIA NO. 436 DE 2017 DEL SENA</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20182120694301</a:t>
                      </a:r>
                    </a:p>
                  </a:txBody>
                  <a:tcPr marL="7620" marR="7620" marT="7620" marB="0" anchor="ctr"/>
                </a:tc>
              </a:tr>
              <a:tr h="474088">
                <a:tc>
                  <a:txBody>
                    <a:bodyPr/>
                    <a:lstStyle/>
                    <a:p>
                      <a:pPr algn="ctr" fontAlgn="ctr"/>
                      <a:r>
                        <a:rPr lang="es-CO" sz="600" b="0" i="0" u="none" strike="noStrike">
                          <a:effectLst/>
                          <a:latin typeface="Arial"/>
                        </a:rPr>
                        <a:t>20186001010082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CARTA PROPUESTA COMPROMISO DE PAGO</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4088">
                <a:tc>
                  <a:txBody>
                    <a:bodyPr/>
                    <a:lstStyle/>
                    <a:p>
                      <a:pPr algn="ctr" fontAlgn="ctr"/>
                      <a:r>
                        <a:rPr lang="es-CO" sz="600" b="0" i="0" u="none" strike="noStrike">
                          <a:effectLst/>
                          <a:latin typeface="Arial"/>
                        </a:rPr>
                        <a:t>20186001010092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dirty="0">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4088">
                <a:tc>
                  <a:txBody>
                    <a:bodyPr/>
                    <a:lstStyle/>
                    <a:p>
                      <a:pPr algn="ctr" fontAlgn="ctr"/>
                      <a:r>
                        <a:rPr lang="es-CO" sz="600" b="0" i="0" u="none" strike="noStrike">
                          <a:effectLst/>
                          <a:latin typeface="Arial"/>
                        </a:rPr>
                        <a:t>20186001010112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CONVOCATORIA TERRITORIAL - MUNICIPIO DE SARAVENA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1126930">
                <a:tc>
                  <a:txBody>
                    <a:bodyPr/>
                    <a:lstStyle/>
                    <a:p>
                      <a:pPr algn="ctr" fontAlgn="ctr"/>
                      <a:r>
                        <a:rPr lang="es-CO" sz="600" b="0" i="0" u="none" strike="noStrike">
                          <a:effectLst/>
                          <a:latin typeface="Arial"/>
                        </a:rPr>
                        <a:t>20186001010132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dirty="0">
                          <a:effectLst/>
                          <a:latin typeface="Arial"/>
                        </a:rPr>
                        <a:t>LEIDY JOHANNA NARANJO CONCEDE ACCION CONSTITUCIONAL 2018 JUZGADO DIECIOCHO ADMINISTRATIVO SECCION SEGUNDA ORAL DE BOGOTA-28/11/2018-LEIDY JOHANNA NARANJO-SUSANA RAMIREZ ROJAS</a:t>
                      </a:r>
                      <a:br>
                        <a:rPr lang="es-CO" sz="600" b="0" i="0" u="none" strike="noStrike" dirty="0">
                          <a:effectLst/>
                          <a:latin typeface="Arial"/>
                        </a:rPr>
                      </a:br>
                      <a:r>
                        <a:rPr lang="es-CO" sz="600" b="0" i="0" u="none" strike="noStrike" dirty="0">
                          <a:effectLst/>
                          <a:latin typeface="Arial"/>
                        </a:rPr>
                        <a:t/>
                      </a:r>
                      <a:br>
                        <a:rPr lang="es-CO" sz="600" b="0" i="0" u="none" strike="noStrike" dirty="0">
                          <a:effectLst/>
                          <a:latin typeface="Arial"/>
                        </a:rPr>
                      </a:br>
                      <a:r>
                        <a:rPr lang="es-CO" sz="600" b="0" i="0" u="none" strike="noStrike" dirty="0">
                          <a:effectLst/>
                          <a:latin typeface="Arial"/>
                        </a:rPr>
                        <a:t/>
                      </a:r>
                      <a:br>
                        <a:rPr lang="es-CO" sz="600" b="0" i="0" u="none" strike="noStrike" dirty="0">
                          <a:effectLst/>
                          <a:latin typeface="Arial"/>
                        </a:rPr>
                      </a:br>
                      <a:r>
                        <a:rPr lang="es-CO" sz="600" b="0" i="0" u="none" strike="noStrike" dirty="0">
                          <a:effectLst/>
                          <a:latin typeface="Arial"/>
                        </a:rPr>
                        <a:t/>
                      </a:r>
                      <a:br>
                        <a:rPr lang="es-CO" sz="600" b="0" i="0" u="none" strike="noStrike" dirty="0">
                          <a:effectLst/>
                          <a:latin typeface="Arial"/>
                        </a:rPr>
                      </a:br>
                      <a:r>
                        <a:rPr lang="es-CO" sz="600" b="0" i="0" u="none" strike="noStrike" dirty="0">
                          <a:effectLst/>
                          <a:latin typeface="Arial"/>
                        </a:rPr>
                        <a:t/>
                      </a:r>
                      <a:br>
                        <a:rPr lang="es-CO" sz="600" b="0" i="0" u="none" strike="noStrike" dirty="0">
                          <a:effectLst/>
                          <a:latin typeface="Arial"/>
                        </a:rPr>
                      </a:br>
                      <a:r>
                        <a:rPr lang="es-CO" sz="600" b="0" i="0" u="none" strike="noStrike" dirty="0">
                          <a:effectLst/>
                          <a:latin typeface="Arial"/>
                        </a:rPr>
                        <a:t/>
                      </a:r>
                      <a:br>
                        <a:rPr lang="es-CO" sz="600" b="0" i="0" u="none" strike="noStrike" dirty="0">
                          <a:effectLst/>
                          <a:latin typeface="Arial"/>
                        </a:rPr>
                      </a:br>
                      <a:r>
                        <a:rPr lang="es-CO" sz="600" b="0" i="0" u="none" strike="noStrike" dirty="0">
                          <a:effectLst/>
                          <a:latin typeface="Arial"/>
                        </a:rPr>
                        <a:t/>
                      </a:r>
                      <a:br>
                        <a:rPr lang="es-CO" sz="600" b="0" i="0" u="none" strike="noStrike" dirty="0">
                          <a:effectLst/>
                          <a:latin typeface="Arial"/>
                        </a:rPr>
                      </a:br>
                      <a:endParaRPr lang="es-CO" sz="600" b="0" i="0" u="none" strike="noStrike" dirty="0">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4088">
                <a:tc>
                  <a:txBody>
                    <a:bodyPr/>
                    <a:lstStyle/>
                    <a:p>
                      <a:pPr algn="ctr" fontAlgn="ctr"/>
                      <a:r>
                        <a:rPr lang="es-CO" sz="600" b="0" i="0" u="none" strike="noStrike">
                          <a:effectLst/>
                          <a:latin typeface="Arial"/>
                        </a:rPr>
                        <a:t>20186001010142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RESPUESTA A REQUERIMIENTO CON RADICADO N° 20185000640371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898068306"/>
      </p:ext>
    </p:extLst>
  </p:cSld>
  <p:clrMapOvr>
    <a:masterClrMapping/>
  </p:clrMapOvr>
  <p:timing>
    <p:tnLst>
      <p:par>
        <p:cTn id="1" dur="indefinite" restart="never" nodeType="tmRoot"/>
      </p:par>
    </p:tnLst>
  </p:timing>
</p:sld>
</file>

<file path=ppt/slides/slide136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1366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81231112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20186001010182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20186001010272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DERECHO DE PETICION - SOLICITUD DE INFORMACION </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20181700668431</a:t>
                      </a:r>
                    </a:p>
                  </a:txBody>
                  <a:tcPr marL="7620" marR="7620" marT="7620" marB="0" anchor="ctr"/>
                </a:tc>
              </a:tr>
              <a:tr h="412045">
                <a:tc>
                  <a:txBody>
                    <a:bodyPr/>
                    <a:lstStyle/>
                    <a:p>
                      <a:pPr algn="ctr" fontAlgn="ctr"/>
                      <a:r>
                        <a:rPr lang="es-CO" sz="600" b="0" i="0" u="none" strike="noStrike">
                          <a:effectLst/>
                          <a:latin typeface="Arial"/>
                        </a:rPr>
                        <a:t>20186001010282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20186001010292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429-2016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20182110672581</a:t>
                      </a:r>
                    </a:p>
                  </a:txBody>
                  <a:tcPr marL="7620" marR="7620" marT="7620" marB="0" anchor="ctr"/>
                </a:tc>
              </a:tr>
              <a:tr h="412045">
                <a:tc>
                  <a:txBody>
                    <a:bodyPr/>
                    <a:lstStyle/>
                    <a:p>
                      <a:pPr algn="ctr" fontAlgn="ctr"/>
                      <a:r>
                        <a:rPr lang="es-CO" sz="600" b="0" i="0" u="none" strike="noStrike">
                          <a:effectLst/>
                          <a:latin typeface="Arial"/>
                        </a:rPr>
                        <a:t>20186001010312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DERECHO DE PETICION - MONICA BOLIVAR ARANGO </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20182110662691</a:t>
                      </a:r>
                    </a:p>
                  </a:txBody>
                  <a:tcPr marL="7620" marR="7620" marT="7620" marB="0" anchor="ctr"/>
                </a:tc>
              </a:tr>
              <a:tr h="412045">
                <a:tc>
                  <a:txBody>
                    <a:bodyPr/>
                    <a:lstStyle/>
                    <a:p>
                      <a:pPr algn="ctr" fontAlgn="ctr"/>
                      <a:r>
                        <a:rPr lang="es-CO" sz="600" b="0" i="0" u="none" strike="noStrike">
                          <a:effectLst/>
                          <a:latin typeface="Arial"/>
                        </a:rPr>
                        <a:t>20186001010322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DERECHO DE PETICION - HERMENCIA CORREA OTALVARO </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20182110672631</a:t>
                      </a:r>
                    </a:p>
                  </a:txBody>
                  <a:tcPr marL="7620" marR="7620" marT="7620" marB="0" anchor="ctr"/>
                </a:tc>
              </a:tr>
              <a:tr h="412045">
                <a:tc>
                  <a:txBody>
                    <a:bodyPr/>
                    <a:lstStyle/>
                    <a:p>
                      <a:pPr algn="ctr" fontAlgn="ctr"/>
                      <a:r>
                        <a:rPr lang="es-CO" sz="600" b="0" i="0" u="none" strike="noStrike">
                          <a:effectLst/>
                          <a:latin typeface="Arial"/>
                        </a:rPr>
                        <a:t>20186001010332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20186001010342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DERECHO DE PETICION - IRMA YOLANDA PINEDA PUERTO </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20182110674761</a:t>
                      </a:r>
                    </a:p>
                  </a:txBody>
                  <a:tcPr marL="7620" marR="7620" marT="7620" marB="0" anchor="ctr"/>
                </a:tc>
              </a:tr>
              <a:tr h="493103">
                <a:tc>
                  <a:txBody>
                    <a:bodyPr/>
                    <a:lstStyle/>
                    <a:p>
                      <a:pPr algn="ctr" fontAlgn="ctr"/>
                      <a:r>
                        <a:rPr lang="es-CO" sz="600" b="0" i="0" u="none" strike="noStrike">
                          <a:effectLst/>
                          <a:latin typeface="Arial"/>
                        </a:rPr>
                        <a:t>20186001010362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SECRETARIA SECCION 03 SUBSECCION 04 TRIBUNAL ADMINISTRATIVO - CUNDINAMARCA - SECCIONAL BOGOTA-JOHN EDWARD CRUZ MOLINA MARISOL MERCADO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760967004"/>
      </p:ext>
    </p:extLst>
  </p:cSld>
  <p:clrMapOvr>
    <a:masterClrMapping/>
  </p:clrMapOvr>
  <p:timing>
    <p:tnLst>
      <p:par>
        <p:cTn id="1" dur="indefinite" restart="never" nodeType="tmRoot"/>
      </p:par>
    </p:tnLst>
  </p:timing>
</p:sld>
</file>

<file path=ppt/slides/slide136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1367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833708939"/>
              </p:ext>
            </p:extLst>
          </p:nvPr>
        </p:nvGraphicFramePr>
        <p:xfrm>
          <a:off x="539552" y="1268761"/>
          <a:ext cx="8208913" cy="487840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20186001010382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DERECHO DE PETICION - MARIA RUTH RODRIGUEZ</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20182110674771</a:t>
                      </a:r>
                    </a:p>
                  </a:txBody>
                  <a:tcPr marL="7620" marR="7620" marT="7620" marB="0" anchor="ctr"/>
                </a:tc>
              </a:tr>
              <a:tr h="446138">
                <a:tc>
                  <a:txBody>
                    <a:bodyPr/>
                    <a:lstStyle/>
                    <a:p>
                      <a:pPr algn="ctr" fontAlgn="ctr"/>
                      <a:r>
                        <a:rPr lang="es-CO" sz="600" b="0" i="0" u="none" strike="noStrike">
                          <a:effectLst/>
                          <a:latin typeface="Arial"/>
                        </a:rPr>
                        <a:t>20186001010402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DERECHO DE PETICION - LUDMILA QUILINDO MACA </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20182110668311</a:t>
                      </a:r>
                    </a:p>
                  </a:txBody>
                  <a:tcPr marL="7620" marR="7620" marT="7620" marB="0" anchor="ctr"/>
                </a:tc>
              </a:tr>
              <a:tr h="412045">
                <a:tc>
                  <a:txBody>
                    <a:bodyPr/>
                    <a:lstStyle/>
                    <a:p>
                      <a:pPr algn="ctr" fontAlgn="ctr"/>
                      <a:r>
                        <a:rPr lang="es-CO" sz="600" b="0" i="0" u="none" strike="noStrike">
                          <a:effectLst/>
                          <a:latin typeface="Arial"/>
                        </a:rPr>
                        <a:t>20186001010422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DERECHO DE PETICION - ALBA PATRICIA GARCIA RIVERA </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20182110668371</a:t>
                      </a:r>
                    </a:p>
                  </a:txBody>
                  <a:tcPr marL="7620" marR="7620" marT="7620" marB="0" anchor="ctr"/>
                </a:tc>
              </a:tr>
              <a:tr h="412045">
                <a:tc>
                  <a:txBody>
                    <a:bodyPr/>
                    <a:lstStyle/>
                    <a:p>
                      <a:pPr algn="ctr" fontAlgn="ctr"/>
                      <a:r>
                        <a:rPr lang="es-CO" sz="600" b="0" i="0" u="none" strike="noStrike">
                          <a:effectLst/>
                          <a:latin typeface="Arial"/>
                        </a:rPr>
                        <a:t>20186001010452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20186001010532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OFICIO COPIA A LA CNSC - SOLICITUD DE INFORMACION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20186001010552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REMISION DE INFORMACION  CDP</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20186001010562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CENTRO SERVICIOS ADMINISTRATIVOS JUZGADO CIRCUITO PENAL ESPECIALIZADO - SECCIONAL BUCARAMANGA-NOTIFICACION FALLO ACCION TUTELA INTERPUESTA ANGELA MARCELA BECERRA ESPAÑOL-MARISOL MERCADO  NIEGA 2018 28/11/2018</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20186001010572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OFICIO RADICADO N° 20182220552261 DEL 01 DE OCTUBRE DE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r h="493103">
                <a:tc>
                  <a:txBody>
                    <a:bodyPr/>
                    <a:lstStyle/>
                    <a:p>
                      <a:pPr algn="ctr" fontAlgn="ctr"/>
                      <a:r>
                        <a:rPr lang="es-CO" sz="600" b="0" i="0" u="none" strike="noStrike" dirty="0">
                          <a:effectLst/>
                          <a:latin typeface="Arial"/>
                        </a:rPr>
                        <a:t>20186001010582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666430153"/>
      </p:ext>
    </p:extLst>
  </p:cSld>
  <p:clrMapOvr>
    <a:masterClrMapping/>
  </p:clrMapOvr>
  <p:timing>
    <p:tnLst>
      <p:par>
        <p:cTn id="1" dur="indefinite" restart="never" nodeType="tmRoot"/>
      </p:par>
    </p:tnLst>
  </p:timing>
</p:sld>
</file>

<file path=ppt/slides/slide136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1368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671639417"/>
              </p:ext>
            </p:extLst>
          </p:nvPr>
        </p:nvGraphicFramePr>
        <p:xfrm>
          <a:off x="539552" y="1268764"/>
          <a:ext cx="8208913" cy="4608507"/>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30737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74694">
                <a:tc>
                  <a:txBody>
                    <a:bodyPr/>
                    <a:lstStyle/>
                    <a:p>
                      <a:pPr algn="ctr" fontAlgn="ctr"/>
                      <a:r>
                        <a:rPr lang="es-CO" sz="600" b="0" i="0" u="none" strike="noStrike" dirty="0">
                          <a:effectLst/>
                          <a:latin typeface="Arial"/>
                        </a:rPr>
                        <a:t>20186001010592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CDP CONVOCATORIA CONTRALORIA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4694">
                <a:tc>
                  <a:txBody>
                    <a:bodyPr/>
                    <a:lstStyle/>
                    <a:p>
                      <a:pPr algn="ctr" fontAlgn="ctr"/>
                      <a:r>
                        <a:rPr lang="es-CO" sz="600" b="0" i="0" u="none" strike="noStrike">
                          <a:effectLst/>
                          <a:latin typeface="Arial"/>
                        </a:rPr>
                        <a:t>20186001010602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VA - DERECHO DE PETICION - CONVOCATORIA 436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4694">
                <a:tc>
                  <a:txBody>
                    <a:bodyPr/>
                    <a:lstStyle/>
                    <a:p>
                      <a:pPr algn="ctr" fontAlgn="ctr"/>
                      <a:r>
                        <a:rPr lang="es-CO" sz="600" b="0" i="0" u="none" strike="noStrike">
                          <a:effectLst/>
                          <a:latin typeface="Arial"/>
                        </a:rPr>
                        <a:t>20186001010622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IRREGULARIDAD CALIFICACIÓN PRUEBA TÉCNICO PEDAGOGICA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4694">
                <a:tc>
                  <a:txBody>
                    <a:bodyPr/>
                    <a:lstStyle/>
                    <a:p>
                      <a:pPr algn="ctr" fontAlgn="ctr"/>
                      <a:r>
                        <a:rPr lang="es-CO" sz="600" b="0" i="0" u="none" strike="noStrike">
                          <a:effectLst/>
                          <a:latin typeface="Arial"/>
                        </a:rPr>
                        <a:t>20186001010642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JUZGADO 12 ADMINISTRATIVO SECCION SEGUNDA SECCIONAL BOGOTA-CESAR AUGUSTO GONZALEZ C-LEIDY JOHANNA-CESAR AUGUSTO GONZALEZ-CESAR AUGUSTO GONZALEZ CHAPARRO</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20181400662901</a:t>
                      </a:r>
                    </a:p>
                  </a:txBody>
                  <a:tcPr marL="7620" marR="7620" marT="7620" marB="0" anchor="ctr"/>
                </a:tc>
              </a:tr>
              <a:tr h="474694">
                <a:tc>
                  <a:txBody>
                    <a:bodyPr/>
                    <a:lstStyle/>
                    <a:p>
                      <a:pPr algn="ctr" fontAlgn="ctr"/>
                      <a:r>
                        <a:rPr lang="es-CO" sz="600" b="0" i="0" u="none" strike="noStrike">
                          <a:effectLst/>
                          <a:latin typeface="Arial"/>
                        </a:rPr>
                        <a:t>20186001010652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4694">
                <a:tc>
                  <a:txBody>
                    <a:bodyPr/>
                    <a:lstStyle/>
                    <a:p>
                      <a:pPr algn="ctr" fontAlgn="ctr"/>
                      <a:r>
                        <a:rPr lang="es-CO" sz="600" b="0" i="0" u="none" strike="noStrike">
                          <a:effectLst/>
                          <a:latin typeface="Arial"/>
                        </a:rPr>
                        <a:t>20186001010662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JUZGADO 01 ADMINISTRATIVO SAN GIL-MARISOL MERCADO  NIEGA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4694">
                <a:tc>
                  <a:txBody>
                    <a:bodyPr/>
                    <a:lstStyle/>
                    <a:p>
                      <a:pPr algn="ctr" fontAlgn="ctr"/>
                      <a:r>
                        <a:rPr lang="es-CO" sz="600" b="0" i="0" u="none" strike="noStrike">
                          <a:effectLst/>
                          <a:latin typeface="Arial"/>
                        </a:rPr>
                        <a:t>20186001010672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VA SENA- DENUNCIA IRREGULARIDAD PROCESO OPEC 60476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4694">
                <a:tc>
                  <a:txBody>
                    <a:bodyPr/>
                    <a:lstStyle/>
                    <a:p>
                      <a:pPr algn="ctr" fontAlgn="ctr"/>
                      <a:r>
                        <a:rPr lang="es-CO" sz="600" b="0" i="0" u="none" strike="noStrike">
                          <a:effectLst/>
                          <a:latin typeface="Arial"/>
                        </a:rPr>
                        <a:t>20186001010682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RECLAMACIÓN SOBRE EVALUACIÓN DE ANTECEDENTES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3578">
                <a:tc>
                  <a:txBody>
                    <a:bodyPr/>
                    <a:lstStyle/>
                    <a:p>
                      <a:pPr algn="ctr" fontAlgn="ctr"/>
                      <a:r>
                        <a:rPr lang="es-CO" sz="600" b="0" i="0" u="none" strike="noStrike">
                          <a:effectLst/>
                          <a:latin typeface="Arial"/>
                        </a:rPr>
                        <a:t>20186001010702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220947311"/>
      </p:ext>
    </p:extLst>
  </p:cSld>
  <p:clrMapOvr>
    <a:masterClrMapping/>
  </p:clrMapOvr>
  <p:timing>
    <p:tnLst>
      <p:par>
        <p:cTn id="1" dur="indefinite" restart="never" nodeType="tmRoot"/>
      </p:par>
    </p:tnLst>
  </p:timing>
</p:sld>
</file>

<file path=ppt/slides/slide136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1369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691654883"/>
              </p:ext>
            </p:extLst>
          </p:nvPr>
        </p:nvGraphicFramePr>
        <p:xfrm>
          <a:off x="539552" y="1268761"/>
          <a:ext cx="8208913" cy="478696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20186001010712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20186001010722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20186001010732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NOTIFICACIONES</a:t>
                      </a:r>
                    </a:p>
                  </a:txBody>
                  <a:tcPr marL="7620" marR="7620" marT="7620" marB="0" anchor="ctr"/>
                </a:tc>
                <a:tc>
                  <a:txBody>
                    <a:bodyPr/>
                    <a:lstStyle/>
                    <a:p>
                      <a:pPr algn="ctr" fontAlgn="ctr"/>
                      <a:r>
                        <a:rPr lang="es-CO" sz="600" b="0" i="0" u="none" strike="noStrike">
                          <a:effectLst/>
                          <a:latin typeface="Arial"/>
                        </a:rPr>
                        <a:t>COMUNICACIÓN ACCIÓN DE TUTELA LINA ALEXANDRA HERRERA CRUZ</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20186001010752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20186001010772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RECURSO DE APELACION CONTRA LA EVALUACION O CALIFICACION DE LA PRUEBA TECNICOPEDAGOGICA - CONVOCATORIA 436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20186001010792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JUZGADO 16 ADMINISTRATIVO DE BOGOTA-DIANA PAOLA ROJAS CONCEDE ORDENA 2018 28/11/2018-LUIS CARLOS BARACALDO PRIETO- AUTO ORDENA VINCULAR 2018-00481 Y REQUIERE A LAS ENTIDADES ACCIONADAS</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20186001010812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DIANA MILENA S-REQUERIMIENTO INMEDIATO 28/11/2018 28/11/2018</a:t>
                      </a:r>
                      <a:br>
                        <a:rPr lang="es-CO" sz="600" b="0" i="0" u="none" strike="noStrike">
                          <a:effectLst/>
                          <a:latin typeface="Arial"/>
                        </a:rPr>
                      </a:br>
                      <a:r>
                        <a:rPr lang="es-CO" sz="600" b="0" i="0" u="none" strike="noStrike">
                          <a:effectLst/>
                          <a:latin typeface="Arial"/>
                        </a:rPr>
                        <a:t> URGENTE NOTIFICACIÓN AUTO NULIDAD.REQUERIMIENTO ACCIÓN DE TUTELA 2018-550 DE DE YENCY LORENA CHITIVA LEON </a:t>
                      </a:r>
                    </a:p>
                  </a:txBody>
                  <a:tcPr marL="7620" marR="7620" marT="7620" marB="0" anchor="ctr"/>
                </a:tc>
                <a:tc>
                  <a:txBody>
                    <a:bodyPr/>
                    <a:lstStyle/>
                    <a:p>
                      <a:pPr algn="ctr" fontAlgn="ctr"/>
                      <a:r>
                        <a:rPr lang="es-CO" sz="600" b="0" i="0" u="none" strike="noStrike">
                          <a:effectLst/>
                          <a:latin typeface="Arial"/>
                        </a:rPr>
                        <a:t>30/11/2018</a:t>
                      </a:r>
                    </a:p>
                  </a:txBody>
                  <a:tcPr marL="7620" marR="7620" marT="7620" marB="0" anchor="ctr"/>
                </a:tc>
                <a:tc>
                  <a:txBody>
                    <a:bodyPr/>
                    <a:lstStyle/>
                    <a:p>
                      <a:pPr algn="ctr" fontAlgn="ctr"/>
                      <a:r>
                        <a:rPr lang="es-CO" sz="600" b="0" i="0" u="none" strike="noStrike">
                          <a:effectLst/>
                          <a:latin typeface="Arial"/>
                        </a:rPr>
                        <a:t>20181400660821</a:t>
                      </a:r>
                    </a:p>
                  </a:txBody>
                  <a:tcPr marL="7620" marR="7620" marT="7620" marB="0" anchor="ctr"/>
                </a:tc>
              </a:tr>
              <a:tr h="412045">
                <a:tc>
                  <a:txBody>
                    <a:bodyPr/>
                    <a:lstStyle/>
                    <a:p>
                      <a:pPr algn="ctr" fontAlgn="ctr"/>
                      <a:r>
                        <a:rPr lang="es-CO" sz="600" b="0" i="0" u="none" strike="noStrike">
                          <a:effectLst/>
                          <a:latin typeface="Arial"/>
                        </a:rPr>
                        <a:t>20186001010862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JUZGADO 4 PENAL DEL CIRCUITO ESPECIALIZADO DE VILLAVICENCIO-DECRETA NULIDAD-MARISOL MERCADO -CARLOS ALBERTO RIVERA BARRERA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20186001010872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PRORROGA CONTRATO 272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51912765"/>
      </p:ext>
    </p:extLst>
  </p:cSld>
  <p:clrMapOvr>
    <a:masterClrMapping/>
  </p:clrMapOvr>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73942704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201810290032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201810290038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201810290039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Dirección de Apoyo Corporativo - Talento Humano</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Dirección de Apoyo Corporativo - Talento Humano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201810290040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201810290041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201810290047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137</a:t>
            </a:fld>
            <a:endParaRPr lang="es-CO"/>
          </a:p>
        </p:txBody>
      </p:sp>
    </p:spTree>
    <p:extLst>
      <p:ext uri="{BB962C8B-B14F-4D97-AF65-F5344CB8AC3E}">
        <p14:creationId xmlns:p14="http://schemas.microsoft.com/office/powerpoint/2010/main" val="627948019"/>
      </p:ext>
    </p:extLst>
  </p:cSld>
  <p:clrMapOvr>
    <a:masterClrMapping/>
  </p:clrMapOvr>
  <p:timing>
    <p:tnLst>
      <p:par>
        <p:cTn id="1" dur="indefinite" restart="never" nodeType="tmRoot"/>
      </p:par>
    </p:tnLst>
  </p:timing>
</p:sld>
</file>

<file path=ppt/slides/slide137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1370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983648760"/>
              </p:ext>
            </p:extLst>
          </p:nvPr>
        </p:nvGraphicFramePr>
        <p:xfrm>
          <a:off x="539552" y="1268761"/>
          <a:ext cx="8208913" cy="478696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20186001010882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20186001010892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 PEDRO J. HOYOS VALLE </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20182020695531</a:t>
                      </a:r>
                    </a:p>
                  </a:txBody>
                  <a:tcPr marL="7620" marR="7620" marT="7620" marB="0" anchor="ctr"/>
                </a:tc>
              </a:tr>
              <a:tr h="412045">
                <a:tc>
                  <a:txBody>
                    <a:bodyPr/>
                    <a:lstStyle/>
                    <a:p>
                      <a:pPr algn="ctr" fontAlgn="ctr"/>
                      <a:r>
                        <a:rPr lang="es-CO" sz="600" b="0" i="0" u="none" strike="noStrike">
                          <a:effectLst/>
                          <a:latin typeface="Arial"/>
                        </a:rPr>
                        <a:t>20186001010962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CAMBIO DE CORREO ELECTRONICO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20186001011012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SECRETARIA SALA PENAL TRIBUNAL SUPERIOR SECCIONAL ARMENIA-DECRETA NULIDAD-LEIDY JOHANNA</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20181400665991</a:t>
                      </a:r>
                    </a:p>
                  </a:txBody>
                  <a:tcPr marL="7620" marR="7620" marT="7620" marB="0" anchor="ctr"/>
                </a:tc>
              </a:tr>
              <a:tr h="412045">
                <a:tc>
                  <a:txBody>
                    <a:bodyPr/>
                    <a:lstStyle/>
                    <a:p>
                      <a:pPr algn="ctr" fontAlgn="ctr"/>
                      <a:r>
                        <a:rPr lang="es-CO" sz="600" b="0" i="0" u="none" strike="noStrike">
                          <a:effectLst/>
                          <a:latin typeface="Arial"/>
                        </a:rPr>
                        <a:t>20186001011032</a:t>
                      </a:r>
                    </a:p>
                  </a:txBody>
                  <a:tcPr marL="7620" marR="7620" marT="7620" marB="0" anchor="ctr"/>
                </a:tc>
                <a:tc>
                  <a:txBody>
                    <a:bodyPr/>
                    <a:lstStyle/>
                    <a:p>
                      <a:pPr algn="ctr" fontAlgn="ctr"/>
                      <a:r>
                        <a:rPr lang="es-CO" sz="600" b="0" i="0" u="none" strike="noStrike">
                          <a:effectLst/>
                          <a:latin typeface="Arial"/>
                        </a:rPr>
                        <a:t>28/11/2018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2018 27/11/2018 29/11/2018 -JUZGADO 06 ADMINISTRATIVO SECCIONAL MONTERIA TUTELA SENA 436 LISTA DE ELEGIBLES OFICIO N°  201800537 VICTOR RAUL BERROCAL DE LA OSSA DIANA PAOLA ROJAS</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20181400662881</a:t>
                      </a:r>
                    </a:p>
                  </a:txBody>
                  <a:tcPr marL="7620" marR="7620" marT="7620" marB="0" anchor="ctr"/>
                </a:tc>
              </a:tr>
              <a:tr h="412045">
                <a:tc>
                  <a:txBody>
                    <a:bodyPr/>
                    <a:lstStyle/>
                    <a:p>
                      <a:pPr algn="ctr" fontAlgn="ctr"/>
                      <a:r>
                        <a:rPr lang="es-CO" sz="600" b="0" i="0" u="none" strike="noStrike">
                          <a:effectLst/>
                          <a:latin typeface="Arial"/>
                        </a:rPr>
                        <a:t>20186001011092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REPORTE DE LOS EMPLEADOS PUBLICOS EN PROVISIONALIDAD</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20186001011142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CUMPLIMIENTO FALLO DE TUTELA 201800119 MONICA LILIANA RODRIGUEZ - CONVOCATORIA 427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20186001011152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CONDICION DE AMENAZA Sr. RODRIGO SALDARRIAGA </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20191020009751</a:t>
                      </a:r>
                    </a:p>
                  </a:txBody>
                  <a:tcPr marL="7620" marR="7620" marT="7620" marB="0" anchor="ctr"/>
                </a:tc>
              </a:tr>
              <a:tr h="493103">
                <a:tc>
                  <a:txBody>
                    <a:bodyPr/>
                    <a:lstStyle/>
                    <a:p>
                      <a:pPr algn="ctr" fontAlgn="ctr"/>
                      <a:r>
                        <a:rPr lang="es-CO" sz="600" b="0" i="0" u="none" strike="noStrike">
                          <a:effectLst/>
                          <a:latin typeface="Arial"/>
                        </a:rPr>
                        <a:t>20186001011242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EXPEDIENTE ACTUACION ADMINISTRATIVA SANCIONATORIA - BENJAMIN AUGUSTO GUARDO DEL RIO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359021334"/>
      </p:ext>
    </p:extLst>
  </p:cSld>
  <p:clrMapOvr>
    <a:masterClrMapping/>
  </p:clrMapOvr>
  <p:timing>
    <p:tnLst>
      <p:par>
        <p:cTn id="1" dur="indefinite" restart="never" nodeType="tmRoot"/>
      </p:par>
    </p:tnLst>
  </p:timing>
</p:sld>
</file>

<file path=ppt/slides/slide137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1371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365893965"/>
              </p:ext>
            </p:extLst>
          </p:nvPr>
        </p:nvGraphicFramePr>
        <p:xfrm>
          <a:off x="539552" y="1268756"/>
          <a:ext cx="8208913" cy="468052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31218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82112">
                <a:tc>
                  <a:txBody>
                    <a:bodyPr/>
                    <a:lstStyle/>
                    <a:p>
                      <a:pPr algn="ctr" fontAlgn="ctr"/>
                      <a:r>
                        <a:rPr lang="es-CO" sz="600" b="0" i="0" u="none" strike="noStrike" dirty="0">
                          <a:effectLst/>
                          <a:latin typeface="Arial"/>
                        </a:rPr>
                        <a:t>20186001011252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pt-BR" sz="600" b="0" i="0" u="none" strike="noStrike">
                          <a:effectLst/>
                          <a:latin typeface="Arial"/>
                        </a:rPr>
                        <a:t>TRASLADO POR COMPETENCIA Sr. SEBANTIAN RAMIREZ</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82112">
                <a:tc>
                  <a:txBody>
                    <a:bodyPr/>
                    <a:lstStyle/>
                    <a:p>
                      <a:pPr algn="ctr" fontAlgn="ctr"/>
                      <a:r>
                        <a:rPr lang="es-CO" sz="600" b="0" i="0" u="none" strike="noStrike">
                          <a:effectLst/>
                          <a:latin typeface="Arial"/>
                        </a:rPr>
                        <a:t>20186001011322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RESPUESTA DERECHO DE PETICION A NELLY RODRIGUEZ - RADICADO 20182120626251 - INFORMATIVO ARCHIVAR</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82112">
                <a:tc>
                  <a:txBody>
                    <a:bodyPr/>
                    <a:lstStyle/>
                    <a:p>
                      <a:pPr algn="ctr" fontAlgn="ctr"/>
                      <a:r>
                        <a:rPr lang="es-CO" sz="600" b="0" i="0" u="none" strike="noStrike">
                          <a:effectLst/>
                          <a:latin typeface="Arial"/>
                        </a:rPr>
                        <a:t>20186001011332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RESPUESTA OFICIO NORTE DE SANTANDER </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20182310674151</a:t>
                      </a:r>
                    </a:p>
                  </a:txBody>
                  <a:tcPr marL="7620" marR="7620" marT="7620" marB="0" anchor="ctr"/>
                </a:tc>
              </a:tr>
              <a:tr h="482112">
                <a:tc>
                  <a:txBody>
                    <a:bodyPr/>
                    <a:lstStyle/>
                    <a:p>
                      <a:pPr algn="ctr" fontAlgn="ctr"/>
                      <a:r>
                        <a:rPr lang="es-CO" sz="600" b="0" i="0" u="none" strike="noStrike">
                          <a:effectLst/>
                          <a:latin typeface="Arial"/>
                        </a:rPr>
                        <a:t>20186001011372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SOTIACION DOCENTE AMENAZADO - AURA DEL SOCORRO FRANCO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82112">
                <a:tc>
                  <a:txBody>
                    <a:bodyPr/>
                    <a:lstStyle/>
                    <a:p>
                      <a:pPr algn="ctr" fontAlgn="ctr"/>
                      <a:r>
                        <a:rPr lang="es-CO" sz="600" b="0" i="0" u="none" strike="noStrike">
                          <a:effectLst/>
                          <a:latin typeface="Arial"/>
                        </a:rPr>
                        <a:t>20186001011382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SOTIACION DOCENTE AMENAZADO - GERMAN MARIN HENAO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82112">
                <a:tc>
                  <a:txBody>
                    <a:bodyPr/>
                    <a:lstStyle/>
                    <a:p>
                      <a:pPr algn="ctr" fontAlgn="ctr"/>
                      <a:r>
                        <a:rPr lang="es-CO" sz="600" b="0" i="0" u="none" strike="noStrike">
                          <a:effectLst/>
                          <a:latin typeface="Arial"/>
                        </a:rPr>
                        <a:t>20186001011412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RESPUESTA A RADICADO 20181020521841 CONVOCATORIA 433</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82112">
                <a:tc>
                  <a:txBody>
                    <a:bodyPr/>
                    <a:lstStyle/>
                    <a:p>
                      <a:pPr algn="ctr" fontAlgn="ctr"/>
                      <a:r>
                        <a:rPr lang="es-CO" sz="600" b="0" i="0" u="none" strike="noStrike">
                          <a:effectLst/>
                          <a:latin typeface="Arial"/>
                        </a:rPr>
                        <a:t>20186001011462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RESPUESTA A RADICADO 2018001991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82112">
                <a:tc>
                  <a:txBody>
                    <a:bodyPr/>
                    <a:lstStyle/>
                    <a:p>
                      <a:pPr algn="ctr" fontAlgn="ctr"/>
                      <a:r>
                        <a:rPr lang="es-CO" sz="600" b="0" i="0" u="none" strike="noStrike">
                          <a:effectLst/>
                          <a:latin typeface="Arial"/>
                        </a:rPr>
                        <a:t>20186001011492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REQUERIMIENTO TUTELA DE ROCIO CONTRERAS SANTANDER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11447">
                <a:tc>
                  <a:txBody>
                    <a:bodyPr/>
                    <a:lstStyle/>
                    <a:p>
                      <a:pPr algn="ctr" fontAlgn="ctr"/>
                      <a:r>
                        <a:rPr lang="es-CO" sz="600" b="0" i="0" u="none" strike="noStrike">
                          <a:effectLst/>
                          <a:latin typeface="Arial"/>
                        </a:rPr>
                        <a:t>20186001011502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REQUERIMIENTO TUTELA DE ROCIO CONTRERAS SANTANDER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990710159"/>
      </p:ext>
    </p:extLst>
  </p:cSld>
  <p:clrMapOvr>
    <a:masterClrMapping/>
  </p:clrMapOvr>
  <p:timing>
    <p:tnLst>
      <p:par>
        <p:cTn id="1" dur="indefinite" restart="never" nodeType="tmRoot"/>
      </p:par>
    </p:tnLst>
  </p:timing>
</p:sld>
</file>

<file path=ppt/slides/slide137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1372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44215613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20186001011512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CONVOCATORIA 428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20186001011522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REQUERIMIENTO TUTELA DE ROCIO CONTRERAS SANTANDER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20186001011562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PRONUNCIAMIENTO EQUIVALENCIAS CARGOS DE NIVEL PROFECIONAL SUPERINTENDENCIA DE SUBSIDIO FAMILIAR Y ALCALDIA DE BELLO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20186001011692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NOTIFICACION VIA ELECTRONICA RESOLUCION 20181400155565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20186001011732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REVISION DE PROVISIONALES UNIDAD NACIONAL DE PROTECCION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20186001011762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LISTA DE ELEGIBLES CONVOCATORIA 320 DE 2014</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20191020010181</a:t>
                      </a:r>
                    </a:p>
                  </a:txBody>
                  <a:tcPr marL="7620" marR="7620" marT="7620" marB="0" anchor="ctr"/>
                </a:tc>
              </a:tr>
              <a:tr h="412045">
                <a:tc>
                  <a:txBody>
                    <a:bodyPr/>
                    <a:lstStyle/>
                    <a:p>
                      <a:pPr algn="ctr" fontAlgn="ctr"/>
                      <a:r>
                        <a:rPr lang="es-CO" sz="600" b="0" i="0" u="none" strike="noStrike">
                          <a:effectLst/>
                          <a:latin typeface="Arial"/>
                        </a:rPr>
                        <a:t>20186001011772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PROCESO DISCIPLINARIO N° 201705951</a:t>
                      </a:r>
                      <a:br>
                        <a:rPr lang="es-CO" sz="600" b="0" i="0" u="none" strike="noStrike">
                          <a:effectLst/>
                          <a:latin typeface="Arial"/>
                        </a:rPr>
                      </a:br>
                      <a:r>
                        <a:rPr lang="es-CO" sz="600" b="0" i="0" u="none" strike="noStrike">
                          <a:effectLst/>
                          <a:latin typeface="Arial"/>
                        </a:rPr>
                        <a:t>SIRIA WELL JIMENEZ OROZCO </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20181700661401</a:t>
                      </a:r>
                    </a:p>
                  </a:txBody>
                  <a:tcPr marL="7620" marR="7620" marT="7620" marB="0" anchor="ctr"/>
                </a:tc>
              </a:tr>
              <a:tr h="412045">
                <a:tc>
                  <a:txBody>
                    <a:bodyPr/>
                    <a:lstStyle/>
                    <a:p>
                      <a:pPr algn="ctr" fontAlgn="ctr"/>
                      <a:r>
                        <a:rPr lang="es-CO" sz="600" b="0" i="0" u="none" strike="noStrike">
                          <a:effectLst/>
                          <a:latin typeface="Arial"/>
                        </a:rPr>
                        <a:t>20186001011782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INVESTIGACION PRELIMINAR UIS-2018-496454 / IUC-D-2018-1193269</a:t>
                      </a:r>
                      <a:br>
                        <a:rPr lang="es-CO" sz="600" b="0" i="0" u="none" strike="noStrike">
                          <a:effectLst/>
                          <a:latin typeface="Arial"/>
                        </a:rPr>
                      </a:br>
                      <a:r>
                        <a:rPr lang="es-CO" sz="600" b="0" i="0" u="none" strike="noStrike">
                          <a:effectLst/>
                          <a:latin typeface="Arial"/>
                        </a:rPr>
                        <a:t>(Favor incluir este numero en la respuesta)</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20181020671221</a:t>
                      </a:r>
                    </a:p>
                  </a:txBody>
                  <a:tcPr marL="7620" marR="7620" marT="7620" marB="0" anchor="ctr"/>
                </a:tc>
              </a:tr>
              <a:tr h="493103">
                <a:tc>
                  <a:txBody>
                    <a:bodyPr/>
                    <a:lstStyle/>
                    <a:p>
                      <a:pPr algn="ctr" fontAlgn="ctr"/>
                      <a:r>
                        <a:rPr lang="es-CO" sz="600" b="0" i="0" u="none" strike="noStrike">
                          <a:effectLst/>
                          <a:latin typeface="Arial"/>
                        </a:rPr>
                        <a:t>20186001011802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APLICACION AL ARTICULO 97 DE CODIGO DE PROCEDIMIENTO ADMINISTRATIVO </a:t>
                      </a:r>
                      <a:br>
                        <a:rPr lang="es-CO" sz="600" b="0" i="0" u="none" strike="noStrike">
                          <a:effectLst/>
                          <a:latin typeface="Arial"/>
                        </a:rPr>
                      </a:br>
                      <a:r>
                        <a:rPr lang="es-CO" sz="600" b="0" i="0" u="none" strike="noStrike">
                          <a:effectLst/>
                          <a:latin typeface="Arial"/>
                        </a:rPr>
                        <a:t>AUTO 20172120004474</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dirty="0">
                          <a:effectLst/>
                          <a:latin typeface="Arial"/>
                        </a:rPr>
                        <a:t>20182120694961</a:t>
                      </a:r>
                    </a:p>
                  </a:txBody>
                  <a:tcPr marL="7620" marR="7620" marT="7620" marB="0" anchor="ctr"/>
                </a:tc>
              </a:tr>
            </a:tbl>
          </a:graphicData>
        </a:graphic>
      </p:graphicFrame>
    </p:spTree>
    <p:extLst>
      <p:ext uri="{BB962C8B-B14F-4D97-AF65-F5344CB8AC3E}">
        <p14:creationId xmlns:p14="http://schemas.microsoft.com/office/powerpoint/2010/main" val="4251747050"/>
      </p:ext>
    </p:extLst>
  </p:cSld>
  <p:clrMapOvr>
    <a:masterClrMapping/>
  </p:clrMapOvr>
  <p:timing>
    <p:tnLst>
      <p:par>
        <p:cTn id="1" dur="indefinite" restart="never" nodeType="tmRoot"/>
      </p:par>
    </p:tnLst>
  </p:timing>
</p:sld>
</file>

<file path=ppt/slides/slide137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1373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313630879"/>
              </p:ext>
            </p:extLst>
          </p:nvPr>
        </p:nvGraphicFramePr>
        <p:xfrm>
          <a:off x="539552" y="1268761"/>
          <a:ext cx="8208913" cy="484250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8091">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14024">
                <a:tc>
                  <a:txBody>
                    <a:bodyPr/>
                    <a:lstStyle/>
                    <a:p>
                      <a:pPr algn="ctr" fontAlgn="ctr"/>
                      <a:r>
                        <a:rPr lang="es-CO" sz="600" b="0" i="0" u="none" strike="noStrike" dirty="0">
                          <a:effectLst/>
                          <a:latin typeface="Arial"/>
                        </a:rPr>
                        <a:t>20186001011812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 COMUNICACION - VALORACION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4024">
                <a:tc>
                  <a:txBody>
                    <a:bodyPr/>
                    <a:lstStyle/>
                    <a:p>
                      <a:pPr algn="ctr" fontAlgn="ctr"/>
                      <a:r>
                        <a:rPr lang="es-CO" sz="600" b="0" i="0" u="none" strike="noStrike">
                          <a:effectLst/>
                          <a:latin typeface="Arial"/>
                        </a:rPr>
                        <a:t>20186001011852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DOCUMENTOS EXTINTOS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4024">
                <a:tc>
                  <a:txBody>
                    <a:bodyPr/>
                    <a:lstStyle/>
                    <a:p>
                      <a:pPr algn="ctr" fontAlgn="ctr"/>
                      <a:r>
                        <a:rPr lang="es-CO" sz="600" b="0" i="0" u="none" strike="noStrike">
                          <a:effectLst/>
                          <a:latin typeface="Arial"/>
                        </a:rPr>
                        <a:t>20186001011862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COPIA ACTOS ADMINISTRATIVOS CONVOCATORIA 431 DE 2016 SEGUN RAD. 2018102063401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76919">
                <a:tc>
                  <a:txBody>
                    <a:bodyPr/>
                    <a:lstStyle/>
                    <a:p>
                      <a:pPr algn="ctr" fontAlgn="ctr"/>
                      <a:r>
                        <a:rPr lang="es-CO" sz="600" b="0" i="0" u="none" strike="noStrike">
                          <a:effectLst/>
                          <a:latin typeface="Arial"/>
                        </a:rPr>
                        <a:t>20186001011912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2018 28/11/2018 3/12/2018- JUZGADO 01 ADMINISTRATIVO DE ARAUCA TUTELA SENA 436 LISTA DE ELEGIBLES OFICIO N° 201800373 GERSON FINES MENA ARDILA EVARISTO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20181400662191</a:t>
                      </a:r>
                    </a:p>
                  </a:txBody>
                  <a:tcPr marL="7620" marR="7620" marT="7620" marB="0" anchor="ctr"/>
                </a:tc>
              </a:tr>
              <a:tr h="495471">
                <a:tc>
                  <a:txBody>
                    <a:bodyPr/>
                    <a:lstStyle/>
                    <a:p>
                      <a:pPr algn="ctr" fontAlgn="ctr"/>
                      <a:r>
                        <a:rPr lang="es-CO" sz="600" b="0" i="0" u="none" strike="noStrike">
                          <a:effectLst/>
                          <a:latin typeface="Arial"/>
                        </a:rPr>
                        <a:t>20186001011922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SECRETARIA GENERAL CONSEJO ESTADO 01 - SECCIONAL BOGOTA-JOSE IGNACIO MESA RUIZ- EVARISTO -2018-04016-00</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20181400671371</a:t>
                      </a:r>
                    </a:p>
                  </a:txBody>
                  <a:tcPr marL="7620" marR="7620" marT="7620" marB="0" anchor="ctr"/>
                </a:tc>
              </a:tr>
              <a:tr h="658366">
                <a:tc>
                  <a:txBody>
                    <a:bodyPr/>
                    <a:lstStyle/>
                    <a:p>
                      <a:pPr algn="ctr" fontAlgn="ctr"/>
                      <a:r>
                        <a:rPr lang="es-CO" sz="600" b="0" i="0" u="none" strike="noStrike">
                          <a:effectLst/>
                          <a:latin typeface="Arial"/>
                        </a:rPr>
                        <a:t>20186001011932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2018 28/11/2018 30/11/2018-JUZGADO 01 FAMILIA SECCIONAL NEIVA TUTELA SENA 436 LISTA DE ELEGIBLES OFICIO N°  201800563 YULI ANDREA VERJAN CURACA MARISOL MERCADO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4024">
                <a:tc>
                  <a:txBody>
                    <a:bodyPr/>
                    <a:lstStyle/>
                    <a:p>
                      <a:pPr algn="ctr" fontAlgn="ctr"/>
                      <a:r>
                        <a:rPr lang="es-CO" sz="600" b="0" i="0" u="none" strike="noStrike">
                          <a:effectLst/>
                          <a:latin typeface="Arial"/>
                        </a:rPr>
                        <a:t>20186001011982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TRASLADO DE RESOLUCION  RECURSO DE PEPOSICION EMITIDA POR SECRETARIA DE EDUCACION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658366">
                <a:tc>
                  <a:txBody>
                    <a:bodyPr/>
                    <a:lstStyle/>
                    <a:p>
                      <a:pPr algn="ctr" fontAlgn="ctr"/>
                      <a:r>
                        <a:rPr lang="es-CO" sz="600" b="0" i="0" u="none" strike="noStrike">
                          <a:effectLst/>
                          <a:latin typeface="Arial"/>
                        </a:rPr>
                        <a:t>20186001011992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2018 28/11/2018 30/11/2018- JUZGADO 01 DE MONIQUIRA TUTELA INPEC 335 PRUEBAS OFICIO N° 935 201800176 MARTHA KATHERINE ROJAS APONTE LEIDY JOHANNA NARANJO</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098639798"/>
      </p:ext>
    </p:extLst>
  </p:cSld>
  <p:clrMapOvr>
    <a:masterClrMapping/>
  </p:clrMapOvr>
  <p:timing>
    <p:tnLst>
      <p:par>
        <p:cTn id="1" dur="indefinite" restart="never" nodeType="tmRoot"/>
      </p:par>
    </p:tnLst>
  </p:timing>
</p:sld>
</file>

<file path=ppt/slides/slide137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1374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124994232"/>
              </p:ext>
            </p:extLst>
          </p:nvPr>
        </p:nvGraphicFramePr>
        <p:xfrm>
          <a:off x="539552" y="1268761"/>
          <a:ext cx="8208913" cy="478696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20186001012102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JUZGADO CIVIL CIRCUITO DE PUERTO CARREÑO-MARISOL MERCADO  CONCEDE ACCION CONSTITUCIONAL NO ORDENA CNSC 2018 28/11/2018-BLANCA CECILIA CHAPARRO BARRERA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20186001012142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2018 28/11/2018 30/11/2018-JUZGADO 01 PROMISCUO DEL CIRCUITO SECCIONAL DE MEDELLIN TUTELA NACION 428 PRUEBAS OFICIO N° 1051 201800196 ANA PATRICIA GIL MONTOYA MARISOL MERCADO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20186001012272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DERRECHO DE PETICION CARLOS YAIR CASTAÑEDA PATARROYO</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20182110663131</a:t>
                      </a:r>
                    </a:p>
                  </a:txBody>
                  <a:tcPr marL="7620" marR="7620" marT="7620" marB="0" anchor="ctr"/>
                </a:tc>
              </a:tr>
              <a:tr h="412045">
                <a:tc>
                  <a:txBody>
                    <a:bodyPr/>
                    <a:lstStyle/>
                    <a:p>
                      <a:pPr algn="ctr" fontAlgn="ctr"/>
                      <a:r>
                        <a:rPr lang="es-CO" sz="600" b="0" i="0" u="none" strike="noStrike">
                          <a:effectLst/>
                          <a:latin typeface="Arial"/>
                        </a:rPr>
                        <a:t>20186001012292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DERRECHO DE PETICION JAIRO VALERO SIERRA</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20182110663101</a:t>
                      </a:r>
                    </a:p>
                  </a:txBody>
                  <a:tcPr marL="7620" marR="7620" marT="7620" marB="0" anchor="ctr"/>
                </a:tc>
              </a:tr>
              <a:tr h="412045">
                <a:tc>
                  <a:txBody>
                    <a:bodyPr/>
                    <a:lstStyle/>
                    <a:p>
                      <a:pPr algn="ctr" fontAlgn="ctr"/>
                      <a:r>
                        <a:rPr lang="es-CO" sz="600" b="0" i="0" u="none" strike="noStrike">
                          <a:effectLst/>
                          <a:latin typeface="Arial"/>
                        </a:rPr>
                        <a:t>20186001012302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DERRECHO DE PETICION RAUL GONZALEZ DUEÑAS</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20182110663121</a:t>
                      </a:r>
                    </a:p>
                  </a:txBody>
                  <a:tcPr marL="7620" marR="7620" marT="7620" marB="0" anchor="ctr"/>
                </a:tc>
              </a:tr>
              <a:tr h="412045">
                <a:tc>
                  <a:txBody>
                    <a:bodyPr/>
                    <a:lstStyle/>
                    <a:p>
                      <a:pPr algn="ctr" fontAlgn="ctr"/>
                      <a:r>
                        <a:rPr lang="es-CO" sz="600" b="0" i="0" u="none" strike="noStrike">
                          <a:effectLst/>
                          <a:latin typeface="Arial"/>
                        </a:rPr>
                        <a:t>20186001012582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A LA SOLICITUD RADICADO SAC N° 10946 DE OCTUBRE 23 DE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20186001012632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 DE DE INFORMACION - VIOLACION A LOS DERECHOS SINDICALES </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20192010006161</a:t>
                      </a:r>
                    </a:p>
                  </a:txBody>
                  <a:tcPr marL="7620" marR="7620" marT="7620" marB="0" anchor="ctr"/>
                </a:tc>
              </a:tr>
              <a:tr h="412045">
                <a:tc>
                  <a:txBody>
                    <a:bodyPr/>
                    <a:lstStyle/>
                    <a:p>
                      <a:pPr algn="ctr" fontAlgn="ctr"/>
                      <a:r>
                        <a:rPr lang="es-CO" sz="600" b="0" i="0" u="none" strike="noStrike">
                          <a:effectLst/>
                          <a:latin typeface="Arial"/>
                        </a:rPr>
                        <a:t>20186001012712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OFICIO RADICADO N° 20181700543591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20186001012852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ANOTACION DE COMISION EN EL REGISTRO PUBLICO DE CARRERA ADMINISTRATIVA DE MARGOT CRISTINA DE LA ASUNCION GIL SANCHEZ CC 42760484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670382790"/>
      </p:ext>
    </p:extLst>
  </p:cSld>
  <p:clrMapOvr>
    <a:masterClrMapping/>
  </p:clrMapOvr>
  <p:timing>
    <p:tnLst>
      <p:par>
        <p:cTn id="1" dur="indefinite" restart="never" nodeType="tmRoot"/>
      </p:par>
    </p:tnLst>
  </p:timing>
</p:sld>
</file>

<file path=ppt/slides/slide137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1375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51470810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20186001012922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CONCILIACION EXTRAJUDICIAL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20186001012952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CONCILIACION PREJUDICIAL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20186001012962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vi-VN" sz="600" b="0" i="0" u="none" strike="noStrike">
                          <a:effectLst/>
                          <a:latin typeface="Arial"/>
                        </a:rPr>
                        <a:t>FAVOR RADICAR CON PRIORIDAD RV: RESPUESTA RECLAMO ANTECEDENTES .CONCURSO 426 de 2016 - E.S.E. HOSPITAL UNIVERSITARIO DEPARTAMENTAL DE NARIÑO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20186001012972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RECLAMACION CONTRA LOS RESULTADOS DE LA PRUEBA - CONVOCATORIA 436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20186001012982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20181700662081</a:t>
                      </a:r>
                    </a:p>
                  </a:txBody>
                  <a:tcPr marL="7620" marR="7620" marT="7620" marB="0" anchor="ctr"/>
                </a:tc>
              </a:tr>
              <a:tr h="412045">
                <a:tc>
                  <a:txBody>
                    <a:bodyPr/>
                    <a:lstStyle/>
                    <a:p>
                      <a:pPr algn="ctr" fontAlgn="ctr"/>
                      <a:r>
                        <a:rPr lang="es-CO" sz="600" b="0" i="0" u="none" strike="noStrike">
                          <a:effectLst/>
                          <a:latin typeface="Arial"/>
                        </a:rPr>
                        <a:t>20186001012992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REMISION DE DOCUMENTOS PRESUNTA SITUACION DE AMENAZA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20186001013002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CANCELACION EN EL REGISTRO PUBLICO DE CARRERA ADMINISTRATIVA DE GABRIELA DEL SOCORRO ARENAS CC 32300942</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20186001013012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CANCELACION EN EL REGISTRO PUBLICO DE CARRERA ADMINISTRATIVA DE MARIA CONSUELO RESTREPO CC 39297623</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20186001013022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RECURSO DE APELACION </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dirty="0">
                          <a:effectLst/>
                          <a:latin typeface="Arial"/>
                        </a:rPr>
                        <a:t>20185000695751</a:t>
                      </a:r>
                    </a:p>
                  </a:txBody>
                  <a:tcPr marL="7620" marR="7620" marT="7620" marB="0" anchor="ctr"/>
                </a:tc>
              </a:tr>
            </a:tbl>
          </a:graphicData>
        </a:graphic>
      </p:graphicFrame>
    </p:spTree>
    <p:extLst>
      <p:ext uri="{BB962C8B-B14F-4D97-AF65-F5344CB8AC3E}">
        <p14:creationId xmlns:p14="http://schemas.microsoft.com/office/powerpoint/2010/main" val="737071981"/>
      </p:ext>
    </p:extLst>
  </p:cSld>
  <p:clrMapOvr>
    <a:masterClrMapping/>
  </p:clrMapOvr>
  <p:timing>
    <p:tnLst>
      <p:par>
        <p:cTn id="1" dur="indefinite" restart="never" nodeType="tmRoot"/>
      </p:par>
    </p:tnLst>
  </p:timing>
</p:sld>
</file>

<file path=ppt/slides/slide137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1376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94162056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20186001013052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20186001013072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RADICADO N° 20185000642691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20186001013082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PTP - CONVOCATORIA 436 DE 2017 SENA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20186001013102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DERECHO DE PETICION</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20182310675591</a:t>
                      </a:r>
                    </a:p>
                  </a:txBody>
                  <a:tcPr marL="7620" marR="7620" marT="7620" marB="0" anchor="ctr"/>
                </a:tc>
              </a:tr>
              <a:tr h="412045">
                <a:tc>
                  <a:txBody>
                    <a:bodyPr/>
                    <a:lstStyle/>
                    <a:p>
                      <a:pPr algn="ctr" fontAlgn="ctr"/>
                      <a:r>
                        <a:rPr lang="es-CO" sz="600" b="0" i="0" u="none" strike="noStrike">
                          <a:effectLst/>
                          <a:latin typeface="Arial"/>
                        </a:rPr>
                        <a:t>20186001013112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DERECHO DE PETICION - CONVOCATORIA 436 </a:t>
                      </a: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20192120008461</a:t>
                      </a:r>
                    </a:p>
                  </a:txBody>
                  <a:tcPr marL="7620" marR="7620" marT="7620" marB="0" anchor="ctr"/>
                </a:tc>
              </a:tr>
              <a:tr h="412045">
                <a:tc>
                  <a:txBody>
                    <a:bodyPr/>
                    <a:lstStyle/>
                    <a:p>
                      <a:pPr algn="ctr" fontAlgn="ctr"/>
                      <a:r>
                        <a:rPr lang="es-CO" sz="600" b="0" i="0" u="none" strike="noStrike">
                          <a:effectLst/>
                          <a:latin typeface="Arial"/>
                        </a:rPr>
                        <a:t>20186001013142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REALIZACION DE CONCURSO </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20182110675061</a:t>
                      </a:r>
                    </a:p>
                  </a:txBody>
                  <a:tcPr marL="7620" marR="7620" marT="7620" marB="0" anchor="ctr"/>
                </a:tc>
              </a:tr>
              <a:tr h="412045">
                <a:tc>
                  <a:txBody>
                    <a:bodyPr/>
                    <a:lstStyle/>
                    <a:p>
                      <a:pPr algn="ctr" fontAlgn="ctr"/>
                      <a:r>
                        <a:rPr lang="es-CO" sz="600" b="0" i="0" u="none" strike="noStrike">
                          <a:effectLst/>
                          <a:latin typeface="Arial"/>
                        </a:rPr>
                        <a:t>20186001013172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REMISION DE RECURSO DE APELACION FRENTE A LOS ACTOS ADMINISTRATIVOS N° 41 EXPEDIDO A LA DOCENTE CIRIA YENHS PALACIOS MORENO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20186001013202</a:t>
                      </a:r>
                    </a:p>
                  </a:txBody>
                  <a:tcPr marL="7620" marR="7620" marT="7620" marB="0" anchor="ctr"/>
                </a:tc>
                <a:tc>
                  <a:txBody>
                    <a:bodyPr/>
                    <a:lstStyle/>
                    <a:p>
                      <a:pPr algn="ctr" fontAlgn="ctr"/>
                      <a:r>
                        <a:rPr lang="es-CO" sz="600" b="0" i="0" u="none" strike="noStrike">
                          <a:effectLst/>
                          <a:latin typeface="Arial"/>
                        </a:rPr>
                        <a:t>29/11/2018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DERECHO DE PETICION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20186001018052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198233900"/>
      </p:ext>
    </p:extLst>
  </p:cSld>
  <p:clrMapOvr>
    <a:masterClrMapping/>
  </p:clrMapOvr>
  <p:timing>
    <p:tnLst>
      <p:par>
        <p:cTn id="1" dur="indefinite" restart="never" nodeType="tmRoot"/>
      </p:par>
    </p:tnLst>
  </p:timing>
</p:sld>
</file>

<file path=ppt/slides/slide137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1377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08884837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20186001018062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20186001018072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20182230675461</a:t>
                      </a:r>
                    </a:p>
                  </a:txBody>
                  <a:tcPr marL="7620" marR="7620" marT="7620" marB="0" anchor="ctr"/>
                </a:tc>
              </a:tr>
              <a:tr h="412045">
                <a:tc>
                  <a:txBody>
                    <a:bodyPr/>
                    <a:lstStyle/>
                    <a:p>
                      <a:pPr algn="ctr" fontAlgn="ctr"/>
                      <a:r>
                        <a:rPr lang="es-CO" sz="600" b="0" i="0" u="none" strike="noStrike">
                          <a:effectLst/>
                          <a:latin typeface="Arial"/>
                        </a:rPr>
                        <a:t>20186001018082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20182000664831</a:t>
                      </a:r>
                    </a:p>
                  </a:txBody>
                  <a:tcPr marL="7620" marR="7620" marT="7620" marB="0" anchor="ctr"/>
                </a:tc>
              </a:tr>
              <a:tr h="412045">
                <a:tc>
                  <a:txBody>
                    <a:bodyPr/>
                    <a:lstStyle/>
                    <a:p>
                      <a:pPr algn="ctr" fontAlgn="ctr"/>
                      <a:r>
                        <a:rPr lang="es-CO" sz="600" b="0" i="0" u="none" strike="noStrike">
                          <a:effectLst/>
                          <a:latin typeface="Arial"/>
                        </a:rPr>
                        <a:t>20186001018102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20186001018112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20186001018122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20186001018132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INFORMACIÓN SOBRE NOMBRAMIENTO EDNA VIVIANA NIÑO ORJUELA. CC.52.151.192-CONVOCATORIA 436 DE 2017-SENA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20186001018142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20186001018152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RESPUESTA RADICADO 20181020629831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279945516"/>
      </p:ext>
    </p:extLst>
  </p:cSld>
  <p:clrMapOvr>
    <a:masterClrMapping/>
  </p:clrMapOvr>
  <p:timing>
    <p:tnLst>
      <p:par>
        <p:cTn id="1" dur="indefinite" restart="never" nodeType="tmRoot"/>
      </p:par>
    </p:tnLst>
  </p:timing>
</p:sld>
</file>

<file path=ppt/slides/slide137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1378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58639218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20186001018162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20186001018172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20186001018182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20186001018192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20186001018212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20186001018232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NOMBRAMIENTO SENA LILIA YANETH GRANADOS GONZÁLEZ</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20186001018242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INQUIETUD SOBRE PRÓXIMA FASE</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20186001018252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20186001018262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698360780"/>
      </p:ext>
    </p:extLst>
  </p:cSld>
  <p:clrMapOvr>
    <a:masterClrMapping/>
  </p:clrMapOvr>
  <p:timing>
    <p:tnLst>
      <p:par>
        <p:cTn id="1" dur="indefinite" restart="never" nodeType="tmRoot"/>
      </p:par>
    </p:tnLst>
  </p:timing>
</p:sld>
</file>

<file path=ppt/slides/slide137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1379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01728192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20186001018282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20186001018292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20186001018302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20186001018322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NOMBRAMIENTO EN PERIODO DE PRUEBA CONVOCATORIA 428 - INVIMA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20186001018342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20186001018352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20186001018362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INSCRIPCION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20186001018372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20186001018382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531282208"/>
      </p:ext>
    </p:extLst>
  </p:cSld>
  <p:clrMapOvr>
    <a:masterClrMapping/>
  </p:clrMapOvr>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22331114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201810290048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201810290054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201810290055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201810290056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201810290057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201810290063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138</a:t>
            </a:fld>
            <a:endParaRPr lang="es-CO"/>
          </a:p>
        </p:txBody>
      </p:sp>
    </p:spTree>
    <p:extLst>
      <p:ext uri="{BB962C8B-B14F-4D97-AF65-F5344CB8AC3E}">
        <p14:creationId xmlns:p14="http://schemas.microsoft.com/office/powerpoint/2010/main" val="1431201530"/>
      </p:ext>
    </p:extLst>
  </p:cSld>
  <p:clrMapOvr>
    <a:masterClrMapping/>
  </p:clrMapOvr>
  <p:timing>
    <p:tnLst>
      <p:par>
        <p:cTn id="1" dur="indefinite" restart="never" nodeType="tmRoot"/>
      </p:par>
    </p:tnLst>
  </p:timing>
</p:sld>
</file>

<file path=ppt/slides/slide138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1380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07932307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20186001018392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20186001018402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20186001018412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20186001018422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20186001018432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INFORMACION CONVOCATORIA</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20186001018442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20186001018452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20186001018462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20182230675641</a:t>
                      </a:r>
                    </a:p>
                  </a:txBody>
                  <a:tcPr marL="7620" marR="7620" marT="7620" marB="0" anchor="ctr"/>
                </a:tc>
              </a:tr>
              <a:tr h="493103">
                <a:tc>
                  <a:txBody>
                    <a:bodyPr/>
                    <a:lstStyle/>
                    <a:p>
                      <a:pPr algn="ctr" fontAlgn="ctr"/>
                      <a:r>
                        <a:rPr lang="es-CO" sz="600" b="0" i="0" u="none" strike="noStrike">
                          <a:effectLst/>
                          <a:latin typeface="Arial"/>
                        </a:rPr>
                        <a:t>20186001018472</a:t>
                      </a:r>
                    </a:p>
                  </a:txBody>
                  <a:tcPr marL="7620" marR="7620" marT="7620" marB="0" anchor="ctr"/>
                </a:tc>
                <a:tc>
                  <a:txBody>
                    <a:bodyPr/>
                    <a:lstStyle/>
                    <a:p>
                      <a:pPr algn="ctr" fontAlgn="ctr"/>
                      <a:r>
                        <a:rPr lang="es-CO" sz="600" b="0" i="0" u="none" strike="noStrike">
                          <a:effectLst/>
                          <a:latin typeface="Arial"/>
                        </a:rPr>
                        <a:t>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SOLUCITUD CAMBIO DE CORREO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796044972"/>
      </p:ext>
    </p:extLst>
  </p:cSld>
  <p:clrMapOvr>
    <a:masterClrMapping/>
  </p:clrMapOvr>
  <p:timing>
    <p:tnLst>
      <p:par>
        <p:cTn id="1" dur="indefinite" restart="never" nodeType="tmRoot"/>
      </p:par>
    </p:tnLst>
  </p:timing>
</p:sld>
</file>

<file path=ppt/slides/slide138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1381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372103360"/>
              </p:ext>
            </p:extLst>
          </p:nvPr>
        </p:nvGraphicFramePr>
        <p:xfrm>
          <a:off x="539552" y="1268757"/>
          <a:ext cx="8208913" cy="4752530"/>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316983">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89529">
                <a:tc>
                  <a:txBody>
                    <a:bodyPr/>
                    <a:lstStyle/>
                    <a:p>
                      <a:pPr algn="ctr" fontAlgn="ctr"/>
                      <a:r>
                        <a:rPr lang="es-CO" sz="600" b="0" i="0" u="none" strike="noStrike" dirty="0">
                          <a:effectLst/>
                          <a:latin typeface="Arial"/>
                        </a:rPr>
                        <a:t>20186001019012</a:t>
                      </a:r>
                    </a:p>
                  </a:txBody>
                  <a:tcPr marL="7620" marR="7620" marT="7620" marB="0" anchor="ctr"/>
                </a:tc>
                <a:tc>
                  <a:txBody>
                    <a:bodyPr/>
                    <a:lstStyle/>
                    <a:p>
                      <a:pPr algn="ctr" fontAlgn="ctr"/>
                      <a:r>
                        <a:rPr lang="es-CO" sz="600" b="0" i="0" u="none" strike="noStrike">
                          <a:effectLst/>
                          <a:latin typeface="Arial"/>
                        </a:rPr>
                        <a:t>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20182020675441</a:t>
                      </a:r>
                    </a:p>
                  </a:txBody>
                  <a:tcPr marL="7620" marR="7620" marT="7620" marB="0" anchor="ctr"/>
                </a:tc>
              </a:tr>
              <a:tr h="489529">
                <a:tc>
                  <a:txBody>
                    <a:bodyPr/>
                    <a:lstStyle/>
                    <a:p>
                      <a:pPr algn="ctr" fontAlgn="ctr"/>
                      <a:r>
                        <a:rPr lang="es-CO" sz="600" b="0" i="0" u="none" strike="noStrike">
                          <a:effectLst/>
                          <a:latin typeface="Arial"/>
                        </a:rPr>
                        <a:t>20186001019032</a:t>
                      </a:r>
                    </a:p>
                  </a:txBody>
                  <a:tcPr marL="7620" marR="7620" marT="7620" marB="0" anchor="ctr"/>
                </a:tc>
                <a:tc>
                  <a:txBody>
                    <a:bodyPr/>
                    <a:lstStyle/>
                    <a:p>
                      <a:pPr algn="ctr" fontAlgn="ctr"/>
                      <a:r>
                        <a:rPr lang="es-CO" sz="600" b="0" i="0" u="none" strike="noStrike">
                          <a:effectLst/>
                          <a:latin typeface="Arial"/>
                        </a:rPr>
                        <a:t>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89529">
                <a:tc>
                  <a:txBody>
                    <a:bodyPr/>
                    <a:lstStyle/>
                    <a:p>
                      <a:pPr algn="ctr" fontAlgn="ctr"/>
                      <a:r>
                        <a:rPr lang="es-CO" sz="600" b="0" i="0" u="none" strike="noStrike">
                          <a:effectLst/>
                          <a:latin typeface="Arial"/>
                        </a:rPr>
                        <a:t>20186001019042</a:t>
                      </a:r>
                    </a:p>
                  </a:txBody>
                  <a:tcPr marL="7620" marR="7620" marT="7620" marB="0" anchor="ctr"/>
                </a:tc>
                <a:tc>
                  <a:txBody>
                    <a:bodyPr/>
                    <a:lstStyle/>
                    <a:p>
                      <a:pPr algn="ctr" fontAlgn="ctr"/>
                      <a:r>
                        <a:rPr lang="es-CO" sz="600" b="0" i="0" u="none" strike="noStrike">
                          <a:effectLst/>
                          <a:latin typeface="Arial"/>
                        </a:rPr>
                        <a:t>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89529">
                <a:tc>
                  <a:txBody>
                    <a:bodyPr/>
                    <a:lstStyle/>
                    <a:p>
                      <a:pPr algn="ctr" fontAlgn="ctr"/>
                      <a:r>
                        <a:rPr lang="es-CO" sz="600" b="0" i="0" u="none" strike="noStrike">
                          <a:effectLst/>
                          <a:latin typeface="Arial"/>
                        </a:rPr>
                        <a:t>20186001019062</a:t>
                      </a:r>
                    </a:p>
                  </a:txBody>
                  <a:tcPr marL="7620" marR="7620" marT="7620" marB="0" anchor="ctr"/>
                </a:tc>
                <a:tc>
                  <a:txBody>
                    <a:bodyPr/>
                    <a:lstStyle/>
                    <a:p>
                      <a:pPr algn="ctr" fontAlgn="ctr"/>
                      <a:r>
                        <a:rPr lang="es-CO" sz="600" b="0" i="0" u="none" strike="noStrike">
                          <a:effectLst/>
                          <a:latin typeface="Arial"/>
                        </a:rPr>
                        <a:t>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 SOLICITUD FIRMEZA DE LISTA</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20182230680621</a:t>
                      </a:r>
                    </a:p>
                  </a:txBody>
                  <a:tcPr marL="7620" marR="7620" marT="7620" marB="0" anchor="ctr"/>
                </a:tc>
              </a:tr>
              <a:tr h="489529">
                <a:tc>
                  <a:txBody>
                    <a:bodyPr/>
                    <a:lstStyle/>
                    <a:p>
                      <a:pPr algn="ctr" fontAlgn="ctr"/>
                      <a:r>
                        <a:rPr lang="es-CO" sz="600" b="0" i="0" u="none" strike="noStrike">
                          <a:effectLst/>
                          <a:latin typeface="Arial"/>
                        </a:rPr>
                        <a:t>20186001019072</a:t>
                      </a:r>
                    </a:p>
                  </a:txBody>
                  <a:tcPr marL="7620" marR="7620" marT="7620" marB="0" anchor="ctr"/>
                </a:tc>
                <a:tc>
                  <a:txBody>
                    <a:bodyPr/>
                    <a:lstStyle/>
                    <a:p>
                      <a:pPr algn="ctr" fontAlgn="ctr"/>
                      <a:r>
                        <a:rPr lang="es-CO" sz="600" b="0" i="0" u="none" strike="noStrike">
                          <a:effectLst/>
                          <a:latin typeface="Arial"/>
                        </a:rPr>
                        <a:t>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20182230671651</a:t>
                      </a:r>
                    </a:p>
                  </a:txBody>
                  <a:tcPr marL="7620" marR="7620" marT="7620" marB="0" anchor="ctr"/>
                </a:tc>
              </a:tr>
              <a:tr h="489529">
                <a:tc>
                  <a:txBody>
                    <a:bodyPr/>
                    <a:lstStyle/>
                    <a:p>
                      <a:pPr algn="ctr" fontAlgn="ctr"/>
                      <a:r>
                        <a:rPr lang="es-CO" sz="600" b="0" i="0" u="none" strike="noStrike">
                          <a:effectLst/>
                          <a:latin typeface="Arial"/>
                        </a:rPr>
                        <a:t>20186001019082</a:t>
                      </a:r>
                    </a:p>
                  </a:txBody>
                  <a:tcPr marL="7620" marR="7620" marT="7620" marB="0" anchor="ctr"/>
                </a:tc>
                <a:tc>
                  <a:txBody>
                    <a:bodyPr/>
                    <a:lstStyle/>
                    <a:p>
                      <a:pPr algn="ctr" fontAlgn="ctr"/>
                      <a:r>
                        <a:rPr lang="es-CO" sz="600" b="0" i="0" u="none" strike="noStrike">
                          <a:effectLst/>
                          <a:latin typeface="Arial"/>
                        </a:rPr>
                        <a:t>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89529">
                <a:tc>
                  <a:txBody>
                    <a:bodyPr/>
                    <a:lstStyle/>
                    <a:p>
                      <a:pPr algn="ctr" fontAlgn="ctr"/>
                      <a:r>
                        <a:rPr lang="es-CO" sz="600" b="0" i="0" u="none" strike="noStrike">
                          <a:effectLst/>
                          <a:latin typeface="Arial"/>
                        </a:rPr>
                        <a:t>20186001019092</a:t>
                      </a:r>
                    </a:p>
                  </a:txBody>
                  <a:tcPr marL="7620" marR="7620" marT="7620" marB="0" anchor="ctr"/>
                </a:tc>
                <a:tc>
                  <a:txBody>
                    <a:bodyPr/>
                    <a:lstStyle/>
                    <a:p>
                      <a:pPr algn="ctr" fontAlgn="ctr"/>
                      <a:r>
                        <a:rPr lang="es-CO" sz="600" b="0" i="0" u="none" strike="noStrike">
                          <a:effectLst/>
                          <a:latin typeface="Arial"/>
                        </a:rPr>
                        <a:t>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89529">
                <a:tc>
                  <a:txBody>
                    <a:bodyPr/>
                    <a:lstStyle/>
                    <a:p>
                      <a:pPr algn="ctr" fontAlgn="ctr"/>
                      <a:r>
                        <a:rPr lang="es-CO" sz="600" b="0" i="0" u="none" strike="noStrike">
                          <a:effectLst/>
                          <a:latin typeface="Arial"/>
                        </a:rPr>
                        <a:t>20186001019102</a:t>
                      </a:r>
                    </a:p>
                  </a:txBody>
                  <a:tcPr marL="7620" marR="7620" marT="7620" marB="0" anchor="ctr"/>
                </a:tc>
                <a:tc>
                  <a:txBody>
                    <a:bodyPr/>
                    <a:lstStyle/>
                    <a:p>
                      <a:pPr algn="ctr" fontAlgn="ctr"/>
                      <a:r>
                        <a:rPr lang="es-CO" sz="600" b="0" i="0" u="none" strike="noStrike">
                          <a:effectLst/>
                          <a:latin typeface="Arial"/>
                        </a:rPr>
                        <a:t>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CONTESTACION RESOLUCION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19315">
                <a:tc>
                  <a:txBody>
                    <a:bodyPr/>
                    <a:lstStyle/>
                    <a:p>
                      <a:pPr algn="ctr" fontAlgn="ctr"/>
                      <a:r>
                        <a:rPr lang="es-CO" sz="600" b="0" i="0" u="none" strike="noStrike">
                          <a:effectLst/>
                          <a:latin typeface="Arial"/>
                        </a:rPr>
                        <a:t>20186001019112</a:t>
                      </a:r>
                    </a:p>
                  </a:txBody>
                  <a:tcPr marL="7620" marR="7620" marT="7620" marB="0" anchor="ctr"/>
                </a:tc>
                <a:tc>
                  <a:txBody>
                    <a:bodyPr/>
                    <a:lstStyle/>
                    <a:p>
                      <a:pPr algn="ctr" fontAlgn="ctr"/>
                      <a:r>
                        <a:rPr lang="es-CO" sz="600" b="0" i="0" u="none" strike="noStrike">
                          <a:effectLst/>
                          <a:latin typeface="Arial"/>
                        </a:rPr>
                        <a:t>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033889908"/>
      </p:ext>
    </p:extLst>
  </p:cSld>
  <p:clrMapOvr>
    <a:masterClrMapping/>
  </p:clrMapOvr>
  <p:timing>
    <p:tnLst>
      <p:par>
        <p:cTn id="1" dur="indefinite" restart="never" nodeType="tmRoot"/>
      </p:par>
    </p:tnLst>
  </p:timing>
</p:sld>
</file>

<file path=ppt/slides/slide138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1382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33174523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20186001019122</a:t>
                      </a:r>
                    </a:p>
                  </a:txBody>
                  <a:tcPr marL="7620" marR="7620" marT="7620" marB="0" anchor="ctr"/>
                </a:tc>
                <a:tc>
                  <a:txBody>
                    <a:bodyPr/>
                    <a:lstStyle/>
                    <a:p>
                      <a:pPr algn="ctr" fontAlgn="ctr"/>
                      <a:r>
                        <a:rPr lang="es-CO" sz="600" b="0" i="0" u="none" strike="noStrike">
                          <a:effectLst/>
                          <a:latin typeface="Arial"/>
                        </a:rPr>
                        <a:t>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INFORMACIÓN PARA SU CONOCIMIENTO - QUEJA PRUEBA TÉCNICO PEDAGÓGICA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20186001019132</a:t>
                      </a:r>
                    </a:p>
                  </a:txBody>
                  <a:tcPr marL="7620" marR="7620" marT="7620" marB="0" anchor="ctr"/>
                </a:tc>
                <a:tc>
                  <a:txBody>
                    <a:bodyPr/>
                    <a:lstStyle/>
                    <a:p>
                      <a:pPr algn="ctr" fontAlgn="ctr"/>
                      <a:r>
                        <a:rPr lang="es-CO" sz="600" b="0" i="0" u="none" strike="noStrike">
                          <a:effectLst/>
                          <a:latin typeface="Arial"/>
                        </a:rPr>
                        <a:t>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RECUPERAR CONTRASEÑA-SIMO-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20186001019162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20186001019172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REQUERIMIENTO ACTUALIZACIÓN REGISTRO PUBLICO CARRERA ADMINISTRATIVA</a:t>
                      </a:r>
                    </a:p>
                  </a:txBody>
                  <a:tcPr marL="7620" marR="7620" marT="7620" marB="0" anchor="ctr"/>
                </a:tc>
                <a:tc>
                  <a:txBody>
                    <a:bodyPr/>
                    <a:lstStyle/>
                    <a:p>
                      <a:pPr algn="ctr" fontAlgn="ctr"/>
                      <a:r>
                        <a:rPr lang="es-CO" sz="600" b="0" i="0" u="none" strike="noStrike">
                          <a:effectLst/>
                          <a:latin typeface="Arial"/>
                        </a:rPr>
                        <a:t>11/01/2019</a:t>
                      </a:r>
                    </a:p>
                  </a:txBody>
                  <a:tcPr marL="7620" marR="7620" marT="7620" marB="0" anchor="ctr"/>
                </a:tc>
                <a:tc>
                  <a:txBody>
                    <a:bodyPr/>
                    <a:lstStyle/>
                    <a:p>
                      <a:pPr algn="ctr" fontAlgn="ctr"/>
                      <a:r>
                        <a:rPr lang="es-CO" sz="600" b="0" i="0" u="none" strike="noStrike">
                          <a:effectLst/>
                          <a:latin typeface="Arial"/>
                        </a:rPr>
                        <a:t>20191700014671</a:t>
                      </a:r>
                    </a:p>
                  </a:txBody>
                  <a:tcPr marL="7620" marR="7620" marT="7620" marB="0" anchor="ctr"/>
                </a:tc>
              </a:tr>
              <a:tr h="412045">
                <a:tc>
                  <a:txBody>
                    <a:bodyPr/>
                    <a:lstStyle/>
                    <a:p>
                      <a:pPr algn="ctr" fontAlgn="ctr"/>
                      <a:r>
                        <a:rPr lang="es-CO" sz="600" b="0" i="0" u="none" strike="noStrike">
                          <a:effectLst/>
                          <a:latin typeface="Arial"/>
                        </a:rPr>
                        <a:t>20186001019182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20186001019192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20186001019212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20186001019222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20186001019262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dirty="0">
                          <a:effectLst/>
                          <a:latin typeface="Arial"/>
                        </a:rPr>
                        <a:t>20182210664211</a:t>
                      </a:r>
                    </a:p>
                  </a:txBody>
                  <a:tcPr marL="7620" marR="7620" marT="7620" marB="0" anchor="ctr"/>
                </a:tc>
              </a:tr>
            </a:tbl>
          </a:graphicData>
        </a:graphic>
      </p:graphicFrame>
    </p:spTree>
    <p:extLst>
      <p:ext uri="{BB962C8B-B14F-4D97-AF65-F5344CB8AC3E}">
        <p14:creationId xmlns:p14="http://schemas.microsoft.com/office/powerpoint/2010/main" val="3864992056"/>
      </p:ext>
    </p:extLst>
  </p:cSld>
  <p:clrMapOvr>
    <a:masterClrMapping/>
  </p:clrMapOvr>
  <p:timing>
    <p:tnLst>
      <p:par>
        <p:cTn id="1" dur="indefinite" restart="never" nodeType="tmRoot"/>
      </p:par>
    </p:tnLst>
  </p:timing>
</p:sld>
</file>

<file path=ppt/slides/slide138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1383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238390345"/>
              </p:ext>
            </p:extLst>
          </p:nvPr>
        </p:nvGraphicFramePr>
        <p:xfrm>
          <a:off x="539552" y="1268756"/>
          <a:ext cx="8208913" cy="468052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31218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82112">
                <a:tc>
                  <a:txBody>
                    <a:bodyPr/>
                    <a:lstStyle/>
                    <a:p>
                      <a:pPr algn="ctr" fontAlgn="ctr"/>
                      <a:r>
                        <a:rPr lang="es-CO" sz="600" b="0" i="0" u="none" strike="noStrike" dirty="0">
                          <a:effectLst/>
                          <a:latin typeface="Arial"/>
                        </a:rPr>
                        <a:t>20186001019272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it-IT" sz="600" b="0" i="0" u="none" strike="noStrike">
                          <a:effectLst/>
                          <a:latin typeface="Arial"/>
                        </a:rPr>
                        <a:t>SOLICITUD CONVOCATORIA 740 A 741 DISTRITO</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82112">
                <a:tc>
                  <a:txBody>
                    <a:bodyPr/>
                    <a:lstStyle/>
                    <a:p>
                      <a:pPr algn="ctr" fontAlgn="ctr"/>
                      <a:r>
                        <a:rPr lang="es-CO" sz="600" b="0" i="0" u="none" strike="noStrike">
                          <a:effectLst/>
                          <a:latin typeface="Arial"/>
                        </a:rPr>
                        <a:t>20186001019282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82112">
                <a:tc>
                  <a:txBody>
                    <a:bodyPr/>
                    <a:lstStyle/>
                    <a:p>
                      <a:pPr algn="ctr" fontAlgn="ctr"/>
                      <a:r>
                        <a:rPr lang="es-CO" sz="600" b="0" i="0" u="none" strike="noStrike">
                          <a:effectLst/>
                          <a:latin typeface="Arial"/>
                        </a:rPr>
                        <a:t>20186001019292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82112">
                <a:tc>
                  <a:txBody>
                    <a:bodyPr/>
                    <a:lstStyle/>
                    <a:p>
                      <a:pPr algn="ctr" fontAlgn="ctr"/>
                      <a:r>
                        <a:rPr lang="es-CO" sz="600" b="0" i="0" u="none" strike="noStrike">
                          <a:effectLst/>
                          <a:latin typeface="Arial"/>
                        </a:rPr>
                        <a:t>20186001019302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82112">
                <a:tc>
                  <a:txBody>
                    <a:bodyPr/>
                    <a:lstStyle/>
                    <a:p>
                      <a:pPr algn="ctr" fontAlgn="ctr"/>
                      <a:r>
                        <a:rPr lang="es-CO" sz="600" b="0" i="0" u="none" strike="noStrike">
                          <a:effectLst/>
                          <a:latin typeface="Arial"/>
                        </a:rPr>
                        <a:t>20186001019312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82112">
                <a:tc>
                  <a:txBody>
                    <a:bodyPr/>
                    <a:lstStyle/>
                    <a:p>
                      <a:pPr algn="ctr" fontAlgn="ctr"/>
                      <a:r>
                        <a:rPr lang="es-CO" sz="600" b="0" i="0" u="none" strike="noStrike">
                          <a:effectLst/>
                          <a:latin typeface="Arial"/>
                        </a:rPr>
                        <a:t>20186001019322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INSCRIPCION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82112">
                <a:tc>
                  <a:txBody>
                    <a:bodyPr/>
                    <a:lstStyle/>
                    <a:p>
                      <a:pPr algn="ctr" fontAlgn="ctr"/>
                      <a:r>
                        <a:rPr lang="es-CO" sz="600" b="0" i="0" u="none" strike="noStrike">
                          <a:effectLst/>
                          <a:latin typeface="Arial"/>
                        </a:rPr>
                        <a:t>20186001019332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INSCRIPCION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82112">
                <a:tc>
                  <a:txBody>
                    <a:bodyPr/>
                    <a:lstStyle/>
                    <a:p>
                      <a:pPr algn="ctr" fontAlgn="ctr"/>
                      <a:r>
                        <a:rPr lang="es-CO" sz="600" b="0" i="0" u="none" strike="noStrike">
                          <a:effectLst/>
                          <a:latin typeface="Arial"/>
                        </a:rPr>
                        <a:t>20186001019352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URGENTE: IRREGULARIDAD CALIFICACIÓN PRUEBA TÉCNICO PEDAGOGICA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11447">
                <a:tc>
                  <a:txBody>
                    <a:bodyPr/>
                    <a:lstStyle/>
                    <a:p>
                      <a:pPr algn="ctr" fontAlgn="ctr"/>
                      <a:r>
                        <a:rPr lang="es-CO" sz="600" b="0" i="0" u="none" strike="noStrike">
                          <a:effectLst/>
                          <a:latin typeface="Arial"/>
                        </a:rPr>
                        <a:t>20186001019362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CAMBIO NUMERO DE CEDULA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483304656"/>
      </p:ext>
    </p:extLst>
  </p:cSld>
  <p:clrMapOvr>
    <a:masterClrMapping/>
  </p:clrMapOvr>
  <p:timing>
    <p:tnLst>
      <p:par>
        <p:cTn id="1" dur="indefinite" restart="never" nodeType="tmRoot"/>
      </p:par>
    </p:tnLst>
  </p:timing>
</p:sld>
</file>

<file path=ppt/slides/slide138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1384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96885735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20186001019372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20182230665121</a:t>
                      </a:r>
                    </a:p>
                  </a:txBody>
                  <a:tcPr marL="7620" marR="7620" marT="7620" marB="0" anchor="ctr"/>
                </a:tc>
              </a:tr>
              <a:tr h="446138">
                <a:tc>
                  <a:txBody>
                    <a:bodyPr/>
                    <a:lstStyle/>
                    <a:p>
                      <a:pPr algn="ctr" fontAlgn="ctr"/>
                      <a:r>
                        <a:rPr lang="es-CO" sz="600" b="0" i="0" u="none" strike="noStrike">
                          <a:effectLst/>
                          <a:latin typeface="Arial"/>
                        </a:rPr>
                        <a:t>20186001019382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20186001019402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20186001019412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20186001019422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20186001019442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20186001019452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20186001019462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20186001019472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dirty="0">
                          <a:effectLst/>
                          <a:latin typeface="Arial"/>
                        </a:rPr>
                        <a:t>20182020680421</a:t>
                      </a:r>
                    </a:p>
                  </a:txBody>
                  <a:tcPr marL="7620" marR="7620" marT="7620" marB="0" anchor="ctr"/>
                </a:tc>
              </a:tr>
            </a:tbl>
          </a:graphicData>
        </a:graphic>
      </p:graphicFrame>
    </p:spTree>
    <p:extLst>
      <p:ext uri="{BB962C8B-B14F-4D97-AF65-F5344CB8AC3E}">
        <p14:creationId xmlns:p14="http://schemas.microsoft.com/office/powerpoint/2010/main" val="3821381803"/>
      </p:ext>
    </p:extLst>
  </p:cSld>
  <p:clrMapOvr>
    <a:masterClrMapping/>
  </p:clrMapOvr>
  <p:timing>
    <p:tnLst>
      <p:par>
        <p:cTn id="1" dur="indefinite" restart="never" nodeType="tmRoot"/>
      </p:par>
    </p:tnLst>
  </p:timing>
</p:sld>
</file>

<file path=ppt/slides/slide138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1385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533653019"/>
              </p:ext>
            </p:extLst>
          </p:nvPr>
        </p:nvGraphicFramePr>
        <p:xfrm>
          <a:off x="539552" y="1268761"/>
          <a:ext cx="8208913" cy="496231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91735">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50539">
                <a:tc>
                  <a:txBody>
                    <a:bodyPr/>
                    <a:lstStyle/>
                    <a:p>
                      <a:pPr algn="ctr" fontAlgn="ctr"/>
                      <a:r>
                        <a:rPr lang="es-CO" sz="600" b="0" i="0" u="none" strike="noStrike" dirty="0">
                          <a:effectLst/>
                          <a:latin typeface="Arial"/>
                        </a:rPr>
                        <a:t>20186001019512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50539">
                <a:tc>
                  <a:txBody>
                    <a:bodyPr/>
                    <a:lstStyle/>
                    <a:p>
                      <a:pPr algn="ctr" fontAlgn="ctr"/>
                      <a:r>
                        <a:rPr lang="es-CO" sz="600" b="0" i="0" u="none" strike="noStrike">
                          <a:effectLst/>
                          <a:latin typeface="Arial"/>
                        </a:rPr>
                        <a:t>20186001019522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50539">
                <a:tc>
                  <a:txBody>
                    <a:bodyPr/>
                    <a:lstStyle/>
                    <a:p>
                      <a:pPr algn="ctr" fontAlgn="ctr"/>
                      <a:r>
                        <a:rPr lang="es-CO" sz="600" b="0" i="0" u="none" strike="noStrike">
                          <a:effectLst/>
                          <a:latin typeface="Arial"/>
                        </a:rPr>
                        <a:t>20186001019542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20182210663211</a:t>
                      </a:r>
                    </a:p>
                  </a:txBody>
                  <a:tcPr marL="7620" marR="7620" marT="7620" marB="0" anchor="ctr"/>
                </a:tc>
              </a:tr>
              <a:tr h="450539">
                <a:tc>
                  <a:txBody>
                    <a:bodyPr/>
                    <a:lstStyle/>
                    <a:p>
                      <a:pPr algn="ctr" fontAlgn="ctr"/>
                      <a:r>
                        <a:rPr lang="es-CO" sz="600" b="0" i="0" u="none" strike="noStrike">
                          <a:effectLst/>
                          <a:latin typeface="Arial"/>
                        </a:rPr>
                        <a:t>20186001019552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50539">
                <a:tc>
                  <a:txBody>
                    <a:bodyPr/>
                    <a:lstStyle/>
                    <a:p>
                      <a:pPr algn="ctr" fontAlgn="ctr"/>
                      <a:r>
                        <a:rPr lang="es-CO" sz="600" b="0" i="0" u="none" strike="noStrike">
                          <a:effectLst/>
                          <a:latin typeface="Arial"/>
                        </a:rPr>
                        <a:t>20186001019572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50539">
                <a:tc>
                  <a:txBody>
                    <a:bodyPr/>
                    <a:lstStyle/>
                    <a:p>
                      <a:pPr algn="ctr" fontAlgn="ctr"/>
                      <a:r>
                        <a:rPr lang="es-CO" sz="600" b="0" i="0" u="none" strike="noStrike">
                          <a:effectLst/>
                          <a:latin typeface="Arial"/>
                        </a:rPr>
                        <a:t>20186001019582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50539">
                <a:tc>
                  <a:txBody>
                    <a:bodyPr/>
                    <a:lstStyle/>
                    <a:p>
                      <a:pPr algn="ctr" fontAlgn="ctr"/>
                      <a:r>
                        <a:rPr lang="es-CO" sz="600" b="0" i="0" u="none" strike="noStrike">
                          <a:effectLst/>
                          <a:latin typeface="Arial"/>
                        </a:rPr>
                        <a:t>20186001019612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50539">
                <a:tc>
                  <a:txBody>
                    <a:bodyPr/>
                    <a:lstStyle/>
                    <a:p>
                      <a:pPr algn="ctr" fontAlgn="ctr"/>
                      <a:r>
                        <a:rPr lang="es-CO" sz="600" b="0" i="0" u="none" strike="noStrike">
                          <a:effectLst/>
                          <a:latin typeface="Arial"/>
                        </a:rPr>
                        <a:t>20186001019622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PLANEACIÓN DE LA CONVOCATORIA MUNICIPIOS PRIORIZADOS POR EL POST CONFLICTO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50539">
                <a:tc>
                  <a:txBody>
                    <a:bodyPr/>
                    <a:lstStyle/>
                    <a:p>
                      <a:pPr algn="ctr" fontAlgn="ctr"/>
                      <a:r>
                        <a:rPr lang="es-CO" sz="600" b="0" i="0" u="none" strike="noStrike">
                          <a:effectLst/>
                          <a:latin typeface="Arial"/>
                        </a:rPr>
                        <a:t>20186001019672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OFI18-00157634 / IDM: SOLICITUD INSCRIPCIÓN REGISTRO PÚBLICO DE CARRERA</a:t>
                      </a:r>
                    </a:p>
                  </a:txBody>
                  <a:tcPr marL="7620" marR="7620" marT="7620" marB="0" anchor="ctr"/>
                </a:tc>
                <a:tc>
                  <a:txBody>
                    <a:bodyPr/>
                    <a:lstStyle/>
                    <a:p>
                      <a:pPr algn="ctr" fontAlgn="ctr"/>
                      <a:r>
                        <a:rPr lang="es-CO" sz="600" b="0" i="0" u="none" strike="noStrike">
                          <a:effectLst/>
                          <a:latin typeface="Arial"/>
                        </a:rPr>
                        <a:t>6/12/2018</a:t>
                      </a:r>
                    </a:p>
                  </a:txBody>
                  <a:tcPr marL="7620" marR="7620" marT="7620" marB="0" anchor="ctr"/>
                </a:tc>
                <a:tc>
                  <a:txBody>
                    <a:bodyPr/>
                    <a:lstStyle/>
                    <a:p>
                      <a:pPr algn="ctr" fontAlgn="ctr"/>
                      <a:r>
                        <a:rPr lang="es-CO" sz="600" b="0" i="0" u="none" strike="noStrike">
                          <a:effectLst/>
                          <a:latin typeface="Arial"/>
                        </a:rPr>
                        <a:t>20181700666611</a:t>
                      </a:r>
                    </a:p>
                  </a:txBody>
                  <a:tcPr marL="7620" marR="7620" marT="7620" marB="0" anchor="ctr"/>
                </a:tc>
              </a:tr>
              <a:tr h="477953">
                <a:tc>
                  <a:txBody>
                    <a:bodyPr/>
                    <a:lstStyle/>
                    <a:p>
                      <a:pPr algn="ctr" fontAlgn="ctr"/>
                      <a:r>
                        <a:rPr lang="es-CO" sz="600" b="0" i="0" u="none" strike="noStrike">
                          <a:effectLst/>
                          <a:latin typeface="Arial"/>
                        </a:rPr>
                        <a:t>20186001019702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689925577"/>
      </p:ext>
    </p:extLst>
  </p:cSld>
  <p:clrMapOvr>
    <a:masterClrMapping/>
  </p:clrMapOvr>
  <p:timing>
    <p:tnLst>
      <p:par>
        <p:cTn id="1" dur="indefinite" restart="never" nodeType="tmRoot"/>
      </p:par>
    </p:tnLst>
  </p:timing>
</p:sld>
</file>

<file path=ppt/slides/slide138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1386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06399771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20186001019712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20186001019732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20186001019742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LIBERACION DE CERTIFICADO DE DISPONIBILIDAD PRESUPUESTAL CDP NUMERO 000346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20186001019762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OFI18-00158432 / IDM: QUEJA POR PRESUNTA COMPRA DE LOS CARGOS EN LOS CONCURSO DE LA CNSC (SANTANDER)</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20186001019782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20186001019802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REPSUESTA AUTO 20182130016854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20186001019862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20186001019892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EXCLUSION LISTA DE ELEGIBLES AUTO 20182130016524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20186001019902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817778643"/>
      </p:ext>
    </p:extLst>
  </p:cSld>
  <p:clrMapOvr>
    <a:masterClrMapping/>
  </p:clrMapOvr>
  <p:timing>
    <p:tnLst>
      <p:par>
        <p:cTn id="1" dur="indefinite" restart="never" nodeType="tmRoot"/>
      </p:par>
    </p:tnLst>
  </p:timing>
</p:sld>
</file>

<file path=ppt/slides/slide138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1387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02421721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20186001019922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20186001019962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20186001019972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ERROR INGRESO A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20186001019992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CNSC AL RADICADO 20185000640521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20181700667251</a:t>
                      </a:r>
                    </a:p>
                  </a:txBody>
                  <a:tcPr marL="7620" marR="7620" marT="7620" marB="0" anchor="ctr"/>
                </a:tc>
              </a:tr>
              <a:tr h="412045">
                <a:tc>
                  <a:txBody>
                    <a:bodyPr/>
                    <a:lstStyle/>
                    <a:p>
                      <a:pPr algn="ctr" fontAlgn="ctr"/>
                      <a:r>
                        <a:rPr lang="es-CO" sz="600" b="0" i="0" u="none" strike="noStrike">
                          <a:effectLst/>
                          <a:latin typeface="Arial"/>
                        </a:rPr>
                        <a:t>20186001020032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20182230679081</a:t>
                      </a:r>
                    </a:p>
                  </a:txBody>
                  <a:tcPr marL="7620" marR="7620" marT="7620" marB="0" anchor="ctr"/>
                </a:tc>
              </a:tr>
              <a:tr h="412045">
                <a:tc>
                  <a:txBody>
                    <a:bodyPr/>
                    <a:lstStyle/>
                    <a:p>
                      <a:pPr algn="ctr" fontAlgn="ctr"/>
                      <a:r>
                        <a:rPr lang="es-CO" sz="600" b="0" i="0" u="none" strike="noStrike">
                          <a:effectLst/>
                          <a:latin typeface="Arial"/>
                        </a:rPr>
                        <a:t>20186001020052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20186001020072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20186001020082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20186001020102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RESPUESTA FUNCIÓN PÚBLICA RAD. 20182040306441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288905992"/>
      </p:ext>
    </p:extLst>
  </p:cSld>
  <p:clrMapOvr>
    <a:masterClrMapping/>
  </p:clrMapOvr>
  <p:timing>
    <p:tnLst>
      <p:par>
        <p:cTn id="1" dur="indefinite" restart="never" nodeType="tmRoot"/>
      </p:par>
    </p:tnLst>
  </p:timing>
</p:sld>
</file>

<file path=ppt/slides/slide138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1388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29373806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20186001020122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20186001020172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20186001020182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20182110680441</a:t>
                      </a:r>
                    </a:p>
                  </a:txBody>
                  <a:tcPr marL="7620" marR="7620" marT="7620" marB="0" anchor="ctr"/>
                </a:tc>
              </a:tr>
              <a:tr h="412045">
                <a:tc>
                  <a:txBody>
                    <a:bodyPr/>
                    <a:lstStyle/>
                    <a:p>
                      <a:pPr algn="ctr" fontAlgn="ctr"/>
                      <a:r>
                        <a:rPr lang="es-CO" sz="600" b="0" i="0" u="none" strike="noStrike">
                          <a:effectLst/>
                          <a:latin typeface="Arial"/>
                        </a:rPr>
                        <a:t>20186001020202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RESPUESTAS DE DERECHOS DE PETICIÓN RADICADO: 20186000902762 Y 20186000905942</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20186001020212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AUTO 20182130016794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20186001020252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CAMBIO DE CORREO ELECTRONICO SIMO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20186001020292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ERROR INGRESO A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20186001020342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20186001020412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09015212"/>
      </p:ext>
    </p:extLst>
  </p:cSld>
  <p:clrMapOvr>
    <a:masterClrMapping/>
  </p:clrMapOvr>
  <p:timing>
    <p:tnLst>
      <p:par>
        <p:cTn id="1" dur="indefinite" restart="never" nodeType="tmRoot"/>
      </p:par>
    </p:tnLst>
  </p:timing>
</p:sld>
</file>

<file path=ppt/slides/slide138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1389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72639860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20186001020462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20186001020472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RESPUESTA CON NO. 20182330656871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20186001020512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20186001020852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20186001020872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20186001020892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20186001020922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PRESUNTA VULNERACION DE DERECHO PREFERENCIAL DE ENCARGO - RECLAMACION EN SEGUNDA INSTANCIA </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20185000687951</a:t>
                      </a:r>
                    </a:p>
                  </a:txBody>
                  <a:tcPr marL="7620" marR="7620" marT="7620" marB="0" anchor="ctr"/>
                </a:tc>
              </a:tr>
              <a:tr h="412045">
                <a:tc>
                  <a:txBody>
                    <a:bodyPr/>
                    <a:lstStyle/>
                    <a:p>
                      <a:pPr algn="ctr" fontAlgn="ctr"/>
                      <a:r>
                        <a:rPr lang="es-CO" sz="600" b="0" i="0" u="none" strike="noStrike">
                          <a:effectLst/>
                          <a:latin typeface="Arial"/>
                        </a:rPr>
                        <a:t>20186001020942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ENCUESTA SE SATISFACCION AL CLIENTE RC 131-2018</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20186001020952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838578834"/>
      </p:ext>
    </p:extLst>
  </p:cSld>
  <p:clrMapOvr>
    <a:masterClrMapping/>
  </p:clrMapOvr>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9507366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201810290064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201810290070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201810290071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201810290072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201810290073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201810290079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139</a:t>
            </a:fld>
            <a:endParaRPr lang="es-CO"/>
          </a:p>
        </p:txBody>
      </p:sp>
    </p:spTree>
    <p:extLst>
      <p:ext uri="{BB962C8B-B14F-4D97-AF65-F5344CB8AC3E}">
        <p14:creationId xmlns:p14="http://schemas.microsoft.com/office/powerpoint/2010/main" val="51513813"/>
      </p:ext>
    </p:extLst>
  </p:cSld>
  <p:clrMapOvr>
    <a:masterClrMapping/>
  </p:clrMapOvr>
  <p:timing>
    <p:tnLst>
      <p:par>
        <p:cTn id="1" dur="indefinite" restart="never" nodeType="tmRoot"/>
      </p:par>
    </p:tnLst>
  </p:timing>
</p:sld>
</file>

<file path=ppt/slides/slide139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1390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4091274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20186001020972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20186001020992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20186001021022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20186001021052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RECUPERAR USUARIO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20186001021062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20186001021082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CNSC AL RADICADO 20185000640521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20186001021092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20182020675551</a:t>
                      </a:r>
                    </a:p>
                  </a:txBody>
                  <a:tcPr marL="7620" marR="7620" marT="7620" marB="0" anchor="ctr"/>
                </a:tc>
              </a:tr>
              <a:tr h="412045">
                <a:tc>
                  <a:txBody>
                    <a:bodyPr/>
                    <a:lstStyle/>
                    <a:p>
                      <a:pPr algn="ctr" fontAlgn="ctr"/>
                      <a:r>
                        <a:rPr lang="es-CO" sz="600" b="0" i="0" u="none" strike="noStrike">
                          <a:effectLst/>
                          <a:latin typeface="Arial"/>
                        </a:rPr>
                        <a:t>20186001021102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20186001021122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656705626"/>
      </p:ext>
    </p:extLst>
  </p:cSld>
  <p:clrMapOvr>
    <a:masterClrMapping/>
  </p:clrMapOvr>
  <p:timing>
    <p:tnLst>
      <p:par>
        <p:cTn id="1" dur="indefinite" restart="never" nodeType="tmRoot"/>
      </p:par>
    </p:tnLst>
  </p:timing>
</p:sld>
</file>

<file path=ppt/slides/slide139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1391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95204297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20186001021142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20182210664321</a:t>
                      </a:r>
                    </a:p>
                  </a:txBody>
                  <a:tcPr marL="7620" marR="7620" marT="7620" marB="0" anchor="ctr"/>
                </a:tc>
              </a:tr>
              <a:tr h="446138">
                <a:tc>
                  <a:txBody>
                    <a:bodyPr/>
                    <a:lstStyle/>
                    <a:p>
                      <a:pPr algn="ctr" fontAlgn="ctr"/>
                      <a:r>
                        <a:rPr lang="es-CO" sz="600" b="0" i="0" u="none" strike="noStrike">
                          <a:effectLst/>
                          <a:latin typeface="Arial"/>
                        </a:rPr>
                        <a:t>20186001021162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DERECHO DE PETICION - CONVOCATORIA 431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20186001021172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20186001021322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QUEJA CONCURSO 436 de 2017-IRREGULARIDAD PRUEBA TECNOPEDAGOGICA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20186001021332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ENVIO DOCUMENTOS</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20181700683861</a:t>
                      </a:r>
                    </a:p>
                  </a:txBody>
                  <a:tcPr marL="7620" marR="7620" marT="7620" marB="0" anchor="ctr"/>
                </a:tc>
              </a:tr>
              <a:tr h="412045">
                <a:tc>
                  <a:txBody>
                    <a:bodyPr/>
                    <a:lstStyle/>
                    <a:p>
                      <a:pPr algn="ctr" fontAlgn="ctr"/>
                      <a:r>
                        <a:rPr lang="es-CO" sz="600" b="0" i="0" u="none" strike="noStrike">
                          <a:effectLst/>
                          <a:latin typeface="Arial"/>
                        </a:rPr>
                        <a:t>20186001021362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20186001021382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20186001021402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20186001021492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58582154"/>
      </p:ext>
    </p:extLst>
  </p:cSld>
  <p:clrMapOvr>
    <a:masterClrMapping/>
  </p:clrMapOvr>
  <p:timing>
    <p:tnLst>
      <p:par>
        <p:cTn id="1" dur="indefinite" restart="never" nodeType="tmRoot"/>
      </p:par>
    </p:tnLst>
  </p:timing>
</p:sld>
</file>

<file path=ppt/slides/slide139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1392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25887520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20186001021512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20186001021522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PETICIÓN Y QUEJA IRREGULARIDADES EN CONCURSO 436 SENA 2017.OPEC 60234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20186001021542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20182230663431</a:t>
                      </a:r>
                    </a:p>
                  </a:txBody>
                  <a:tcPr marL="7620" marR="7620" marT="7620" marB="0" anchor="ctr"/>
                </a:tc>
              </a:tr>
              <a:tr h="412045">
                <a:tc>
                  <a:txBody>
                    <a:bodyPr/>
                    <a:lstStyle/>
                    <a:p>
                      <a:pPr algn="ctr" fontAlgn="ctr"/>
                      <a:r>
                        <a:rPr lang="es-CO" sz="600" b="0" i="0" u="none" strike="noStrike">
                          <a:effectLst/>
                          <a:latin typeface="Arial"/>
                        </a:rPr>
                        <a:t>20186001021552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DERECHO DE PETICIÓN Y QUEJA IRREGULARIDADES EN CONCURSO 436 SENA 2017.OPEC 60234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20186001021562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20186001021582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20182230665141</a:t>
                      </a:r>
                    </a:p>
                  </a:txBody>
                  <a:tcPr marL="7620" marR="7620" marT="7620" marB="0" anchor="ctr"/>
                </a:tc>
              </a:tr>
              <a:tr h="412045">
                <a:tc>
                  <a:txBody>
                    <a:bodyPr/>
                    <a:lstStyle/>
                    <a:p>
                      <a:pPr algn="ctr" fontAlgn="ctr"/>
                      <a:r>
                        <a:rPr lang="es-CO" sz="600" b="0" i="0" u="none" strike="noStrike">
                          <a:effectLst/>
                          <a:latin typeface="Arial"/>
                        </a:rPr>
                        <a:t>20186001021612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RADICACIÓN SOLICITUDES DE ANOTACIÓN EN EL REGISTRO PUBLICO DE CARRERA</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20181700664171</a:t>
                      </a:r>
                    </a:p>
                  </a:txBody>
                  <a:tcPr marL="7620" marR="7620" marT="7620" marB="0" anchor="ctr"/>
                </a:tc>
              </a:tr>
              <a:tr h="412045">
                <a:tc>
                  <a:txBody>
                    <a:bodyPr/>
                    <a:lstStyle/>
                    <a:p>
                      <a:pPr algn="ctr" fontAlgn="ctr"/>
                      <a:r>
                        <a:rPr lang="es-CO" sz="600" b="0" i="0" u="none" strike="noStrike">
                          <a:effectLst/>
                          <a:latin typeface="Arial"/>
                        </a:rPr>
                        <a:t>20186001021622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20186001021632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288072090"/>
      </p:ext>
    </p:extLst>
  </p:cSld>
  <p:clrMapOvr>
    <a:masterClrMapping/>
  </p:clrMapOvr>
  <p:timing>
    <p:tnLst>
      <p:par>
        <p:cTn id="1" dur="indefinite" restart="never" nodeType="tmRoot"/>
      </p:par>
    </p:tnLst>
  </p:timing>
</p:sld>
</file>

<file path=ppt/slides/slide139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1393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26297453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20186001021642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CAMBIO NIVEL -DEVOLUCIÓN DERECHOS DE PARTICIPACIÓN.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20186001021652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20186001021672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20186001021682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20186001021692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20186001021702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20186001021722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20186001021732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20186001021772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05442450"/>
      </p:ext>
    </p:extLst>
  </p:cSld>
  <p:clrMapOvr>
    <a:masterClrMapping/>
  </p:clrMapOvr>
  <p:timing>
    <p:tnLst>
      <p:par>
        <p:cTn id="1" dur="indefinite" restart="never" nodeType="tmRoot"/>
      </p:par>
    </p:tnLst>
  </p:timing>
</p:sld>
</file>

<file path=ppt/slides/slide139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1394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5450462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20186001021782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20186001021792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20186001021822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20182230671821</a:t>
                      </a:r>
                    </a:p>
                  </a:txBody>
                  <a:tcPr marL="7620" marR="7620" marT="7620" marB="0" anchor="ctr"/>
                </a:tc>
              </a:tr>
              <a:tr h="412045">
                <a:tc>
                  <a:txBody>
                    <a:bodyPr/>
                    <a:lstStyle/>
                    <a:p>
                      <a:pPr algn="ctr" fontAlgn="ctr"/>
                      <a:r>
                        <a:rPr lang="es-CO" sz="600" b="0" i="0" u="none" strike="noStrike">
                          <a:effectLst/>
                          <a:latin typeface="Arial"/>
                        </a:rPr>
                        <a:t>20186001021832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337-IGAC</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20186001021842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337-IGAC</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20186001021852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INFORMACIÓN EVALUACIÓN DEL DESEMPEÑO LABORAL.</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20186001021872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ERROR INGRESO A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20186001021882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20186001021902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856488310"/>
      </p:ext>
    </p:extLst>
  </p:cSld>
  <p:clrMapOvr>
    <a:masterClrMapping/>
  </p:clrMapOvr>
  <p:timing>
    <p:tnLst>
      <p:par>
        <p:cTn id="1" dur="indefinite" restart="never" nodeType="tmRoot"/>
      </p:par>
    </p:tnLst>
  </p:timing>
</p:sld>
</file>

<file path=ppt/slides/slide139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1395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86173925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20186001021922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RECLAMACION DE PRUEBA TECNOPEDAGOGICA LUZ DARIS HOYOS BRUNAL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20186001021942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20186001021962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20186001021992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RESPUESTA RADICADO NO. 20186000967252-SOLICTUD DE PERMISO PRESENTACION DE PRUEBA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20186001022012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20186001022022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20186001022052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20186001022072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SECRETARIA GENERAL</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20186001022122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SECRETARIA GENERAL</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235920702"/>
      </p:ext>
    </p:extLst>
  </p:cSld>
  <p:clrMapOvr>
    <a:masterClrMapping/>
  </p:clrMapOvr>
  <p:timing>
    <p:tnLst>
      <p:par>
        <p:cTn id="1" dur="indefinite" restart="never" nodeType="tmRoot"/>
      </p:par>
    </p:tnLst>
  </p:timing>
</p:sld>
</file>

<file path=ppt/slides/slide139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1396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16136422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20186001022182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20186001022202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ERROR INGRESO A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20186001022332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RADICADO N° 20183010653641 - CONVOCATORIA 431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20186001022382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20186001022392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20186001022412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20186001022422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INSCRIPCION CONVOCATORIA 741 DE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20186001022432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20186001022462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REMISIÓN POR COMPETENCIA</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dirty="0">
                          <a:effectLst/>
                          <a:latin typeface="Arial"/>
                        </a:rPr>
                        <a:t>20182210675241</a:t>
                      </a:r>
                    </a:p>
                  </a:txBody>
                  <a:tcPr marL="7620" marR="7620" marT="7620" marB="0" anchor="ctr"/>
                </a:tc>
              </a:tr>
            </a:tbl>
          </a:graphicData>
        </a:graphic>
      </p:graphicFrame>
    </p:spTree>
    <p:extLst>
      <p:ext uri="{BB962C8B-B14F-4D97-AF65-F5344CB8AC3E}">
        <p14:creationId xmlns:p14="http://schemas.microsoft.com/office/powerpoint/2010/main" val="297739234"/>
      </p:ext>
    </p:extLst>
  </p:cSld>
  <p:clrMapOvr>
    <a:masterClrMapping/>
  </p:clrMapOvr>
  <p:timing>
    <p:tnLst>
      <p:par>
        <p:cTn id="1" dur="indefinite" restart="never" nodeType="tmRoot"/>
      </p:par>
    </p:tnLst>
  </p:timing>
</p:sld>
</file>

<file path=ppt/slides/slide139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1397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05977185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20186001022482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20186001022502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20186001022652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MANUAL DE FUNCIONES MODIFICADO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20186001022722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RESPUESTA - MINISTERIO DEL TRABAJO - RADICADO 20185000635931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20186001022742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20186001022762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20186001022792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20186001022822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CONTESTACION RADICADO 20186000946772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20186001022852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REMISION DOCUMENTACION ELEGIBLES - CONVOCATORIA 436 DE 2017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504638651"/>
      </p:ext>
    </p:extLst>
  </p:cSld>
  <p:clrMapOvr>
    <a:masterClrMapping/>
  </p:clrMapOvr>
  <p:timing>
    <p:tnLst>
      <p:par>
        <p:cTn id="1" dur="indefinite" restart="never" nodeType="tmRoot"/>
      </p:par>
    </p:tnLst>
  </p:timing>
</p:sld>
</file>

<file path=ppt/slides/slide139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1398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04025695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20186001022882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RADICADO 2018500640051</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20181700677241</a:t>
                      </a:r>
                    </a:p>
                  </a:txBody>
                  <a:tcPr marL="7620" marR="7620" marT="7620" marB="0" anchor="ctr"/>
                </a:tc>
              </a:tr>
              <a:tr h="446138">
                <a:tc>
                  <a:txBody>
                    <a:bodyPr/>
                    <a:lstStyle/>
                    <a:p>
                      <a:pPr algn="ctr" fontAlgn="ctr"/>
                      <a:r>
                        <a:rPr lang="es-CO" sz="600" b="0" i="0" u="none" strike="noStrike">
                          <a:effectLst/>
                          <a:latin typeface="Arial"/>
                        </a:rPr>
                        <a:t>20186001022922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DERECHO DE PETICION - REVISION FALLO DE TUTELA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20186001022962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426</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20186001022982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436-RECLAMACION PRUEBA TECNOPEDAGOGICA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20186001023032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RADICADO 20185000640521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20186001023062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DERECHO DE PETICION - BLANCA CECILIA VILLAMIZAR - CONVOCATORIA 328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20186001023072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RESPUESTA OFICIO 20182210636231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20186001023092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DERECHO DE PETICION EN FISICO - SOLICITUD RECUPERAR USUARIO Y CONTRASEÑA</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20186001023142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COPIAS AUTENTICAS - RESOLUCION 20182000132115</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dirty="0">
                          <a:effectLst/>
                          <a:latin typeface="Arial"/>
                        </a:rPr>
                        <a:t>20183000667601</a:t>
                      </a:r>
                    </a:p>
                  </a:txBody>
                  <a:tcPr marL="7620" marR="7620" marT="7620" marB="0" anchor="ctr"/>
                </a:tc>
              </a:tr>
            </a:tbl>
          </a:graphicData>
        </a:graphic>
      </p:graphicFrame>
    </p:spTree>
    <p:extLst>
      <p:ext uri="{BB962C8B-B14F-4D97-AF65-F5344CB8AC3E}">
        <p14:creationId xmlns:p14="http://schemas.microsoft.com/office/powerpoint/2010/main" val="1364731152"/>
      </p:ext>
    </p:extLst>
  </p:cSld>
  <p:clrMapOvr>
    <a:masterClrMapping/>
  </p:clrMapOvr>
  <p:timing>
    <p:tnLst>
      <p:par>
        <p:cTn id="1" dur="indefinite" restart="never" nodeType="tmRoot"/>
      </p:par>
    </p:tnLst>
  </p:timing>
</p:sld>
</file>

<file path=ppt/slides/slide139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1399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54188236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20186001023182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TRASLADO POR COMPETENCIA - CONVOCATORIA 276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20186001023252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PLANIFICACION DE LA HABILIDAD 1 DECODIFICA MENSAJES ORALES Y GESTUALES - REGIONAL SUCRE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20186001023272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740</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20186001023292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PLANIFICACION DE LA ANTERIOR A LA PRUEBA PEGADOGICA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20186001023332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DERECHO DE PETICION - QUEJA VIOLACION AL DEBIDO PROCESO Y AL TRABAJO - CONVOCATORIA 436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20186001023412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RECLAMACION PRUEBA PEDAGOGICA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20186001023422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TRASLADO POR COMPETENCIA - E-2018-519846 - SOLICITUD DE INFORMACION CONVOCATORIA 507 - MARISOL ORJUELA VALLES</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20182210665511</a:t>
                      </a:r>
                    </a:p>
                  </a:txBody>
                  <a:tcPr marL="7620" marR="7620" marT="7620" marB="0" anchor="ctr"/>
                </a:tc>
              </a:tr>
              <a:tr h="412045">
                <a:tc>
                  <a:txBody>
                    <a:bodyPr/>
                    <a:lstStyle/>
                    <a:p>
                      <a:pPr algn="ctr" fontAlgn="ctr"/>
                      <a:r>
                        <a:rPr lang="es-CO" sz="600" b="0" i="0" u="none" strike="noStrike">
                          <a:effectLst/>
                          <a:latin typeface="Arial"/>
                        </a:rPr>
                        <a:t>20186001023432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FUNCION PREVENTIVA </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20182010683161</a:t>
                      </a:r>
                    </a:p>
                  </a:txBody>
                  <a:tcPr marL="7620" marR="7620" marT="7620" marB="0" anchor="ctr"/>
                </a:tc>
              </a:tr>
              <a:tr h="493103">
                <a:tc>
                  <a:txBody>
                    <a:bodyPr/>
                    <a:lstStyle/>
                    <a:p>
                      <a:pPr algn="ctr" fontAlgn="ctr"/>
                      <a:r>
                        <a:rPr lang="es-CO" sz="600" b="0" i="0" u="none" strike="noStrike">
                          <a:effectLst/>
                          <a:latin typeface="Arial"/>
                        </a:rPr>
                        <a:t>20186001023452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TRASLADO POR COMPETENCIA - E-2018-525575 - SOLICITUD DE INFORMACION CONVOCATORIA META - JONATAN DIAZ Y OTROS</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dirty="0">
                          <a:effectLst/>
                          <a:latin typeface="Arial"/>
                        </a:rPr>
                        <a:t>20182230670551</a:t>
                      </a:r>
                    </a:p>
                  </a:txBody>
                  <a:tcPr marL="7620" marR="7620" marT="7620" marB="0" anchor="ctr"/>
                </a:tc>
              </a:tr>
            </a:tbl>
          </a:graphicData>
        </a:graphic>
      </p:graphicFrame>
    </p:spTree>
    <p:extLst>
      <p:ext uri="{BB962C8B-B14F-4D97-AF65-F5344CB8AC3E}">
        <p14:creationId xmlns:p14="http://schemas.microsoft.com/office/powerpoint/2010/main" val="3606533212"/>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299913707"/>
              </p:ext>
            </p:extLst>
          </p:nvPr>
        </p:nvGraphicFramePr>
        <p:xfrm>
          <a:off x="539551" y="1340767"/>
          <a:ext cx="8208913" cy="4692962"/>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1406">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74007">
                <a:tc>
                  <a:txBody>
                    <a:bodyPr/>
                    <a:lstStyle/>
                    <a:p>
                      <a:pPr algn="ctr" fontAlgn="ctr"/>
                      <a:r>
                        <a:rPr lang="es-ES" sz="700" b="0" i="0" u="none" strike="noStrike" dirty="0">
                          <a:solidFill>
                            <a:srgbClr val="000000"/>
                          </a:solidFill>
                          <a:effectLst/>
                          <a:latin typeface="Arial" panose="020B0604020202020204" pitchFamily="34" charset="0"/>
                        </a:rPr>
                        <a:t>201810020039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256 a 314 de 2013 - Contralorias Territoriales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256 a 314 de 2013 - Contralorias Territoriales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201810020039</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Felicitación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201810020040</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201810020041</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201810020042</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201810020043</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201810020044</a:t>
                      </a:r>
                    </a:p>
                  </a:txBody>
                  <a:tcPr marL="9525" marR="9525" marT="9525" marB="0" anchor="ctr"/>
                </a:tc>
              </a:tr>
              <a:tr h="403514">
                <a:tc>
                  <a:txBody>
                    <a:bodyPr/>
                    <a:lstStyle/>
                    <a:p>
                      <a:pPr algn="ctr" fontAlgn="ctr"/>
                      <a:r>
                        <a:rPr lang="es-ES" sz="700" b="0" i="0" u="none" strike="noStrike">
                          <a:solidFill>
                            <a:srgbClr val="000000"/>
                          </a:solidFill>
                          <a:effectLst/>
                          <a:latin typeface="Arial" panose="020B0604020202020204" pitchFamily="34" charset="0"/>
                        </a:rPr>
                        <a:t>201810020045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201810020045</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201810020046</a:t>
                      </a:r>
                    </a:p>
                  </a:txBody>
                  <a:tcPr marL="9525" marR="9525" marT="9525" marB="0" anchor="ctr"/>
                </a:tc>
              </a:tr>
              <a:tr h="403514">
                <a:tc>
                  <a:txBody>
                    <a:bodyPr/>
                    <a:lstStyle/>
                    <a:p>
                      <a:pPr algn="ctr" fontAlgn="ctr"/>
                      <a:r>
                        <a:rPr lang="es-ES" sz="700" b="0" i="0" u="none" strike="noStrike">
                          <a:solidFill>
                            <a:srgbClr val="000000"/>
                          </a:solidFill>
                          <a:effectLst/>
                          <a:latin typeface="Arial" panose="020B0604020202020204" pitchFamily="34" charset="0"/>
                        </a:rPr>
                        <a:t>201810020047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201810020047</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201810020048</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201810020049</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201810020050</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201810020051</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201810020052</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201810020053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14</a:t>
            </a:fld>
            <a:endParaRPr lang="es-CO"/>
          </a:p>
        </p:txBody>
      </p:sp>
    </p:spTree>
    <p:extLst>
      <p:ext uri="{BB962C8B-B14F-4D97-AF65-F5344CB8AC3E}">
        <p14:creationId xmlns:p14="http://schemas.microsoft.com/office/powerpoint/2010/main" val="699930178"/>
      </p:ext>
    </p:extLst>
  </p:cSld>
  <p:clrMapOvr>
    <a:masterClrMapping/>
  </p:clrMapOvr>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97512306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201810290080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201810290082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201810290085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201810290086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201810290087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201810290087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201810290088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201810290089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201810290089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201810290090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201810290091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201810290092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201810290093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201810290094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201810290095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201810290095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140</a:t>
            </a:fld>
            <a:endParaRPr lang="es-CO"/>
          </a:p>
        </p:txBody>
      </p:sp>
    </p:spTree>
    <p:extLst>
      <p:ext uri="{BB962C8B-B14F-4D97-AF65-F5344CB8AC3E}">
        <p14:creationId xmlns:p14="http://schemas.microsoft.com/office/powerpoint/2010/main" val="2897196654"/>
      </p:ext>
    </p:extLst>
  </p:cSld>
  <p:clrMapOvr>
    <a:masterClrMapping/>
  </p:clrMapOvr>
  <p:timing>
    <p:tnLst>
      <p:par>
        <p:cTn id="1" dur="indefinite" restart="never" nodeType="tmRoot"/>
      </p:par>
    </p:tnLst>
  </p:timing>
</p:sld>
</file>

<file path=ppt/slides/slide140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1400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46617708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20186001023462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TRASLADO POR COMPETENCIA - E-2018-519836 - SOLICITUD DE INFORMACION CONVOCATORIA 507 - MARISOL ORJUELA VALLES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20186001023472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RECLAMACION PRUEBA PEGADOGICA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20186001023482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TRASLADO POR COMPETENCIA - E-2018-458019 - SOLICITUD DE INFORMACION CONVOCATORIA 507 - HAROLD MARTINEZ</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20182210671531</a:t>
                      </a:r>
                    </a:p>
                  </a:txBody>
                  <a:tcPr marL="7620" marR="7620" marT="7620" marB="0" anchor="ctr"/>
                </a:tc>
              </a:tr>
              <a:tr h="412045">
                <a:tc>
                  <a:txBody>
                    <a:bodyPr/>
                    <a:lstStyle/>
                    <a:p>
                      <a:pPr algn="ctr" fontAlgn="ctr"/>
                      <a:r>
                        <a:rPr lang="es-CO" sz="600" b="0" i="0" u="none" strike="noStrike">
                          <a:effectLst/>
                          <a:latin typeface="Arial"/>
                        </a:rPr>
                        <a:t>20186001023522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pt-BR" sz="600" b="0" i="0" u="none" strike="noStrike">
                          <a:effectLst/>
                          <a:latin typeface="Arial"/>
                        </a:rPr>
                        <a:t> PROCURADOR II JUDICIAL ADMINISTRATIVO 135-CRM No. 7-2018-040428- NAZLY BERNARDA GÓMEZ BERMUDEZ</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20186001023542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COPIA DE RESOLUCION POR MEDIO DE LA CUAL SE HIZO INSCRIPCION DE CARRERA </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20181700668241</a:t>
                      </a:r>
                    </a:p>
                  </a:txBody>
                  <a:tcPr marL="7620" marR="7620" marT="7620" marB="0" anchor="ctr"/>
                </a:tc>
              </a:tr>
              <a:tr h="412045">
                <a:tc>
                  <a:txBody>
                    <a:bodyPr/>
                    <a:lstStyle/>
                    <a:p>
                      <a:pPr algn="ctr" fontAlgn="ctr"/>
                      <a:r>
                        <a:rPr lang="es-CO" sz="600" b="0" i="0" u="none" strike="noStrike">
                          <a:effectLst/>
                          <a:latin typeface="Arial"/>
                        </a:rPr>
                        <a:t>20186001023552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Radicado No. 20186001023552 del 03 de Diciembre de 2018.</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20181700668081</a:t>
                      </a:r>
                    </a:p>
                  </a:txBody>
                  <a:tcPr marL="7620" marR="7620" marT="7620" marB="0" anchor="ctr"/>
                </a:tc>
              </a:tr>
              <a:tr h="412045">
                <a:tc>
                  <a:txBody>
                    <a:bodyPr/>
                    <a:lstStyle/>
                    <a:p>
                      <a:pPr algn="ctr" fontAlgn="ctr"/>
                      <a:r>
                        <a:rPr lang="es-CO" sz="600" b="0" i="0" u="none" strike="noStrike">
                          <a:effectLst/>
                          <a:latin typeface="Arial"/>
                        </a:rPr>
                        <a:t>20186001023572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FORMULACION DE LA POLITICA DE PREVENCION DEL DAÑO ANTIJURIDICO - 2019</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20181400687141</a:t>
                      </a:r>
                    </a:p>
                  </a:txBody>
                  <a:tcPr marL="7620" marR="7620" marT="7620" marB="0" anchor="ctr"/>
                </a:tc>
              </a:tr>
              <a:tr h="412045">
                <a:tc>
                  <a:txBody>
                    <a:bodyPr/>
                    <a:lstStyle/>
                    <a:p>
                      <a:pPr algn="ctr" fontAlgn="ctr"/>
                      <a:r>
                        <a:rPr lang="es-CO" sz="600" b="0" i="0" u="none" strike="noStrike">
                          <a:effectLst/>
                          <a:latin typeface="Arial"/>
                        </a:rPr>
                        <a:t>20186001023602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QUEJA PRESENTADA POR LA CNSC CONTRA LA ALCALDIA MUNICIPAL DE ARAMA - META </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20185000692611</a:t>
                      </a:r>
                    </a:p>
                  </a:txBody>
                  <a:tcPr marL="7620" marR="7620" marT="7620" marB="0" anchor="ctr"/>
                </a:tc>
              </a:tr>
              <a:tr h="493103">
                <a:tc>
                  <a:txBody>
                    <a:bodyPr/>
                    <a:lstStyle/>
                    <a:p>
                      <a:pPr algn="ctr" fontAlgn="ctr"/>
                      <a:r>
                        <a:rPr lang="es-CO" sz="600" b="0" i="0" u="none" strike="noStrike">
                          <a:effectLst/>
                          <a:latin typeface="Arial"/>
                        </a:rPr>
                        <a:t>20186001023612</a:t>
                      </a:r>
                    </a:p>
                  </a:txBody>
                  <a:tcPr marL="7620" marR="7620" marT="7620" marB="0" anchor="ctr"/>
                </a:tc>
                <a:tc>
                  <a:txBody>
                    <a:bodyPr/>
                    <a:lstStyle/>
                    <a:p>
                      <a:pPr algn="ctr" fontAlgn="ctr"/>
                      <a:r>
                        <a:rPr lang="es-CO" sz="600" b="0" i="0" u="none" strike="noStrike">
                          <a:effectLst/>
                          <a:latin typeface="Arial"/>
                        </a:rPr>
                        <a:t>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 EXPEDIENTE DISCIPLINARIO IUS - E - 2018 - 290697</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dirty="0">
                          <a:effectLst/>
                          <a:latin typeface="Arial"/>
                        </a:rPr>
                        <a:t>20181020679131</a:t>
                      </a:r>
                    </a:p>
                  </a:txBody>
                  <a:tcPr marL="7620" marR="7620" marT="7620" marB="0" anchor="ctr"/>
                </a:tc>
              </a:tr>
            </a:tbl>
          </a:graphicData>
        </a:graphic>
      </p:graphicFrame>
    </p:spTree>
    <p:extLst>
      <p:ext uri="{BB962C8B-B14F-4D97-AF65-F5344CB8AC3E}">
        <p14:creationId xmlns:p14="http://schemas.microsoft.com/office/powerpoint/2010/main" val="1222396266"/>
      </p:ext>
    </p:extLst>
  </p:cSld>
  <p:clrMapOvr>
    <a:masterClrMapping/>
  </p:clrMapOvr>
  <p:timing>
    <p:tnLst>
      <p:par>
        <p:cTn id="1" dur="indefinite" restart="never" nodeType="tmRoot"/>
      </p:par>
    </p:tnLst>
  </p:timing>
</p:sld>
</file>

<file path=ppt/slides/slide140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1401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12926188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20186001023742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CITA DE REUNION</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20182110683701</a:t>
                      </a:r>
                    </a:p>
                  </a:txBody>
                  <a:tcPr marL="7620" marR="7620" marT="7620" marB="0" anchor="ctr"/>
                </a:tc>
              </a:tr>
              <a:tr h="446138">
                <a:tc>
                  <a:txBody>
                    <a:bodyPr/>
                    <a:lstStyle/>
                    <a:p>
                      <a:pPr algn="ctr" fontAlgn="ctr"/>
                      <a:r>
                        <a:rPr lang="es-CO" sz="600" b="0" i="0" u="none" strike="noStrike">
                          <a:effectLst/>
                          <a:latin typeface="Arial"/>
                        </a:rPr>
                        <a:t>20186001023782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20186001023792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NOTIFICACIONES</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20186001023822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20182230667791</a:t>
                      </a:r>
                    </a:p>
                  </a:txBody>
                  <a:tcPr marL="7620" marR="7620" marT="7620" marB="0" anchor="ctr"/>
                </a:tc>
              </a:tr>
              <a:tr h="412045">
                <a:tc>
                  <a:txBody>
                    <a:bodyPr/>
                    <a:lstStyle/>
                    <a:p>
                      <a:pPr algn="ctr" fontAlgn="ctr"/>
                      <a:r>
                        <a:rPr lang="es-CO" sz="600" b="0" i="0" u="none" strike="noStrike">
                          <a:effectLst/>
                          <a:latin typeface="Arial"/>
                        </a:rPr>
                        <a:t>20186001023832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RECLAMACION CONTRA EL AUTO CNSC 20182310016964 -  CONVOCATORIA 431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20186001023862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20186001023872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INFORMACIÓN CONVOCATORIA 436 SENA-PRUEBA TECNOPEDAGOGICA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20186001023902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DISPONIBILIDAD PRESUPUESTAL PARA CONCURSO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20186001023912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ANULACIÓN INSCRIPCION</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dirty="0">
                          <a:effectLst/>
                          <a:latin typeface="Arial"/>
                        </a:rPr>
                        <a:t>20182230679491</a:t>
                      </a:r>
                    </a:p>
                  </a:txBody>
                  <a:tcPr marL="7620" marR="7620" marT="7620" marB="0" anchor="ctr"/>
                </a:tc>
              </a:tr>
            </a:tbl>
          </a:graphicData>
        </a:graphic>
      </p:graphicFrame>
    </p:spTree>
    <p:extLst>
      <p:ext uri="{BB962C8B-B14F-4D97-AF65-F5344CB8AC3E}">
        <p14:creationId xmlns:p14="http://schemas.microsoft.com/office/powerpoint/2010/main" val="1252353567"/>
      </p:ext>
    </p:extLst>
  </p:cSld>
  <p:clrMapOvr>
    <a:masterClrMapping/>
  </p:clrMapOvr>
  <p:timing>
    <p:tnLst>
      <p:par>
        <p:cTn id="1" dur="indefinite" restart="never" nodeType="tmRoot"/>
      </p:par>
    </p:tnLst>
  </p:timing>
</p:sld>
</file>

<file path=ppt/slides/slide140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1402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72339350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20186001023942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20186001023952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20186001023992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ACUERDO DE PAGO RSC-ESE</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20186001024012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CDP CONCURSO NIVEL CENTRAL Y OTROS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20186001024022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PAGO PENDIENTE DE RECURSOS COSTOS CONVOCATORIA 426 DE 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20186001024082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JORNADA DE SENSIBILIZACIÓN Y CAPACITACIÓN SOBRE LA CARRERA ADMINISTRATIVA Y EL MÉRITO “CONVOCATORIA TERRITORIAL 2019 - DEPARTAMENTO DEL MAGDALENA&amp;amp;quot;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20186001024102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20186001024112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20186001024132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dirty="0">
                          <a:effectLst/>
                          <a:latin typeface="Arial"/>
                        </a:rPr>
                        <a:t>20182230667801</a:t>
                      </a:r>
                    </a:p>
                  </a:txBody>
                  <a:tcPr marL="7620" marR="7620" marT="7620" marB="0" anchor="ctr"/>
                </a:tc>
              </a:tr>
            </a:tbl>
          </a:graphicData>
        </a:graphic>
      </p:graphicFrame>
    </p:spTree>
    <p:extLst>
      <p:ext uri="{BB962C8B-B14F-4D97-AF65-F5344CB8AC3E}">
        <p14:creationId xmlns:p14="http://schemas.microsoft.com/office/powerpoint/2010/main" val="1707121294"/>
      </p:ext>
    </p:extLst>
  </p:cSld>
  <p:clrMapOvr>
    <a:masterClrMapping/>
  </p:clrMapOvr>
  <p:timing>
    <p:tnLst>
      <p:par>
        <p:cTn id="1" dur="indefinite" restart="never" nodeType="tmRoot"/>
      </p:par>
    </p:tnLst>
  </p:timing>
</p:sld>
</file>

<file path=ppt/slides/slide140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1403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96710523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20186001024172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20182230690621</a:t>
                      </a:r>
                    </a:p>
                  </a:txBody>
                  <a:tcPr marL="7620" marR="7620" marT="7620" marB="0" anchor="ctr"/>
                </a:tc>
              </a:tr>
              <a:tr h="446138">
                <a:tc>
                  <a:txBody>
                    <a:bodyPr/>
                    <a:lstStyle/>
                    <a:p>
                      <a:pPr algn="ctr" fontAlgn="ctr"/>
                      <a:r>
                        <a:rPr lang="es-CO" sz="600" b="0" i="0" u="none" strike="noStrike">
                          <a:effectLst/>
                          <a:latin typeface="Arial"/>
                        </a:rPr>
                        <a:t>20186001024182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INSCRIPCION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20186001024192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20182230667811</a:t>
                      </a:r>
                    </a:p>
                  </a:txBody>
                  <a:tcPr marL="7620" marR="7620" marT="7620" marB="0" anchor="ctr"/>
                </a:tc>
              </a:tr>
              <a:tr h="412045">
                <a:tc>
                  <a:txBody>
                    <a:bodyPr/>
                    <a:lstStyle/>
                    <a:p>
                      <a:pPr algn="ctr" fontAlgn="ctr"/>
                      <a:r>
                        <a:rPr lang="es-CO" sz="600" b="0" i="0" u="none" strike="noStrike">
                          <a:effectLst/>
                          <a:latin typeface="Arial"/>
                        </a:rPr>
                        <a:t>20186001024212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20182230665151</a:t>
                      </a:r>
                    </a:p>
                  </a:txBody>
                  <a:tcPr marL="7620" marR="7620" marT="7620" marB="0" anchor="ctr"/>
                </a:tc>
              </a:tr>
              <a:tr h="412045">
                <a:tc>
                  <a:txBody>
                    <a:bodyPr/>
                    <a:lstStyle/>
                    <a:p>
                      <a:pPr algn="ctr" fontAlgn="ctr"/>
                      <a:r>
                        <a:rPr lang="es-CO" sz="600" b="0" i="0" u="none" strike="noStrike">
                          <a:effectLst/>
                          <a:latin typeface="Arial"/>
                        </a:rPr>
                        <a:t>20186001024222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20186001024232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20186001024242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20186001024422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SECRETARIA GENERAL TRIBUNAL ADMINISTRATIVO - TOLIMA - SECCIONAL IBAGUE - ESTADO 215 TRIBUNAL ADMINISTRATIVO DEL TOLIMA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20186001024622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DERECHO DE PETICION - AUTO 20182120015814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851820245"/>
      </p:ext>
    </p:extLst>
  </p:cSld>
  <p:clrMapOvr>
    <a:masterClrMapping/>
  </p:clrMapOvr>
  <p:timing>
    <p:tnLst>
      <p:par>
        <p:cTn id="1" dur="indefinite" restart="never" nodeType="tmRoot"/>
      </p:par>
    </p:tnLst>
  </p:timing>
</p:sld>
</file>

<file path=ppt/slides/slide140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1404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0021309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20186001024752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ACUSE RECIBO RESOLUCION 20182120154405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20186001025242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A AUTO 20182130016794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20186001025252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RESPUESTA  A SOLICITUD DE INFORMACION - 201842301788712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20186001025262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A CITACION PARA NOTIFICACION DE ACTO ADMINISTRATIVO - 20183010642371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20186001025282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A OFICIO 20182020424011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20186001025472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DERECHO DE PETICIÓN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20186001025542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
                      </a:r>
                      <a:br>
                        <a:rPr lang="es-CO" sz="600" b="0" i="0" u="none" strike="noStrike">
                          <a:effectLst/>
                          <a:latin typeface="Arial"/>
                        </a:rPr>
                      </a:br>
                      <a:r>
                        <a:rPr lang="es-CO" sz="600" b="0" i="0" u="none" strike="noStrike">
                          <a:effectLst/>
                          <a:latin typeface="Arial"/>
                        </a:rPr>
                        <a:t>REPORTE FIRMADO Y MANUAL DE FUNCIONES</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20186001025572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OPEC CERTIFICADA PUERTO RICO META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20186001025582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573778156"/>
      </p:ext>
    </p:extLst>
  </p:cSld>
  <p:clrMapOvr>
    <a:masterClrMapping/>
  </p:clrMapOvr>
  <p:timing>
    <p:tnLst>
      <p:par>
        <p:cTn id="1" dur="indefinite" restart="never" nodeType="tmRoot"/>
      </p:par>
    </p:tnLst>
  </p:timing>
</p:sld>
</file>

<file path=ppt/slides/slide140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1405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20771437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20186001025592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20186001025632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INSCRIPCION</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20181700667021</a:t>
                      </a:r>
                    </a:p>
                  </a:txBody>
                  <a:tcPr marL="7620" marR="7620" marT="7620" marB="0" anchor="ctr"/>
                </a:tc>
              </a:tr>
              <a:tr h="412045">
                <a:tc>
                  <a:txBody>
                    <a:bodyPr/>
                    <a:lstStyle/>
                    <a:p>
                      <a:pPr algn="ctr" fontAlgn="ctr"/>
                      <a:r>
                        <a:rPr lang="es-CO" sz="600" b="0" i="0" u="none" strike="noStrike">
                          <a:effectLst/>
                          <a:latin typeface="Arial"/>
                        </a:rPr>
                        <a:t>20186001025692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20186001025732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20186001025752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20182210675751</a:t>
                      </a:r>
                    </a:p>
                  </a:txBody>
                  <a:tcPr marL="7620" marR="7620" marT="7620" marB="0" anchor="ctr"/>
                </a:tc>
              </a:tr>
              <a:tr h="412045">
                <a:tc>
                  <a:txBody>
                    <a:bodyPr/>
                    <a:lstStyle/>
                    <a:p>
                      <a:pPr algn="ctr" fontAlgn="ctr"/>
                      <a:r>
                        <a:rPr lang="es-CO" sz="600" b="0" i="0" u="none" strike="noStrike">
                          <a:effectLst/>
                          <a:latin typeface="Arial"/>
                        </a:rPr>
                        <a:t>20186001025762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20186001025782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AL RADICADO 20186001001182 DEL 22 DE NOVIEMBRE DE 2018 </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20182230693051</a:t>
                      </a:r>
                    </a:p>
                  </a:txBody>
                  <a:tcPr marL="7620" marR="7620" marT="7620" marB="0" anchor="ctr"/>
                </a:tc>
              </a:tr>
              <a:tr h="412045">
                <a:tc>
                  <a:txBody>
                    <a:bodyPr/>
                    <a:lstStyle/>
                    <a:p>
                      <a:pPr algn="ctr" fontAlgn="ctr"/>
                      <a:r>
                        <a:rPr lang="es-CO" sz="600" b="0" i="0" u="none" strike="noStrike">
                          <a:effectLst/>
                          <a:latin typeface="Arial"/>
                        </a:rPr>
                        <a:t>20186001025792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20186001025862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381146852"/>
      </p:ext>
    </p:extLst>
  </p:cSld>
  <p:clrMapOvr>
    <a:masterClrMapping/>
  </p:clrMapOvr>
  <p:timing>
    <p:tnLst>
      <p:par>
        <p:cTn id="1" dur="indefinite" restart="never" nodeType="tmRoot"/>
      </p:par>
    </p:tnLst>
  </p:timing>
</p:sld>
</file>

<file path=ppt/slides/slide140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1406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27769936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20186001025892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A REQUERIMIENTO NO. 20185000640061 DEL 11/17/2018 DE LA CNSC - ESE HOSPITAL SAN PABLO DE TARSO - ANTIOQUIA.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20186001025922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20186001025952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20186001025962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20186001025972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20186001025982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20186001025992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20186001026022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20186001026032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60219106"/>
      </p:ext>
    </p:extLst>
  </p:cSld>
  <p:clrMapOvr>
    <a:masterClrMapping/>
  </p:clrMapOvr>
  <p:timing>
    <p:tnLst>
      <p:par>
        <p:cTn id="1" dur="indefinite" restart="never" nodeType="tmRoot"/>
      </p:par>
    </p:tnLst>
  </p:timing>
</p:sld>
</file>

<file path=ppt/slides/slide140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1407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83280183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20186001026052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PROCEDIMIENTO A SEGUIR CASO PRE PENSIONADO</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20182210667941</a:t>
                      </a:r>
                    </a:p>
                  </a:txBody>
                  <a:tcPr marL="7620" marR="7620" marT="7620" marB="0" anchor="ctr"/>
                </a:tc>
              </a:tr>
              <a:tr h="446138">
                <a:tc>
                  <a:txBody>
                    <a:bodyPr/>
                    <a:lstStyle/>
                    <a:p>
                      <a:pPr algn="ctr" fontAlgn="ctr"/>
                      <a:r>
                        <a:rPr lang="es-CO" sz="600" b="0" i="0" u="none" strike="noStrike">
                          <a:effectLst/>
                          <a:latin typeface="Arial"/>
                        </a:rPr>
                        <a:t>20186001026062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20186001026072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20186001026102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20186001026132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20186001026152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20186001026202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CONCEPTO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20186001026222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CONCEPTO </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20182020695521</a:t>
                      </a:r>
                    </a:p>
                  </a:txBody>
                  <a:tcPr marL="7620" marR="7620" marT="7620" marB="0" anchor="ctr"/>
                </a:tc>
              </a:tr>
              <a:tr h="493103">
                <a:tc>
                  <a:txBody>
                    <a:bodyPr/>
                    <a:lstStyle/>
                    <a:p>
                      <a:pPr algn="ctr" fontAlgn="ctr"/>
                      <a:r>
                        <a:rPr lang="es-CO" sz="600" b="0" i="0" u="none" strike="noStrike">
                          <a:effectLst/>
                          <a:latin typeface="Arial"/>
                        </a:rPr>
                        <a:t>20186001026232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040522838"/>
      </p:ext>
    </p:extLst>
  </p:cSld>
  <p:clrMapOvr>
    <a:masterClrMapping/>
  </p:clrMapOvr>
  <p:timing>
    <p:tnLst>
      <p:par>
        <p:cTn id="1" dur="indefinite" restart="never" nodeType="tmRoot"/>
      </p:par>
    </p:tnLst>
  </p:timing>
</p:sld>
</file>

<file path=ppt/slides/slide140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1408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9442304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20186001026332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20186001026342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20186001026392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20182230671981</a:t>
                      </a:r>
                    </a:p>
                  </a:txBody>
                  <a:tcPr marL="7620" marR="7620" marT="7620" marB="0" anchor="ctr"/>
                </a:tc>
              </a:tr>
              <a:tr h="412045">
                <a:tc>
                  <a:txBody>
                    <a:bodyPr/>
                    <a:lstStyle/>
                    <a:p>
                      <a:pPr algn="ctr" fontAlgn="ctr"/>
                      <a:r>
                        <a:rPr lang="es-CO" sz="600" b="0" i="0" u="none" strike="noStrike">
                          <a:effectLst/>
                          <a:latin typeface="Arial"/>
                        </a:rPr>
                        <a:t>20186001026402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INQUIETUD DE LISTA DE LEGIBLES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20186001026432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LISTADO INSCRITOS EN CARRERA CORPORACIÓN SOCIAL </a:t>
                      </a:r>
                    </a:p>
                  </a:txBody>
                  <a:tcPr marL="7620" marR="7620" marT="7620" marB="0" anchor="ctr"/>
                </a:tc>
                <a:tc>
                  <a:txBody>
                    <a:bodyPr/>
                    <a:lstStyle/>
                    <a:p>
                      <a:pPr algn="ctr" fontAlgn="ctr"/>
                      <a:r>
                        <a:rPr lang="es-CO" sz="600" b="0" i="0" u="none" strike="noStrike">
                          <a:effectLst/>
                          <a:latin typeface="Arial"/>
                        </a:rPr>
                        <a:t>6/12/2018</a:t>
                      </a:r>
                    </a:p>
                  </a:txBody>
                  <a:tcPr marL="7620" marR="7620" marT="7620" marB="0" anchor="ctr"/>
                </a:tc>
                <a:tc>
                  <a:txBody>
                    <a:bodyPr/>
                    <a:lstStyle/>
                    <a:p>
                      <a:pPr algn="ctr" fontAlgn="ctr"/>
                      <a:r>
                        <a:rPr lang="es-CO" sz="600" b="0" i="0" u="none" strike="noStrike">
                          <a:effectLst/>
                          <a:latin typeface="Arial"/>
                        </a:rPr>
                        <a:t>20181700666301</a:t>
                      </a:r>
                    </a:p>
                  </a:txBody>
                  <a:tcPr marL="7620" marR="7620" marT="7620" marB="0" anchor="ctr"/>
                </a:tc>
              </a:tr>
              <a:tr h="412045">
                <a:tc>
                  <a:txBody>
                    <a:bodyPr/>
                    <a:lstStyle/>
                    <a:p>
                      <a:pPr algn="ctr" fontAlgn="ctr"/>
                      <a:r>
                        <a:rPr lang="es-CO" sz="600" b="0" i="0" u="none" strike="noStrike">
                          <a:effectLst/>
                          <a:latin typeface="Arial"/>
                        </a:rPr>
                        <a:t>20186001026452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20182230675171</a:t>
                      </a:r>
                    </a:p>
                  </a:txBody>
                  <a:tcPr marL="7620" marR="7620" marT="7620" marB="0" anchor="ctr"/>
                </a:tc>
              </a:tr>
              <a:tr h="412045">
                <a:tc>
                  <a:txBody>
                    <a:bodyPr/>
                    <a:lstStyle/>
                    <a:p>
                      <a:pPr algn="ctr" fontAlgn="ctr"/>
                      <a:r>
                        <a:rPr lang="es-CO" sz="600" b="0" i="0" u="none" strike="noStrike">
                          <a:effectLst/>
                          <a:latin typeface="Arial"/>
                        </a:rPr>
                        <a:t>20186001026462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RESPUESTA SOLICITUD 250-34-01-63-6883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20186001026482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20186001026582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845523321"/>
      </p:ext>
    </p:extLst>
  </p:cSld>
  <p:clrMapOvr>
    <a:masterClrMapping/>
  </p:clrMapOvr>
  <p:timing>
    <p:tnLst>
      <p:par>
        <p:cTn id="1" dur="indefinite" restart="never" nodeType="tmRoot"/>
      </p:par>
    </p:tnLst>
  </p:timing>
</p:sld>
</file>

<file path=ppt/slides/slide140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1409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24478388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20186001026592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20186001026602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20186001026612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20186001026632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20186001026642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SOLICITUD ACTOS ADMINISTRATIVOS - NOMBRAMIENTOS SDIS CONVOCATORIA 431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20186001026652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20186001026692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20182230693071</a:t>
                      </a:r>
                    </a:p>
                  </a:txBody>
                  <a:tcPr marL="7620" marR="7620" marT="7620" marB="0" anchor="ctr"/>
                </a:tc>
              </a:tr>
              <a:tr h="412045">
                <a:tc>
                  <a:txBody>
                    <a:bodyPr/>
                    <a:lstStyle/>
                    <a:p>
                      <a:pPr algn="ctr" fontAlgn="ctr"/>
                      <a:r>
                        <a:rPr lang="es-CO" sz="600" b="0" i="0" u="none" strike="noStrike">
                          <a:effectLst/>
                          <a:latin typeface="Arial"/>
                        </a:rPr>
                        <a:t>20186001026732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20186001026752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vi-VN" sz="600" b="0" i="0" u="none" strike="noStrike">
                          <a:effectLst/>
                          <a:latin typeface="Arial"/>
                        </a:rPr>
                        <a:t>ANOMALIAS PRESENTADAS PRUEBA TECNICO PEDAGÓGICA CONVOCATORIA SENA 436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043090552"/>
      </p:ext>
    </p:extLst>
  </p:cSld>
  <p:clrMapOvr>
    <a:masterClrMapping/>
  </p:clrMapOvr>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28496140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201810290096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201810290096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201810290097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201810290097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201810290098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201810290098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201810290099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201810290099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201810290100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201810290100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201810290101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201810290101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201810290102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201810290102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201810290103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201810290103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201810290104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201810290104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201810290105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201810290105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201810300006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141</a:t>
            </a:fld>
            <a:endParaRPr lang="es-CO"/>
          </a:p>
        </p:txBody>
      </p:sp>
    </p:spTree>
    <p:extLst>
      <p:ext uri="{BB962C8B-B14F-4D97-AF65-F5344CB8AC3E}">
        <p14:creationId xmlns:p14="http://schemas.microsoft.com/office/powerpoint/2010/main" val="1088337896"/>
      </p:ext>
    </p:extLst>
  </p:cSld>
  <p:clrMapOvr>
    <a:masterClrMapping/>
  </p:clrMapOvr>
  <p:timing>
    <p:tnLst>
      <p:par>
        <p:cTn id="1" dur="indefinite" restart="never" nodeType="tmRoot"/>
      </p:par>
    </p:tnLst>
  </p:timing>
</p:sld>
</file>

<file path=ppt/slides/slide141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1410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97899432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20186001026812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NUMERO DE CEDULA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20186001026832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EMISION CERTIFICACION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20185000668011</a:t>
                      </a:r>
                    </a:p>
                  </a:txBody>
                  <a:tcPr marL="7620" marR="7620" marT="7620" marB="0" anchor="ctr"/>
                </a:tc>
              </a:tr>
              <a:tr h="412045">
                <a:tc>
                  <a:txBody>
                    <a:bodyPr/>
                    <a:lstStyle/>
                    <a:p>
                      <a:pPr algn="ctr" fontAlgn="ctr"/>
                      <a:r>
                        <a:rPr lang="es-CO" sz="600" b="0" i="0" u="none" strike="noStrike">
                          <a:effectLst/>
                          <a:latin typeface="Arial"/>
                        </a:rPr>
                        <a:t>20186001026842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20186001026862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20186001026882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20186001026912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20186001026992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20186001027012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20186001027042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864539036"/>
      </p:ext>
    </p:extLst>
  </p:cSld>
  <p:clrMapOvr>
    <a:masterClrMapping/>
  </p:clrMapOvr>
  <p:timing>
    <p:tnLst>
      <p:par>
        <p:cTn id="1" dur="indefinite" restart="never" nodeType="tmRoot"/>
      </p:par>
    </p:tnLst>
  </p:timing>
</p:sld>
</file>

<file path=ppt/slides/slide141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1411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4812785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20186001027092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INSCRIPCION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20186001027112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430-2016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20182110678581</a:t>
                      </a:r>
                    </a:p>
                  </a:txBody>
                  <a:tcPr marL="7620" marR="7620" marT="7620" marB="0" anchor="ctr"/>
                </a:tc>
              </a:tr>
              <a:tr h="412045">
                <a:tc>
                  <a:txBody>
                    <a:bodyPr/>
                    <a:lstStyle/>
                    <a:p>
                      <a:pPr algn="ctr" fontAlgn="ctr"/>
                      <a:r>
                        <a:rPr lang="es-CO" sz="600" b="0" i="0" u="none" strike="noStrike">
                          <a:effectLst/>
                          <a:latin typeface="Arial"/>
                        </a:rPr>
                        <a:t>20186001027132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20186001027142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20186001027152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20186001027342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SOLICITUD RADICADO N° 20185000640061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20186001027402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PETICION ATENCION PRIORITARIA - SINTRADEPARTAMENTAL</a:t>
                      </a:r>
                    </a:p>
                  </a:txBody>
                  <a:tcPr marL="7620" marR="7620" marT="7620" marB="0" anchor="ctr"/>
                </a:tc>
                <a:tc>
                  <a:txBody>
                    <a:bodyPr/>
                    <a:lstStyle/>
                    <a:p>
                      <a:pPr algn="ctr" fontAlgn="ctr"/>
                      <a:r>
                        <a:rPr lang="es-CO" sz="600" b="0" i="0" u="none" strike="noStrike">
                          <a:effectLst/>
                          <a:latin typeface="Arial"/>
                        </a:rPr>
                        <a:t>2/01/2019</a:t>
                      </a:r>
                    </a:p>
                  </a:txBody>
                  <a:tcPr marL="7620" marR="7620" marT="7620" marB="0" anchor="ctr"/>
                </a:tc>
                <a:tc>
                  <a:txBody>
                    <a:bodyPr/>
                    <a:lstStyle/>
                    <a:p>
                      <a:pPr algn="ctr" fontAlgn="ctr"/>
                      <a:r>
                        <a:rPr lang="es-CO" sz="600" b="0" i="0" u="none" strike="noStrike">
                          <a:effectLst/>
                          <a:latin typeface="Arial"/>
                        </a:rPr>
                        <a:t>20182230694631</a:t>
                      </a:r>
                    </a:p>
                  </a:txBody>
                  <a:tcPr marL="7620" marR="7620" marT="7620" marB="0" anchor="ctr"/>
                </a:tc>
              </a:tr>
              <a:tr h="412045">
                <a:tc>
                  <a:txBody>
                    <a:bodyPr/>
                    <a:lstStyle/>
                    <a:p>
                      <a:pPr algn="ctr" fontAlgn="ctr"/>
                      <a:r>
                        <a:rPr lang="es-CO" sz="600" b="0" i="0" u="none" strike="noStrike">
                          <a:effectLst/>
                          <a:latin typeface="Arial"/>
                        </a:rPr>
                        <a:t>20186001027542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DERECHO DE PETICION - SOLICITUD CONCEPTO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20186001027582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DERECHO DE PETICION - LIBARDO AVILA RUIZ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0197832"/>
      </p:ext>
    </p:extLst>
  </p:cSld>
  <p:clrMapOvr>
    <a:masterClrMapping/>
  </p:clrMapOvr>
  <p:timing>
    <p:tnLst>
      <p:par>
        <p:cTn id="1" dur="indefinite" restart="never" nodeType="tmRoot"/>
      </p:par>
    </p:tnLst>
  </p:timing>
</p:sld>
</file>

<file path=ppt/slides/slide141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1412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94437242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20186001027622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RESPUESTA DEFINITIVA - RADICADO 20182320645791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20186001027652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RESOLUCIONES DE INSCRIPCION DE CARRERA </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20181700668391</a:t>
                      </a:r>
                    </a:p>
                  </a:txBody>
                  <a:tcPr marL="7620" marR="7620" marT="7620" marB="0" anchor="ctr"/>
                </a:tc>
              </a:tr>
              <a:tr h="412045">
                <a:tc>
                  <a:txBody>
                    <a:bodyPr/>
                    <a:lstStyle/>
                    <a:p>
                      <a:pPr algn="ctr" fontAlgn="ctr"/>
                      <a:r>
                        <a:rPr lang="es-CO" sz="600" b="0" i="0" u="none" strike="noStrike">
                          <a:effectLst/>
                          <a:latin typeface="Arial"/>
                        </a:rPr>
                        <a:t>20186001027802</a:t>
                      </a:r>
                    </a:p>
                  </a:txBody>
                  <a:tcPr marL="7620" marR="7620" marT="7620" marB="0" anchor="ctr"/>
                </a:tc>
                <a:tc>
                  <a:txBody>
                    <a:bodyPr/>
                    <a:lstStyle/>
                    <a:p>
                      <a:pPr algn="ctr" fontAlgn="ctr"/>
                      <a:r>
                        <a:rPr lang="es-CO" sz="600" b="0" i="0" u="none" strike="noStrike">
                          <a:effectLst/>
                          <a:latin typeface="Arial"/>
                        </a:rPr>
                        <a:t>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RADICADO N° 20185000634211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20186001028252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20182020673011</a:t>
                      </a:r>
                    </a:p>
                  </a:txBody>
                  <a:tcPr marL="7620" marR="7620" marT="7620" marB="0" anchor="ctr"/>
                </a:tc>
              </a:tr>
              <a:tr h="412045">
                <a:tc>
                  <a:txBody>
                    <a:bodyPr/>
                    <a:lstStyle/>
                    <a:p>
                      <a:pPr algn="ctr" fontAlgn="ctr"/>
                      <a:r>
                        <a:rPr lang="es-CO" sz="600" b="0" i="0" u="none" strike="noStrike">
                          <a:effectLst/>
                          <a:latin typeface="Arial"/>
                        </a:rPr>
                        <a:t>20186001028262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20186001028272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20186001028282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20186001028292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20186001028302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DERECHO DE PETICIÓN - PTP SENA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322904713"/>
      </p:ext>
    </p:extLst>
  </p:cSld>
  <p:clrMapOvr>
    <a:masterClrMapping/>
  </p:clrMapOvr>
  <p:timing>
    <p:tnLst>
      <p:par>
        <p:cTn id="1" dur="indefinite" restart="never" nodeType="tmRoot"/>
      </p:par>
    </p:tnLst>
  </p:timing>
</p:sld>
</file>

<file path=ppt/slides/slide141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1413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9364799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20186001028322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20186001028332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PETICION PRUEBA TÉCNICO PEDAGÓGICA DE LA CONVOCATORIA NO. 436 DE 2017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20186001028342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ESTADO LISTADO DE ELEGIBLES CONVOCATORIA 436 DE 2017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20186001028352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20186001028382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DENUNCIA IRREGULARIDAD PROCESO OPEC 60476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20186001028392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SISTEMA DE MERITOS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20186001028412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OBERVACION ACTO ADMINISTRATIVO AUTO 20182130016754 - CONVOCATORIA 431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20186001028422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20186001028432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576467662"/>
      </p:ext>
    </p:extLst>
  </p:cSld>
  <p:clrMapOvr>
    <a:masterClrMapping/>
  </p:clrMapOvr>
  <p:timing>
    <p:tnLst>
      <p:par>
        <p:cTn id="1" dur="indefinite" restart="never" nodeType="tmRoot"/>
      </p:par>
    </p:tnLst>
  </p:timing>
</p:sld>
</file>

<file path=ppt/slides/slide141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1414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68365888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20186001028442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20182020675881</a:t>
                      </a:r>
                    </a:p>
                  </a:txBody>
                  <a:tcPr marL="7620" marR="7620" marT="7620" marB="0" anchor="ctr"/>
                </a:tc>
              </a:tr>
              <a:tr h="446138">
                <a:tc>
                  <a:txBody>
                    <a:bodyPr/>
                    <a:lstStyle/>
                    <a:p>
                      <a:pPr algn="ctr" fontAlgn="ctr"/>
                      <a:r>
                        <a:rPr lang="es-CO" sz="600" b="0" i="0" u="none" strike="noStrike">
                          <a:effectLst/>
                          <a:latin typeface="Arial"/>
                        </a:rPr>
                        <a:t>20186001028982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RESPUESTA A AUTO 20182130016594 - 20183010653721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20186001029242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RESPUESTA A RADICADO 20182120647721 - CUMPLIMIENTO SENTENCIA ANGELICA MARIA SANCHEZ GAMBA - 428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20186001029342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AUTORIZACION - </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20182320691041</a:t>
                      </a:r>
                    </a:p>
                  </a:txBody>
                  <a:tcPr marL="7620" marR="7620" marT="7620" marB="0" anchor="ctr"/>
                </a:tc>
              </a:tr>
              <a:tr h="412045">
                <a:tc>
                  <a:txBody>
                    <a:bodyPr/>
                    <a:lstStyle/>
                    <a:p>
                      <a:pPr algn="ctr" fontAlgn="ctr"/>
                      <a:r>
                        <a:rPr lang="es-CO" sz="600" b="0" i="0" u="none" strike="noStrike">
                          <a:effectLst/>
                          <a:latin typeface="Arial"/>
                        </a:rPr>
                        <a:t>20186001029472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REMISION DOCUMENTOS HOJA DE VIDA -  RECURSO DE APELACION - DOCENTE AMANDA ELIZABETH MENDOZA HERRERA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20186001029592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AL RADICADO 20182210646781 </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20182210000331</a:t>
                      </a:r>
                    </a:p>
                  </a:txBody>
                  <a:tcPr marL="7620" marR="7620" marT="7620" marB="0" anchor="ctr"/>
                </a:tc>
              </a:tr>
              <a:tr h="412045">
                <a:tc>
                  <a:txBody>
                    <a:bodyPr/>
                    <a:lstStyle/>
                    <a:p>
                      <a:pPr algn="ctr" fontAlgn="ctr"/>
                      <a:r>
                        <a:rPr lang="es-CO" sz="600" b="0" i="0" u="none" strike="noStrike">
                          <a:effectLst/>
                          <a:latin typeface="Arial"/>
                        </a:rPr>
                        <a:t>20186001029682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DERECHO DE PETICION - CONVOCATORIA 436 DE 2017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20186001029792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DEL TRAMITE RESOLUCION N 20181020133885 DEL 16 DE OCTUBRE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20186001029802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699324077"/>
      </p:ext>
    </p:extLst>
  </p:cSld>
  <p:clrMapOvr>
    <a:masterClrMapping/>
  </p:clrMapOvr>
  <p:timing>
    <p:tnLst>
      <p:par>
        <p:cTn id="1" dur="indefinite" restart="never" nodeType="tmRoot"/>
      </p:par>
    </p:tnLst>
  </p:timing>
</p:sld>
</file>

<file path=ppt/slides/slide141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1415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59732494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20186001029822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20186001029842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20182230675651</a:t>
                      </a:r>
                    </a:p>
                  </a:txBody>
                  <a:tcPr marL="7620" marR="7620" marT="7620" marB="0" anchor="ctr"/>
                </a:tc>
              </a:tr>
              <a:tr h="412045">
                <a:tc>
                  <a:txBody>
                    <a:bodyPr/>
                    <a:lstStyle/>
                    <a:p>
                      <a:pPr algn="ctr" fontAlgn="ctr"/>
                      <a:r>
                        <a:rPr lang="es-CO" sz="600" b="0" i="0" u="none" strike="noStrike">
                          <a:effectLst/>
                          <a:latin typeface="Arial"/>
                        </a:rPr>
                        <a:t>20186001029852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20186001029872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PETICION  PRUEBA TÉCNICO PEDAGÓGICA DE LA CONVOCATORIA NO. 436 DE 2017 – SENA OPEC 6100</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20186001029892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REPORTE REGISTRO PUBLICO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20181700693881</a:t>
                      </a:r>
                    </a:p>
                  </a:txBody>
                  <a:tcPr marL="7620" marR="7620" marT="7620" marB="0" anchor="ctr"/>
                </a:tc>
              </a:tr>
              <a:tr h="412045">
                <a:tc>
                  <a:txBody>
                    <a:bodyPr/>
                    <a:lstStyle/>
                    <a:p>
                      <a:pPr algn="ctr" fontAlgn="ctr"/>
                      <a:r>
                        <a:rPr lang="es-CO" sz="600" b="0" i="0" u="none" strike="noStrike">
                          <a:effectLst/>
                          <a:latin typeface="Arial"/>
                        </a:rPr>
                        <a:t>20186001029912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CONVOCATORIA 740 A 741 DISTRITO RADICADO NO. 20182330659991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20186001029962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CERTIFICACION - RENNY FABIAN LOPEZ GOMEZ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20186001030002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RADICADO N° 20181700550441 DE FECHA 29 DE SEPTIEMBRE DE 2018 </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20181700696751</a:t>
                      </a:r>
                    </a:p>
                  </a:txBody>
                  <a:tcPr marL="7620" marR="7620" marT="7620" marB="0" anchor="ctr"/>
                </a:tc>
              </a:tr>
              <a:tr h="493103">
                <a:tc>
                  <a:txBody>
                    <a:bodyPr/>
                    <a:lstStyle/>
                    <a:p>
                      <a:pPr algn="ctr" fontAlgn="ctr"/>
                      <a:r>
                        <a:rPr lang="es-CO" sz="600" b="0" i="0" u="none" strike="noStrike">
                          <a:effectLst/>
                          <a:latin typeface="Arial"/>
                        </a:rPr>
                        <a:t>20186001030012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RESOLUCION CNSC N° 20182210092815 - CONVOCATORIA 435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581497693"/>
      </p:ext>
    </p:extLst>
  </p:cSld>
  <p:clrMapOvr>
    <a:masterClrMapping/>
  </p:clrMapOvr>
  <p:timing>
    <p:tnLst>
      <p:par>
        <p:cTn id="1" dur="indefinite" restart="never" nodeType="tmRoot"/>
      </p:par>
    </p:tnLst>
  </p:timing>
</p:sld>
</file>

<file path=ppt/slides/slide141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1416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223681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20186001030022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OPOSICION A LA SOLICITUD DE EXCLUSION DE LA LISTA DE ELEGIBLES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20186001030052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20186001030072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20186001030132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20186001030162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20186001030182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ANEXOS CERTIFICACIONES LABORALES AL AUTO N° 20182130016984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20186001030192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20186001030202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20186001030222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418952459"/>
      </p:ext>
    </p:extLst>
  </p:cSld>
  <p:clrMapOvr>
    <a:masterClrMapping/>
  </p:clrMapOvr>
  <p:timing>
    <p:tnLst>
      <p:par>
        <p:cTn id="1" dur="indefinite" restart="never" nodeType="tmRoot"/>
      </p:par>
    </p:tnLst>
  </p:timing>
</p:sld>
</file>

<file path=ppt/slides/slide141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1417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69022708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20186001030232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20186001030272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20186001030292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 DENUNCIA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20186001030312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20186001030332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20186001030352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INFORMACION SOBRE LAS CONDICIONES Y TRAMITE DEL PROCESO DE EVALUACION PARA LA PROVISION DE CONSEJEROS DE JUSTICIA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20186001030392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REMISIÓN RECLAMACIÓN PRUEBA TÉCNICO PEDAGÓGICA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20186001030402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REMISIÓN RECLAMACIÓN PRUEBA TÉCNICO PEDAGÓGICA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20186001030412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567711934"/>
      </p:ext>
    </p:extLst>
  </p:cSld>
  <p:clrMapOvr>
    <a:masterClrMapping/>
  </p:clrMapOvr>
  <p:timing>
    <p:tnLst>
      <p:par>
        <p:cTn id="1" dur="indefinite" restart="never" nodeType="tmRoot"/>
      </p:par>
    </p:tnLst>
  </p:timing>
</p:sld>
</file>

<file path=ppt/slides/slide141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1418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10122102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20186001030432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AUTO CNSC N° 20182130016604 - CONVOCATORIA 431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20186001030442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OFI18-00159120 / IDM: SOLICITA NOMBRAMIENTO CONCURSO DE MERITOS.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20186001030462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20182230671461</a:t>
                      </a:r>
                    </a:p>
                  </a:txBody>
                  <a:tcPr marL="7620" marR="7620" marT="7620" marB="0" anchor="ctr"/>
                </a:tc>
              </a:tr>
              <a:tr h="412045">
                <a:tc>
                  <a:txBody>
                    <a:bodyPr/>
                    <a:lstStyle/>
                    <a:p>
                      <a:pPr algn="ctr" fontAlgn="ctr"/>
                      <a:r>
                        <a:rPr lang="es-CO" sz="600" b="0" i="0" u="none" strike="noStrike">
                          <a:effectLst/>
                          <a:latin typeface="Arial"/>
                        </a:rPr>
                        <a:t>20186001030472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20186001030672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20186001030682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ASUNTO: SOLICITUD INFORME ESTADO EN CARRERA ADMINISTRATIVA – MINISTERIO DEL TRABAJO </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20181700671721</a:t>
                      </a:r>
                    </a:p>
                  </a:txBody>
                  <a:tcPr marL="7620" marR="7620" marT="7620" marB="0" anchor="ctr"/>
                </a:tc>
              </a:tr>
              <a:tr h="412045">
                <a:tc>
                  <a:txBody>
                    <a:bodyPr/>
                    <a:lstStyle/>
                    <a:p>
                      <a:pPr algn="ctr" fontAlgn="ctr"/>
                      <a:r>
                        <a:rPr lang="es-CO" sz="600" b="0" i="0" u="none" strike="noStrike">
                          <a:effectLst/>
                          <a:latin typeface="Arial"/>
                        </a:rPr>
                        <a:t>20186001030692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20182020675891</a:t>
                      </a:r>
                    </a:p>
                  </a:txBody>
                  <a:tcPr marL="7620" marR="7620" marT="7620" marB="0" anchor="ctr"/>
                </a:tc>
              </a:tr>
              <a:tr h="412045">
                <a:tc>
                  <a:txBody>
                    <a:bodyPr/>
                    <a:lstStyle/>
                    <a:p>
                      <a:pPr algn="ctr" fontAlgn="ctr"/>
                      <a:r>
                        <a:rPr lang="es-CO" sz="600" b="0" i="0" u="none" strike="noStrike">
                          <a:effectLst/>
                          <a:latin typeface="Arial"/>
                        </a:rPr>
                        <a:t>20186001030702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20186001030712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721373621"/>
      </p:ext>
    </p:extLst>
  </p:cSld>
  <p:clrMapOvr>
    <a:masterClrMapping/>
  </p:clrMapOvr>
  <p:timing>
    <p:tnLst>
      <p:par>
        <p:cTn id="1" dur="indefinite" restart="never" nodeType="tmRoot"/>
      </p:par>
    </p:tnLst>
  </p:timing>
</p:sld>
</file>

<file path=ppt/slides/slide141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1419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61360650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20186001030722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CRITERIOS PARA APLICACION DE FALLO JUDICIAL QUE VULNERA EL PRINCIPIO DEL ESTRICTO ORDEN DE MERITO RECLAMENTADO POR LA CNSC </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20192010005781</a:t>
                      </a:r>
                    </a:p>
                  </a:txBody>
                  <a:tcPr marL="7620" marR="7620" marT="7620" marB="0" anchor="ctr"/>
                </a:tc>
              </a:tr>
              <a:tr h="446138">
                <a:tc>
                  <a:txBody>
                    <a:bodyPr/>
                    <a:lstStyle/>
                    <a:p>
                      <a:pPr algn="ctr" fontAlgn="ctr"/>
                      <a:r>
                        <a:rPr lang="es-CO" sz="600" b="0" i="0" u="none" strike="noStrike">
                          <a:effectLst/>
                          <a:latin typeface="Arial"/>
                        </a:rPr>
                        <a:t>20186001030732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DE ADMINISTRACION DE  CARRERA ADMINISTRATIVA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20186001030742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DE ADMINISTRACION DE  CARRERA ADMINISTRATIVA</a:t>
                      </a:r>
                    </a:p>
                  </a:txBody>
                  <a:tcPr marL="7620" marR="7620" marT="7620" marB="0" anchor="ctr"/>
                </a:tc>
                <a:tc>
                  <a:txBody>
                    <a:bodyPr/>
                    <a:lstStyle/>
                    <a:p>
                      <a:pPr algn="ctr" fontAlgn="ctr"/>
                      <a:r>
                        <a:rPr lang="es-CO" sz="600" b="0" i="0" u="none" strike="noStrike">
                          <a:effectLst/>
                          <a:latin typeface="Arial"/>
                        </a:rPr>
                        <a:t>PROCEDIMIENTO A SEGUIR CASO PRE PENSIONADO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20182210677451</a:t>
                      </a:r>
                    </a:p>
                  </a:txBody>
                  <a:tcPr marL="7620" marR="7620" marT="7620" marB="0" anchor="ctr"/>
                </a:tc>
              </a:tr>
              <a:tr h="412045">
                <a:tc>
                  <a:txBody>
                    <a:bodyPr/>
                    <a:lstStyle/>
                    <a:p>
                      <a:pPr algn="ctr" fontAlgn="ctr"/>
                      <a:r>
                        <a:rPr lang="es-CO" sz="600" b="0" i="0" u="none" strike="noStrike">
                          <a:effectLst/>
                          <a:latin typeface="Arial"/>
                        </a:rPr>
                        <a:t>20186001030762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20186001031102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REMISION DE ACTOS ADMINISTRATIVOS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20186001031182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CERTIFICACION DEL MUNICIPIO DE BUCARAMANGA PARA ANEXAR A LA HOJA DE VIDA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20186001031472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20186001031492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20186001031512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dirty="0">
                          <a:effectLst/>
                          <a:latin typeface="Arial"/>
                        </a:rPr>
                        <a:t>20182230693091</a:t>
                      </a:r>
                    </a:p>
                  </a:txBody>
                  <a:tcPr marL="7620" marR="7620" marT="7620" marB="0" anchor="ctr"/>
                </a:tc>
              </a:tr>
            </a:tbl>
          </a:graphicData>
        </a:graphic>
      </p:graphicFrame>
    </p:spTree>
    <p:extLst>
      <p:ext uri="{BB962C8B-B14F-4D97-AF65-F5344CB8AC3E}">
        <p14:creationId xmlns:p14="http://schemas.microsoft.com/office/powerpoint/2010/main" val="1724301754"/>
      </p:ext>
    </p:extLst>
  </p:cSld>
  <p:clrMapOvr>
    <a:masterClrMapping/>
  </p:clrMapOvr>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920502057"/>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201810300007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201810300013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201810300014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201810300015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201810300016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201810300022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142</a:t>
            </a:fld>
            <a:endParaRPr lang="es-CO"/>
          </a:p>
        </p:txBody>
      </p:sp>
    </p:spTree>
    <p:extLst>
      <p:ext uri="{BB962C8B-B14F-4D97-AF65-F5344CB8AC3E}">
        <p14:creationId xmlns:p14="http://schemas.microsoft.com/office/powerpoint/2010/main" val="3620719254"/>
      </p:ext>
    </p:extLst>
  </p:cSld>
  <p:clrMapOvr>
    <a:masterClrMapping/>
  </p:clrMapOvr>
  <p:timing>
    <p:tnLst>
      <p:par>
        <p:cTn id="1" dur="indefinite" restart="never" nodeType="tmRoot"/>
      </p:par>
    </p:tnLst>
  </p:timing>
</p:sld>
</file>

<file path=ppt/slides/slide142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1420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83667083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20186001031542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 GLORIA AMPARO RAMIREZ GARCIA - MUNICIPIO DE CAUCASIA - DOCUMENTOS PARA SOLICITAR USUARIO Y CONTRASEÑA COMISION DE PERSONAL</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20185000668271</a:t>
                      </a:r>
                    </a:p>
                  </a:txBody>
                  <a:tcPr marL="7620" marR="7620" marT="7620" marB="0" anchor="ctr"/>
                </a:tc>
              </a:tr>
              <a:tr h="446138">
                <a:tc>
                  <a:txBody>
                    <a:bodyPr/>
                    <a:lstStyle/>
                    <a:p>
                      <a:pPr algn="ctr" fontAlgn="ctr"/>
                      <a:r>
                        <a:rPr lang="es-CO" sz="600" b="0" i="0" u="none" strike="noStrike">
                          <a:effectLst/>
                          <a:latin typeface="Arial"/>
                        </a:rPr>
                        <a:t>20186001031582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INFORMACION DE FECHA DE INCIO DE NOMBRAMIENTOS CONVOCATORIA 436- TECNICOS</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20186001031602</a:t>
                      </a:r>
                    </a:p>
                  </a:txBody>
                  <a:tcPr marL="7620" marR="7620" marT="7620" marB="0" anchor="ctr"/>
                </a:tc>
                <a:tc>
                  <a:txBody>
                    <a:bodyPr/>
                    <a:lstStyle/>
                    <a:p>
                      <a:pPr algn="ctr" fontAlgn="ctr"/>
                      <a:r>
                        <a:rPr lang="es-CO" sz="600" b="0" i="0" u="none" strike="noStrike">
                          <a:effectLst/>
                          <a:latin typeface="Arial"/>
                        </a:rPr>
                        <a:t>5/12/2018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FUNCIÓN PÚBLICA RAD. 20182040309481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20186001031802</a:t>
                      </a:r>
                    </a:p>
                  </a:txBody>
                  <a:tcPr marL="7620" marR="7620" marT="7620" marB="0" anchor="ctr"/>
                </a:tc>
                <a:tc>
                  <a:txBody>
                    <a:bodyPr/>
                    <a:lstStyle/>
                    <a:p>
                      <a:pPr algn="ctr" fontAlgn="ctr"/>
                      <a:r>
                        <a:rPr lang="es-CO" sz="600" b="0" i="0" u="none" strike="noStrike">
                          <a:effectLst/>
                          <a:latin typeface="Arial"/>
                        </a:rPr>
                        <a:t>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SOLICITUD DE TERMINACION ANTICIPADA DE CONTRATO N° 454 DE 2018</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20182000031403</a:t>
                      </a:r>
                    </a:p>
                  </a:txBody>
                  <a:tcPr marL="7620" marR="7620" marT="7620" marB="0" anchor="ctr"/>
                </a:tc>
              </a:tr>
              <a:tr h="412045">
                <a:tc>
                  <a:txBody>
                    <a:bodyPr/>
                    <a:lstStyle/>
                    <a:p>
                      <a:pPr algn="ctr" fontAlgn="ctr"/>
                      <a:r>
                        <a:rPr lang="es-CO" sz="600" b="0" i="0" u="none" strike="noStrike">
                          <a:effectLst/>
                          <a:latin typeface="Arial"/>
                        </a:rPr>
                        <a:t>20186001032132</a:t>
                      </a:r>
                    </a:p>
                  </a:txBody>
                  <a:tcPr marL="7620" marR="7620" marT="7620" marB="0" anchor="ctr"/>
                </a:tc>
                <a:tc>
                  <a:txBody>
                    <a:bodyPr/>
                    <a:lstStyle/>
                    <a:p>
                      <a:pPr algn="ctr" fontAlgn="ctr"/>
                      <a:r>
                        <a:rPr lang="es-CO" sz="600" b="0" i="0" u="none" strike="noStrike">
                          <a:effectLst/>
                          <a:latin typeface="Arial"/>
                        </a:rPr>
                        <a:t>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pt-BR" sz="600" b="0" i="0" u="none" strike="noStrike">
                          <a:effectLst/>
                          <a:latin typeface="Arial"/>
                        </a:rPr>
                        <a:t>AUTO N° 20182130016534 -OPEC 8602  - CONVOCATORIA 431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20186001032142</a:t>
                      </a:r>
                    </a:p>
                  </a:txBody>
                  <a:tcPr marL="7620" marR="7620" marT="7620" marB="0" anchor="ctr"/>
                </a:tc>
                <a:tc>
                  <a:txBody>
                    <a:bodyPr/>
                    <a:lstStyle/>
                    <a:p>
                      <a:pPr algn="ctr" fontAlgn="ctr"/>
                      <a:r>
                        <a:rPr lang="es-CO" sz="600" b="0" i="0" u="none" strike="noStrike">
                          <a:effectLst/>
                          <a:latin typeface="Arial"/>
                        </a:rPr>
                        <a:t>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A RDAICADO 2018ER21511 30/11/2018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20186001032792</a:t>
                      </a:r>
                    </a:p>
                  </a:txBody>
                  <a:tcPr marL="7620" marR="7620" marT="7620" marB="0" anchor="ctr"/>
                </a:tc>
                <a:tc>
                  <a:txBody>
                    <a:bodyPr/>
                    <a:lstStyle/>
                    <a:p>
                      <a:pPr algn="ctr" fontAlgn="ctr"/>
                      <a:r>
                        <a:rPr lang="es-CO" sz="600" b="0" i="0" u="none" strike="noStrike">
                          <a:effectLst/>
                          <a:latin typeface="Arial"/>
                        </a:rPr>
                        <a:t>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SOBRE OFERTA PUBLICA DE EMPLEOS</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20182110684561</a:t>
                      </a:r>
                    </a:p>
                  </a:txBody>
                  <a:tcPr marL="7620" marR="7620" marT="7620" marB="0" anchor="ctr"/>
                </a:tc>
              </a:tr>
              <a:tr h="412045">
                <a:tc>
                  <a:txBody>
                    <a:bodyPr/>
                    <a:lstStyle/>
                    <a:p>
                      <a:pPr algn="ctr" fontAlgn="ctr"/>
                      <a:r>
                        <a:rPr lang="es-CO" sz="600" b="0" i="0" u="none" strike="noStrike">
                          <a:effectLst/>
                          <a:latin typeface="Arial"/>
                        </a:rPr>
                        <a:t>20186001033312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RESPUESTA AL RADICADO 20182010659681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20186001033322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016605510"/>
      </p:ext>
    </p:extLst>
  </p:cSld>
  <p:clrMapOvr>
    <a:masterClrMapping/>
  </p:clrMapOvr>
  <p:timing>
    <p:tnLst>
      <p:par>
        <p:cTn id="1" dur="indefinite" restart="never" nodeType="tmRoot"/>
      </p:par>
    </p:tnLst>
  </p:timing>
</p:sld>
</file>

<file path=ppt/slides/slide142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1421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8008322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20186001033482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RECURSO DE REPOSICION - RESOLUCION 20182000155295 DEL 15-11-2018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20186001033682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RADICADOS 20182010635371 Y SNR20182010632161</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20182010695351</a:t>
                      </a:r>
                    </a:p>
                  </a:txBody>
                  <a:tcPr marL="7620" marR="7620" marT="7620" marB="0" anchor="ctr"/>
                </a:tc>
              </a:tr>
              <a:tr h="412045">
                <a:tc>
                  <a:txBody>
                    <a:bodyPr/>
                    <a:lstStyle/>
                    <a:p>
                      <a:pPr algn="ctr" fontAlgn="ctr"/>
                      <a:r>
                        <a:rPr lang="es-CO" sz="600" b="0" i="0" u="none" strike="noStrike">
                          <a:effectLst/>
                          <a:latin typeface="Arial"/>
                        </a:rPr>
                        <a:t>20186001033722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EJERCICIO DERECHO DE PETICION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20186001033792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REQUERIMIENTO PARA LA ACTUALIZACION DEL REGISTRO PUBLICO DE CARRERA ADMINISTRATIVA </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20181700680761</a:t>
                      </a:r>
                    </a:p>
                  </a:txBody>
                  <a:tcPr marL="7620" marR="7620" marT="7620" marB="0" anchor="ctr"/>
                </a:tc>
              </a:tr>
              <a:tr h="412045">
                <a:tc>
                  <a:txBody>
                    <a:bodyPr/>
                    <a:lstStyle/>
                    <a:p>
                      <a:pPr algn="ctr" fontAlgn="ctr"/>
                      <a:r>
                        <a:rPr lang="es-CO" sz="600" b="0" i="0" u="none" strike="noStrike">
                          <a:effectLst/>
                          <a:latin typeface="Arial"/>
                        </a:rPr>
                        <a:t>20186001033852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PETICION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20186001033922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PROCESO DE CONSULTA COMUNIDAD NEGRA AFROCOLOMBIANA PALENQUERAS Y RAIZALES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20186001034032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CONVOCATORIA 435 DE 2016 CAR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20186001034052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RADICADO N° 20183010657241 - RECURSO DE REPOSICION Y SUBSIDIO DE APELACION CNSC 20182130016984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20186001034182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RADICADO 20183010653541 - CONVOCATORIA 431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463733780"/>
      </p:ext>
    </p:extLst>
  </p:cSld>
  <p:clrMapOvr>
    <a:masterClrMapping/>
  </p:clrMapOvr>
  <p:timing>
    <p:tnLst>
      <p:par>
        <p:cTn id="1" dur="indefinite" restart="never" nodeType="tmRoot"/>
      </p:par>
    </p:tnLst>
  </p:timing>
</p:sld>
</file>

<file path=ppt/slides/slide142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1422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90970198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20186001034412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CONSULTA ANTE RENUNCIA CARGO SUPLENTE COMISION DE PERSONAL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20186001034452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CERTIFICACION </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20181700675721</a:t>
                      </a:r>
                    </a:p>
                  </a:txBody>
                  <a:tcPr marL="7620" marR="7620" marT="7620" marB="0" anchor="ctr"/>
                </a:tc>
              </a:tr>
              <a:tr h="412045">
                <a:tc>
                  <a:txBody>
                    <a:bodyPr/>
                    <a:lstStyle/>
                    <a:p>
                      <a:pPr algn="ctr" fontAlgn="ctr"/>
                      <a:r>
                        <a:rPr lang="es-CO" sz="600" b="0" i="0" u="none" strike="noStrike">
                          <a:effectLst/>
                          <a:latin typeface="Arial"/>
                        </a:rPr>
                        <a:t>20186001034512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NUEVO SISTEMA DE EVALUACION DEL DESEMPEÑO LABORAL PARA LA SUPERINTENDENCIA DE INDUSTRIA Y COMERCIO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20186001034612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CAPACITACION PRESENCIAL EN LA AERONAUTICA CIVIL SOBRE EDL - ACUERDO NO. CNSC 20181000006176 DEL 10 - 10 2018</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20184000677201</a:t>
                      </a:r>
                    </a:p>
                  </a:txBody>
                  <a:tcPr marL="7620" marR="7620" marT="7620" marB="0" anchor="ctr"/>
                </a:tc>
              </a:tr>
              <a:tr h="412045">
                <a:tc>
                  <a:txBody>
                    <a:bodyPr/>
                    <a:lstStyle/>
                    <a:p>
                      <a:pPr algn="ctr" fontAlgn="ctr"/>
                      <a:r>
                        <a:rPr lang="es-CO" sz="600" b="0" i="0" u="none" strike="noStrike">
                          <a:effectLst/>
                          <a:latin typeface="Arial"/>
                        </a:rPr>
                        <a:t>20186001034652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DERECHO DE DEFENSA VS ACTO ACMINISTRATIVO DE IDIPRON - AUTO 20182130016814 -  CONVOCATORIA 431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20186001034692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CONVOCATORIA 431 DE 2016 - DISTRITO CAPITAL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20186001034872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RADICADO 20182010611381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20186001035392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CRM NO. 7-2018-040467 - SOLICITUD DE INFORMACION CONVOCATORIA 436-QUEJA TECNOPEDAGOGICA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20186001035412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CRM NO. 7-2018-040466 - SOLICITUD DE INFORMACION CONVOCATORIA 436-PRUEBA TECNOPEDAGOGICA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42131401"/>
      </p:ext>
    </p:extLst>
  </p:cSld>
  <p:clrMapOvr>
    <a:masterClrMapping/>
  </p:clrMapOvr>
  <p:timing>
    <p:tnLst>
      <p:par>
        <p:cTn id="1" dur="indefinite" restart="never" nodeType="tmRoot"/>
      </p:par>
    </p:tnLst>
  </p:timing>
</p:sld>
</file>

<file path=ppt/slides/slide142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1423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33169549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20186001035432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LISTADO - 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20186001035452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20186001035462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ACLARACION A RESPUESTA DE DERECHO DE PETICION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20186001035472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MILDREDTH ARIANA ZAPATA RODRIGUEZ - 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20186001035562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COSTO FINAL CONVOCATORIA 437 DE 2017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20186001035582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20186001035592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RECLAMACION.ALTERACION EN RESULTADOS CONVOCATORIA 436 DE 2017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20186001035612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436-PRUEBA TECNOPEDAGOGICA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20186001035692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INVESTIGACION POR NEGLIGENCIA DE LA DIAN EN PROCESO DE CONTRATACION </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dirty="0">
                          <a:effectLst/>
                          <a:latin typeface="Arial"/>
                        </a:rPr>
                        <a:t>20182020696361</a:t>
                      </a:r>
                    </a:p>
                  </a:txBody>
                  <a:tcPr marL="7620" marR="7620" marT="7620" marB="0" anchor="ctr"/>
                </a:tc>
              </a:tr>
            </a:tbl>
          </a:graphicData>
        </a:graphic>
      </p:graphicFrame>
    </p:spTree>
    <p:extLst>
      <p:ext uri="{BB962C8B-B14F-4D97-AF65-F5344CB8AC3E}">
        <p14:creationId xmlns:p14="http://schemas.microsoft.com/office/powerpoint/2010/main" val="2225375116"/>
      </p:ext>
    </p:extLst>
  </p:cSld>
  <p:clrMapOvr>
    <a:masterClrMapping/>
  </p:clrMapOvr>
  <p:timing>
    <p:tnLst>
      <p:par>
        <p:cTn id="1" dur="indefinite" restart="never" nodeType="tmRoot"/>
      </p:par>
    </p:tnLst>
  </p:timing>
</p:sld>
</file>

<file path=ppt/slides/slide142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1424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39498753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20186001035772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PROCESO DE CONSOLIDACION - SISTEMA ESPECIAL DE CARRERA DOCENTE </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20181700677911</a:t>
                      </a:r>
                    </a:p>
                  </a:txBody>
                  <a:tcPr marL="7620" marR="7620" marT="7620" marB="0" anchor="ctr"/>
                </a:tc>
              </a:tr>
              <a:tr h="446138">
                <a:tc>
                  <a:txBody>
                    <a:bodyPr/>
                    <a:lstStyle/>
                    <a:p>
                      <a:pPr algn="ctr" fontAlgn="ctr"/>
                      <a:r>
                        <a:rPr lang="es-CO" sz="600" b="0" i="0" u="none" strike="noStrike">
                          <a:effectLst/>
                          <a:latin typeface="Arial"/>
                        </a:rPr>
                        <a:t>20186001035812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20186001035832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20186001035852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20186001035862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20186001035872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436-nombramientos</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20186001035882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SITUACIONES ADMINISTRATIVAS - CONVOCATORIA 426 </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20182110687761</a:t>
                      </a:r>
                    </a:p>
                  </a:txBody>
                  <a:tcPr marL="7620" marR="7620" marT="7620" marB="0" anchor="ctr"/>
                </a:tc>
              </a:tr>
              <a:tr h="412045">
                <a:tc>
                  <a:txBody>
                    <a:bodyPr/>
                    <a:lstStyle/>
                    <a:p>
                      <a:pPr algn="ctr" fontAlgn="ctr"/>
                      <a:r>
                        <a:rPr lang="es-CO" sz="600" b="0" i="0" u="none" strike="noStrike">
                          <a:effectLst/>
                          <a:latin typeface="Arial"/>
                        </a:rPr>
                        <a:t>20186001035902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436-prueba tecnopedagogica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20186001035932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436-prueba tecnopedagogica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58083094"/>
      </p:ext>
    </p:extLst>
  </p:cSld>
  <p:clrMapOvr>
    <a:masterClrMapping/>
  </p:clrMapOvr>
  <p:timing>
    <p:tnLst>
      <p:par>
        <p:cTn id="1" dur="indefinite" restart="never" nodeType="tmRoot"/>
      </p:par>
    </p:tnLst>
  </p:timing>
</p:sld>
</file>

<file path=ppt/slides/slide142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1425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73243482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20186001035962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COMUNICACION LEVANTAMIENTO DE EMBARGO - FABIO GARCIA ROA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20186001035972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COMUNICACION LEVANTAMIENTO DE EMBARGO - MARX ENGELS VEGA RODADO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20186001036022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AL RADICADO N° 20185000641171</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20185000678841</a:t>
                      </a:r>
                    </a:p>
                  </a:txBody>
                  <a:tcPr marL="7620" marR="7620" marT="7620" marB="0" anchor="ctr"/>
                </a:tc>
              </a:tr>
              <a:tr h="412045">
                <a:tc>
                  <a:txBody>
                    <a:bodyPr/>
                    <a:lstStyle/>
                    <a:p>
                      <a:pPr algn="ctr" fontAlgn="ctr"/>
                      <a:r>
                        <a:rPr lang="es-CO" sz="600" b="0" i="0" u="none" strike="noStrike">
                          <a:effectLst/>
                          <a:latin typeface="Arial"/>
                        </a:rPr>
                        <a:t>20186001036052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ACTOS ADMINISTRATIVOS CONVOCATORIA 324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20186001036072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DERECHO DE PETICION - CONVOCATORIA 431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20186001036122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RESPUESTA A REQUERIMIENTO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20186001036422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REQUERIMIENTO INFORMACION RADICADO N° 20186000499252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20186001036502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DERECHO DE PETICION - INPEC ASCENSOS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20186001036512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DERECHO DE PETICION - INPEC ASCENSOS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910109075"/>
      </p:ext>
    </p:extLst>
  </p:cSld>
  <p:clrMapOvr>
    <a:masterClrMapping/>
  </p:clrMapOvr>
  <p:timing>
    <p:tnLst>
      <p:par>
        <p:cTn id="1" dur="indefinite" restart="never" nodeType="tmRoot"/>
      </p:par>
    </p:tnLst>
  </p:timing>
</p:sld>
</file>

<file path=ppt/slides/slide142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1426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7629924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20186001036542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20186001036552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20186001036572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20186001036582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20186001036592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20186001036602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20186001036612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20186001036622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20186001036642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373809131"/>
      </p:ext>
    </p:extLst>
  </p:cSld>
  <p:clrMapOvr>
    <a:masterClrMapping/>
  </p:clrMapOvr>
  <p:timing>
    <p:tnLst>
      <p:par>
        <p:cTn id="1" dur="indefinite" restart="never" nodeType="tmRoot"/>
      </p:par>
    </p:tnLst>
  </p:timing>
</p:sld>
</file>

<file path=ppt/slides/slide142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1427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28784009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20186001036652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20186001036662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20186001036682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20186001036692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20186001036702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20186001036712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20186001036722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DERECHO DE PETICION - INPEC ASCENSOS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20186001036732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20186001036752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278184727"/>
      </p:ext>
    </p:extLst>
  </p:cSld>
  <p:clrMapOvr>
    <a:masterClrMapping/>
  </p:clrMapOvr>
  <p:timing>
    <p:tnLst>
      <p:par>
        <p:cTn id="1" dur="indefinite" restart="never" nodeType="tmRoot"/>
      </p:par>
    </p:tnLst>
  </p:timing>
</p:sld>
</file>

<file path=ppt/slides/slide142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1428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46355966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20186001036762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20186001036782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20186001036832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DERECHO DE PETICION - INPEC ASCENSOS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20186001036852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PETICION - INPEC ASCENSOS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20186001036862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INTERVENCION ADMINISTRATIVA POR FALLA DE RESPUESTA DE FONDO DE SOLICITUDES Y DEBIDA ATENCION A QUEJA DE ACOSO LABORAL </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20185000677051</a:t>
                      </a:r>
                    </a:p>
                  </a:txBody>
                  <a:tcPr marL="7620" marR="7620" marT="7620" marB="0" anchor="ctr"/>
                </a:tc>
              </a:tr>
              <a:tr h="412045">
                <a:tc>
                  <a:txBody>
                    <a:bodyPr/>
                    <a:lstStyle/>
                    <a:p>
                      <a:pPr algn="ctr" fontAlgn="ctr"/>
                      <a:r>
                        <a:rPr lang="es-CO" sz="600" b="0" i="0" u="none" strike="noStrike">
                          <a:effectLst/>
                          <a:latin typeface="Arial"/>
                        </a:rPr>
                        <a:t>20186001036892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NEGACION ENCARGO EMPLEADO DE CARRERA ADMINISTRATIVA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20186001036922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507-591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20182210668461</a:t>
                      </a:r>
                    </a:p>
                  </a:txBody>
                  <a:tcPr marL="7620" marR="7620" marT="7620" marB="0" anchor="ctr"/>
                </a:tc>
              </a:tr>
              <a:tr h="412045">
                <a:tc>
                  <a:txBody>
                    <a:bodyPr/>
                    <a:lstStyle/>
                    <a:p>
                      <a:pPr algn="ctr" fontAlgn="ctr"/>
                      <a:r>
                        <a:rPr lang="es-CO" sz="600" b="0" i="0" u="none" strike="noStrike">
                          <a:effectLst/>
                          <a:latin typeface="Arial"/>
                        </a:rPr>
                        <a:t>20186001036952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OFICIO NO. 20181700540331</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20181700673571</a:t>
                      </a:r>
                    </a:p>
                  </a:txBody>
                  <a:tcPr marL="7620" marR="7620" marT="7620" marB="0" anchor="ctr"/>
                </a:tc>
              </a:tr>
              <a:tr h="493103">
                <a:tc>
                  <a:txBody>
                    <a:bodyPr/>
                    <a:lstStyle/>
                    <a:p>
                      <a:pPr algn="ctr" fontAlgn="ctr"/>
                      <a:r>
                        <a:rPr lang="es-CO" sz="600" b="0" i="0" u="none" strike="noStrike">
                          <a:effectLst/>
                          <a:latin typeface="Arial"/>
                        </a:rPr>
                        <a:t>20186001036962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099173103"/>
      </p:ext>
    </p:extLst>
  </p:cSld>
  <p:clrMapOvr>
    <a:masterClrMapping/>
  </p:clrMapOvr>
  <p:timing>
    <p:tnLst>
      <p:par>
        <p:cTn id="1" dur="indefinite" restart="never" nodeType="tmRoot"/>
      </p:par>
    </p:tnLst>
  </p:timing>
</p:sld>
</file>

<file path=ppt/slides/slide142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1429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41855753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20186001036972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507-591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20186001036982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20186001036992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20186001037002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20186001037012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20186001037022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20186001037032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20186001037042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20186001037052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781786053"/>
      </p:ext>
    </p:extLst>
  </p:cSld>
  <p:clrMapOvr>
    <a:masterClrMapping/>
  </p:clrMapOvr>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14474263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201810300023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201810300029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201810300030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201810300031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201810300032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432 Servicio Geológico Colombiano</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432 Servicio Geológico Colombiano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201810300038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143</a:t>
            </a:fld>
            <a:endParaRPr lang="es-CO"/>
          </a:p>
        </p:txBody>
      </p:sp>
    </p:spTree>
    <p:extLst>
      <p:ext uri="{BB962C8B-B14F-4D97-AF65-F5344CB8AC3E}">
        <p14:creationId xmlns:p14="http://schemas.microsoft.com/office/powerpoint/2010/main" val="324533554"/>
      </p:ext>
    </p:extLst>
  </p:cSld>
  <p:clrMapOvr>
    <a:masterClrMapping/>
  </p:clrMapOvr>
  <p:timing>
    <p:tnLst>
      <p:par>
        <p:cTn id="1" dur="indefinite" restart="never" nodeType="tmRoot"/>
      </p:par>
    </p:tnLst>
  </p:timing>
</p:sld>
</file>

<file path=ppt/slides/slide143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1430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02755562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20186001037062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20186001037072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20186001037092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DEL TRAMITE RESOLUCION N 20181020133885 DEL 16 DE OCTUBRE DE 2018</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20186001037102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RESPUESTA OFICIO 20185000639971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20185000679181</a:t>
                      </a:r>
                    </a:p>
                  </a:txBody>
                  <a:tcPr marL="7620" marR="7620" marT="7620" marB="0" anchor="ctr"/>
                </a:tc>
              </a:tr>
              <a:tr h="412045">
                <a:tc>
                  <a:txBody>
                    <a:bodyPr/>
                    <a:lstStyle/>
                    <a:p>
                      <a:pPr algn="ctr" fontAlgn="ctr"/>
                      <a:r>
                        <a:rPr lang="es-CO" sz="600" b="0" i="0" u="none" strike="noStrike">
                          <a:effectLst/>
                          <a:latin typeface="Arial"/>
                        </a:rPr>
                        <a:t>20186001037112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RESPUESTA RADICADO N° 20185000635641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20186001037122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RESPUESTA REQUERIMIENTO RADICADO 20185000639941</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20185000679251</a:t>
                      </a:r>
                    </a:p>
                  </a:txBody>
                  <a:tcPr marL="7620" marR="7620" marT="7620" marB="0" anchor="ctr"/>
                </a:tc>
              </a:tr>
              <a:tr h="412045">
                <a:tc>
                  <a:txBody>
                    <a:bodyPr/>
                    <a:lstStyle/>
                    <a:p>
                      <a:pPr algn="ctr" fontAlgn="ctr"/>
                      <a:r>
                        <a:rPr lang="es-CO" sz="600" b="0" i="0" u="none" strike="noStrike">
                          <a:effectLst/>
                          <a:latin typeface="Arial"/>
                        </a:rPr>
                        <a:t>20186001037132</a:t>
                      </a:r>
                    </a:p>
                  </a:txBody>
                  <a:tcPr marL="7620" marR="7620" marT="7620" marB="0" anchor="ctr"/>
                </a:tc>
                <a:tc>
                  <a:txBody>
                    <a:bodyPr/>
                    <a:lstStyle/>
                    <a:p>
                      <a:pPr algn="ctr" fontAlgn="ctr"/>
                      <a:r>
                        <a:rPr lang="es-CO" sz="600" b="0" i="0" u="none" strike="noStrike">
                          <a:effectLst/>
                          <a:latin typeface="Arial"/>
                        </a:rPr>
                        <a:t>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20186001037262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430</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20182110691871</a:t>
                      </a:r>
                    </a:p>
                  </a:txBody>
                  <a:tcPr marL="7620" marR="7620" marT="7620" marB="0" anchor="ctr"/>
                </a:tc>
              </a:tr>
              <a:tr h="493103">
                <a:tc>
                  <a:txBody>
                    <a:bodyPr/>
                    <a:lstStyle/>
                    <a:p>
                      <a:pPr algn="ctr" fontAlgn="ctr"/>
                      <a:r>
                        <a:rPr lang="es-CO" sz="600" b="0" i="0" u="none" strike="noStrike">
                          <a:effectLst/>
                          <a:latin typeface="Arial"/>
                        </a:rPr>
                        <a:t>20186001037312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dirty="0">
                          <a:effectLst/>
                          <a:latin typeface="Arial"/>
                        </a:rPr>
                        <a:t>20182230690651</a:t>
                      </a:r>
                    </a:p>
                  </a:txBody>
                  <a:tcPr marL="7620" marR="7620" marT="7620" marB="0" anchor="ctr"/>
                </a:tc>
              </a:tr>
            </a:tbl>
          </a:graphicData>
        </a:graphic>
      </p:graphicFrame>
    </p:spTree>
    <p:extLst>
      <p:ext uri="{BB962C8B-B14F-4D97-AF65-F5344CB8AC3E}">
        <p14:creationId xmlns:p14="http://schemas.microsoft.com/office/powerpoint/2010/main" val="4260788513"/>
      </p:ext>
    </p:extLst>
  </p:cSld>
  <p:clrMapOvr>
    <a:masterClrMapping/>
  </p:clrMapOvr>
  <p:timing>
    <p:tnLst>
      <p:par>
        <p:cTn id="1" dur="indefinite" restart="never" nodeType="tmRoot"/>
      </p:par>
    </p:tnLst>
  </p:timing>
</p:sld>
</file>

<file path=ppt/slides/slide143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1431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6843414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20186001037362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438-506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20186001037372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RESPUESTA AL OFICIO CON RADICADO NO. 20185000640581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20186001037392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RESPUESTA OFICIO NO. 20181700523041</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20181700679891</a:t>
                      </a:r>
                    </a:p>
                  </a:txBody>
                  <a:tcPr marL="7620" marR="7620" marT="7620" marB="0" anchor="ctr"/>
                </a:tc>
              </a:tr>
              <a:tr h="412045">
                <a:tc>
                  <a:txBody>
                    <a:bodyPr/>
                    <a:lstStyle/>
                    <a:p>
                      <a:pPr algn="ctr" fontAlgn="ctr"/>
                      <a:r>
                        <a:rPr lang="es-CO" sz="600" b="0" i="0" u="none" strike="noStrike">
                          <a:effectLst/>
                          <a:latin typeface="Arial"/>
                        </a:rPr>
                        <a:t>20186001037472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EXCLUSION DE ELEGIBLES - OPEC 40959 CONVOCATORIA N°435 CAR-ANLA - CORANTIOQUIA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20186001037492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20186001037502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20186001037512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20186001037532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20186001037542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822316691"/>
      </p:ext>
    </p:extLst>
  </p:cSld>
  <p:clrMapOvr>
    <a:masterClrMapping/>
  </p:clrMapOvr>
  <p:timing>
    <p:tnLst>
      <p:par>
        <p:cTn id="1" dur="indefinite" restart="never" nodeType="tmRoot"/>
      </p:par>
    </p:tnLst>
  </p:timing>
</p:sld>
</file>

<file path=ppt/slides/slide143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1432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45952980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20186001037552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20186001037582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20186001037712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20186001037732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ERROR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20186001037822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REMISION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20186001037832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20186001037862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SUSPENSION PROCESO DE VOTACION ELECCION REPRESENTANTES COMISION DE PERSONAL 2018-2020</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20186001037892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437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20186001037912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POSESIÓN DE JOSE ARCIA A CVS </a:t>
                      </a:r>
                    </a:p>
                  </a:txBody>
                  <a:tcPr marL="7620" marR="7620" marT="7620" marB="0" anchor="ctr"/>
                </a:tc>
                <a:tc>
                  <a:txBody>
                    <a:bodyPr/>
                    <a:lstStyle/>
                    <a:p>
                      <a:pPr algn="ctr" fontAlgn="ctr"/>
                      <a:r>
                        <a:rPr lang="es-CO" sz="600" b="0" i="0" u="none" strike="noStrike">
                          <a:effectLst/>
                          <a:latin typeface="Arial"/>
                        </a:rPr>
                        <a:t>10/01/2019</a:t>
                      </a:r>
                    </a:p>
                  </a:txBody>
                  <a:tcPr marL="7620" marR="7620" marT="7620" marB="0" anchor="ctr"/>
                </a:tc>
                <a:tc>
                  <a:txBody>
                    <a:bodyPr/>
                    <a:lstStyle/>
                    <a:p>
                      <a:pPr algn="ctr" fontAlgn="ctr"/>
                      <a:r>
                        <a:rPr lang="es-CO" sz="600" b="0" i="0" u="none" strike="noStrike" dirty="0">
                          <a:effectLst/>
                          <a:latin typeface="Arial"/>
                        </a:rPr>
                        <a:t>20191020009431</a:t>
                      </a:r>
                    </a:p>
                  </a:txBody>
                  <a:tcPr marL="7620" marR="7620" marT="7620" marB="0" anchor="ctr"/>
                </a:tc>
              </a:tr>
            </a:tbl>
          </a:graphicData>
        </a:graphic>
      </p:graphicFrame>
    </p:spTree>
    <p:extLst>
      <p:ext uri="{BB962C8B-B14F-4D97-AF65-F5344CB8AC3E}">
        <p14:creationId xmlns:p14="http://schemas.microsoft.com/office/powerpoint/2010/main" val="149909986"/>
      </p:ext>
    </p:extLst>
  </p:cSld>
  <p:clrMapOvr>
    <a:masterClrMapping/>
  </p:clrMapOvr>
  <p:timing>
    <p:tnLst>
      <p:par>
        <p:cTn id="1" dur="indefinite" restart="never" nodeType="tmRoot"/>
      </p:par>
    </p:tnLst>
  </p:timing>
</p:sld>
</file>

<file path=ppt/slides/slide143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1433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80895882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20186001037922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20186001037932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TRASLADO POR COMPETENCIA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20186001037952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CAMBIO DE INFORMACION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20186001037962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20186001037982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RESPUESTA RADICADO NO. 20185000640431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20185000679191</a:t>
                      </a:r>
                    </a:p>
                  </a:txBody>
                  <a:tcPr marL="7620" marR="7620" marT="7620" marB="0" anchor="ctr"/>
                </a:tc>
              </a:tr>
              <a:tr h="412045">
                <a:tc>
                  <a:txBody>
                    <a:bodyPr/>
                    <a:lstStyle/>
                    <a:p>
                      <a:pPr algn="ctr" fontAlgn="ctr"/>
                      <a:r>
                        <a:rPr lang="es-CO" sz="600" b="0" i="0" u="none" strike="noStrike">
                          <a:effectLst/>
                          <a:latin typeface="Arial"/>
                        </a:rPr>
                        <a:t>20186001038002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20182230690681</a:t>
                      </a:r>
                    </a:p>
                  </a:txBody>
                  <a:tcPr marL="7620" marR="7620" marT="7620" marB="0" anchor="ctr"/>
                </a:tc>
              </a:tr>
              <a:tr h="412045">
                <a:tc>
                  <a:txBody>
                    <a:bodyPr/>
                    <a:lstStyle/>
                    <a:p>
                      <a:pPr algn="ctr" fontAlgn="ctr"/>
                      <a:r>
                        <a:rPr lang="es-CO" sz="600" b="0" i="0" u="none" strike="noStrike">
                          <a:effectLst/>
                          <a:latin typeface="Arial"/>
                        </a:rPr>
                        <a:t>20186001038022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20186001038032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20186001038092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CONCEPTO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73724524"/>
      </p:ext>
    </p:extLst>
  </p:cSld>
  <p:clrMapOvr>
    <a:masterClrMapping/>
  </p:clrMapOvr>
  <p:timing>
    <p:tnLst>
      <p:par>
        <p:cTn id="1" dur="indefinite" restart="never" nodeType="tmRoot"/>
      </p:par>
    </p:tnLst>
  </p:timing>
</p:sld>
</file>

<file path=ppt/slides/slide143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1434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05573366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20186001038142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vi-VN" sz="600" b="0" i="0" u="none" strike="noStrike">
                          <a:effectLst/>
                          <a:latin typeface="Arial"/>
                        </a:rPr>
                        <a:t> SOLICITUD DE ORIENTACIÓN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20186001038162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RECHAZO SINDICAL A LA SUSPENSION DEL PROCESO DE ELECCION DE REPRESENTANTES A COMISION DE PERSONAL 2018-2020</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20185000674021</a:t>
                      </a:r>
                    </a:p>
                  </a:txBody>
                  <a:tcPr marL="7620" marR="7620" marT="7620" marB="0" anchor="ctr"/>
                </a:tc>
              </a:tr>
              <a:tr h="412045">
                <a:tc>
                  <a:txBody>
                    <a:bodyPr/>
                    <a:lstStyle/>
                    <a:p>
                      <a:pPr algn="ctr" fontAlgn="ctr"/>
                      <a:r>
                        <a:rPr lang="es-CO" sz="600" b="0" i="0" u="none" strike="noStrike">
                          <a:effectLst/>
                          <a:latin typeface="Arial"/>
                        </a:rPr>
                        <a:t>20186001038172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RECHAZO SINDICAL A LA SUSPENSION DEL PROCESO DE ELECCION DE REPRESENTANTES A COMISION DE PERSONAL 2018-2020</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20186001038182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20186001038202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INFORMACION LISTA DE ELGIBLES CONVOCATORIA 435 DE 2016 CARS-ANLA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20186001038222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ANULACION DE RECLAMACION # 178994755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20186001038242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INFORMACION LISTA DE ELGIBLES CONVOCATORIA 435 DE 2016 CARS-ANLA </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20182210687221</a:t>
                      </a:r>
                    </a:p>
                  </a:txBody>
                  <a:tcPr marL="7620" marR="7620" marT="7620" marB="0" anchor="ctr"/>
                </a:tc>
              </a:tr>
              <a:tr h="412045">
                <a:tc>
                  <a:txBody>
                    <a:bodyPr/>
                    <a:lstStyle/>
                    <a:p>
                      <a:pPr algn="ctr" fontAlgn="ctr"/>
                      <a:r>
                        <a:rPr lang="es-CO" sz="600" b="0" i="0" u="none" strike="noStrike">
                          <a:effectLst/>
                          <a:latin typeface="Arial"/>
                        </a:rPr>
                        <a:t>20186001038252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435-2016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20186001038492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FORMAL - CONVOCATORIA 429 DE 2016</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dirty="0">
                          <a:effectLst/>
                          <a:latin typeface="Arial"/>
                        </a:rPr>
                        <a:t>20182110668171</a:t>
                      </a:r>
                    </a:p>
                  </a:txBody>
                  <a:tcPr marL="7620" marR="7620" marT="7620" marB="0" anchor="ctr"/>
                </a:tc>
              </a:tr>
            </a:tbl>
          </a:graphicData>
        </a:graphic>
      </p:graphicFrame>
    </p:spTree>
    <p:extLst>
      <p:ext uri="{BB962C8B-B14F-4D97-AF65-F5344CB8AC3E}">
        <p14:creationId xmlns:p14="http://schemas.microsoft.com/office/powerpoint/2010/main" val="3747257727"/>
      </p:ext>
    </p:extLst>
  </p:cSld>
  <p:clrMapOvr>
    <a:masterClrMapping/>
  </p:clrMapOvr>
  <p:timing>
    <p:tnLst>
      <p:par>
        <p:cTn id="1" dur="indefinite" restart="never" nodeType="tmRoot"/>
      </p:par>
    </p:tnLst>
  </p:timing>
</p:sld>
</file>

<file path=ppt/slides/slide143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1435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93315088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20186001038502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RADICADO N° 20185000658991 - LEONARDO PIÑEROS AYALA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20186001038512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20186001038522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20186001038532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20186001038542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20186001038552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DERECHO DE PETICION - SUPERINTENDENCIA FINANCIERA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20186001038562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20186001038582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CONVOCATORIA 431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20186001038672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REMISION SOLICITUD CONCEJAL BEATRIZ ARBOLEDA Y OTROS </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dirty="0">
                          <a:effectLst/>
                          <a:latin typeface="Arial"/>
                        </a:rPr>
                        <a:t>20182020680741</a:t>
                      </a:r>
                    </a:p>
                  </a:txBody>
                  <a:tcPr marL="7620" marR="7620" marT="7620" marB="0" anchor="ctr"/>
                </a:tc>
              </a:tr>
            </a:tbl>
          </a:graphicData>
        </a:graphic>
      </p:graphicFrame>
    </p:spTree>
    <p:extLst>
      <p:ext uri="{BB962C8B-B14F-4D97-AF65-F5344CB8AC3E}">
        <p14:creationId xmlns:p14="http://schemas.microsoft.com/office/powerpoint/2010/main" val="3939622196"/>
      </p:ext>
    </p:extLst>
  </p:cSld>
  <p:clrMapOvr>
    <a:masterClrMapping/>
  </p:clrMapOvr>
  <p:timing>
    <p:tnLst>
      <p:par>
        <p:cTn id="1" dur="indefinite" restart="never" nodeType="tmRoot"/>
      </p:par>
    </p:tnLst>
  </p:timing>
</p:sld>
</file>

<file path=ppt/slides/slide143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1436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87584394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20186001038702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20186001038722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20186001038762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20186001038782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ALEGATOS DE CONCLUSION DE ACTO ADMINISTRATIVO 20182020015684 DE 2018.PROFERIDO POR LA CNSC</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20186001038792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CIERRE PRESUPUESTO GENERAL DE LA NACION PARA LA VIGENCIA FISCAL DE 2018 E INICIO DE LA EJECUCION DE LA VIGENCIA FISCAL 2019</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20186001038802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ALEGATOS DE CONCLUSION AUTO 20182230007414 DEL 04-07-2018 MUNICIPIO DE VILLAVICENCIO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20186001038822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VIGILANCIA ESPECIAL</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20186001038832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20186001038852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963731642"/>
      </p:ext>
    </p:extLst>
  </p:cSld>
  <p:clrMapOvr>
    <a:masterClrMapping/>
  </p:clrMapOvr>
  <p:timing>
    <p:tnLst>
      <p:par>
        <p:cTn id="1" dur="indefinite" restart="never" nodeType="tmRoot"/>
      </p:par>
    </p:tnLst>
  </p:timing>
</p:sld>
</file>

<file path=ppt/slides/slide143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1437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17448749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20186001038862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PALMAR DE VARELA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20181700678931</a:t>
                      </a:r>
                    </a:p>
                  </a:txBody>
                  <a:tcPr marL="7620" marR="7620" marT="7620" marB="0" anchor="ctr"/>
                </a:tc>
              </a:tr>
              <a:tr h="446138">
                <a:tc>
                  <a:txBody>
                    <a:bodyPr/>
                    <a:lstStyle/>
                    <a:p>
                      <a:pPr algn="ctr" fontAlgn="ctr"/>
                      <a:r>
                        <a:rPr lang="es-CO" sz="600" b="0" i="0" u="none" strike="noStrike">
                          <a:effectLst/>
                          <a:latin typeface="Arial"/>
                        </a:rPr>
                        <a:t>20186001038872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438-506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20186001038902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20182230675191</a:t>
                      </a:r>
                    </a:p>
                  </a:txBody>
                  <a:tcPr marL="7620" marR="7620" marT="7620" marB="0" anchor="ctr"/>
                </a:tc>
              </a:tr>
              <a:tr h="412045">
                <a:tc>
                  <a:txBody>
                    <a:bodyPr/>
                    <a:lstStyle/>
                    <a:p>
                      <a:pPr algn="ctr" fontAlgn="ctr"/>
                      <a:r>
                        <a:rPr lang="es-CO" sz="600" b="0" i="0" u="none" strike="noStrike">
                          <a:effectLst/>
                          <a:latin typeface="Arial"/>
                        </a:rPr>
                        <a:t>20186001038912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RADICADO NO. 20181700543931: REQUERIMIENTO PARA LA ACTUALIZACION DEL REGISTRO PUBLICO DE CARRERA ADMINISTRATIVA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20181700676501</a:t>
                      </a:r>
                    </a:p>
                  </a:txBody>
                  <a:tcPr marL="7620" marR="7620" marT="7620" marB="0" anchor="ctr"/>
                </a:tc>
              </a:tr>
              <a:tr h="412045">
                <a:tc>
                  <a:txBody>
                    <a:bodyPr/>
                    <a:lstStyle/>
                    <a:p>
                      <a:pPr algn="ctr" fontAlgn="ctr"/>
                      <a:r>
                        <a:rPr lang="es-CO" sz="600" b="0" i="0" u="none" strike="noStrike">
                          <a:effectLst/>
                          <a:latin typeface="Arial"/>
                        </a:rPr>
                        <a:t>20186001039002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RECURSO DE REPOSICION - EDNA YISELA MORALES MONTEALEGRE</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20186001039042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JOSE GOMEZ MARTINEZ - 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20186001039102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NESTOR ANDRES CRISTANCHO SANCHEZ -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20186001039112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DERECHO DE PETICION - CONVOCATORIA 436-PTP</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20186001039122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CIUDADANA 8-2018-071231 - SOLICITUD DE INFORMACION CONVOCATORIA 436</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413318142"/>
      </p:ext>
    </p:extLst>
  </p:cSld>
  <p:clrMapOvr>
    <a:masterClrMapping/>
  </p:clrMapOvr>
  <p:timing>
    <p:tnLst>
      <p:par>
        <p:cTn id="1" dur="indefinite" restart="never" nodeType="tmRoot"/>
      </p:par>
    </p:tnLst>
  </p:timing>
</p:sld>
</file>

<file path=ppt/slides/slide143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1438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08677136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20186001039132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RESPUESTA CIUDADANA 8-2018-071230 - 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20186001039142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RESPUESTA CIUDADANA 8-2018-071285 - 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20186001039162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AGUEDA YONELIS ROJANO ALVARADO - SOLICITUD DE INFORMACION CONVOCATORIA 436</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20186001039172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RESPUESTA CIUDADANA 8-2018-071294 - SOLICITUD DE INFORMACION CONVOCATORIA 436</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20186001039182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CIUDADANA 8-2018-071306 - 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20192120007081</a:t>
                      </a:r>
                    </a:p>
                  </a:txBody>
                  <a:tcPr marL="7620" marR="7620" marT="7620" marB="0" anchor="ctr"/>
                </a:tc>
              </a:tr>
              <a:tr h="412045">
                <a:tc>
                  <a:txBody>
                    <a:bodyPr/>
                    <a:lstStyle/>
                    <a:p>
                      <a:pPr algn="ctr" fontAlgn="ctr"/>
                      <a:r>
                        <a:rPr lang="es-CO" sz="600" b="0" i="0" u="none" strike="noStrike">
                          <a:effectLst/>
                          <a:latin typeface="Arial"/>
                        </a:rPr>
                        <a:t>20186001039192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vi-VN" sz="600" b="0" i="0" u="none" strike="noStrike">
                          <a:effectLst/>
                          <a:latin typeface="Arial"/>
                        </a:rPr>
                        <a:t>EXPEDICIÓN LISTAS DE ELEGIBLES INSTRUCTORES SENA 436 DE 2017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20186001039202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CRM NO. 7-2018-040461 - PETICION CONTRA RESULTADOS PRUEBA TECNICO PEDAGOGICA DE LA CONVOCATORIA NO. 436 DE 2017 SENA</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20186001039212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it-IT" sz="600" b="0" i="0" u="none" strike="noStrike">
                          <a:effectLst/>
                          <a:latin typeface="Arial"/>
                        </a:rPr>
                        <a:t>INTERVENCION AUTO CNSC 20182130016474 - CONVOCATORIA 431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20186001039222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CIUDADANA 8-2018-071310 - SOLICITUD DE INFORMACION CONVOCATORIA 436</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630164212"/>
      </p:ext>
    </p:extLst>
  </p:cSld>
  <p:clrMapOvr>
    <a:masterClrMapping/>
  </p:clrMapOvr>
  <p:timing>
    <p:tnLst>
      <p:par>
        <p:cTn id="1" dur="indefinite" restart="never" nodeType="tmRoot"/>
      </p:par>
    </p:tnLst>
  </p:timing>
</p:sld>
</file>

<file path=ppt/slides/slide143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1439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01015692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20186001039242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LISTADO - 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20186001039252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VA SENA - 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20186001039272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FUNCIÓN PÚBLICA RAD. 20182040312901 - SOLICITUD DE INFORMACION CONVOCATORIA 436-PRUEBA TECNOPEDAGOGICA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20186001039282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RE-PROGRAMACIÓN PEDRO AUGUSTO MONTERO ALARCÓN - SOLICITUD DE INFORMACIÓN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20186001039292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CIUDADANA 8-2018-071636 - 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20186001039352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CERTIFICACION PRESTACION DE SERVICIOS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20186001039402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COMUNICACION ACTO ADMINISTRATIVO - CONVOCATOPRIA 431 DE 2016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20186001039462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20186001039482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262629496"/>
      </p:ext>
    </p:extLst>
  </p:cSld>
  <p:clrMapOvr>
    <a:masterClrMapping/>
  </p:clrMapOvr>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08771946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201810300039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Felicitación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201810300045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201810300046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201810300047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201810300048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201810300054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144</a:t>
            </a:fld>
            <a:endParaRPr lang="es-CO"/>
          </a:p>
        </p:txBody>
      </p:sp>
    </p:spTree>
    <p:extLst>
      <p:ext uri="{BB962C8B-B14F-4D97-AF65-F5344CB8AC3E}">
        <p14:creationId xmlns:p14="http://schemas.microsoft.com/office/powerpoint/2010/main" val="1330020373"/>
      </p:ext>
    </p:extLst>
  </p:cSld>
  <p:clrMapOvr>
    <a:masterClrMapping/>
  </p:clrMapOvr>
  <p:timing>
    <p:tnLst>
      <p:par>
        <p:cTn id="1" dur="indefinite" restart="never" nodeType="tmRoot"/>
      </p:par>
    </p:tnLst>
  </p:timing>
</p:sld>
</file>

<file path=ppt/slides/slide144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1440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54945218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20186001039492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CRM NO. 7-2018-040586 - 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20186001039512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it-IT" sz="600" b="0" i="0" u="none" strike="noStrike">
                          <a:effectLst/>
                          <a:latin typeface="Arial"/>
                        </a:rPr>
                        <a:t>CASO: PEDRO AUGUSTO MONTERO ALARCON -  CONVOCATORIA 436</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20186001039552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20186001039562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436 - JORGE LUIS PINEDO CABARCAS</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20186001039582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20186001039592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CIUDADANA 8-2018-071968 - 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20186001039602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VISITA DE CONTROL AL CUMPLIMIENTO NORMATIVOAMBIENTAL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20186001039612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RESPUESTA CIUDADANA 8-2018-071969 - SOLICITUD DE INFORMACIÓN CONVOCATORIAS 2016.2017 Y 2018</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20186001039642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CRM NO. 7-2018-040732 - SOLICITUD DE INFORMACION CONVOCATORIA 436-PRUEBA TECNOPEDAGOGICA</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905338302"/>
      </p:ext>
    </p:extLst>
  </p:cSld>
  <p:clrMapOvr>
    <a:masterClrMapping/>
  </p:clrMapOvr>
  <p:timing>
    <p:tnLst>
      <p:par>
        <p:cTn id="1" dur="indefinite" restart="never" nodeType="tmRoot"/>
      </p:par>
    </p:tnLst>
  </p:timing>
</p:sld>
</file>

<file path=ppt/slides/slide144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1441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59662990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20186001039662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JORGE LUIS PINEDO CABARCAS - 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20186001039672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20186001039702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434</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20186001039842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CONSULTA USO DE LISTAS DE ELEGIBLES CONVOCATORIA 431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20186001039852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CONSULTA USO DE LISTAS DE ELEGIBLES</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20186001039872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20186001039902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CIUDADANA 8-2018-072273 - 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20186001039912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RESPUESTA CIUDADANA 8-2018-072274 - 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20186001039932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CIUDADANA 8-2018-072276 - 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73358114"/>
      </p:ext>
    </p:extLst>
  </p:cSld>
  <p:clrMapOvr>
    <a:masterClrMapping/>
  </p:clrMapOvr>
  <p:timing>
    <p:tnLst>
      <p:par>
        <p:cTn id="1" dur="indefinite" restart="never" nodeType="tmRoot"/>
      </p:par>
    </p:tnLst>
  </p:timing>
</p:sld>
</file>

<file path=ppt/slides/slide144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1442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27242727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20186001039962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436-PTP</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20186001039982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436-RECLAMACION PRUEBA TECNOPEDAGOGICA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20186001039992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20186001040012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20192120004541</a:t>
                      </a:r>
                    </a:p>
                  </a:txBody>
                  <a:tcPr marL="7620" marR="7620" marT="7620" marB="0" anchor="ctr"/>
                </a:tc>
              </a:tr>
              <a:tr h="412045">
                <a:tc>
                  <a:txBody>
                    <a:bodyPr/>
                    <a:lstStyle/>
                    <a:p>
                      <a:pPr algn="ctr" fontAlgn="ctr"/>
                      <a:r>
                        <a:rPr lang="es-CO" sz="600" b="0" i="0" u="none" strike="noStrike">
                          <a:effectLst/>
                          <a:latin typeface="Arial"/>
                        </a:rPr>
                        <a:t>20186001040022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436-PRUEBA TECNOPEDAGOGICA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20186001040032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20186001040042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PORCENTAJE DE AMORTIZACION  CONVOCATORIA 326 DE 2016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20186001040052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CIUDADANA 8-2018-072739 - 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20186001040082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pt-BR" sz="600" b="0" i="0" u="none" strike="noStrike">
                          <a:effectLst/>
                          <a:latin typeface="Arial"/>
                        </a:rPr>
                        <a:t>RESPUESTA RADICADO N° 20183010652801 INFORMANDO AUTO N° 20182130016804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566352765"/>
      </p:ext>
    </p:extLst>
  </p:cSld>
  <p:clrMapOvr>
    <a:masterClrMapping/>
  </p:clrMapOvr>
  <p:timing>
    <p:tnLst>
      <p:par>
        <p:cTn id="1" dur="indefinite" restart="never" nodeType="tmRoot"/>
      </p:par>
    </p:tnLst>
  </p:timing>
</p:sld>
</file>

<file path=ppt/slides/slide144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1443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24632538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20186001040172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CIUDADANA 8-2018-072851 - 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20186001040192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RESPUESTA CIUDADANA 8-2018-072852 - 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20186001040202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RESPUESTA CIUDADANA 8-2018-072855 - 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20186001040212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20186001040252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20186001040262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RESPUESTA CIUDADANA 8-2018-073123 - 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20186001040272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RESPUESTA CIUDADANA 8-2018-073126 - 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20186001040332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RESPUESTA CIUDADANA 8-2018-073142 - 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20186001040422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426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dirty="0">
                          <a:effectLst/>
                          <a:latin typeface="Arial"/>
                        </a:rPr>
                        <a:t>20182110691931</a:t>
                      </a:r>
                    </a:p>
                  </a:txBody>
                  <a:tcPr marL="7620" marR="7620" marT="7620" marB="0" anchor="ctr"/>
                </a:tc>
              </a:tr>
            </a:tbl>
          </a:graphicData>
        </a:graphic>
      </p:graphicFrame>
    </p:spTree>
    <p:extLst>
      <p:ext uri="{BB962C8B-B14F-4D97-AF65-F5344CB8AC3E}">
        <p14:creationId xmlns:p14="http://schemas.microsoft.com/office/powerpoint/2010/main" val="1305419316"/>
      </p:ext>
    </p:extLst>
  </p:cSld>
  <p:clrMapOvr>
    <a:masterClrMapping/>
  </p:clrMapOvr>
  <p:timing>
    <p:tnLst>
      <p:par>
        <p:cTn id="1" dur="indefinite" restart="never" nodeType="tmRoot"/>
      </p:par>
    </p:tnLst>
  </p:timing>
</p:sld>
</file>

<file path=ppt/slides/slide144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1444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56581883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20186001040442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INFORMACION - PRORROGA DE COMISION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20186001040472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AUTO NIEGA APLAZAMIENTO AUDIENCIA DE CONCILIACION SOLICITUD DE DIOMIDIO MENDEZ R 2553-18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20186001040612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RESPUESTA RADICADO N° 20185000635641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20186001040652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DERECHO DE PETICION - CONVOCATORIA 436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20186001040662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11/01/2019</a:t>
                      </a:r>
                    </a:p>
                  </a:txBody>
                  <a:tcPr marL="7620" marR="7620" marT="7620" marB="0" anchor="ctr"/>
                </a:tc>
                <a:tc>
                  <a:txBody>
                    <a:bodyPr/>
                    <a:lstStyle/>
                    <a:p>
                      <a:pPr algn="ctr" fontAlgn="ctr"/>
                      <a:r>
                        <a:rPr lang="es-CO" sz="600" b="0" i="0" u="none" strike="noStrike">
                          <a:effectLst/>
                          <a:latin typeface="Arial"/>
                        </a:rPr>
                        <a:t>20191020007091</a:t>
                      </a:r>
                    </a:p>
                  </a:txBody>
                  <a:tcPr marL="7620" marR="7620" marT="7620" marB="0" anchor="ctr"/>
                </a:tc>
              </a:tr>
              <a:tr h="412045">
                <a:tc>
                  <a:txBody>
                    <a:bodyPr/>
                    <a:lstStyle/>
                    <a:p>
                      <a:pPr algn="ctr" fontAlgn="ctr"/>
                      <a:r>
                        <a:rPr lang="es-CO" sz="600" b="0" i="0" u="none" strike="noStrike">
                          <a:effectLst/>
                          <a:latin typeface="Arial"/>
                        </a:rPr>
                        <a:t>20186001040732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PETICION - CONVOCATORIA 431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20186001040762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DERECHO DE PETICION - MUNICIPIO DE EL CANTÓN DE SAN PABLO</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20181700679901</a:t>
                      </a:r>
                    </a:p>
                  </a:txBody>
                  <a:tcPr marL="7620" marR="7620" marT="7620" marB="0" anchor="ctr"/>
                </a:tc>
              </a:tr>
              <a:tr h="412045">
                <a:tc>
                  <a:txBody>
                    <a:bodyPr/>
                    <a:lstStyle/>
                    <a:p>
                      <a:pPr algn="ctr" fontAlgn="ctr"/>
                      <a:r>
                        <a:rPr lang="es-CO" sz="600" b="0" i="0" u="none" strike="noStrike">
                          <a:effectLst/>
                          <a:latin typeface="Arial"/>
                        </a:rPr>
                        <a:t>20186001040772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REMISION DE ACTOS ADMINISTRATIVOS PARA RECOMPOSICION DE LISTAS DE ELEGIBLES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20186001040792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CONVOCATORIA 431 DE 2016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339933446"/>
      </p:ext>
    </p:extLst>
  </p:cSld>
  <p:clrMapOvr>
    <a:masterClrMapping/>
  </p:clrMapOvr>
  <p:timing>
    <p:tnLst>
      <p:par>
        <p:cTn id="1" dur="indefinite" restart="never" nodeType="tmRoot"/>
      </p:par>
    </p:tnLst>
  </p:timing>
</p:sld>
</file>

<file path=ppt/slides/slide144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1445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2341211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20186001040802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DERECHO DE PETICION - RADICADO 20182020346301</a:t>
                      </a: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20191020015801</a:t>
                      </a:r>
                    </a:p>
                  </a:txBody>
                  <a:tcPr marL="7620" marR="7620" marT="7620" marB="0" anchor="ctr"/>
                </a:tc>
              </a:tr>
              <a:tr h="446138">
                <a:tc>
                  <a:txBody>
                    <a:bodyPr/>
                    <a:lstStyle/>
                    <a:p>
                      <a:pPr algn="ctr" fontAlgn="ctr"/>
                      <a:r>
                        <a:rPr lang="es-CO" sz="600" b="0" i="0" u="none" strike="noStrike">
                          <a:effectLst/>
                          <a:latin typeface="Arial"/>
                        </a:rPr>
                        <a:t>20186001040812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20186001040832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433</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20191020015791</a:t>
                      </a:r>
                    </a:p>
                  </a:txBody>
                  <a:tcPr marL="7620" marR="7620" marT="7620" marB="0" anchor="ctr"/>
                </a:tc>
              </a:tr>
              <a:tr h="412045">
                <a:tc>
                  <a:txBody>
                    <a:bodyPr/>
                    <a:lstStyle/>
                    <a:p>
                      <a:pPr algn="ctr" fontAlgn="ctr"/>
                      <a:r>
                        <a:rPr lang="es-CO" sz="600" b="0" i="0" u="none" strike="noStrike">
                          <a:effectLst/>
                          <a:latin typeface="Arial"/>
                        </a:rPr>
                        <a:t>20186001040852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20186001040862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20186001040872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20186001040882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RECLAMACION PRUEBA TECNICO -PEDAGOGICA - CONVOCATORIA 436 DE 2017 -PRUEBA TECNOPEDAGOGICA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20186001040902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20186001040912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949476590"/>
      </p:ext>
    </p:extLst>
  </p:cSld>
  <p:clrMapOvr>
    <a:masterClrMapping/>
  </p:clrMapOvr>
  <p:timing>
    <p:tnLst>
      <p:par>
        <p:cTn id="1" dur="indefinite" restart="never" nodeType="tmRoot"/>
      </p:par>
    </p:tnLst>
  </p:timing>
</p:sld>
</file>

<file path=ppt/slides/slide144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1446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8861562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20186001040922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20186001040972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20186001040982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20182230690711</a:t>
                      </a:r>
                    </a:p>
                  </a:txBody>
                  <a:tcPr marL="7620" marR="7620" marT="7620" marB="0" anchor="ctr"/>
                </a:tc>
              </a:tr>
              <a:tr h="412045">
                <a:tc>
                  <a:txBody>
                    <a:bodyPr/>
                    <a:lstStyle/>
                    <a:p>
                      <a:pPr algn="ctr" fontAlgn="ctr"/>
                      <a:r>
                        <a:rPr lang="es-CO" sz="600" b="0" i="0" u="none" strike="noStrike">
                          <a:effectLst/>
                          <a:latin typeface="Arial"/>
                        </a:rPr>
                        <a:t>20186001040992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20182230687711</a:t>
                      </a:r>
                    </a:p>
                  </a:txBody>
                  <a:tcPr marL="7620" marR="7620" marT="7620" marB="0" anchor="ctr"/>
                </a:tc>
              </a:tr>
              <a:tr h="412045">
                <a:tc>
                  <a:txBody>
                    <a:bodyPr/>
                    <a:lstStyle/>
                    <a:p>
                      <a:pPr algn="ctr" fontAlgn="ctr"/>
                      <a:r>
                        <a:rPr lang="es-CO" sz="600" b="0" i="0" u="none" strike="noStrike">
                          <a:effectLst/>
                          <a:latin typeface="Arial"/>
                        </a:rPr>
                        <a:t>20186001041012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20186001041032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SUSPENSION DE FUNCIONARIO DE CARRERA ADMINISTRATIVA </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20181700683451</a:t>
                      </a:r>
                    </a:p>
                  </a:txBody>
                  <a:tcPr marL="7620" marR="7620" marT="7620" marB="0" anchor="ctr"/>
                </a:tc>
              </a:tr>
              <a:tr h="412045">
                <a:tc>
                  <a:txBody>
                    <a:bodyPr/>
                    <a:lstStyle/>
                    <a:p>
                      <a:pPr algn="ctr" fontAlgn="ctr"/>
                      <a:r>
                        <a:rPr lang="es-CO" sz="600" b="0" i="0" u="none" strike="noStrike">
                          <a:effectLst/>
                          <a:latin typeface="Arial"/>
                        </a:rPr>
                        <a:t>20186001041052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RESPUESTA RADICADO DE PETICION N° 20182020613461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20186001041062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INCLUSION EN EL REGISTRO PUBLICO DE CARRERA ADMINISTRATIVA </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20181700683431</a:t>
                      </a:r>
                    </a:p>
                  </a:txBody>
                  <a:tcPr marL="7620" marR="7620" marT="7620" marB="0" anchor="ctr"/>
                </a:tc>
              </a:tr>
              <a:tr h="493103">
                <a:tc>
                  <a:txBody>
                    <a:bodyPr/>
                    <a:lstStyle/>
                    <a:p>
                      <a:pPr algn="ctr" fontAlgn="ctr"/>
                      <a:r>
                        <a:rPr lang="es-CO" sz="600" b="0" i="0" u="none" strike="noStrike">
                          <a:effectLst/>
                          <a:latin typeface="Arial"/>
                        </a:rPr>
                        <a:t>20186001041092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TERMINACION ANTICIPADA DE CONTRATO DE PRESTACION DE SERVICIOS No. 267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000173251"/>
      </p:ext>
    </p:extLst>
  </p:cSld>
  <p:clrMapOvr>
    <a:masterClrMapping/>
  </p:clrMapOvr>
  <p:timing>
    <p:tnLst>
      <p:par>
        <p:cTn id="1" dur="indefinite" restart="never" nodeType="tmRoot"/>
      </p:par>
    </p:tnLst>
  </p:timing>
</p:sld>
</file>

<file path=ppt/slides/slide144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1447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07219768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20186001041222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438-506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20186001041232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DERECHO DE PETICION </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20181700687081</a:t>
                      </a:r>
                    </a:p>
                  </a:txBody>
                  <a:tcPr marL="7620" marR="7620" marT="7620" marB="0" anchor="ctr"/>
                </a:tc>
              </a:tr>
              <a:tr h="412045">
                <a:tc>
                  <a:txBody>
                    <a:bodyPr/>
                    <a:lstStyle/>
                    <a:p>
                      <a:pPr algn="ctr" fontAlgn="ctr"/>
                      <a:r>
                        <a:rPr lang="es-CO" sz="600" b="0" i="0" u="none" strike="noStrike">
                          <a:effectLst/>
                          <a:latin typeface="Arial"/>
                        </a:rPr>
                        <a:t>20186001041302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CANCELACION EN EL REGISTRO PUBLICO DE CARRERA ADMINISTRATIVA DE LUIS CARLOS MONSALVE CC 15481780</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20186001041312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DE INFORMACION SIMO - SIN INSCRIPCION CONVOCATORIA SIMO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20186001041322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PETICION - CONVOCATORIA 507 AL 591 </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20182210679451</a:t>
                      </a:r>
                    </a:p>
                  </a:txBody>
                  <a:tcPr marL="7620" marR="7620" marT="7620" marB="0" anchor="ctr"/>
                </a:tc>
              </a:tr>
              <a:tr h="412045">
                <a:tc>
                  <a:txBody>
                    <a:bodyPr/>
                    <a:lstStyle/>
                    <a:p>
                      <a:pPr algn="ctr" fontAlgn="ctr"/>
                      <a:r>
                        <a:rPr lang="es-CO" sz="600" b="0" i="0" u="none" strike="noStrike">
                          <a:effectLst/>
                          <a:latin typeface="Arial"/>
                        </a:rPr>
                        <a:t>20186001041342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20186001041362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20186001041372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20186001041382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REMISION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312167352"/>
      </p:ext>
    </p:extLst>
  </p:cSld>
  <p:clrMapOvr>
    <a:masterClrMapping/>
  </p:clrMapOvr>
  <p:timing>
    <p:tnLst>
      <p:par>
        <p:cTn id="1" dur="indefinite" restart="never" nodeType="tmRoot"/>
      </p:par>
    </p:tnLst>
  </p:timing>
</p:sld>
</file>

<file path=ppt/slides/slide144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1448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27169170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20186001041412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20186001041432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RADICADO 20183010652891 CONTESTACION COMUNICACION DE ACTO ADMINISTRATIVO PROFERIDO POR LA CNSC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20186001041442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DE INFORMACION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20186001041462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20186001041482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20186001041502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DE INFORMACION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20186001041532</a:t>
                      </a:r>
                    </a:p>
                  </a:txBody>
                  <a:tcPr marL="7620" marR="7620" marT="7620" marB="0" anchor="ctr"/>
                </a:tc>
                <a:tc>
                  <a:txBody>
                    <a:bodyPr/>
                    <a:lstStyle/>
                    <a:p>
                      <a:pPr algn="ctr" fontAlgn="ctr"/>
                      <a:r>
                        <a:rPr lang="es-CO" sz="600" b="0" i="0" u="none" strike="noStrike">
                          <a:effectLst/>
                          <a:latin typeface="Arial"/>
                        </a:rPr>
                        <a:t>10/12/2018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20183201042412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DRECHO DE PETICION - ACLARACION CONVOCATORIA 428 de 2016 - Grupo de Entidades del Orden Nacional - OPEC 31105</a:t>
                      </a: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20192120005091</a:t>
                      </a:r>
                    </a:p>
                  </a:txBody>
                  <a:tcPr marL="7620" marR="7620" marT="7620" marB="0" anchor="ctr"/>
                </a:tc>
              </a:tr>
              <a:tr h="493103">
                <a:tc>
                  <a:txBody>
                    <a:bodyPr/>
                    <a:lstStyle/>
                    <a:p>
                      <a:pPr algn="ctr" fontAlgn="ctr"/>
                      <a:r>
                        <a:rPr lang="es-CO" sz="600" b="0" i="0" u="none" strike="noStrike">
                          <a:effectLst/>
                          <a:latin typeface="Arial"/>
                        </a:rPr>
                        <a:t>20186001042352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CANCELACION EN EL REGISTRO PUBLICO DE CARRERA ADMINISTRATIVA DE RICARDO LEON VELASQUEZ CORREA CC 70085340</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145558407"/>
      </p:ext>
    </p:extLst>
  </p:cSld>
  <p:clrMapOvr>
    <a:masterClrMapping/>
  </p:clrMapOvr>
  <p:timing>
    <p:tnLst>
      <p:par>
        <p:cTn id="1" dur="indefinite" restart="never" nodeType="tmRoot"/>
      </p:par>
    </p:tnLst>
  </p:timing>
</p:sld>
</file>

<file path=ppt/slides/slide144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1449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82188245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20186001042632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SERVICIO DE VIGILANCIA 24 HORAS - 9 HORAS -TECNOLOGIA DE 1 AL 15 DE NOVIEMBRE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20186001042752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DERECHO A LA DEFENSA Y A LA CONTRATACION OPEC 29276 IDIPRON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20186001042762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RESPUESTA AL RADICADO 20183010652881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20186001042852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20186001042892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20186001042902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20192020001301</a:t>
                      </a:r>
                    </a:p>
                  </a:txBody>
                  <a:tcPr marL="7620" marR="7620" marT="7620" marB="0" anchor="ctr"/>
                </a:tc>
              </a:tr>
              <a:tr h="412045">
                <a:tc>
                  <a:txBody>
                    <a:bodyPr/>
                    <a:lstStyle/>
                    <a:p>
                      <a:pPr algn="ctr" fontAlgn="ctr"/>
                      <a:r>
                        <a:rPr lang="es-CO" sz="600" b="0" i="0" u="none" strike="noStrike">
                          <a:effectLst/>
                          <a:latin typeface="Arial"/>
                        </a:rPr>
                        <a:t>20186001042932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20186001042942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DE ADMINISTRACION DE  CARRERA ADMINISTRATIVA</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20186001043012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PALMAR DE VARELA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dirty="0">
                          <a:effectLst/>
                          <a:latin typeface="Arial"/>
                        </a:rPr>
                        <a:t>20181700678891</a:t>
                      </a:r>
                    </a:p>
                  </a:txBody>
                  <a:tcPr marL="7620" marR="7620" marT="7620" marB="0" anchor="ctr"/>
                </a:tc>
              </a:tr>
            </a:tbl>
          </a:graphicData>
        </a:graphic>
      </p:graphicFrame>
    </p:spTree>
    <p:extLst>
      <p:ext uri="{BB962C8B-B14F-4D97-AF65-F5344CB8AC3E}">
        <p14:creationId xmlns:p14="http://schemas.microsoft.com/office/powerpoint/2010/main" val="3390350170"/>
      </p:ext>
    </p:extLst>
  </p:cSld>
  <p:clrMapOvr>
    <a:masterClrMapping/>
  </p:clrMapOvr>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0546504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201810300055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201810300061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201810300062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201810300063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201810300064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201810300070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145</a:t>
            </a:fld>
            <a:endParaRPr lang="es-CO"/>
          </a:p>
        </p:txBody>
      </p:sp>
    </p:spTree>
    <p:extLst>
      <p:ext uri="{BB962C8B-B14F-4D97-AF65-F5344CB8AC3E}">
        <p14:creationId xmlns:p14="http://schemas.microsoft.com/office/powerpoint/2010/main" val="2128261928"/>
      </p:ext>
    </p:extLst>
  </p:cSld>
  <p:clrMapOvr>
    <a:masterClrMapping/>
  </p:clrMapOvr>
  <p:timing>
    <p:tnLst>
      <p:par>
        <p:cTn id="1" dur="indefinite" restart="never" nodeType="tmRoot"/>
      </p:par>
    </p:tnLst>
  </p:timing>
</p:sld>
</file>

<file path=ppt/slides/slide145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1450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20236026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20186001043112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20186001043152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20186001043162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20186001043172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20182230675211</a:t>
                      </a:r>
                    </a:p>
                  </a:txBody>
                  <a:tcPr marL="7620" marR="7620" marT="7620" marB="0" anchor="ctr"/>
                </a:tc>
              </a:tr>
              <a:tr h="412045">
                <a:tc>
                  <a:txBody>
                    <a:bodyPr/>
                    <a:lstStyle/>
                    <a:p>
                      <a:pPr algn="ctr" fontAlgn="ctr"/>
                      <a:r>
                        <a:rPr lang="es-CO" sz="600" b="0" i="0" u="none" strike="noStrike">
                          <a:effectLst/>
                          <a:latin typeface="Arial"/>
                        </a:rPr>
                        <a:t>20186001043202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20186001043252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RESPUESTA FUNCION PUBLICA RAD. 20182040315381 - SOLICITUD DE INFORMACION CONVOCATORIAS - HAROLD RAUL PADILLA SEPULVEDA</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20186001043262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REMISION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20186001043302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DERECHO DE PETICION </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20183200674931</a:t>
                      </a:r>
                    </a:p>
                  </a:txBody>
                  <a:tcPr marL="7620" marR="7620" marT="7620" marB="0" anchor="ctr"/>
                </a:tc>
              </a:tr>
              <a:tr h="493103">
                <a:tc>
                  <a:txBody>
                    <a:bodyPr/>
                    <a:lstStyle/>
                    <a:p>
                      <a:pPr algn="ctr" fontAlgn="ctr"/>
                      <a:r>
                        <a:rPr lang="es-CO" sz="600" b="0" i="0" u="none" strike="noStrike">
                          <a:effectLst/>
                          <a:latin typeface="Arial"/>
                        </a:rPr>
                        <a:t>20186001043372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LISTA DE ELEGIBLES VIGENTES PARA PROVEER EMPLEOS DE CARACTER TEMPORAL </a:t>
                      </a: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dirty="0">
                          <a:effectLst/>
                          <a:latin typeface="Arial"/>
                        </a:rPr>
                        <a:t>20191020016211</a:t>
                      </a:r>
                    </a:p>
                  </a:txBody>
                  <a:tcPr marL="7620" marR="7620" marT="7620" marB="0" anchor="ctr"/>
                </a:tc>
              </a:tr>
            </a:tbl>
          </a:graphicData>
        </a:graphic>
      </p:graphicFrame>
    </p:spTree>
    <p:extLst>
      <p:ext uri="{BB962C8B-B14F-4D97-AF65-F5344CB8AC3E}">
        <p14:creationId xmlns:p14="http://schemas.microsoft.com/office/powerpoint/2010/main" val="2175880211"/>
      </p:ext>
    </p:extLst>
  </p:cSld>
  <p:clrMapOvr>
    <a:masterClrMapping/>
  </p:clrMapOvr>
  <p:timing>
    <p:tnLst>
      <p:par>
        <p:cTn id="1" dur="indefinite" restart="never" nodeType="tmRoot"/>
      </p:par>
    </p:tnLst>
  </p:timing>
</p:sld>
</file>

<file path=ppt/slides/slide145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1451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578973658"/>
              </p:ext>
            </p:extLst>
          </p:nvPr>
        </p:nvGraphicFramePr>
        <p:xfrm>
          <a:off x="539552" y="1268761"/>
          <a:ext cx="8208913" cy="476612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87381">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3814">
                <a:tc>
                  <a:txBody>
                    <a:bodyPr/>
                    <a:lstStyle/>
                    <a:p>
                      <a:pPr algn="ctr" fontAlgn="ctr"/>
                      <a:r>
                        <a:rPr lang="es-CO" sz="550" b="0" i="0" u="none" strike="noStrike" dirty="0">
                          <a:effectLst/>
                          <a:latin typeface="Arial"/>
                        </a:rPr>
                        <a:t>20186001043422</a:t>
                      </a:r>
                    </a:p>
                  </a:txBody>
                  <a:tcPr marL="7620" marR="7620" marT="7620" marB="0" anchor="ctr"/>
                </a:tc>
                <a:tc>
                  <a:txBody>
                    <a:bodyPr/>
                    <a:lstStyle/>
                    <a:p>
                      <a:pPr algn="ctr" fontAlgn="ctr"/>
                      <a:r>
                        <a:rPr lang="es-CO" sz="550" b="0" i="0" u="none" strike="noStrike">
                          <a:effectLst/>
                          <a:latin typeface="Arial"/>
                        </a:rPr>
                        <a:t>11/12/2018</a:t>
                      </a:r>
                    </a:p>
                  </a:txBody>
                  <a:tcPr marL="7620" marR="7620" marT="7620" marB="0" anchor="ctr"/>
                </a:tc>
                <a:tc>
                  <a:txBody>
                    <a:bodyPr/>
                    <a:lstStyle/>
                    <a:p>
                      <a:pPr algn="ctr" fontAlgn="ctr"/>
                      <a:r>
                        <a:rPr lang="es-CO" sz="550" b="0" i="0" u="none" strike="noStrike">
                          <a:effectLst/>
                          <a:latin typeface="Arial"/>
                        </a:rPr>
                        <a:t>DERECHOS DE PETICIÓN, QUEJA, RECLAMOS, SUGERENCIAS Y DENUNCIAS</a:t>
                      </a:r>
                    </a:p>
                  </a:txBody>
                  <a:tcPr marL="7620" marR="7620" marT="7620" marB="0" anchor="ctr"/>
                </a:tc>
                <a:tc>
                  <a:txBody>
                    <a:bodyPr/>
                    <a:lstStyle/>
                    <a:p>
                      <a:pPr algn="ctr" fontAlgn="ctr"/>
                      <a:r>
                        <a:rPr lang="es-CO" sz="550" b="0" i="0" u="none" strike="noStrike">
                          <a:effectLst/>
                          <a:latin typeface="Arial"/>
                        </a:rPr>
                        <a:t>15</a:t>
                      </a:r>
                    </a:p>
                  </a:txBody>
                  <a:tcPr marL="7620" marR="7620" marT="7620" marB="0" anchor="ctr"/>
                </a:tc>
                <a:tc>
                  <a:txBody>
                    <a:bodyPr/>
                    <a:lstStyle/>
                    <a:p>
                      <a:pPr algn="ctr" fontAlgn="ctr"/>
                      <a:r>
                        <a:rPr lang="it-IT" sz="550" b="0" i="0" u="none" strike="noStrike">
                          <a:effectLst/>
                          <a:latin typeface="Arial"/>
                        </a:rPr>
                        <a:t>GRUPO CONVOCATORIA 2 - DR. FRIDOLE BALLEN</a:t>
                      </a:r>
                    </a:p>
                  </a:txBody>
                  <a:tcPr marL="7620" marR="7620" marT="7620" marB="0" anchor="ctr"/>
                </a:tc>
                <a:tc>
                  <a:txBody>
                    <a:bodyPr/>
                    <a:lstStyle/>
                    <a:p>
                      <a:pPr algn="ctr" fontAlgn="ctr"/>
                      <a:r>
                        <a:rPr lang="es-CO" sz="550" b="0" i="0" u="none" strike="noStrike">
                          <a:effectLst/>
                          <a:latin typeface="Arial"/>
                        </a:rPr>
                        <a:t>DESCARGOS DEL AUTO 20182020012484</a:t>
                      </a:r>
                    </a:p>
                  </a:txBody>
                  <a:tcPr marL="7620" marR="7620" marT="7620" marB="0" anchor="ctr"/>
                </a:tc>
                <a:tc>
                  <a:txBody>
                    <a:bodyPr/>
                    <a:lstStyle/>
                    <a:p>
                      <a:pPr algn="ctr" fontAlgn="ctr"/>
                      <a:r>
                        <a:rPr lang="es-CO" sz="550" b="0" i="0" u="none" strike="noStrike">
                          <a:effectLst/>
                          <a:latin typeface="Arial"/>
                        </a:rPr>
                        <a:t> </a:t>
                      </a:r>
                    </a:p>
                  </a:txBody>
                  <a:tcPr marL="7620" marR="7620" marT="7620" marB="0" anchor="ctr"/>
                </a:tc>
                <a:tc>
                  <a:txBody>
                    <a:bodyPr/>
                    <a:lstStyle/>
                    <a:p>
                      <a:pPr algn="ctr" fontAlgn="ctr"/>
                      <a:r>
                        <a:rPr lang="es-CO" sz="550" b="0" i="0" u="none" strike="noStrike">
                          <a:effectLst/>
                          <a:latin typeface="Arial"/>
                        </a:rPr>
                        <a:t> </a:t>
                      </a:r>
                    </a:p>
                  </a:txBody>
                  <a:tcPr marL="7620" marR="7620" marT="7620" marB="0" anchor="ctr"/>
                </a:tc>
              </a:tr>
              <a:tr h="443814">
                <a:tc>
                  <a:txBody>
                    <a:bodyPr/>
                    <a:lstStyle/>
                    <a:p>
                      <a:pPr algn="ctr" fontAlgn="ctr"/>
                      <a:r>
                        <a:rPr lang="es-CO" sz="550" b="0" i="0" u="none" strike="noStrike">
                          <a:effectLst/>
                          <a:latin typeface="Arial"/>
                        </a:rPr>
                        <a:t>20186001043542</a:t>
                      </a:r>
                    </a:p>
                  </a:txBody>
                  <a:tcPr marL="7620" marR="7620" marT="7620" marB="0" anchor="ctr"/>
                </a:tc>
                <a:tc>
                  <a:txBody>
                    <a:bodyPr/>
                    <a:lstStyle/>
                    <a:p>
                      <a:pPr algn="ctr" fontAlgn="ctr"/>
                      <a:r>
                        <a:rPr lang="es-CO" sz="550" b="0" i="0" u="none" strike="noStrike">
                          <a:effectLst/>
                          <a:latin typeface="Arial"/>
                        </a:rPr>
                        <a:t>11/12/2018</a:t>
                      </a:r>
                    </a:p>
                  </a:txBody>
                  <a:tcPr marL="7620" marR="7620" marT="7620" marB="0" anchor="ctr"/>
                </a:tc>
                <a:tc>
                  <a:txBody>
                    <a:bodyPr/>
                    <a:lstStyle/>
                    <a:p>
                      <a:pPr algn="ctr" fontAlgn="ctr"/>
                      <a:r>
                        <a:rPr lang="es-CO" sz="550" b="0" i="0" u="none" strike="noStrike">
                          <a:effectLst/>
                          <a:latin typeface="Arial"/>
                        </a:rPr>
                        <a:t>DERECHOS DE PETICIÓN, QUEJA, RECLAMOS, SUGERENCIAS Y DENUNCIAS</a:t>
                      </a:r>
                    </a:p>
                  </a:txBody>
                  <a:tcPr marL="7620" marR="7620" marT="7620" marB="0" anchor="ctr"/>
                </a:tc>
                <a:tc>
                  <a:txBody>
                    <a:bodyPr/>
                    <a:lstStyle/>
                    <a:p>
                      <a:pPr algn="ctr" fontAlgn="ctr"/>
                      <a:r>
                        <a:rPr lang="es-CO" sz="550" b="0" i="0" u="none" strike="noStrike">
                          <a:effectLst/>
                          <a:latin typeface="Arial"/>
                        </a:rPr>
                        <a:t>15</a:t>
                      </a:r>
                    </a:p>
                  </a:txBody>
                  <a:tcPr marL="7620" marR="7620" marT="7620" marB="0" anchor="ctr"/>
                </a:tc>
                <a:tc>
                  <a:txBody>
                    <a:bodyPr/>
                    <a:lstStyle/>
                    <a:p>
                      <a:pPr algn="ctr" fontAlgn="ctr"/>
                      <a:r>
                        <a:rPr lang="it-IT" sz="550" b="0" i="0" u="none" strike="noStrike">
                          <a:effectLst/>
                          <a:latin typeface="Arial"/>
                        </a:rPr>
                        <a:t>GRUPO CONVOCATORIA 2 - DR. FRIDOLE BALLEN</a:t>
                      </a:r>
                    </a:p>
                  </a:txBody>
                  <a:tcPr marL="7620" marR="7620" marT="7620" marB="0" anchor="ctr"/>
                </a:tc>
                <a:tc>
                  <a:txBody>
                    <a:bodyPr/>
                    <a:lstStyle/>
                    <a:p>
                      <a:pPr algn="ctr" fontAlgn="ctr"/>
                      <a:r>
                        <a:rPr lang="es-CO" sz="550" b="0" i="0" u="none" strike="noStrike">
                          <a:effectLst/>
                          <a:latin typeface="Arial"/>
                        </a:rPr>
                        <a:t>DERECHO DE PETICION </a:t>
                      </a:r>
                    </a:p>
                  </a:txBody>
                  <a:tcPr marL="7620" marR="7620" marT="7620" marB="0" anchor="ctr"/>
                </a:tc>
                <a:tc>
                  <a:txBody>
                    <a:bodyPr/>
                    <a:lstStyle/>
                    <a:p>
                      <a:pPr algn="ctr" fontAlgn="ctr"/>
                      <a:r>
                        <a:rPr lang="es-CO" sz="550" b="0" i="0" u="none" strike="noStrike">
                          <a:effectLst/>
                          <a:latin typeface="Arial"/>
                        </a:rPr>
                        <a:t>20/12/2018</a:t>
                      </a:r>
                    </a:p>
                  </a:txBody>
                  <a:tcPr marL="7620" marR="7620" marT="7620" marB="0" anchor="ctr"/>
                </a:tc>
                <a:tc>
                  <a:txBody>
                    <a:bodyPr/>
                    <a:lstStyle/>
                    <a:p>
                      <a:pPr algn="ctr" fontAlgn="ctr"/>
                      <a:r>
                        <a:rPr lang="es-CO" sz="550" b="0" i="0" u="none" strike="noStrike">
                          <a:effectLst/>
                          <a:latin typeface="Arial"/>
                        </a:rPr>
                        <a:t>20182110687801</a:t>
                      </a:r>
                    </a:p>
                  </a:txBody>
                  <a:tcPr marL="7620" marR="7620" marT="7620" marB="0" anchor="ctr"/>
                </a:tc>
              </a:tr>
              <a:tr h="443814">
                <a:tc>
                  <a:txBody>
                    <a:bodyPr/>
                    <a:lstStyle/>
                    <a:p>
                      <a:pPr algn="ctr" fontAlgn="ctr"/>
                      <a:r>
                        <a:rPr lang="es-CO" sz="550" b="0" i="0" u="none" strike="noStrike">
                          <a:effectLst/>
                          <a:latin typeface="Arial"/>
                        </a:rPr>
                        <a:t>20186001043582</a:t>
                      </a:r>
                    </a:p>
                  </a:txBody>
                  <a:tcPr marL="7620" marR="7620" marT="7620" marB="0" anchor="ctr"/>
                </a:tc>
                <a:tc>
                  <a:txBody>
                    <a:bodyPr/>
                    <a:lstStyle/>
                    <a:p>
                      <a:pPr algn="ctr" fontAlgn="ctr"/>
                      <a:r>
                        <a:rPr lang="es-CO" sz="550" b="0" i="0" u="none" strike="noStrike">
                          <a:effectLst/>
                          <a:latin typeface="Arial"/>
                        </a:rPr>
                        <a:t>11/12/2018</a:t>
                      </a:r>
                    </a:p>
                  </a:txBody>
                  <a:tcPr marL="7620" marR="7620" marT="7620" marB="0" anchor="ctr"/>
                </a:tc>
                <a:tc>
                  <a:txBody>
                    <a:bodyPr/>
                    <a:lstStyle/>
                    <a:p>
                      <a:pPr algn="ctr" fontAlgn="ctr"/>
                      <a:r>
                        <a:rPr lang="es-CO" sz="550" b="0" i="0" u="none" strike="noStrike">
                          <a:effectLst/>
                          <a:latin typeface="Arial"/>
                        </a:rPr>
                        <a:t>DERECHOS DE PETICIÓN, QUEJA, RECLAMOS, SUGERENCIAS Y DENUNCIAS</a:t>
                      </a:r>
                    </a:p>
                  </a:txBody>
                  <a:tcPr marL="7620" marR="7620" marT="7620" marB="0" anchor="ctr"/>
                </a:tc>
                <a:tc>
                  <a:txBody>
                    <a:bodyPr/>
                    <a:lstStyle/>
                    <a:p>
                      <a:pPr algn="ctr" fontAlgn="ctr"/>
                      <a:r>
                        <a:rPr lang="es-CO" sz="550" b="0" i="0" u="none" strike="noStrike">
                          <a:effectLst/>
                          <a:latin typeface="Arial"/>
                        </a:rPr>
                        <a:t>15</a:t>
                      </a:r>
                    </a:p>
                  </a:txBody>
                  <a:tcPr marL="7620" marR="7620" marT="7620" marB="0" anchor="ctr"/>
                </a:tc>
                <a:tc>
                  <a:txBody>
                    <a:bodyPr/>
                    <a:lstStyle/>
                    <a:p>
                      <a:pPr algn="ctr" fontAlgn="ctr"/>
                      <a:r>
                        <a:rPr lang="es-CO" sz="550" b="0" i="0" u="none" strike="noStrike">
                          <a:effectLst/>
                          <a:latin typeface="Arial"/>
                        </a:rPr>
                        <a:t>GRUPO CONVOCATORIA 5 - DR. ORTEGA</a:t>
                      </a:r>
                    </a:p>
                  </a:txBody>
                  <a:tcPr marL="7620" marR="7620" marT="7620" marB="0" anchor="ctr"/>
                </a:tc>
                <a:tc>
                  <a:txBody>
                    <a:bodyPr/>
                    <a:lstStyle/>
                    <a:p>
                      <a:pPr algn="ctr" fontAlgn="ctr"/>
                      <a:r>
                        <a:rPr lang="es-CO" sz="550" b="0" i="0" u="none" strike="noStrike">
                          <a:effectLst/>
                          <a:latin typeface="Arial"/>
                        </a:rPr>
                        <a:t>SOLICITUD DE INFORMACION CONVOCATORIA CENTRO ORIENTE</a:t>
                      </a:r>
                      <a:br>
                        <a:rPr lang="es-CO" sz="550" b="0" i="0" u="none" strike="noStrike">
                          <a:effectLst/>
                          <a:latin typeface="Arial"/>
                        </a:rPr>
                      </a:br>
                      <a:endParaRPr lang="es-CO" sz="550" b="0" i="0" u="none" strike="noStrike">
                        <a:effectLst/>
                        <a:latin typeface="Arial"/>
                      </a:endParaRPr>
                    </a:p>
                  </a:txBody>
                  <a:tcPr marL="7620" marR="7620" marT="7620" marB="0" anchor="ctr"/>
                </a:tc>
                <a:tc>
                  <a:txBody>
                    <a:bodyPr/>
                    <a:lstStyle/>
                    <a:p>
                      <a:pPr algn="ctr" fontAlgn="ctr"/>
                      <a:r>
                        <a:rPr lang="es-CO" sz="550" b="0" i="0" u="none" strike="noStrike">
                          <a:effectLst/>
                          <a:latin typeface="Arial"/>
                        </a:rPr>
                        <a:t> </a:t>
                      </a:r>
                    </a:p>
                  </a:txBody>
                  <a:tcPr marL="7620" marR="7620" marT="7620" marB="0" anchor="ctr"/>
                </a:tc>
                <a:tc>
                  <a:txBody>
                    <a:bodyPr/>
                    <a:lstStyle/>
                    <a:p>
                      <a:pPr algn="ctr" fontAlgn="ctr"/>
                      <a:r>
                        <a:rPr lang="es-CO" sz="550" b="0" i="0" u="none" strike="noStrike">
                          <a:effectLst/>
                          <a:latin typeface="Arial"/>
                        </a:rPr>
                        <a:t> </a:t>
                      </a:r>
                    </a:p>
                  </a:txBody>
                  <a:tcPr marL="7620" marR="7620" marT="7620" marB="0" anchor="ctr"/>
                </a:tc>
              </a:tr>
              <a:tr h="443814">
                <a:tc>
                  <a:txBody>
                    <a:bodyPr/>
                    <a:lstStyle/>
                    <a:p>
                      <a:pPr algn="ctr" fontAlgn="ctr"/>
                      <a:r>
                        <a:rPr lang="es-CO" sz="550" b="0" i="0" u="none" strike="noStrike">
                          <a:effectLst/>
                          <a:latin typeface="Arial"/>
                        </a:rPr>
                        <a:t>20186001043652</a:t>
                      </a:r>
                    </a:p>
                  </a:txBody>
                  <a:tcPr marL="7620" marR="7620" marT="7620" marB="0" anchor="ctr"/>
                </a:tc>
                <a:tc>
                  <a:txBody>
                    <a:bodyPr/>
                    <a:lstStyle/>
                    <a:p>
                      <a:pPr algn="ctr" fontAlgn="ctr"/>
                      <a:r>
                        <a:rPr lang="es-CO" sz="550" b="0" i="0" u="none" strike="noStrike">
                          <a:effectLst/>
                          <a:latin typeface="Arial"/>
                        </a:rPr>
                        <a:t>11/12/2018</a:t>
                      </a:r>
                    </a:p>
                  </a:txBody>
                  <a:tcPr marL="7620" marR="7620" marT="7620" marB="0" anchor="ctr"/>
                </a:tc>
                <a:tc>
                  <a:txBody>
                    <a:bodyPr/>
                    <a:lstStyle/>
                    <a:p>
                      <a:pPr algn="ctr" fontAlgn="ctr"/>
                      <a:r>
                        <a:rPr lang="es-CO" sz="550" b="0" i="0" u="none" strike="noStrike">
                          <a:effectLst/>
                          <a:latin typeface="Arial"/>
                        </a:rPr>
                        <a:t>DERECHOS DE PETICIÓN, QUEJA, RECLAMOS, SUGERENCIAS Y DENUNCIAS</a:t>
                      </a:r>
                    </a:p>
                  </a:txBody>
                  <a:tcPr marL="7620" marR="7620" marT="7620" marB="0" anchor="ctr"/>
                </a:tc>
                <a:tc>
                  <a:txBody>
                    <a:bodyPr/>
                    <a:lstStyle/>
                    <a:p>
                      <a:pPr algn="ctr" fontAlgn="ctr"/>
                      <a:r>
                        <a:rPr lang="es-CO" sz="550" b="0" i="0" u="none" strike="noStrike">
                          <a:effectLst/>
                          <a:latin typeface="Arial"/>
                        </a:rPr>
                        <a:t>15</a:t>
                      </a:r>
                    </a:p>
                  </a:txBody>
                  <a:tcPr marL="7620" marR="7620" marT="7620" marB="0" anchor="ctr"/>
                </a:tc>
                <a:tc>
                  <a:txBody>
                    <a:bodyPr/>
                    <a:lstStyle/>
                    <a:p>
                      <a:pPr algn="ctr" fontAlgn="ctr"/>
                      <a:r>
                        <a:rPr lang="es-CO" sz="550" b="0" i="0" u="none" strike="noStrike">
                          <a:effectLst/>
                          <a:latin typeface="Arial"/>
                        </a:rPr>
                        <a:t>GRUPO CONVOCATORIA 10 - DR. ORTEGA</a:t>
                      </a:r>
                    </a:p>
                  </a:txBody>
                  <a:tcPr marL="7620" marR="7620" marT="7620" marB="0" anchor="ctr"/>
                </a:tc>
                <a:tc>
                  <a:txBody>
                    <a:bodyPr/>
                    <a:lstStyle/>
                    <a:p>
                      <a:pPr algn="ctr" fontAlgn="ctr"/>
                      <a:r>
                        <a:rPr lang="es-CO" sz="550" b="0" i="0" u="none" strike="noStrike">
                          <a:effectLst/>
                          <a:latin typeface="Arial"/>
                        </a:rPr>
                        <a:t>SOLICITUD AUTORIZACION RECOMPOSICION LISTA DE ELEGIBLES OPEC 207474 CONVOCATORIA 320 DPS </a:t>
                      </a:r>
                    </a:p>
                  </a:txBody>
                  <a:tcPr marL="7620" marR="7620" marT="7620" marB="0" anchor="ctr"/>
                </a:tc>
                <a:tc>
                  <a:txBody>
                    <a:bodyPr/>
                    <a:lstStyle/>
                    <a:p>
                      <a:pPr algn="ctr" fontAlgn="ctr"/>
                      <a:r>
                        <a:rPr lang="es-CO" sz="550" b="0" i="0" u="none" strike="noStrike">
                          <a:effectLst/>
                          <a:latin typeface="Arial"/>
                        </a:rPr>
                        <a:t>14/01/2019</a:t>
                      </a:r>
                    </a:p>
                  </a:txBody>
                  <a:tcPr marL="7620" marR="7620" marT="7620" marB="0" anchor="ctr"/>
                </a:tc>
                <a:tc>
                  <a:txBody>
                    <a:bodyPr/>
                    <a:lstStyle/>
                    <a:p>
                      <a:pPr algn="ctr" fontAlgn="ctr"/>
                      <a:r>
                        <a:rPr lang="es-CO" sz="550" b="0" i="0" u="none" strike="noStrike">
                          <a:effectLst/>
                          <a:latin typeface="Arial"/>
                        </a:rPr>
                        <a:t>20191020017701</a:t>
                      </a:r>
                    </a:p>
                  </a:txBody>
                  <a:tcPr marL="7620" marR="7620" marT="7620" marB="0" anchor="ctr"/>
                </a:tc>
              </a:tr>
              <a:tr h="443814">
                <a:tc>
                  <a:txBody>
                    <a:bodyPr/>
                    <a:lstStyle/>
                    <a:p>
                      <a:pPr algn="ctr" fontAlgn="ctr"/>
                      <a:r>
                        <a:rPr lang="es-CO" sz="550" b="0" i="0" u="none" strike="noStrike">
                          <a:effectLst/>
                          <a:latin typeface="Arial"/>
                        </a:rPr>
                        <a:t>20186001043712</a:t>
                      </a:r>
                    </a:p>
                  </a:txBody>
                  <a:tcPr marL="7620" marR="7620" marT="7620" marB="0" anchor="ctr"/>
                </a:tc>
                <a:tc>
                  <a:txBody>
                    <a:bodyPr/>
                    <a:lstStyle/>
                    <a:p>
                      <a:pPr algn="ctr" fontAlgn="ctr"/>
                      <a:r>
                        <a:rPr lang="es-CO" sz="550" b="0" i="0" u="none" strike="noStrike">
                          <a:effectLst/>
                          <a:latin typeface="Arial"/>
                        </a:rPr>
                        <a:t>11/12/2018</a:t>
                      </a:r>
                    </a:p>
                  </a:txBody>
                  <a:tcPr marL="7620" marR="7620" marT="7620" marB="0" anchor="ctr"/>
                </a:tc>
                <a:tc>
                  <a:txBody>
                    <a:bodyPr/>
                    <a:lstStyle/>
                    <a:p>
                      <a:pPr algn="ctr" fontAlgn="ctr"/>
                      <a:r>
                        <a:rPr lang="es-CO" sz="550" b="0" i="0" u="none" strike="noStrike">
                          <a:effectLst/>
                          <a:latin typeface="Arial"/>
                        </a:rPr>
                        <a:t>DERECHOS DE PETICIÓN, QUEJA, RECLAMOS, SUGERENCIAS Y DENUNCIAS</a:t>
                      </a:r>
                    </a:p>
                  </a:txBody>
                  <a:tcPr marL="7620" marR="7620" marT="7620" marB="0" anchor="ctr"/>
                </a:tc>
                <a:tc>
                  <a:txBody>
                    <a:bodyPr/>
                    <a:lstStyle/>
                    <a:p>
                      <a:pPr algn="ctr" fontAlgn="ctr"/>
                      <a:r>
                        <a:rPr lang="es-CO" sz="550" b="0" i="0" u="none" strike="noStrike">
                          <a:effectLst/>
                          <a:latin typeface="Arial"/>
                        </a:rPr>
                        <a:t>15</a:t>
                      </a:r>
                    </a:p>
                  </a:txBody>
                  <a:tcPr marL="7620" marR="7620" marT="7620" marB="0" anchor="ctr"/>
                </a:tc>
                <a:tc>
                  <a:txBody>
                    <a:bodyPr/>
                    <a:lstStyle/>
                    <a:p>
                      <a:pPr algn="ctr" fontAlgn="ctr"/>
                      <a:r>
                        <a:rPr lang="it-IT" sz="550" b="0" i="0" u="none" strike="noStrike">
                          <a:effectLst/>
                          <a:latin typeface="Arial"/>
                        </a:rPr>
                        <a:t>GRUPO CONVOCATORIA 3 - DR. FRIDOLE BALLEN</a:t>
                      </a:r>
                    </a:p>
                  </a:txBody>
                  <a:tcPr marL="7620" marR="7620" marT="7620" marB="0" anchor="ctr"/>
                </a:tc>
                <a:tc>
                  <a:txBody>
                    <a:bodyPr/>
                    <a:lstStyle/>
                    <a:p>
                      <a:pPr algn="ctr" fontAlgn="ctr"/>
                      <a:r>
                        <a:rPr lang="es-CO" sz="550" b="0" i="0" u="none" strike="noStrike">
                          <a:effectLst/>
                          <a:latin typeface="Arial"/>
                        </a:rPr>
                        <a:t>SOLICITUD DE INFORMACION CONVOCATORIA 437 VALLE  </a:t>
                      </a:r>
                      <a:br>
                        <a:rPr lang="es-CO" sz="550" b="0" i="0" u="none" strike="noStrike">
                          <a:effectLst/>
                          <a:latin typeface="Arial"/>
                        </a:rPr>
                      </a:br>
                      <a:endParaRPr lang="es-CO" sz="550" b="0" i="0" u="none" strike="noStrike">
                        <a:effectLst/>
                        <a:latin typeface="Arial"/>
                      </a:endParaRPr>
                    </a:p>
                  </a:txBody>
                  <a:tcPr marL="7620" marR="7620" marT="7620" marB="0" anchor="ctr"/>
                </a:tc>
                <a:tc>
                  <a:txBody>
                    <a:bodyPr/>
                    <a:lstStyle/>
                    <a:p>
                      <a:pPr algn="ctr" fontAlgn="ctr"/>
                      <a:r>
                        <a:rPr lang="es-CO" sz="550" b="0" i="0" u="none" strike="noStrike">
                          <a:effectLst/>
                          <a:latin typeface="Arial"/>
                        </a:rPr>
                        <a:t> </a:t>
                      </a:r>
                    </a:p>
                  </a:txBody>
                  <a:tcPr marL="7620" marR="7620" marT="7620" marB="0" anchor="ctr"/>
                </a:tc>
                <a:tc>
                  <a:txBody>
                    <a:bodyPr/>
                    <a:lstStyle/>
                    <a:p>
                      <a:pPr algn="ctr" fontAlgn="ctr"/>
                      <a:r>
                        <a:rPr lang="es-CO" sz="550" b="0" i="0" u="none" strike="noStrike">
                          <a:effectLst/>
                          <a:latin typeface="Arial"/>
                        </a:rPr>
                        <a:t> </a:t>
                      </a:r>
                    </a:p>
                  </a:txBody>
                  <a:tcPr marL="7620" marR="7620" marT="7620" marB="0" anchor="ctr"/>
                </a:tc>
              </a:tr>
              <a:tr h="443814">
                <a:tc>
                  <a:txBody>
                    <a:bodyPr/>
                    <a:lstStyle/>
                    <a:p>
                      <a:pPr algn="ctr" fontAlgn="ctr"/>
                      <a:r>
                        <a:rPr lang="es-CO" sz="550" b="0" i="0" u="none" strike="noStrike">
                          <a:effectLst/>
                          <a:latin typeface="Arial"/>
                        </a:rPr>
                        <a:t>20186001043732</a:t>
                      </a:r>
                    </a:p>
                  </a:txBody>
                  <a:tcPr marL="7620" marR="7620" marT="7620" marB="0" anchor="ctr"/>
                </a:tc>
                <a:tc>
                  <a:txBody>
                    <a:bodyPr/>
                    <a:lstStyle/>
                    <a:p>
                      <a:pPr algn="ctr" fontAlgn="ctr"/>
                      <a:r>
                        <a:rPr lang="es-CO" sz="550" b="0" i="0" u="none" strike="noStrike">
                          <a:effectLst/>
                          <a:latin typeface="Arial"/>
                        </a:rPr>
                        <a:t>11/12/2018</a:t>
                      </a:r>
                    </a:p>
                  </a:txBody>
                  <a:tcPr marL="7620" marR="7620" marT="7620" marB="0" anchor="ctr"/>
                </a:tc>
                <a:tc>
                  <a:txBody>
                    <a:bodyPr/>
                    <a:lstStyle/>
                    <a:p>
                      <a:pPr algn="ctr" fontAlgn="ctr"/>
                      <a:r>
                        <a:rPr lang="es-CO" sz="550" b="0" i="0" u="none" strike="noStrike">
                          <a:effectLst/>
                          <a:latin typeface="Arial"/>
                        </a:rPr>
                        <a:t>DERECHOS DE PETICIÓN, QUEJA, RECLAMOS, SUGERENCIAS Y DENUNCIAS</a:t>
                      </a:r>
                    </a:p>
                  </a:txBody>
                  <a:tcPr marL="7620" marR="7620" marT="7620" marB="0" anchor="ctr"/>
                </a:tc>
                <a:tc>
                  <a:txBody>
                    <a:bodyPr/>
                    <a:lstStyle/>
                    <a:p>
                      <a:pPr algn="ctr" fontAlgn="ctr"/>
                      <a:r>
                        <a:rPr lang="es-CO" sz="550" b="0" i="0" u="none" strike="noStrike">
                          <a:effectLst/>
                          <a:latin typeface="Arial"/>
                        </a:rPr>
                        <a:t>15</a:t>
                      </a:r>
                    </a:p>
                  </a:txBody>
                  <a:tcPr marL="7620" marR="7620" marT="7620" marB="0" anchor="ctr"/>
                </a:tc>
                <a:tc>
                  <a:txBody>
                    <a:bodyPr/>
                    <a:lstStyle/>
                    <a:p>
                      <a:pPr algn="ctr" fontAlgn="ctr"/>
                      <a:r>
                        <a:rPr lang="es-CO" sz="550" b="0" i="0" u="none" strike="noStrike">
                          <a:effectLst/>
                          <a:latin typeface="Arial"/>
                        </a:rPr>
                        <a:t>GRUPO CONVOCATORIA 10 - DR. ORTEGA</a:t>
                      </a:r>
                    </a:p>
                  </a:txBody>
                  <a:tcPr marL="7620" marR="7620" marT="7620" marB="0" anchor="ctr"/>
                </a:tc>
                <a:tc>
                  <a:txBody>
                    <a:bodyPr/>
                    <a:lstStyle/>
                    <a:p>
                      <a:pPr algn="ctr" fontAlgn="ctr"/>
                      <a:r>
                        <a:rPr lang="es-CO" sz="550" b="0" i="0" u="none" strike="noStrike">
                          <a:effectLst/>
                          <a:latin typeface="Arial"/>
                        </a:rPr>
                        <a:t>SOLICITUD DE INFORMACION CONVOCATORIA  507 a 591 de 2017  CUNDINAMARCA</a:t>
                      </a:r>
                      <a:br>
                        <a:rPr lang="es-CO" sz="550" b="0" i="0" u="none" strike="noStrike">
                          <a:effectLst/>
                          <a:latin typeface="Arial"/>
                        </a:rPr>
                      </a:br>
                      <a:endParaRPr lang="es-CO" sz="550" b="0" i="0" u="none" strike="noStrike">
                        <a:effectLst/>
                        <a:latin typeface="Arial"/>
                      </a:endParaRPr>
                    </a:p>
                  </a:txBody>
                  <a:tcPr marL="7620" marR="7620" marT="7620" marB="0" anchor="ctr"/>
                </a:tc>
                <a:tc>
                  <a:txBody>
                    <a:bodyPr/>
                    <a:lstStyle/>
                    <a:p>
                      <a:pPr algn="ctr" fontAlgn="ctr"/>
                      <a:r>
                        <a:rPr lang="es-CO" sz="550" b="0" i="0" u="none" strike="noStrike">
                          <a:effectLst/>
                          <a:latin typeface="Arial"/>
                        </a:rPr>
                        <a:t> </a:t>
                      </a:r>
                    </a:p>
                  </a:txBody>
                  <a:tcPr marL="7620" marR="7620" marT="7620" marB="0" anchor="ctr"/>
                </a:tc>
                <a:tc>
                  <a:txBody>
                    <a:bodyPr/>
                    <a:lstStyle/>
                    <a:p>
                      <a:pPr algn="ctr" fontAlgn="ctr"/>
                      <a:r>
                        <a:rPr lang="es-CO" sz="550" b="0" i="0" u="none" strike="noStrike">
                          <a:effectLst/>
                          <a:latin typeface="Arial"/>
                        </a:rPr>
                        <a:t> </a:t>
                      </a:r>
                    </a:p>
                  </a:txBody>
                  <a:tcPr marL="7620" marR="7620" marT="7620" marB="0" anchor="ctr"/>
                </a:tc>
              </a:tr>
              <a:tr h="443814">
                <a:tc>
                  <a:txBody>
                    <a:bodyPr/>
                    <a:lstStyle/>
                    <a:p>
                      <a:pPr algn="ctr" fontAlgn="ctr"/>
                      <a:r>
                        <a:rPr lang="es-CO" sz="550" b="0" i="0" u="none" strike="noStrike">
                          <a:effectLst/>
                          <a:latin typeface="Arial"/>
                        </a:rPr>
                        <a:t>20186001043762</a:t>
                      </a:r>
                    </a:p>
                  </a:txBody>
                  <a:tcPr marL="7620" marR="7620" marT="7620" marB="0" anchor="ctr"/>
                </a:tc>
                <a:tc>
                  <a:txBody>
                    <a:bodyPr/>
                    <a:lstStyle/>
                    <a:p>
                      <a:pPr algn="ctr" fontAlgn="ctr"/>
                      <a:r>
                        <a:rPr lang="es-CO" sz="550" b="0" i="0" u="none" strike="noStrike">
                          <a:effectLst/>
                          <a:latin typeface="Arial"/>
                        </a:rPr>
                        <a:t>11/12/2018</a:t>
                      </a:r>
                    </a:p>
                  </a:txBody>
                  <a:tcPr marL="7620" marR="7620" marT="7620" marB="0" anchor="ctr"/>
                </a:tc>
                <a:tc>
                  <a:txBody>
                    <a:bodyPr/>
                    <a:lstStyle/>
                    <a:p>
                      <a:pPr algn="ctr" fontAlgn="ctr"/>
                      <a:r>
                        <a:rPr lang="es-CO" sz="550" b="0" i="0" u="none" strike="noStrike">
                          <a:effectLst/>
                          <a:latin typeface="Arial"/>
                        </a:rPr>
                        <a:t>DERECHOS DE PETICIÓN, QUEJA, RECLAMOS, SUGERENCIAS Y DENUNCIAS</a:t>
                      </a:r>
                    </a:p>
                  </a:txBody>
                  <a:tcPr marL="7620" marR="7620" marT="7620" marB="0" anchor="ctr"/>
                </a:tc>
                <a:tc>
                  <a:txBody>
                    <a:bodyPr/>
                    <a:lstStyle/>
                    <a:p>
                      <a:pPr algn="ctr" fontAlgn="ctr"/>
                      <a:r>
                        <a:rPr lang="es-CO" sz="550" b="0" i="0" u="none" strike="noStrike">
                          <a:effectLst/>
                          <a:latin typeface="Arial"/>
                        </a:rPr>
                        <a:t>15</a:t>
                      </a:r>
                    </a:p>
                  </a:txBody>
                  <a:tcPr marL="7620" marR="7620" marT="7620" marB="0" anchor="ctr"/>
                </a:tc>
                <a:tc>
                  <a:txBody>
                    <a:bodyPr/>
                    <a:lstStyle/>
                    <a:p>
                      <a:pPr algn="ctr" fontAlgn="ctr"/>
                      <a:r>
                        <a:rPr lang="it-IT" sz="550" b="0" i="0" u="none" strike="noStrike">
                          <a:effectLst/>
                          <a:latin typeface="Arial"/>
                        </a:rPr>
                        <a:t>GRUPO CONVOCATORIA 2 - DR. FRIDOLE BALLEN</a:t>
                      </a:r>
                    </a:p>
                  </a:txBody>
                  <a:tcPr marL="7620" marR="7620" marT="7620" marB="0" anchor="ctr"/>
                </a:tc>
                <a:tc>
                  <a:txBody>
                    <a:bodyPr/>
                    <a:lstStyle/>
                    <a:p>
                      <a:pPr algn="ctr" fontAlgn="ctr"/>
                      <a:r>
                        <a:rPr lang="es-CO" sz="550" b="0" i="0" u="none" strike="noStrike">
                          <a:effectLst/>
                          <a:latin typeface="Arial"/>
                        </a:rPr>
                        <a:t>ALBA ROCIO GONZALEZ OROZCO - SOLICITUD ACTIVACIÓN DE CAMPO</a:t>
                      </a:r>
                      <a:br>
                        <a:rPr lang="es-CO" sz="550" b="0" i="0" u="none" strike="noStrike">
                          <a:effectLst/>
                          <a:latin typeface="Arial"/>
                        </a:rPr>
                      </a:br>
                      <a:endParaRPr lang="es-CO" sz="550" b="0" i="0" u="none" strike="noStrike">
                        <a:effectLst/>
                        <a:latin typeface="Arial"/>
                      </a:endParaRPr>
                    </a:p>
                  </a:txBody>
                  <a:tcPr marL="7620" marR="7620" marT="7620" marB="0" anchor="ctr"/>
                </a:tc>
                <a:tc>
                  <a:txBody>
                    <a:bodyPr/>
                    <a:lstStyle/>
                    <a:p>
                      <a:pPr algn="ctr" fontAlgn="ctr"/>
                      <a:r>
                        <a:rPr lang="es-CO" sz="550" b="0" i="0" u="none" strike="noStrike">
                          <a:effectLst/>
                          <a:latin typeface="Arial"/>
                        </a:rPr>
                        <a:t>14/12/2018</a:t>
                      </a:r>
                    </a:p>
                  </a:txBody>
                  <a:tcPr marL="7620" marR="7620" marT="7620" marB="0" anchor="ctr"/>
                </a:tc>
                <a:tc>
                  <a:txBody>
                    <a:bodyPr/>
                    <a:lstStyle/>
                    <a:p>
                      <a:pPr algn="ctr" fontAlgn="ctr"/>
                      <a:r>
                        <a:rPr lang="es-CO" sz="550" b="0" i="0" u="none" strike="noStrike">
                          <a:effectLst/>
                          <a:latin typeface="Arial"/>
                        </a:rPr>
                        <a:t>20185000677571</a:t>
                      </a:r>
                    </a:p>
                  </a:txBody>
                  <a:tcPr marL="7620" marR="7620" marT="7620" marB="0" anchor="ctr"/>
                </a:tc>
              </a:tr>
              <a:tr h="443814">
                <a:tc>
                  <a:txBody>
                    <a:bodyPr/>
                    <a:lstStyle/>
                    <a:p>
                      <a:pPr algn="ctr" fontAlgn="ctr"/>
                      <a:r>
                        <a:rPr lang="es-CO" sz="550" b="0" i="0" u="none" strike="noStrike">
                          <a:effectLst/>
                          <a:latin typeface="Arial"/>
                        </a:rPr>
                        <a:t>20186001043782</a:t>
                      </a:r>
                    </a:p>
                  </a:txBody>
                  <a:tcPr marL="7620" marR="7620" marT="7620" marB="0" anchor="ctr"/>
                </a:tc>
                <a:tc>
                  <a:txBody>
                    <a:bodyPr/>
                    <a:lstStyle/>
                    <a:p>
                      <a:pPr algn="ctr" fontAlgn="ctr"/>
                      <a:r>
                        <a:rPr lang="es-CO" sz="550" b="0" i="0" u="none" strike="noStrike">
                          <a:effectLst/>
                          <a:latin typeface="Arial"/>
                        </a:rPr>
                        <a:t>11/12/2018</a:t>
                      </a:r>
                    </a:p>
                  </a:txBody>
                  <a:tcPr marL="7620" marR="7620" marT="7620" marB="0" anchor="ctr"/>
                </a:tc>
                <a:tc>
                  <a:txBody>
                    <a:bodyPr/>
                    <a:lstStyle/>
                    <a:p>
                      <a:pPr algn="ctr" fontAlgn="ctr"/>
                      <a:r>
                        <a:rPr lang="es-CO" sz="550" b="0" i="0" u="none" strike="noStrike">
                          <a:effectLst/>
                          <a:latin typeface="Arial"/>
                        </a:rPr>
                        <a:t>DERECHOS DE PETICIÓN, QUEJA, RECLAMOS, SUGERENCIAS Y DENUNCIAS</a:t>
                      </a:r>
                    </a:p>
                  </a:txBody>
                  <a:tcPr marL="7620" marR="7620" marT="7620" marB="0" anchor="ctr"/>
                </a:tc>
                <a:tc>
                  <a:txBody>
                    <a:bodyPr/>
                    <a:lstStyle/>
                    <a:p>
                      <a:pPr algn="ctr" fontAlgn="ctr"/>
                      <a:r>
                        <a:rPr lang="es-CO" sz="550" b="0" i="0" u="none" strike="noStrike">
                          <a:effectLst/>
                          <a:latin typeface="Arial"/>
                        </a:rPr>
                        <a:t>15</a:t>
                      </a:r>
                    </a:p>
                  </a:txBody>
                  <a:tcPr marL="7620" marR="7620" marT="7620" marB="0" anchor="ctr"/>
                </a:tc>
                <a:tc>
                  <a:txBody>
                    <a:bodyPr/>
                    <a:lstStyle/>
                    <a:p>
                      <a:pPr algn="ctr" fontAlgn="ctr"/>
                      <a:r>
                        <a:rPr lang="it-IT" sz="550" b="0" i="0" u="none" strike="noStrike">
                          <a:effectLst/>
                          <a:latin typeface="Arial"/>
                        </a:rPr>
                        <a:t>GRUPO CONVOCATORIA 2 - DR. FRIDOLE BALLEN</a:t>
                      </a:r>
                    </a:p>
                  </a:txBody>
                  <a:tcPr marL="7620" marR="7620" marT="7620" marB="0" anchor="ctr"/>
                </a:tc>
                <a:tc>
                  <a:txBody>
                    <a:bodyPr/>
                    <a:lstStyle/>
                    <a:p>
                      <a:pPr algn="ctr" fontAlgn="ctr"/>
                      <a:r>
                        <a:rPr lang="es-CO" sz="550" b="0" i="0" u="none" strike="noStrike">
                          <a:effectLst/>
                          <a:latin typeface="Arial"/>
                        </a:rPr>
                        <a:t>ACTOS ADMINISTRATIVOS DE NOMBRAMIENTO Y POSESION CONVOCATORIA 431 DE 2016</a:t>
                      </a:r>
                    </a:p>
                  </a:txBody>
                  <a:tcPr marL="7620" marR="7620" marT="7620" marB="0" anchor="ctr"/>
                </a:tc>
                <a:tc>
                  <a:txBody>
                    <a:bodyPr/>
                    <a:lstStyle/>
                    <a:p>
                      <a:pPr algn="ctr" fontAlgn="ctr"/>
                      <a:r>
                        <a:rPr lang="es-CO" sz="550" b="0" i="0" u="none" strike="noStrike">
                          <a:effectLst/>
                          <a:latin typeface="Arial"/>
                        </a:rPr>
                        <a:t> </a:t>
                      </a:r>
                    </a:p>
                  </a:txBody>
                  <a:tcPr marL="7620" marR="7620" marT="7620" marB="0" anchor="ctr"/>
                </a:tc>
                <a:tc>
                  <a:txBody>
                    <a:bodyPr/>
                    <a:lstStyle/>
                    <a:p>
                      <a:pPr algn="ctr" fontAlgn="ctr"/>
                      <a:r>
                        <a:rPr lang="es-CO" sz="550" b="0" i="0" u="none" strike="noStrike">
                          <a:effectLst/>
                          <a:latin typeface="Arial"/>
                        </a:rPr>
                        <a:t> </a:t>
                      </a:r>
                    </a:p>
                  </a:txBody>
                  <a:tcPr marL="7620" marR="7620" marT="7620" marB="0" anchor="ctr"/>
                </a:tc>
              </a:tr>
              <a:tr h="443814">
                <a:tc>
                  <a:txBody>
                    <a:bodyPr/>
                    <a:lstStyle/>
                    <a:p>
                      <a:pPr algn="ctr" fontAlgn="ctr"/>
                      <a:r>
                        <a:rPr lang="es-CO" sz="550" b="0" i="0" u="none" strike="noStrike">
                          <a:effectLst/>
                          <a:latin typeface="Arial"/>
                        </a:rPr>
                        <a:t>20186001043842</a:t>
                      </a:r>
                    </a:p>
                  </a:txBody>
                  <a:tcPr marL="7620" marR="7620" marT="7620" marB="0" anchor="ctr"/>
                </a:tc>
                <a:tc>
                  <a:txBody>
                    <a:bodyPr/>
                    <a:lstStyle/>
                    <a:p>
                      <a:pPr algn="ctr" fontAlgn="ctr"/>
                      <a:r>
                        <a:rPr lang="es-CO" sz="550" b="0" i="0" u="none" strike="noStrike">
                          <a:effectLst/>
                          <a:latin typeface="Arial"/>
                        </a:rPr>
                        <a:t>11/12/2018</a:t>
                      </a:r>
                    </a:p>
                  </a:txBody>
                  <a:tcPr marL="7620" marR="7620" marT="7620" marB="0" anchor="ctr"/>
                </a:tc>
                <a:tc>
                  <a:txBody>
                    <a:bodyPr/>
                    <a:lstStyle/>
                    <a:p>
                      <a:pPr algn="ctr" fontAlgn="ctr"/>
                      <a:r>
                        <a:rPr lang="es-CO" sz="550" b="0" i="0" u="none" strike="noStrike">
                          <a:effectLst/>
                          <a:latin typeface="Arial"/>
                        </a:rPr>
                        <a:t>DERECHOS DE PETICIÓN, QUEJA, RECLAMOS, SUGERENCIAS Y DENUNCIAS</a:t>
                      </a:r>
                    </a:p>
                  </a:txBody>
                  <a:tcPr marL="7620" marR="7620" marT="7620" marB="0" anchor="ctr"/>
                </a:tc>
                <a:tc>
                  <a:txBody>
                    <a:bodyPr/>
                    <a:lstStyle/>
                    <a:p>
                      <a:pPr algn="ctr" fontAlgn="ctr"/>
                      <a:r>
                        <a:rPr lang="es-CO" sz="550" b="0" i="0" u="none" strike="noStrike">
                          <a:effectLst/>
                          <a:latin typeface="Arial"/>
                        </a:rPr>
                        <a:t>15</a:t>
                      </a:r>
                    </a:p>
                  </a:txBody>
                  <a:tcPr marL="7620" marR="7620" marT="7620" marB="0" anchor="ctr"/>
                </a:tc>
                <a:tc>
                  <a:txBody>
                    <a:bodyPr/>
                    <a:lstStyle/>
                    <a:p>
                      <a:pPr algn="ctr" fontAlgn="ctr"/>
                      <a:r>
                        <a:rPr lang="es-CO" sz="550" b="0" i="0" u="none" strike="noStrike">
                          <a:effectLst/>
                          <a:latin typeface="Arial"/>
                        </a:rPr>
                        <a:t>GRUPO CONVOCATORIA 5 - DR. ORTEGA</a:t>
                      </a:r>
                    </a:p>
                  </a:txBody>
                  <a:tcPr marL="7620" marR="7620" marT="7620" marB="0" anchor="ctr"/>
                </a:tc>
                <a:tc>
                  <a:txBody>
                    <a:bodyPr/>
                    <a:lstStyle/>
                    <a:p>
                      <a:pPr algn="ctr" fontAlgn="ctr"/>
                      <a:r>
                        <a:rPr lang="vi-VN" sz="550" b="0" i="0" u="none" strike="noStrike">
                          <a:effectLst/>
                          <a:latin typeface="Arial"/>
                        </a:rPr>
                        <a:t>AURA RODRIGUEZ GUERRA - ALCALDÍA MUNICIPAL DE TABIO - RESTABLECER CONTRASEÑA-COMISIÓN DE PERSONAL</a:t>
                      </a:r>
                    </a:p>
                  </a:txBody>
                  <a:tcPr marL="7620" marR="7620" marT="7620" marB="0" anchor="ctr"/>
                </a:tc>
                <a:tc>
                  <a:txBody>
                    <a:bodyPr/>
                    <a:lstStyle/>
                    <a:p>
                      <a:pPr algn="ctr" fontAlgn="ctr"/>
                      <a:r>
                        <a:rPr lang="es-CO" sz="550" b="0" i="0" u="none" strike="noStrike">
                          <a:effectLst/>
                          <a:latin typeface="Arial"/>
                        </a:rPr>
                        <a:t>14/12/2018</a:t>
                      </a:r>
                    </a:p>
                  </a:txBody>
                  <a:tcPr marL="7620" marR="7620" marT="7620" marB="0" anchor="ctr"/>
                </a:tc>
                <a:tc>
                  <a:txBody>
                    <a:bodyPr/>
                    <a:lstStyle/>
                    <a:p>
                      <a:pPr algn="ctr" fontAlgn="ctr"/>
                      <a:r>
                        <a:rPr lang="es-CO" sz="550" b="0" i="0" u="none" strike="noStrike">
                          <a:effectLst/>
                          <a:latin typeface="Arial"/>
                        </a:rPr>
                        <a:t>20185000677661</a:t>
                      </a:r>
                    </a:p>
                  </a:txBody>
                  <a:tcPr marL="7620" marR="7620" marT="7620" marB="0" anchor="ctr"/>
                </a:tc>
              </a:tr>
              <a:tr h="470819">
                <a:tc>
                  <a:txBody>
                    <a:bodyPr/>
                    <a:lstStyle/>
                    <a:p>
                      <a:pPr algn="ctr" fontAlgn="ctr"/>
                      <a:r>
                        <a:rPr lang="es-CO" sz="550" b="0" i="0" u="none" strike="noStrike">
                          <a:effectLst/>
                          <a:latin typeface="Arial"/>
                        </a:rPr>
                        <a:t>20186001043862</a:t>
                      </a:r>
                    </a:p>
                  </a:txBody>
                  <a:tcPr marL="7620" marR="7620" marT="7620" marB="0" anchor="ctr"/>
                </a:tc>
                <a:tc>
                  <a:txBody>
                    <a:bodyPr/>
                    <a:lstStyle/>
                    <a:p>
                      <a:pPr algn="ctr" fontAlgn="ctr"/>
                      <a:r>
                        <a:rPr lang="es-CO" sz="550" b="0" i="0" u="none" strike="noStrike">
                          <a:effectLst/>
                          <a:latin typeface="Arial"/>
                        </a:rPr>
                        <a:t>11/12/2018</a:t>
                      </a:r>
                    </a:p>
                  </a:txBody>
                  <a:tcPr marL="7620" marR="7620" marT="7620" marB="0" anchor="ctr"/>
                </a:tc>
                <a:tc>
                  <a:txBody>
                    <a:bodyPr/>
                    <a:lstStyle/>
                    <a:p>
                      <a:pPr algn="ctr" fontAlgn="ctr"/>
                      <a:r>
                        <a:rPr lang="es-CO" sz="550" b="0" i="0" u="none" strike="noStrike">
                          <a:effectLst/>
                          <a:latin typeface="Arial"/>
                        </a:rPr>
                        <a:t>DERECHOS DE PETICIÓN, QUEJA, RECLAMOS, SUGERENCIAS Y DENUNCIAS</a:t>
                      </a:r>
                    </a:p>
                  </a:txBody>
                  <a:tcPr marL="7620" marR="7620" marT="7620" marB="0" anchor="ctr"/>
                </a:tc>
                <a:tc>
                  <a:txBody>
                    <a:bodyPr/>
                    <a:lstStyle/>
                    <a:p>
                      <a:pPr algn="ctr" fontAlgn="ctr"/>
                      <a:r>
                        <a:rPr lang="es-CO" sz="550" b="0" i="0" u="none" strike="noStrike">
                          <a:effectLst/>
                          <a:latin typeface="Arial"/>
                        </a:rPr>
                        <a:t>15</a:t>
                      </a:r>
                    </a:p>
                  </a:txBody>
                  <a:tcPr marL="7620" marR="7620" marT="7620" marB="0" anchor="ctr"/>
                </a:tc>
                <a:tc>
                  <a:txBody>
                    <a:bodyPr/>
                    <a:lstStyle/>
                    <a:p>
                      <a:pPr algn="ctr" fontAlgn="ctr"/>
                      <a:r>
                        <a:rPr lang="es-CO" sz="550" b="0" i="0" u="none" strike="noStrike">
                          <a:effectLst/>
                          <a:latin typeface="Arial"/>
                        </a:rPr>
                        <a:t>GRUPO CONVOCATORIA 5 - DR. ORTEGA</a:t>
                      </a:r>
                    </a:p>
                  </a:txBody>
                  <a:tcPr marL="7620" marR="7620" marT="7620" marB="0" anchor="ctr"/>
                </a:tc>
                <a:tc>
                  <a:txBody>
                    <a:bodyPr/>
                    <a:lstStyle/>
                    <a:p>
                      <a:pPr algn="ctr" fontAlgn="ctr"/>
                      <a:r>
                        <a:rPr lang="es-CO" sz="550" b="0" i="0" u="none" strike="noStrike">
                          <a:effectLst/>
                          <a:latin typeface="Arial"/>
                        </a:rPr>
                        <a:t>REMISION RECLAMACIÓN PRUEBA TECNICO PEDAGOGICA</a:t>
                      </a:r>
                    </a:p>
                  </a:txBody>
                  <a:tcPr marL="7620" marR="7620" marT="7620" marB="0" anchor="ctr"/>
                </a:tc>
                <a:tc>
                  <a:txBody>
                    <a:bodyPr/>
                    <a:lstStyle/>
                    <a:p>
                      <a:pPr algn="ctr" fontAlgn="ctr"/>
                      <a:r>
                        <a:rPr lang="es-CO" sz="550" b="0" i="0" u="none" strike="noStrike">
                          <a:effectLst/>
                          <a:latin typeface="Arial"/>
                        </a:rPr>
                        <a:t>11/12/2018</a:t>
                      </a:r>
                    </a:p>
                  </a:txBody>
                  <a:tcPr marL="7620" marR="7620" marT="7620" marB="0" anchor="ctr"/>
                </a:tc>
                <a:tc>
                  <a:txBody>
                    <a:bodyPr/>
                    <a:lstStyle/>
                    <a:p>
                      <a:pPr algn="ctr" fontAlgn="ctr"/>
                      <a:r>
                        <a:rPr lang="es-CO" sz="5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224770349"/>
      </p:ext>
    </p:extLst>
  </p:cSld>
  <p:clrMapOvr>
    <a:masterClrMapping/>
  </p:clrMapOvr>
  <p:timing>
    <p:tnLst>
      <p:par>
        <p:cTn id="1" dur="indefinite" restart="never" nodeType="tmRoot"/>
      </p:par>
    </p:tnLst>
  </p:timing>
</p:sld>
</file>

<file path=ppt/slides/slide145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1452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79757277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20186001043912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VACACIONES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20186001044042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CANCELACION CUENTA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20186001044082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20186001044122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DE ADMINISTRACION DE  CARRERA ADMINISTRATIVA</a:t>
                      </a:r>
                    </a:p>
                  </a:txBody>
                  <a:tcPr marL="7620" marR="7620" marT="7620" marB="0" anchor="ctr"/>
                </a:tc>
                <a:tc>
                  <a:txBody>
                    <a:bodyPr/>
                    <a:lstStyle/>
                    <a:p>
                      <a:pPr algn="ctr" fontAlgn="ctr"/>
                      <a:r>
                        <a:rPr lang="es-CO" sz="600" b="0" i="0" u="none" strike="noStrike">
                          <a:effectLst/>
                          <a:latin typeface="Arial"/>
                        </a:rPr>
                        <a:t>RECURSO DE REPOSICIÓN CONVOCATORIA 436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20186001044152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PARTICIPACION EN CONVOCATORIA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20182000684241</a:t>
                      </a:r>
                    </a:p>
                  </a:txBody>
                  <a:tcPr marL="7620" marR="7620" marT="7620" marB="0" anchor="ctr"/>
                </a:tc>
              </a:tr>
              <a:tr h="412045">
                <a:tc>
                  <a:txBody>
                    <a:bodyPr/>
                    <a:lstStyle/>
                    <a:p>
                      <a:pPr algn="ctr" fontAlgn="ctr"/>
                      <a:r>
                        <a:rPr lang="es-CO" sz="600" b="0" i="0" u="none" strike="noStrike">
                          <a:effectLst/>
                          <a:latin typeface="Arial"/>
                        </a:rPr>
                        <a:t>20186001044172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FUNCIÓN PÚBLICA RAD. 20182040310831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20182230687531</a:t>
                      </a:r>
                    </a:p>
                  </a:txBody>
                  <a:tcPr marL="7620" marR="7620" marT="7620" marB="0" anchor="ctr"/>
                </a:tc>
              </a:tr>
              <a:tr h="412045">
                <a:tc>
                  <a:txBody>
                    <a:bodyPr/>
                    <a:lstStyle/>
                    <a:p>
                      <a:pPr algn="ctr" fontAlgn="ctr"/>
                      <a:r>
                        <a:rPr lang="es-CO" sz="600" b="0" i="0" u="none" strike="noStrike">
                          <a:effectLst/>
                          <a:latin typeface="Arial"/>
                        </a:rPr>
                        <a:t>20186001044212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20186001044272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ENTREGA UNA COLECCION DE CDS CORRESPONDIENTE A 10 LIBROS DIGITALES PARA SU RESPECTIVA CODIFICACION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20186001044282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CONCETO TECNICO FIJACION DE COMPROMISOS PERIODO DE PRUEBA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052402849"/>
      </p:ext>
    </p:extLst>
  </p:cSld>
  <p:clrMapOvr>
    <a:masterClrMapping/>
  </p:clrMapOvr>
  <p:timing>
    <p:tnLst>
      <p:par>
        <p:cTn id="1" dur="indefinite" restart="never" nodeType="tmRoot"/>
      </p:par>
    </p:tnLst>
  </p:timing>
</p:sld>
</file>

<file path=ppt/slides/slide145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1453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159022999"/>
              </p:ext>
            </p:extLst>
          </p:nvPr>
        </p:nvGraphicFramePr>
        <p:xfrm>
          <a:off x="539552" y="1268764"/>
          <a:ext cx="8208913" cy="4608507"/>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30737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74694">
                <a:tc>
                  <a:txBody>
                    <a:bodyPr/>
                    <a:lstStyle/>
                    <a:p>
                      <a:pPr algn="ctr" fontAlgn="ctr"/>
                      <a:r>
                        <a:rPr lang="es-CO" sz="600" b="0" i="0" u="none" strike="noStrike" dirty="0">
                          <a:effectLst/>
                          <a:latin typeface="Arial"/>
                        </a:rPr>
                        <a:t>20186001044312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ACTUALIZACIÓN DEL REGISTRO PÚBLICO DE CARRERA ADMINISTRATIVA - ALCALDÍA LÍBANO </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20181700693951</a:t>
                      </a:r>
                    </a:p>
                  </a:txBody>
                  <a:tcPr marL="7620" marR="7620" marT="7620" marB="0" anchor="ctr"/>
                </a:tc>
              </a:tr>
              <a:tr h="474694">
                <a:tc>
                  <a:txBody>
                    <a:bodyPr/>
                    <a:lstStyle/>
                    <a:p>
                      <a:pPr algn="ctr" fontAlgn="ctr"/>
                      <a:r>
                        <a:rPr lang="es-CO" sz="600" b="0" i="0" u="none" strike="noStrike">
                          <a:effectLst/>
                          <a:latin typeface="Arial"/>
                        </a:rPr>
                        <a:t>20186001044342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4694">
                <a:tc>
                  <a:txBody>
                    <a:bodyPr/>
                    <a:lstStyle/>
                    <a:p>
                      <a:pPr algn="ctr" fontAlgn="ctr"/>
                      <a:r>
                        <a:rPr lang="es-CO" sz="600" b="0" i="0" u="none" strike="noStrike">
                          <a:effectLst/>
                          <a:latin typeface="Arial"/>
                        </a:rPr>
                        <a:t>20186001044362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20182020680601</a:t>
                      </a:r>
                    </a:p>
                  </a:txBody>
                  <a:tcPr marL="7620" marR="7620" marT="7620" marB="0" anchor="ctr"/>
                </a:tc>
              </a:tr>
              <a:tr h="474694">
                <a:tc>
                  <a:txBody>
                    <a:bodyPr/>
                    <a:lstStyle/>
                    <a:p>
                      <a:pPr algn="ctr" fontAlgn="ctr"/>
                      <a:r>
                        <a:rPr lang="es-CO" sz="600" b="0" i="0" u="none" strike="noStrike">
                          <a:effectLst/>
                          <a:latin typeface="Arial"/>
                        </a:rPr>
                        <a:t>20186001044372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4694">
                <a:tc>
                  <a:txBody>
                    <a:bodyPr/>
                    <a:lstStyle/>
                    <a:p>
                      <a:pPr algn="ctr" fontAlgn="ctr"/>
                      <a:r>
                        <a:rPr lang="es-CO" sz="600" b="0" i="0" u="none" strike="noStrike">
                          <a:effectLst/>
                          <a:latin typeface="Arial"/>
                        </a:rPr>
                        <a:t>20186001044392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PETICIÓN 20186000814552 Y PETICIÓN- 20186000896742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4694">
                <a:tc>
                  <a:txBody>
                    <a:bodyPr/>
                    <a:lstStyle/>
                    <a:p>
                      <a:pPr algn="ctr" fontAlgn="ctr"/>
                      <a:r>
                        <a:rPr lang="es-CO" sz="600" b="0" i="0" u="none" strike="noStrike">
                          <a:effectLst/>
                          <a:latin typeface="Arial"/>
                        </a:rPr>
                        <a:t>20186001044402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4694">
                <a:tc>
                  <a:txBody>
                    <a:bodyPr/>
                    <a:lstStyle/>
                    <a:p>
                      <a:pPr algn="ctr" fontAlgn="ctr"/>
                      <a:r>
                        <a:rPr lang="es-CO" sz="600" b="0" i="0" u="none" strike="noStrike">
                          <a:effectLst/>
                          <a:latin typeface="Arial"/>
                        </a:rPr>
                        <a:t>20186001044412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ACLARACIÓN Y REVISIÓN CONVOCATORIA 436 SENA- 59963 PUNTAJES PRUEBA TÉCNICO PEDAGÓGICA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4694">
                <a:tc>
                  <a:txBody>
                    <a:bodyPr/>
                    <a:lstStyle/>
                    <a:p>
                      <a:pPr algn="ctr" fontAlgn="ctr"/>
                      <a:r>
                        <a:rPr lang="es-CO" sz="600" b="0" i="0" u="none" strike="noStrike">
                          <a:effectLst/>
                          <a:latin typeface="Arial"/>
                        </a:rPr>
                        <a:t>20186001044422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REMISION DE RECURSO DE APELACION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03578">
                <a:tc>
                  <a:txBody>
                    <a:bodyPr/>
                    <a:lstStyle/>
                    <a:p>
                      <a:pPr algn="ctr" fontAlgn="ctr"/>
                      <a:r>
                        <a:rPr lang="es-CO" sz="600" b="0" i="0" u="none" strike="noStrike">
                          <a:effectLst/>
                          <a:latin typeface="Arial"/>
                        </a:rPr>
                        <a:t>20186001044432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INFORMACION TRAMITE DE INSCRIPCION DEL REGISTRO PUBLICO DE CARRERA </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dirty="0">
                          <a:effectLst/>
                          <a:latin typeface="Arial"/>
                        </a:rPr>
                        <a:t>20181700678031</a:t>
                      </a:r>
                    </a:p>
                  </a:txBody>
                  <a:tcPr marL="7620" marR="7620" marT="7620" marB="0" anchor="ctr"/>
                </a:tc>
              </a:tr>
            </a:tbl>
          </a:graphicData>
        </a:graphic>
      </p:graphicFrame>
    </p:spTree>
    <p:extLst>
      <p:ext uri="{BB962C8B-B14F-4D97-AF65-F5344CB8AC3E}">
        <p14:creationId xmlns:p14="http://schemas.microsoft.com/office/powerpoint/2010/main" val="4042348154"/>
      </p:ext>
    </p:extLst>
  </p:cSld>
  <p:clrMapOvr>
    <a:masterClrMapping/>
  </p:clrMapOvr>
  <p:timing>
    <p:tnLst>
      <p:par>
        <p:cTn id="1" dur="indefinite" restart="never" nodeType="tmRoot"/>
      </p:par>
    </p:tnLst>
  </p:timing>
</p:sld>
</file>

<file path=ppt/slides/slide145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1454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56099179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20186001044442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INFORMACIÓN CONCURSO INSTRUCTORES 436 DE 2017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20186001044472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RECLAMACIÓN PARA LA PRUEBA TÉCNICO PEDAGÓGICA DE LA CONVOCATORIA 436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20186001044562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20182210687371</a:t>
                      </a:r>
                    </a:p>
                  </a:txBody>
                  <a:tcPr marL="7620" marR="7620" marT="7620" marB="0" anchor="ctr"/>
                </a:tc>
              </a:tr>
              <a:tr h="412045">
                <a:tc>
                  <a:txBody>
                    <a:bodyPr/>
                    <a:lstStyle/>
                    <a:p>
                      <a:pPr algn="ctr" fontAlgn="ctr"/>
                      <a:r>
                        <a:rPr lang="es-CO" sz="600" b="0" i="0" u="none" strike="noStrike">
                          <a:effectLst/>
                          <a:latin typeface="Arial"/>
                        </a:rPr>
                        <a:t>20186001044572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20182230693101</a:t>
                      </a:r>
                    </a:p>
                  </a:txBody>
                  <a:tcPr marL="7620" marR="7620" marT="7620" marB="0" anchor="ctr"/>
                </a:tc>
              </a:tr>
              <a:tr h="412045">
                <a:tc>
                  <a:txBody>
                    <a:bodyPr/>
                    <a:lstStyle/>
                    <a:p>
                      <a:pPr algn="ctr" fontAlgn="ctr"/>
                      <a:r>
                        <a:rPr lang="es-CO" sz="600" b="0" i="0" u="none" strike="noStrike">
                          <a:effectLst/>
                          <a:latin typeface="Arial"/>
                        </a:rPr>
                        <a:t>20186001044592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ACTO ADMINISTRATIVO AUTO 20182130016804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20186001044602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20186001044612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 SOLICITUD DE INFORMACIÓN NOTIFICACIÓN ADMITIDO.OPEC 59965 CONVOCATORIA 436 DE 2017.SENA.CARGO INSTRUCTOR SENA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20186001044632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PTP - INFORMACIÓN PARA RECLAMACIONES DESPUÉS DE LA FECHA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20186001044652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dirty="0">
                          <a:effectLst/>
                          <a:latin typeface="Arial"/>
                        </a:rPr>
                        <a:t>20182210675471</a:t>
                      </a:r>
                    </a:p>
                  </a:txBody>
                  <a:tcPr marL="7620" marR="7620" marT="7620" marB="0" anchor="ctr"/>
                </a:tc>
              </a:tr>
            </a:tbl>
          </a:graphicData>
        </a:graphic>
      </p:graphicFrame>
    </p:spTree>
    <p:extLst>
      <p:ext uri="{BB962C8B-B14F-4D97-AF65-F5344CB8AC3E}">
        <p14:creationId xmlns:p14="http://schemas.microsoft.com/office/powerpoint/2010/main" val="3009341070"/>
      </p:ext>
    </p:extLst>
  </p:cSld>
  <p:clrMapOvr>
    <a:masterClrMapping/>
  </p:clrMapOvr>
  <p:timing>
    <p:tnLst>
      <p:par>
        <p:cTn id="1" dur="indefinite" restart="never" nodeType="tmRoot"/>
      </p:par>
    </p:tnLst>
  </p:timing>
</p:sld>
</file>

<file path=ppt/slides/slide145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1455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81604195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20186001044662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20186001044672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437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20186001044682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LISTA DE ELEGIBLES OPEC 57111 CONVOCATORIA 436 - SENA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20186001044692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Juan Esteban Castrillón Salazar - COPIA DIRIGIDA A LA COMISIÓN NACIONAL DE SERVICIO CIVIL Y UNIVERSIDAD DE MEDELLÍN.SOLICITUD DE INFORMACIÓN SOBRE CONVOCATORIA 436 DE 2017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20186001044732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CORREO ELECTRONICO CON COPIA A LA CNSC</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20186001044782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2018161077-000-000 - REMISION DE INFORMACION SUPERINTENDENCIA FINANCIERA DE COLOMBIA</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20181700674601</a:t>
                      </a:r>
                    </a:p>
                  </a:txBody>
                  <a:tcPr marL="7620" marR="7620" marT="7620" marB="0" anchor="ctr"/>
                </a:tc>
              </a:tr>
              <a:tr h="412045">
                <a:tc>
                  <a:txBody>
                    <a:bodyPr/>
                    <a:lstStyle/>
                    <a:p>
                      <a:pPr algn="ctr" fontAlgn="ctr"/>
                      <a:r>
                        <a:rPr lang="es-CO" sz="600" b="0" i="0" u="none" strike="noStrike">
                          <a:effectLst/>
                          <a:latin typeface="Arial"/>
                        </a:rPr>
                        <a:t>20186001044802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20186001044852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20182230693111</a:t>
                      </a:r>
                    </a:p>
                  </a:txBody>
                  <a:tcPr marL="7620" marR="7620" marT="7620" marB="0" anchor="ctr"/>
                </a:tc>
              </a:tr>
              <a:tr h="493103">
                <a:tc>
                  <a:txBody>
                    <a:bodyPr/>
                    <a:lstStyle/>
                    <a:p>
                      <a:pPr algn="ctr" fontAlgn="ctr"/>
                      <a:r>
                        <a:rPr lang="es-CO" sz="600" b="0" i="0" u="none" strike="noStrike">
                          <a:effectLst/>
                          <a:latin typeface="Arial"/>
                        </a:rPr>
                        <a:t>20186001044872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JOSE ALBEIRO MANZANO GARZON CC 10543586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73872923"/>
      </p:ext>
    </p:extLst>
  </p:cSld>
  <p:clrMapOvr>
    <a:masterClrMapping/>
  </p:clrMapOvr>
  <p:timing>
    <p:tnLst>
      <p:par>
        <p:cTn id="1" dur="indefinite" restart="never" nodeType="tmRoot"/>
      </p:par>
    </p:tnLst>
  </p:timing>
</p:sld>
</file>

<file path=ppt/slides/slide145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1456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45002080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20186001044892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DE INFORMACION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20186001044952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20186001044972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20182230687061</a:t>
                      </a:r>
                    </a:p>
                  </a:txBody>
                  <a:tcPr marL="7620" marR="7620" marT="7620" marB="0" anchor="ctr"/>
                </a:tc>
              </a:tr>
              <a:tr h="412045">
                <a:tc>
                  <a:txBody>
                    <a:bodyPr/>
                    <a:lstStyle/>
                    <a:p>
                      <a:pPr algn="ctr" fontAlgn="ctr"/>
                      <a:r>
                        <a:rPr lang="es-CO" sz="600" b="0" i="0" u="none" strike="noStrike">
                          <a:effectLst/>
                          <a:latin typeface="Arial"/>
                        </a:rPr>
                        <a:t>20186001045052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DERECHO DE PETICIÓN - MUNICIPIO EL CANTÓN DEL SAN PABLO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20186001045072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20186001045092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20182230693141</a:t>
                      </a:r>
                    </a:p>
                  </a:txBody>
                  <a:tcPr marL="7620" marR="7620" marT="7620" marB="0" anchor="ctr"/>
                </a:tc>
              </a:tr>
              <a:tr h="412045">
                <a:tc>
                  <a:txBody>
                    <a:bodyPr/>
                    <a:lstStyle/>
                    <a:p>
                      <a:pPr algn="ctr" fontAlgn="ctr"/>
                      <a:r>
                        <a:rPr lang="es-CO" sz="600" b="0" i="0" u="none" strike="noStrike">
                          <a:effectLst/>
                          <a:latin typeface="Arial"/>
                        </a:rPr>
                        <a:t>20186001045112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20182230693121</a:t>
                      </a:r>
                    </a:p>
                  </a:txBody>
                  <a:tcPr marL="7620" marR="7620" marT="7620" marB="0" anchor="ctr"/>
                </a:tc>
              </a:tr>
              <a:tr h="412045">
                <a:tc>
                  <a:txBody>
                    <a:bodyPr/>
                    <a:lstStyle/>
                    <a:p>
                      <a:pPr algn="ctr" fontAlgn="ctr"/>
                      <a:r>
                        <a:rPr lang="es-CO" sz="600" b="0" i="0" u="none" strike="noStrike">
                          <a:effectLst/>
                          <a:latin typeface="Arial"/>
                        </a:rPr>
                        <a:t>20186001045122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20186001045142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569048969"/>
      </p:ext>
    </p:extLst>
  </p:cSld>
  <p:clrMapOvr>
    <a:masterClrMapping/>
  </p:clrMapOvr>
  <p:timing>
    <p:tnLst>
      <p:par>
        <p:cTn id="1" dur="indefinite" restart="never" nodeType="tmRoot"/>
      </p:par>
    </p:tnLst>
  </p:timing>
</p:sld>
</file>

<file path=ppt/slides/slide145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1457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68011745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20186001045182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DEROGATORIA NOMBRAMIENTOS PERIODO DE PRUEBA CONVOCATORIA 337 DE 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20186001045292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REGISTRO PUBLICO DE SISTEMA ESPECIAL DE CARRERA INPEC</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20181700675921</a:t>
                      </a:r>
                    </a:p>
                  </a:txBody>
                  <a:tcPr marL="7620" marR="7620" marT="7620" marB="0" anchor="ctr"/>
                </a:tc>
              </a:tr>
              <a:tr h="412045">
                <a:tc>
                  <a:txBody>
                    <a:bodyPr/>
                    <a:lstStyle/>
                    <a:p>
                      <a:pPr algn="ctr" fontAlgn="ctr"/>
                      <a:r>
                        <a:rPr lang="es-CO" sz="600" b="0" i="0" u="none" strike="noStrike">
                          <a:effectLst/>
                          <a:latin typeface="Arial"/>
                        </a:rPr>
                        <a:t>20186001045302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20186001045352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20186001045362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20186001045392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20186001045412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20186001045432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20186001045452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490978058"/>
      </p:ext>
    </p:extLst>
  </p:cSld>
  <p:clrMapOvr>
    <a:masterClrMapping/>
  </p:clrMapOvr>
  <p:timing>
    <p:tnLst>
      <p:par>
        <p:cTn id="1" dur="indefinite" restart="never" nodeType="tmRoot"/>
      </p:par>
    </p:tnLst>
  </p:timing>
</p:sld>
</file>

<file path=ppt/slides/slide145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1458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22841212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20186001045502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20182230688101</a:t>
                      </a:r>
                    </a:p>
                  </a:txBody>
                  <a:tcPr marL="7620" marR="7620" marT="7620" marB="0" anchor="ctr"/>
                </a:tc>
              </a:tr>
              <a:tr h="446138">
                <a:tc>
                  <a:txBody>
                    <a:bodyPr/>
                    <a:lstStyle/>
                    <a:p>
                      <a:pPr algn="ctr" fontAlgn="ctr"/>
                      <a:r>
                        <a:rPr lang="es-CO" sz="600" b="0" i="0" u="none" strike="noStrike">
                          <a:effectLst/>
                          <a:latin typeface="Arial"/>
                        </a:rPr>
                        <a:t>20186001045542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20186001045552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RESPUESTA OFICIO N° 20182110514051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20186001045572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20182110679571</a:t>
                      </a:r>
                    </a:p>
                  </a:txBody>
                  <a:tcPr marL="7620" marR="7620" marT="7620" marB="0" anchor="ctr"/>
                </a:tc>
              </a:tr>
              <a:tr h="412045">
                <a:tc>
                  <a:txBody>
                    <a:bodyPr/>
                    <a:lstStyle/>
                    <a:p>
                      <a:pPr algn="ctr" fontAlgn="ctr"/>
                      <a:r>
                        <a:rPr lang="es-CO" sz="600" b="0" i="0" u="none" strike="noStrike">
                          <a:effectLst/>
                          <a:latin typeface="Arial"/>
                        </a:rPr>
                        <a:t>20186001045612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20186001045702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20182230693151</a:t>
                      </a:r>
                    </a:p>
                  </a:txBody>
                  <a:tcPr marL="7620" marR="7620" marT="7620" marB="0" anchor="ctr"/>
                </a:tc>
              </a:tr>
              <a:tr h="412045">
                <a:tc>
                  <a:txBody>
                    <a:bodyPr/>
                    <a:lstStyle/>
                    <a:p>
                      <a:pPr algn="ctr" fontAlgn="ctr"/>
                      <a:r>
                        <a:rPr lang="es-CO" sz="600" b="0" i="0" u="none" strike="noStrike">
                          <a:effectLst/>
                          <a:latin typeface="Arial"/>
                        </a:rPr>
                        <a:t>20186001045722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20186001045732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20186001045752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940731958"/>
      </p:ext>
    </p:extLst>
  </p:cSld>
  <p:clrMapOvr>
    <a:masterClrMapping/>
  </p:clrMapOvr>
  <p:timing>
    <p:tnLst>
      <p:par>
        <p:cTn id="1" dur="indefinite" restart="never" nodeType="tmRoot"/>
      </p:par>
    </p:tnLst>
  </p:timing>
</p:sld>
</file>

<file path=ppt/slides/slide145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1459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1860047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20186001045782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20186001045792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SOLICITUD ACTOS ADMINISTRATIVOS - NOMBRAMIENTOS SDIS CONVOCATORIA 431 DE 2016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20186001045802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20186001045812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RESPUESTA A REQUERIMIENTO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20185000679211</a:t>
                      </a:r>
                    </a:p>
                  </a:txBody>
                  <a:tcPr marL="7620" marR="7620" marT="7620" marB="0" anchor="ctr"/>
                </a:tc>
              </a:tr>
              <a:tr h="412045">
                <a:tc>
                  <a:txBody>
                    <a:bodyPr/>
                    <a:lstStyle/>
                    <a:p>
                      <a:pPr algn="ctr" fontAlgn="ctr"/>
                      <a:r>
                        <a:rPr lang="es-CO" sz="600" b="0" i="0" u="none" strike="noStrike">
                          <a:effectLst/>
                          <a:latin typeface="Arial"/>
                        </a:rPr>
                        <a:t>20186001045832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NOMBRAMIENTO EMPLEO OPEC 39599</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20186001045842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INFORMACIÓN SERVIDORES PÚBLICOS NOMBRADOS EN LOS CARGOS REPORTADOS POR EL MINISTERIO DEL TRABAJO EN LA CONVOCATORIA NO. 428 DE 2016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20186001045882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PROYECTO DE ACUERDO Y CONSULTA CDP 1023 DE 2018- CONVOCATORIA TERRITORIAL NORTE</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20186001045902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20186001045952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RESPUESTA RADICADO N 20185000640381 </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dirty="0">
                          <a:effectLst/>
                          <a:latin typeface="Arial"/>
                        </a:rPr>
                        <a:t>20185000679311</a:t>
                      </a:r>
                    </a:p>
                  </a:txBody>
                  <a:tcPr marL="7620" marR="7620" marT="7620" marB="0" anchor="ctr"/>
                </a:tc>
              </a:tr>
            </a:tbl>
          </a:graphicData>
        </a:graphic>
      </p:graphicFrame>
    </p:spTree>
    <p:extLst>
      <p:ext uri="{BB962C8B-B14F-4D97-AF65-F5344CB8AC3E}">
        <p14:creationId xmlns:p14="http://schemas.microsoft.com/office/powerpoint/2010/main" val="931884262"/>
      </p:ext>
    </p:extLst>
  </p:cSld>
  <p:clrMapOvr>
    <a:masterClrMapping/>
  </p:clrMapOvr>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18824525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201810300071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201810300077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201810300078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201810300079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201810300080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201810300082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322 de 2014 - INPEC Ascensos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322 de 2014 - INPEC Ascensos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201810300085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201810300086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146</a:t>
            </a:fld>
            <a:endParaRPr lang="es-CO"/>
          </a:p>
        </p:txBody>
      </p:sp>
    </p:spTree>
    <p:extLst>
      <p:ext uri="{BB962C8B-B14F-4D97-AF65-F5344CB8AC3E}">
        <p14:creationId xmlns:p14="http://schemas.microsoft.com/office/powerpoint/2010/main" val="2333587350"/>
      </p:ext>
    </p:extLst>
  </p:cSld>
  <p:clrMapOvr>
    <a:masterClrMapping/>
  </p:clrMapOvr>
  <p:timing>
    <p:tnLst>
      <p:par>
        <p:cTn id="1" dur="indefinite" restart="never" nodeType="tmRoot"/>
      </p:par>
    </p:tnLst>
  </p:timing>
</p:sld>
</file>

<file path=ppt/slides/slide146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1460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12093697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20186001045962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20182230688061</a:t>
                      </a:r>
                    </a:p>
                  </a:txBody>
                  <a:tcPr marL="7620" marR="7620" marT="7620" marB="0" anchor="ctr"/>
                </a:tc>
              </a:tr>
              <a:tr h="446138">
                <a:tc>
                  <a:txBody>
                    <a:bodyPr/>
                    <a:lstStyle/>
                    <a:p>
                      <a:pPr algn="ctr" fontAlgn="ctr"/>
                      <a:r>
                        <a:rPr lang="es-CO" sz="600" b="0" i="0" u="none" strike="noStrike">
                          <a:effectLst/>
                          <a:latin typeface="Arial"/>
                        </a:rPr>
                        <a:t>20186001045992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20182230687091</a:t>
                      </a:r>
                    </a:p>
                  </a:txBody>
                  <a:tcPr marL="7620" marR="7620" marT="7620" marB="0" anchor="ctr"/>
                </a:tc>
              </a:tr>
              <a:tr h="412045">
                <a:tc>
                  <a:txBody>
                    <a:bodyPr/>
                    <a:lstStyle/>
                    <a:p>
                      <a:pPr algn="ctr" fontAlgn="ctr"/>
                      <a:r>
                        <a:rPr lang="es-CO" sz="600" b="0" i="0" u="none" strike="noStrike">
                          <a:effectLst/>
                          <a:latin typeface="Arial"/>
                        </a:rPr>
                        <a:t>20186001046062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20186001046102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20186001046112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DERECHO DE PETICION POR PROTECCION LABORAL POR SER MADRE CABEZA DE FAMILIA CONVOCATORIA 427 DE 2016</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20182330684321</a:t>
                      </a:r>
                    </a:p>
                  </a:txBody>
                  <a:tcPr marL="7620" marR="7620" marT="7620" marB="0" anchor="ctr"/>
                </a:tc>
              </a:tr>
              <a:tr h="412045">
                <a:tc>
                  <a:txBody>
                    <a:bodyPr/>
                    <a:lstStyle/>
                    <a:p>
                      <a:pPr algn="ctr" fontAlgn="ctr"/>
                      <a:r>
                        <a:rPr lang="es-CO" sz="600" b="0" i="0" u="none" strike="noStrike">
                          <a:effectLst/>
                          <a:latin typeface="Arial"/>
                        </a:rPr>
                        <a:t>20186001046122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INFORMACION RADICADO 20181700540391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20181700676751</a:t>
                      </a:r>
                    </a:p>
                  </a:txBody>
                  <a:tcPr marL="7620" marR="7620" marT="7620" marB="0" anchor="ctr"/>
                </a:tc>
              </a:tr>
              <a:tr h="412045">
                <a:tc>
                  <a:txBody>
                    <a:bodyPr/>
                    <a:lstStyle/>
                    <a:p>
                      <a:pPr algn="ctr" fontAlgn="ctr"/>
                      <a:r>
                        <a:rPr lang="es-CO" sz="600" b="0" i="0" u="none" strike="noStrike">
                          <a:effectLst/>
                          <a:latin typeface="Arial"/>
                        </a:rPr>
                        <a:t>20186001046142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20186001046182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20182230691431</a:t>
                      </a:r>
                    </a:p>
                  </a:txBody>
                  <a:tcPr marL="7620" marR="7620" marT="7620" marB="0" anchor="ctr"/>
                </a:tc>
              </a:tr>
              <a:tr h="493103">
                <a:tc>
                  <a:txBody>
                    <a:bodyPr/>
                    <a:lstStyle/>
                    <a:p>
                      <a:pPr algn="ctr" fontAlgn="ctr"/>
                      <a:r>
                        <a:rPr lang="es-CO" sz="600" b="0" i="0" u="none" strike="noStrike">
                          <a:effectLst/>
                          <a:latin typeface="Arial"/>
                        </a:rPr>
                        <a:t>20186001046212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ENVIO RESPUESTA SOLICITADA</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dirty="0">
                          <a:effectLst/>
                          <a:latin typeface="Arial"/>
                        </a:rPr>
                        <a:t>20181700679911</a:t>
                      </a:r>
                    </a:p>
                  </a:txBody>
                  <a:tcPr marL="7620" marR="7620" marT="7620" marB="0" anchor="ctr"/>
                </a:tc>
              </a:tr>
            </a:tbl>
          </a:graphicData>
        </a:graphic>
      </p:graphicFrame>
    </p:spTree>
    <p:extLst>
      <p:ext uri="{BB962C8B-B14F-4D97-AF65-F5344CB8AC3E}">
        <p14:creationId xmlns:p14="http://schemas.microsoft.com/office/powerpoint/2010/main" val="4169547012"/>
      </p:ext>
    </p:extLst>
  </p:cSld>
  <p:clrMapOvr>
    <a:masterClrMapping/>
  </p:clrMapOvr>
  <p:timing>
    <p:tnLst>
      <p:par>
        <p:cTn id="1" dur="indefinite" restart="never" nodeType="tmRoot"/>
      </p:par>
    </p:tnLst>
  </p:timing>
</p:sld>
</file>

<file path=ppt/slides/slide146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1461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641735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20186001046262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 DERECHO DE PETICIÓN - EL CANTÓN DEL SAN PABLO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20186001046432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DERECHO DE PETICION CONVOCATORIA 436 DE 2017 SENA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20186001046542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DEVOLUCION PAGO PROCESO DE SELECCION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20186001046562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COMUNICACION DE ACTO ADMINISTRATIVO CONVOCATORIA 431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20186001046692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REQUERIMIENTO PARA ACTUALIZACION DE REGISTRO PUBLICO DE CARRERA PARA LIRA DEL CARMEN SEPULVEDA</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20181700677071</a:t>
                      </a:r>
                    </a:p>
                  </a:txBody>
                  <a:tcPr marL="7620" marR="7620" marT="7620" marB="0" anchor="ctr"/>
                </a:tc>
              </a:tr>
              <a:tr h="412045">
                <a:tc>
                  <a:txBody>
                    <a:bodyPr/>
                    <a:lstStyle/>
                    <a:p>
                      <a:pPr algn="ctr" fontAlgn="ctr"/>
                      <a:r>
                        <a:rPr lang="es-CO" sz="600" b="0" i="0" u="none" strike="noStrike">
                          <a:effectLst/>
                          <a:latin typeface="Arial"/>
                        </a:rPr>
                        <a:t>20186001046782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RECLAMACION CONTRA VALORACION Y RESULTADOS DE LA PRUEBA TECNICO PEDAGOGICA CONVOCATORIA 436 DE 2017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20186001046802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TRANSCRIPCION DE LA RESOLUCION 20182230158005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20186001046832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ACEPTACION ELEGIBILIDAD CARGO CONVOCATORIA 436 DE 2017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20186001046912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AUTO N° CNSC 20182130016794 - ESCRITO DE DEFENSA - OPOSICION SOLICITUD DE EXCLUSION LISTA DE ELEGIBLES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917605881"/>
      </p:ext>
    </p:extLst>
  </p:cSld>
  <p:clrMapOvr>
    <a:masterClrMapping/>
  </p:clrMapOvr>
  <p:timing>
    <p:tnLst>
      <p:par>
        <p:cTn id="1" dur="indefinite" restart="never" nodeType="tmRoot"/>
      </p:par>
    </p:tnLst>
  </p:timing>
</p:sld>
</file>

<file path=ppt/slides/slide146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1462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689578638"/>
              </p:ext>
            </p:extLst>
          </p:nvPr>
        </p:nvGraphicFramePr>
        <p:xfrm>
          <a:off x="539552" y="1268756"/>
          <a:ext cx="8208913" cy="468052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31218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82112">
                <a:tc>
                  <a:txBody>
                    <a:bodyPr/>
                    <a:lstStyle/>
                    <a:p>
                      <a:pPr algn="ctr" fontAlgn="ctr"/>
                      <a:r>
                        <a:rPr lang="es-CO" sz="600" b="0" i="0" u="none" strike="noStrike" dirty="0">
                          <a:effectLst/>
                          <a:latin typeface="Arial"/>
                        </a:rPr>
                        <a:t>20186001046932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SOLICIRUD ACTUALIZACION </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20182210674111</a:t>
                      </a:r>
                    </a:p>
                  </a:txBody>
                  <a:tcPr marL="7620" marR="7620" marT="7620" marB="0" anchor="ctr"/>
                </a:tc>
              </a:tr>
              <a:tr h="482112">
                <a:tc>
                  <a:txBody>
                    <a:bodyPr/>
                    <a:lstStyle/>
                    <a:p>
                      <a:pPr algn="ctr" fontAlgn="ctr"/>
                      <a:r>
                        <a:rPr lang="es-CO" sz="600" b="0" i="0" u="none" strike="noStrike">
                          <a:effectLst/>
                          <a:latin typeface="Arial"/>
                        </a:rPr>
                        <a:t>20186001046962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PRESENTACION DE LAS PRUEBAS EN EL MUNICIPIO DE PUERTO CARREÑO CONVOCATORIA TERRITORIAL CENTRO ORIENTE </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20182230696941</a:t>
                      </a:r>
                    </a:p>
                  </a:txBody>
                  <a:tcPr marL="7620" marR="7620" marT="7620" marB="0" anchor="ctr"/>
                </a:tc>
              </a:tr>
              <a:tr h="482112">
                <a:tc>
                  <a:txBody>
                    <a:bodyPr/>
                    <a:lstStyle/>
                    <a:p>
                      <a:pPr algn="ctr" fontAlgn="ctr"/>
                      <a:r>
                        <a:rPr lang="es-CO" sz="600" b="0" i="0" u="none" strike="noStrike">
                          <a:effectLst/>
                          <a:latin typeface="Arial"/>
                        </a:rPr>
                        <a:t>20186001046992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PETICION DE CONSULTA - NOMBRAMIENTO EN PROVISIONALIDAAD </a:t>
                      </a: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20191020016461</a:t>
                      </a:r>
                    </a:p>
                  </a:txBody>
                  <a:tcPr marL="7620" marR="7620" marT="7620" marB="0" anchor="ctr"/>
                </a:tc>
              </a:tr>
              <a:tr h="482112">
                <a:tc>
                  <a:txBody>
                    <a:bodyPr/>
                    <a:lstStyle/>
                    <a:p>
                      <a:pPr algn="ctr" fontAlgn="ctr"/>
                      <a:r>
                        <a:rPr lang="es-CO" sz="600" b="0" i="0" u="none" strike="noStrike">
                          <a:effectLst/>
                          <a:latin typeface="Arial"/>
                        </a:rPr>
                        <a:t>20186001047002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QUEJA POR VIOLACION A LAS NORMAS DE CARRERA ADMINISTRATIVA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82112">
                <a:tc>
                  <a:txBody>
                    <a:bodyPr/>
                    <a:lstStyle/>
                    <a:p>
                      <a:pPr algn="ctr" fontAlgn="ctr"/>
                      <a:r>
                        <a:rPr lang="es-CO" sz="600" b="0" i="0" u="none" strike="noStrike">
                          <a:effectLst/>
                          <a:latin typeface="Arial"/>
                        </a:rPr>
                        <a:t>20186001047022</a:t>
                      </a:r>
                    </a:p>
                  </a:txBody>
                  <a:tcPr marL="7620" marR="7620" marT="7620" marB="0" anchor="ctr"/>
                </a:tc>
                <a:tc>
                  <a:txBody>
                    <a:bodyPr/>
                    <a:lstStyle/>
                    <a:p>
                      <a:pPr algn="ctr" fontAlgn="ctr"/>
                      <a:r>
                        <a:rPr lang="es-CO" sz="600" b="0" i="0" u="none" strike="noStrike">
                          <a:effectLst/>
                          <a:latin typeface="Arial"/>
                        </a:rPr>
                        <a:t>11/12/2018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COMUNICACION CON RADICADO 20181700609561RADICADA EN EL DESPACHO DE LA ALCALDESA</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20181700679931</a:t>
                      </a:r>
                    </a:p>
                  </a:txBody>
                  <a:tcPr marL="7620" marR="7620" marT="7620" marB="0" anchor="ctr"/>
                </a:tc>
              </a:tr>
              <a:tr h="482112">
                <a:tc>
                  <a:txBody>
                    <a:bodyPr/>
                    <a:lstStyle/>
                    <a:p>
                      <a:pPr algn="ctr" fontAlgn="ctr"/>
                      <a:r>
                        <a:rPr lang="es-CO" sz="600" b="0" i="0" u="none" strike="noStrike">
                          <a:effectLst/>
                          <a:latin typeface="Arial"/>
                        </a:rPr>
                        <a:t>20186001047552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RESPUESTA DDERECHO A LA DEFENSA DEL RADICADO 20183010653831 ACTO ADMINISTRATIVO 20182130016694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82112">
                <a:tc>
                  <a:txBody>
                    <a:bodyPr/>
                    <a:lstStyle/>
                    <a:p>
                      <a:pPr algn="ctr" fontAlgn="ctr"/>
                      <a:r>
                        <a:rPr lang="es-CO" sz="600" b="0" i="0" u="none" strike="noStrike">
                          <a:effectLst/>
                          <a:latin typeface="Arial"/>
                        </a:rPr>
                        <a:t>20186001047772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PETICION RELACIONADA CON LA LISTA DE ELEGIBLES CONVOCATORIA 426 DE 2016</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20182110675831</a:t>
                      </a:r>
                    </a:p>
                  </a:txBody>
                  <a:tcPr marL="7620" marR="7620" marT="7620" marB="0" anchor="ctr"/>
                </a:tc>
              </a:tr>
              <a:tr h="482112">
                <a:tc>
                  <a:txBody>
                    <a:bodyPr/>
                    <a:lstStyle/>
                    <a:p>
                      <a:pPr algn="ctr" fontAlgn="ctr"/>
                      <a:r>
                        <a:rPr lang="es-CO" sz="600" b="0" i="0" u="none" strike="noStrike">
                          <a:effectLst/>
                          <a:latin typeface="Arial"/>
                        </a:rPr>
                        <a:t>20186001047782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CONCEPTO </a:t>
                      </a: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20192010016421</a:t>
                      </a:r>
                    </a:p>
                  </a:txBody>
                  <a:tcPr marL="7620" marR="7620" marT="7620" marB="0" anchor="ctr"/>
                </a:tc>
              </a:tr>
              <a:tr h="511447">
                <a:tc>
                  <a:txBody>
                    <a:bodyPr/>
                    <a:lstStyle/>
                    <a:p>
                      <a:pPr algn="ctr" fontAlgn="ctr"/>
                      <a:r>
                        <a:rPr lang="es-CO" sz="600" b="0" i="0" u="none" strike="noStrike">
                          <a:effectLst/>
                          <a:latin typeface="Arial"/>
                        </a:rPr>
                        <a:t>20186001048002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RESPUESTA AL OFICIO RADICADO N° 20185000640611</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dirty="0">
                          <a:effectLst/>
                          <a:latin typeface="Arial"/>
                        </a:rPr>
                        <a:t>20185000679321</a:t>
                      </a:r>
                    </a:p>
                  </a:txBody>
                  <a:tcPr marL="7620" marR="7620" marT="7620" marB="0" anchor="ctr"/>
                </a:tc>
              </a:tr>
            </a:tbl>
          </a:graphicData>
        </a:graphic>
      </p:graphicFrame>
    </p:spTree>
    <p:extLst>
      <p:ext uri="{BB962C8B-B14F-4D97-AF65-F5344CB8AC3E}">
        <p14:creationId xmlns:p14="http://schemas.microsoft.com/office/powerpoint/2010/main" val="14071227"/>
      </p:ext>
    </p:extLst>
  </p:cSld>
  <p:clrMapOvr>
    <a:masterClrMapping/>
  </p:clrMapOvr>
  <p:timing>
    <p:tnLst>
      <p:par>
        <p:cTn id="1" dur="indefinite" restart="never" nodeType="tmRoot"/>
      </p:par>
    </p:tnLst>
  </p:timing>
</p:sld>
</file>

<file path=ppt/slides/slide146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1463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6085287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20186001048112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REINTEGRO DE RECURSO DE COFINANCIACION CONVOCATORIA CONCURSO DE MERITOS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20186001048172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RADICADO 20182310531951 NOMBRAMIENTO EN PERIODO DE PRUEBA EN CARGO DE DOCENTE DE AULA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20186001048252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COMUNICACION PRUEBAS EXPEDIENTE UIS 2015-345018</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20181020684281</a:t>
                      </a:r>
                    </a:p>
                  </a:txBody>
                  <a:tcPr marL="7620" marR="7620" marT="7620" marB="0" anchor="ctr"/>
                </a:tc>
              </a:tr>
              <a:tr h="412045">
                <a:tc>
                  <a:txBody>
                    <a:bodyPr/>
                    <a:lstStyle/>
                    <a:p>
                      <a:pPr algn="ctr" fontAlgn="ctr"/>
                      <a:r>
                        <a:rPr lang="es-CO" sz="600" b="0" i="0" u="none" strike="noStrike">
                          <a:effectLst/>
                          <a:latin typeface="Arial"/>
                        </a:rPr>
                        <a:t>20186001048272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RECURSO DE APELACION PRUEBA TECNICOPEDAGOGICA CONVOCATORIA 436 DE 2017</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20186001048322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RECLAMACION DE LISTA DE ELEGIBLES </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20182110684301</a:t>
                      </a:r>
                    </a:p>
                  </a:txBody>
                  <a:tcPr marL="7620" marR="7620" marT="7620" marB="0" anchor="ctr"/>
                </a:tc>
              </a:tr>
              <a:tr h="412045">
                <a:tc>
                  <a:txBody>
                    <a:bodyPr/>
                    <a:lstStyle/>
                    <a:p>
                      <a:pPr algn="ctr" fontAlgn="ctr"/>
                      <a:r>
                        <a:rPr lang="es-CO" sz="600" b="0" i="0" u="none" strike="noStrike">
                          <a:effectLst/>
                          <a:latin typeface="Arial"/>
                        </a:rPr>
                        <a:t>20186001048382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 RESPUESTA RADICADO 20186000773662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20186001048462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438-506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20186001048472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20186001048512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dirty="0">
                          <a:effectLst/>
                          <a:latin typeface="Arial"/>
                        </a:rPr>
                        <a:t>20192230001501</a:t>
                      </a:r>
                    </a:p>
                  </a:txBody>
                  <a:tcPr marL="7620" marR="7620" marT="7620" marB="0" anchor="ctr"/>
                </a:tc>
              </a:tr>
            </a:tbl>
          </a:graphicData>
        </a:graphic>
      </p:graphicFrame>
    </p:spTree>
    <p:extLst>
      <p:ext uri="{BB962C8B-B14F-4D97-AF65-F5344CB8AC3E}">
        <p14:creationId xmlns:p14="http://schemas.microsoft.com/office/powerpoint/2010/main" val="1697807916"/>
      </p:ext>
    </p:extLst>
  </p:cSld>
  <p:clrMapOvr>
    <a:masterClrMapping/>
  </p:clrMapOvr>
  <p:timing>
    <p:tnLst>
      <p:par>
        <p:cTn id="1" dur="indefinite" restart="never" nodeType="tmRoot"/>
      </p:par>
    </p:tnLst>
  </p:timing>
</p:sld>
</file>

<file path=ppt/slides/slide146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1464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35610615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20186001048542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USUARIO Y CLAVE SANIDAD POLICIA NACIONAL</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20185000678121</a:t>
                      </a:r>
                    </a:p>
                  </a:txBody>
                  <a:tcPr marL="7620" marR="7620" marT="7620" marB="0" anchor="ctr"/>
                </a:tc>
              </a:tr>
              <a:tr h="446138">
                <a:tc>
                  <a:txBody>
                    <a:bodyPr/>
                    <a:lstStyle/>
                    <a:p>
                      <a:pPr algn="ctr" fontAlgn="ctr"/>
                      <a:r>
                        <a:rPr lang="es-CO" sz="600" b="0" i="0" u="none" strike="noStrike">
                          <a:effectLst/>
                          <a:latin typeface="Arial"/>
                        </a:rPr>
                        <a:t>20186001048562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20182230696921</a:t>
                      </a:r>
                    </a:p>
                  </a:txBody>
                  <a:tcPr marL="7620" marR="7620" marT="7620" marB="0" anchor="ctr"/>
                </a:tc>
              </a:tr>
              <a:tr h="412045">
                <a:tc>
                  <a:txBody>
                    <a:bodyPr/>
                    <a:lstStyle/>
                    <a:p>
                      <a:pPr algn="ctr" fontAlgn="ctr"/>
                      <a:r>
                        <a:rPr lang="es-CO" sz="600" b="0" i="0" u="none" strike="noStrike">
                          <a:effectLst/>
                          <a:latin typeface="Arial"/>
                        </a:rPr>
                        <a:t>20186001048842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20186001048872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SOLICITUD DE ACTOS ADMINISTRATIVOS DEL EMPLEO N° 208099</a:t>
                      </a: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20191020017671</a:t>
                      </a:r>
                    </a:p>
                  </a:txBody>
                  <a:tcPr marL="7620" marR="7620" marT="7620" marB="0" anchor="ctr"/>
                </a:tc>
              </a:tr>
              <a:tr h="412045">
                <a:tc>
                  <a:txBody>
                    <a:bodyPr/>
                    <a:lstStyle/>
                    <a:p>
                      <a:pPr algn="ctr" fontAlgn="ctr"/>
                      <a:r>
                        <a:rPr lang="es-CO" sz="600" b="0" i="0" u="none" strike="noStrike">
                          <a:effectLst/>
                          <a:latin typeface="Arial"/>
                        </a:rPr>
                        <a:t>20186001048892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AL OFICIO CON RADICADO N° 20185000640611</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20185000684311</a:t>
                      </a:r>
                    </a:p>
                  </a:txBody>
                  <a:tcPr marL="7620" marR="7620" marT="7620" marB="0" anchor="ctr"/>
                </a:tc>
              </a:tr>
              <a:tr h="412045">
                <a:tc>
                  <a:txBody>
                    <a:bodyPr/>
                    <a:lstStyle/>
                    <a:p>
                      <a:pPr algn="ctr" fontAlgn="ctr"/>
                      <a:r>
                        <a:rPr lang="es-CO" sz="600" b="0" i="0" u="none" strike="noStrike">
                          <a:effectLst/>
                          <a:latin typeface="Arial"/>
                        </a:rPr>
                        <a:t>20186001048922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A RADICADO 20185000640291</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20185000679341</a:t>
                      </a:r>
                    </a:p>
                  </a:txBody>
                  <a:tcPr marL="7620" marR="7620" marT="7620" marB="0" anchor="ctr"/>
                </a:tc>
              </a:tr>
              <a:tr h="412045">
                <a:tc>
                  <a:txBody>
                    <a:bodyPr/>
                    <a:lstStyle/>
                    <a:p>
                      <a:pPr algn="ctr" fontAlgn="ctr"/>
                      <a:r>
                        <a:rPr lang="es-CO" sz="600" b="0" i="0" u="none" strike="noStrike">
                          <a:effectLst/>
                          <a:latin typeface="Arial"/>
                        </a:rPr>
                        <a:t>20186001048942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507-591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20186001048952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USO DIRECTO DE LISTA DE ELEGIBLES CONVOCATORIA 433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20186001049032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DEROGATORIA NOMBRAMIENTOS PERIODO DE PRUEBA CONVOCATORIA 337 DE 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052995555"/>
      </p:ext>
    </p:extLst>
  </p:cSld>
  <p:clrMapOvr>
    <a:masterClrMapping/>
  </p:clrMapOvr>
  <p:timing>
    <p:tnLst>
      <p:par>
        <p:cTn id="1" dur="indefinite" restart="never" nodeType="tmRoot"/>
      </p:par>
    </p:tnLst>
  </p:timing>
</p:sld>
</file>

<file path=ppt/slides/slide146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1465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71060467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20186001049052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RESPUESTA OFICIO 20182110514051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20186001049202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428</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20186001049212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428</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20186001049272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vi-VN" sz="600" b="0" i="0" u="none" strike="noStrike">
                          <a:effectLst/>
                          <a:latin typeface="Arial"/>
                        </a:rPr>
                        <a:t>RESPUESTA FUNCIÓN PÚBLICA RAD. 20182040315101 - SOLICITUD DE INFORMACION CONVOCATORIA 436 - NUBIA LEON PINTO</a:t>
                      </a: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20192120005251</a:t>
                      </a:r>
                    </a:p>
                  </a:txBody>
                  <a:tcPr marL="7620" marR="7620" marT="7620" marB="0" anchor="ctr"/>
                </a:tc>
              </a:tr>
              <a:tr h="412045">
                <a:tc>
                  <a:txBody>
                    <a:bodyPr/>
                    <a:lstStyle/>
                    <a:p>
                      <a:pPr algn="ctr" fontAlgn="ctr"/>
                      <a:r>
                        <a:rPr lang="es-CO" sz="600" b="0" i="0" u="none" strike="noStrike">
                          <a:effectLst/>
                          <a:latin typeface="Arial"/>
                        </a:rPr>
                        <a:t>20186001049292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RELACION DE INSCRITOS RPCA PARA GOBERNACION DE ARAUCA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20181700677581</a:t>
                      </a:r>
                    </a:p>
                  </a:txBody>
                  <a:tcPr marL="7620" marR="7620" marT="7620" marB="0" anchor="ctr"/>
                </a:tc>
              </a:tr>
              <a:tr h="412045">
                <a:tc>
                  <a:txBody>
                    <a:bodyPr/>
                    <a:lstStyle/>
                    <a:p>
                      <a:pPr algn="ctr" fontAlgn="ctr"/>
                      <a:r>
                        <a:rPr lang="es-CO" sz="600" b="0" i="0" u="none" strike="noStrike">
                          <a:effectLst/>
                          <a:latin typeface="Arial"/>
                        </a:rPr>
                        <a:t>20186001049322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TRASLADO POR COMEPTENCIA - OFI18-00160934 - PETICION.QUEJA.RECLAMO.CONVOCATORIAS - DORA JANETH ARBELAEZ LONDOÑO</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20183200677531</a:t>
                      </a:r>
                    </a:p>
                  </a:txBody>
                  <a:tcPr marL="7620" marR="7620" marT="7620" marB="0" anchor="ctr"/>
                </a:tc>
              </a:tr>
              <a:tr h="412045">
                <a:tc>
                  <a:txBody>
                    <a:bodyPr/>
                    <a:lstStyle/>
                    <a:p>
                      <a:pPr algn="ctr" fontAlgn="ctr"/>
                      <a:r>
                        <a:rPr lang="es-CO" sz="600" b="0" i="0" u="none" strike="noStrike">
                          <a:effectLst/>
                          <a:latin typeface="Arial"/>
                        </a:rPr>
                        <a:t>20186001049352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VOTANTES EN ELECCION DE REPRESENTANTES A LA COMISIÓN DE PERSONAL</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20182020680091</a:t>
                      </a:r>
                    </a:p>
                  </a:txBody>
                  <a:tcPr marL="7620" marR="7620" marT="7620" marB="0" anchor="ctr"/>
                </a:tc>
              </a:tr>
              <a:tr h="412045">
                <a:tc>
                  <a:txBody>
                    <a:bodyPr/>
                    <a:lstStyle/>
                    <a:p>
                      <a:pPr algn="ctr" fontAlgn="ctr"/>
                      <a:r>
                        <a:rPr lang="es-CO" sz="600" b="0" i="0" u="none" strike="noStrike">
                          <a:effectLst/>
                          <a:latin typeface="Arial"/>
                        </a:rPr>
                        <a:t>20186001049382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20186001049422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dirty="0">
                          <a:effectLst/>
                          <a:latin typeface="Arial"/>
                        </a:rPr>
                        <a:t>20182230696931</a:t>
                      </a:r>
                    </a:p>
                  </a:txBody>
                  <a:tcPr marL="7620" marR="7620" marT="7620" marB="0" anchor="ctr"/>
                </a:tc>
              </a:tr>
            </a:tbl>
          </a:graphicData>
        </a:graphic>
      </p:graphicFrame>
    </p:spTree>
    <p:extLst>
      <p:ext uri="{BB962C8B-B14F-4D97-AF65-F5344CB8AC3E}">
        <p14:creationId xmlns:p14="http://schemas.microsoft.com/office/powerpoint/2010/main" val="705511253"/>
      </p:ext>
    </p:extLst>
  </p:cSld>
  <p:clrMapOvr>
    <a:masterClrMapping/>
  </p:clrMapOvr>
  <p:timing>
    <p:tnLst>
      <p:par>
        <p:cTn id="1" dur="indefinite" restart="never" nodeType="tmRoot"/>
      </p:par>
    </p:tnLst>
  </p:timing>
</p:sld>
</file>

<file path=ppt/slides/slide146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1466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37299445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20186001049432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RESPUESTA A RADICADO 20185000635851 CONCERNIENTE AL PAGO DE RECURSOS PENDIENTES CONVOCATORIA 426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20186001049492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20182230690871</a:t>
                      </a:r>
                    </a:p>
                  </a:txBody>
                  <a:tcPr marL="7620" marR="7620" marT="7620" marB="0" anchor="ctr"/>
                </a:tc>
              </a:tr>
              <a:tr h="412045">
                <a:tc>
                  <a:txBody>
                    <a:bodyPr/>
                    <a:lstStyle/>
                    <a:p>
                      <a:pPr algn="ctr" fontAlgn="ctr"/>
                      <a:r>
                        <a:rPr lang="es-CO" sz="600" b="0" i="0" u="none" strike="noStrike">
                          <a:effectLst/>
                          <a:latin typeface="Arial"/>
                        </a:rPr>
                        <a:t>20186001049532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20186001049582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20186001049592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aclaracion resolucion 20182110167045</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20182110680301</a:t>
                      </a:r>
                    </a:p>
                  </a:txBody>
                  <a:tcPr marL="7620" marR="7620" marT="7620" marB="0" anchor="ctr"/>
                </a:tc>
              </a:tr>
              <a:tr h="412045">
                <a:tc>
                  <a:txBody>
                    <a:bodyPr/>
                    <a:lstStyle/>
                    <a:p>
                      <a:pPr algn="ctr" fontAlgn="ctr"/>
                      <a:r>
                        <a:rPr lang="es-CO" sz="600" b="0" i="0" u="none" strike="noStrike">
                          <a:effectLst/>
                          <a:latin typeface="Arial"/>
                        </a:rPr>
                        <a:t>20186001049612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20182230687161</a:t>
                      </a:r>
                    </a:p>
                  </a:txBody>
                  <a:tcPr marL="7620" marR="7620" marT="7620" marB="0" anchor="ctr"/>
                </a:tc>
              </a:tr>
              <a:tr h="412045">
                <a:tc>
                  <a:txBody>
                    <a:bodyPr/>
                    <a:lstStyle/>
                    <a:p>
                      <a:pPr algn="ctr" fontAlgn="ctr"/>
                      <a:r>
                        <a:rPr lang="es-CO" sz="600" b="0" i="0" u="none" strike="noStrike">
                          <a:effectLst/>
                          <a:latin typeface="Arial"/>
                        </a:rPr>
                        <a:t>20186001049662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RESPETUOSA DEL DOCUMENTO ENVIADO A LA CORTE CONSTITUCIONAL DE COLOMNBIA DE ACUERDO AL ARTICULO 229 AL ACCESO A LA JUSTICIA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20186001049672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507-591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20182210687591</a:t>
                      </a:r>
                    </a:p>
                  </a:txBody>
                  <a:tcPr marL="7620" marR="7620" marT="7620" marB="0" anchor="ctr"/>
                </a:tc>
              </a:tr>
              <a:tr h="493103">
                <a:tc>
                  <a:txBody>
                    <a:bodyPr/>
                    <a:lstStyle/>
                    <a:p>
                      <a:pPr algn="ctr" fontAlgn="ctr"/>
                      <a:r>
                        <a:rPr lang="es-CO" sz="600" b="0" i="0" u="none" strike="noStrike">
                          <a:effectLst/>
                          <a:latin typeface="Arial"/>
                        </a:rPr>
                        <a:t>20186001049902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967854267"/>
      </p:ext>
    </p:extLst>
  </p:cSld>
  <p:clrMapOvr>
    <a:masterClrMapping/>
  </p:clrMapOvr>
  <p:timing>
    <p:tnLst>
      <p:par>
        <p:cTn id="1" dur="indefinite" restart="never" nodeType="tmRoot"/>
      </p:par>
    </p:tnLst>
  </p:timing>
</p:sld>
</file>

<file path=ppt/slides/slide146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1467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71182260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20186001050002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431-2016 DISTRITO CAPITAL </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20186001050032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REMISION POR COMPETENCIA DE RECURSO DE QUEJA </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20182000693401</a:t>
                      </a:r>
                    </a:p>
                  </a:txBody>
                  <a:tcPr marL="7620" marR="7620" marT="7620" marB="0" anchor="ctr"/>
                </a:tc>
              </a:tr>
              <a:tr h="412045">
                <a:tc>
                  <a:txBody>
                    <a:bodyPr/>
                    <a:lstStyle/>
                    <a:p>
                      <a:pPr algn="ctr" fontAlgn="ctr"/>
                      <a:r>
                        <a:rPr lang="es-CO" sz="600" b="0" i="0" u="none" strike="noStrike">
                          <a:effectLst/>
                          <a:latin typeface="Arial"/>
                        </a:rPr>
                        <a:t>20186001050152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20186001050192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20186001050412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REMISION DOCUMENTACION ELEGIBLES QUE NO CUMPLE CON LOS REQUISITOS PARA DESEMPEÑAR EMPLEOS REPORTADOS EN EL MARCO DE LA CONVOCATORIA 436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20186001050492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OBJECION A LA RESOLUCION 20182110174295</a:t>
                      </a: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20191020016711</a:t>
                      </a:r>
                    </a:p>
                  </a:txBody>
                  <a:tcPr marL="7620" marR="7620" marT="7620" marB="0" anchor="ctr"/>
                </a:tc>
              </a:tr>
              <a:tr h="412045">
                <a:tc>
                  <a:txBody>
                    <a:bodyPr/>
                    <a:lstStyle/>
                    <a:p>
                      <a:pPr algn="ctr" fontAlgn="ctr"/>
                      <a:r>
                        <a:rPr lang="es-CO" sz="600" b="0" i="0" u="none" strike="noStrike">
                          <a:effectLst/>
                          <a:latin typeface="Arial"/>
                        </a:rPr>
                        <a:t>20186001050502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OBJECION A LA RESOLUCION 20182110174295</a:t>
                      </a: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20191020016771</a:t>
                      </a:r>
                    </a:p>
                  </a:txBody>
                  <a:tcPr marL="7620" marR="7620" marT="7620" marB="0" anchor="ctr"/>
                </a:tc>
              </a:tr>
              <a:tr h="412045">
                <a:tc>
                  <a:txBody>
                    <a:bodyPr/>
                    <a:lstStyle/>
                    <a:p>
                      <a:pPr algn="ctr" fontAlgn="ctr"/>
                      <a:r>
                        <a:rPr lang="es-CO" sz="600" b="0" i="0" u="none" strike="noStrike">
                          <a:effectLst/>
                          <a:latin typeface="Arial"/>
                        </a:rPr>
                        <a:t>20186001050822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20186001050832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069173040"/>
      </p:ext>
    </p:extLst>
  </p:cSld>
  <p:clrMapOvr>
    <a:masterClrMapping/>
  </p:clrMapOvr>
  <p:timing>
    <p:tnLst>
      <p:par>
        <p:cTn id="1" dur="indefinite" restart="never" nodeType="tmRoot"/>
      </p:par>
    </p:tnLst>
  </p:timing>
</p:sld>
</file>

<file path=ppt/slides/slide146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1468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64611442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20186001050852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20186001050862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QUEJA CONVOCATORIA 437 DE 2017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20186001050872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20186001050882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20186001050892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20186001050902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PETICION DE REVISION DE CUMPLIMIENTO DE REQUISITOS MINIMOS CONV. 436 SENA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20186001050912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20186001050922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20186001050932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078199074"/>
      </p:ext>
    </p:extLst>
  </p:cSld>
  <p:clrMapOvr>
    <a:masterClrMapping/>
  </p:clrMapOvr>
  <p:timing>
    <p:tnLst>
      <p:par>
        <p:cTn id="1" dur="indefinite" restart="never" nodeType="tmRoot"/>
      </p:par>
    </p:tnLst>
  </p:timing>
</p:sld>
</file>

<file path=ppt/slides/slide146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1469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90175723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20186001050952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ESCRITO DE DEFENSA AUTO 20182130016834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20186001050992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DERECHO DE PETICIÓN</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20181700678761</a:t>
                      </a:r>
                    </a:p>
                  </a:txBody>
                  <a:tcPr marL="7620" marR="7620" marT="7620" marB="0" anchor="ctr"/>
                </a:tc>
              </a:tr>
              <a:tr h="412045">
                <a:tc>
                  <a:txBody>
                    <a:bodyPr/>
                    <a:lstStyle/>
                    <a:p>
                      <a:pPr algn="ctr" fontAlgn="ctr"/>
                      <a:r>
                        <a:rPr lang="es-CO" sz="600" b="0" i="0" u="none" strike="noStrike">
                          <a:effectLst/>
                          <a:latin typeface="Arial"/>
                        </a:rPr>
                        <a:t>20186001051012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RESPUESTA A RADICADO ELECTRÓNICO 2018-EC</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20186001051032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DERECHO DE PETICION CONV. 436 DE 2017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20186001051072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20186001051092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20192020005241</a:t>
                      </a:r>
                    </a:p>
                  </a:txBody>
                  <a:tcPr marL="7620" marR="7620" marT="7620" marB="0" anchor="ctr"/>
                </a:tc>
              </a:tr>
              <a:tr h="412045">
                <a:tc>
                  <a:txBody>
                    <a:bodyPr/>
                    <a:lstStyle/>
                    <a:p>
                      <a:pPr algn="ctr" fontAlgn="ctr"/>
                      <a:r>
                        <a:rPr lang="es-CO" sz="600" b="0" i="0" u="none" strike="noStrike">
                          <a:effectLst/>
                          <a:latin typeface="Arial"/>
                        </a:rPr>
                        <a:t>20186001051112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20182230687301</a:t>
                      </a:r>
                    </a:p>
                  </a:txBody>
                  <a:tcPr marL="7620" marR="7620" marT="7620" marB="0" anchor="ctr"/>
                </a:tc>
              </a:tr>
              <a:tr h="412045">
                <a:tc>
                  <a:txBody>
                    <a:bodyPr/>
                    <a:lstStyle/>
                    <a:p>
                      <a:pPr algn="ctr" fontAlgn="ctr"/>
                      <a:r>
                        <a:rPr lang="es-CO" sz="600" b="0" i="0" u="none" strike="noStrike">
                          <a:effectLst/>
                          <a:latin typeface="Arial"/>
                        </a:rPr>
                        <a:t>20186001051122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20186001051132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092156007"/>
      </p:ext>
    </p:extLst>
  </p:cSld>
  <p:clrMapOvr>
    <a:masterClrMapping/>
  </p:clrMapOvr>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70713389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201810300087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201810300087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201810300088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201810300089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201810300090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201810300091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201810300092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201810300093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201810300094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201810300094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201810300095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201810300095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201810300096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201810300096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201810300097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201810300097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201810300098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201810300098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201810300099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201810300099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201810300100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201810300100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201810300101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201810300101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201810300102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Felicitación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201810300102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147</a:t>
            </a:fld>
            <a:endParaRPr lang="es-CO"/>
          </a:p>
        </p:txBody>
      </p:sp>
    </p:spTree>
    <p:extLst>
      <p:ext uri="{BB962C8B-B14F-4D97-AF65-F5344CB8AC3E}">
        <p14:creationId xmlns:p14="http://schemas.microsoft.com/office/powerpoint/2010/main" val="3041262434"/>
      </p:ext>
    </p:extLst>
  </p:cSld>
  <p:clrMapOvr>
    <a:masterClrMapping/>
  </p:clrMapOvr>
  <p:timing>
    <p:tnLst>
      <p:par>
        <p:cTn id="1" dur="indefinite" restart="never" nodeType="tmRoot"/>
      </p:par>
    </p:tnLst>
  </p:timing>
</p:sld>
</file>

<file path=ppt/slides/slide147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1470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49943407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20186001051152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CANCELACION CUENTA SIMO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20186001051162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20186001051182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20186001051192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20186001051202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20186001051232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RECLAMACIÓN DECRETO NO. 760 DE 2005 ARTÍCULO 13 - EDGAR ISRAEL MARTÍNEZ GUERRA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20186001051242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20186001051262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ACTUALIZACIÓN REGISTRO OPEC - COLOMBIA COMPRA EFICIENTE.</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20186001051272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ADJUNTAR ESTOS DOCUMENTOS AL RADICADO NO. 2018600048382.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635270102"/>
      </p:ext>
    </p:extLst>
  </p:cSld>
  <p:clrMapOvr>
    <a:masterClrMapping/>
  </p:clrMapOvr>
  <p:timing>
    <p:tnLst>
      <p:par>
        <p:cTn id="1" dur="indefinite" restart="never" nodeType="tmRoot"/>
      </p:par>
    </p:tnLst>
  </p:timing>
</p:sld>
</file>

<file path=ppt/slides/slide147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1471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10678178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20186001051312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20192230001491</a:t>
                      </a:r>
                    </a:p>
                  </a:txBody>
                  <a:tcPr marL="7620" marR="7620" marT="7620" marB="0" anchor="ctr"/>
                </a:tc>
              </a:tr>
              <a:tr h="446138">
                <a:tc>
                  <a:txBody>
                    <a:bodyPr/>
                    <a:lstStyle/>
                    <a:p>
                      <a:pPr algn="ctr" fontAlgn="ctr"/>
                      <a:r>
                        <a:rPr lang="es-CO" sz="600" b="0" i="0" u="none" strike="noStrike">
                          <a:effectLst/>
                          <a:latin typeface="Arial"/>
                        </a:rPr>
                        <a:t>20186001051332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20192230001461</a:t>
                      </a:r>
                    </a:p>
                  </a:txBody>
                  <a:tcPr marL="7620" marR="7620" marT="7620" marB="0" anchor="ctr"/>
                </a:tc>
              </a:tr>
              <a:tr h="412045">
                <a:tc>
                  <a:txBody>
                    <a:bodyPr/>
                    <a:lstStyle/>
                    <a:p>
                      <a:pPr algn="ctr" fontAlgn="ctr"/>
                      <a:r>
                        <a:rPr lang="es-CO" sz="600" b="0" i="0" u="none" strike="noStrike">
                          <a:effectLst/>
                          <a:latin typeface="Arial"/>
                        </a:rPr>
                        <a:t>20186001051352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20182110694971</a:t>
                      </a:r>
                    </a:p>
                  </a:txBody>
                  <a:tcPr marL="7620" marR="7620" marT="7620" marB="0" anchor="ctr"/>
                </a:tc>
              </a:tr>
              <a:tr h="412045">
                <a:tc>
                  <a:txBody>
                    <a:bodyPr/>
                    <a:lstStyle/>
                    <a:p>
                      <a:pPr algn="ctr" fontAlgn="ctr"/>
                      <a:r>
                        <a:rPr lang="es-CO" sz="600" b="0" i="0" u="none" strike="noStrike">
                          <a:effectLst/>
                          <a:latin typeface="Arial"/>
                        </a:rPr>
                        <a:t>20186001051362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20182230691021</a:t>
                      </a:r>
                    </a:p>
                  </a:txBody>
                  <a:tcPr marL="7620" marR="7620" marT="7620" marB="0" anchor="ctr"/>
                </a:tc>
              </a:tr>
              <a:tr h="412045">
                <a:tc>
                  <a:txBody>
                    <a:bodyPr/>
                    <a:lstStyle/>
                    <a:p>
                      <a:pPr algn="ctr" fontAlgn="ctr"/>
                      <a:r>
                        <a:rPr lang="es-CO" sz="600" b="0" i="0" u="none" strike="noStrike">
                          <a:effectLst/>
                          <a:latin typeface="Arial"/>
                        </a:rPr>
                        <a:t>20186001051372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20186001051402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20186001051412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20186001051452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20186001051522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AVISO INCUMPLIMIENTO ARL</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067959435"/>
      </p:ext>
    </p:extLst>
  </p:cSld>
  <p:clrMapOvr>
    <a:masterClrMapping/>
  </p:clrMapOvr>
  <p:timing>
    <p:tnLst>
      <p:par>
        <p:cTn id="1" dur="indefinite" restart="never" nodeType="tmRoot"/>
      </p:par>
    </p:tnLst>
  </p:timing>
</p:sld>
</file>

<file path=ppt/slides/slide147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1472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11880613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20186001051532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RESPUESTA PETICIÓN- 20186000971832 - NOMBRAMIENTO ELEGIBLES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20186001051592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20186001051602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20186001051612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ANOTACION RPCA DE LA ESE HOSPITAL SANTA MATILDE NIT 860009555-7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20181700678991</a:t>
                      </a:r>
                    </a:p>
                  </a:txBody>
                  <a:tcPr marL="7620" marR="7620" marT="7620" marB="0" anchor="ctr"/>
                </a:tc>
              </a:tr>
              <a:tr h="412045">
                <a:tc>
                  <a:txBody>
                    <a:bodyPr/>
                    <a:lstStyle/>
                    <a:p>
                      <a:pPr algn="ctr" fontAlgn="ctr"/>
                      <a:r>
                        <a:rPr lang="es-CO" sz="600" b="0" i="0" u="none" strike="noStrike">
                          <a:effectLst/>
                          <a:latin typeface="Arial"/>
                        </a:rPr>
                        <a:t>20186001051652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624 A 638 DEFENSA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20182110694981</a:t>
                      </a:r>
                    </a:p>
                  </a:txBody>
                  <a:tcPr marL="7620" marR="7620" marT="7620" marB="0" anchor="ctr"/>
                </a:tc>
              </a:tr>
              <a:tr h="412045">
                <a:tc>
                  <a:txBody>
                    <a:bodyPr/>
                    <a:lstStyle/>
                    <a:p>
                      <a:pPr algn="ctr" fontAlgn="ctr"/>
                      <a:r>
                        <a:rPr lang="es-CO" sz="600" b="0" i="0" u="none" strike="noStrike">
                          <a:effectLst/>
                          <a:latin typeface="Arial"/>
                        </a:rPr>
                        <a:t>20186001051662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20186001051692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20186001051702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OFICIO 20185000640221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20185000679361</a:t>
                      </a:r>
                    </a:p>
                  </a:txBody>
                  <a:tcPr marL="7620" marR="7620" marT="7620" marB="0" anchor="ctr"/>
                </a:tc>
              </a:tr>
              <a:tr h="493103">
                <a:tc>
                  <a:txBody>
                    <a:bodyPr/>
                    <a:lstStyle/>
                    <a:p>
                      <a:pPr algn="ctr" fontAlgn="ctr"/>
                      <a:r>
                        <a:rPr lang="es-CO" sz="600" b="0" i="0" u="none" strike="noStrike">
                          <a:effectLst/>
                          <a:latin typeface="Arial"/>
                        </a:rPr>
                        <a:t>20186001051732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39324531"/>
      </p:ext>
    </p:extLst>
  </p:cSld>
  <p:clrMapOvr>
    <a:masterClrMapping/>
  </p:clrMapOvr>
  <p:timing>
    <p:tnLst>
      <p:par>
        <p:cTn id="1" dur="indefinite" restart="never" nodeType="tmRoot"/>
      </p:par>
    </p:tnLst>
  </p:timing>
</p:sld>
</file>

<file path=ppt/slides/slide147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1473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29965400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20186001051762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RESPUESTA RADICADO 20185000640221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20186001051802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20186001051822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20186001051842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20186001051922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20183200677181</a:t>
                      </a:r>
                    </a:p>
                  </a:txBody>
                  <a:tcPr marL="7620" marR="7620" marT="7620" marB="0" anchor="ctr"/>
                </a:tc>
              </a:tr>
              <a:tr h="412045">
                <a:tc>
                  <a:txBody>
                    <a:bodyPr/>
                    <a:lstStyle/>
                    <a:p>
                      <a:pPr algn="ctr" fontAlgn="ctr"/>
                      <a:r>
                        <a:rPr lang="es-CO" sz="600" b="0" i="0" u="none" strike="noStrike">
                          <a:effectLst/>
                          <a:latin typeface="Arial"/>
                        </a:rPr>
                        <a:t>20186001051992</a:t>
                      </a:r>
                    </a:p>
                  </a:txBody>
                  <a:tcPr marL="7620" marR="7620" marT="7620" marB="0" anchor="ctr"/>
                </a:tc>
                <a:tc>
                  <a:txBody>
                    <a:bodyPr/>
                    <a:lstStyle/>
                    <a:p>
                      <a:pPr algn="ctr" fontAlgn="ctr"/>
                      <a:r>
                        <a:rPr lang="es-CO" sz="600" b="0" i="0" u="none" strike="noStrike">
                          <a:effectLst/>
                          <a:latin typeface="Arial"/>
                        </a:rPr>
                        <a:t>12/12/2018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SERVIDORES PÚBLICOS INSCRITOS EN CARRERA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20181700677401</a:t>
                      </a:r>
                    </a:p>
                  </a:txBody>
                  <a:tcPr marL="7620" marR="7620" marT="7620" marB="0" anchor="ctr"/>
                </a:tc>
              </a:tr>
              <a:tr h="412045">
                <a:tc>
                  <a:txBody>
                    <a:bodyPr/>
                    <a:lstStyle/>
                    <a:p>
                      <a:pPr algn="ctr" fontAlgn="ctr"/>
                      <a:r>
                        <a:rPr lang="es-CO" sz="600" b="0" i="0" u="none" strike="noStrike">
                          <a:effectLst/>
                          <a:latin typeface="Arial"/>
                        </a:rPr>
                        <a:t>20183201052432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DEFENSA Y CONTRADICCION CONTRA SOLICITUD DE EXCLUSION ELEVADA POR EL IDIGER SEGUN AUTO 20182130016954 DEL 21/11/2018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20186001052022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CANCELACION CUENTA SIMO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20186001052032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SOLICITUD CANCELACION CUENTA SIMO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255450768"/>
      </p:ext>
    </p:extLst>
  </p:cSld>
  <p:clrMapOvr>
    <a:masterClrMapping/>
  </p:clrMapOvr>
  <p:timing>
    <p:tnLst>
      <p:par>
        <p:cTn id="1" dur="indefinite" restart="never" nodeType="tmRoot"/>
      </p:par>
    </p:tnLst>
  </p:timing>
</p:sld>
</file>

<file path=ppt/slides/slide147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1474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32282372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20186001052042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CANCELACION CUENTA SIMO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20186001052052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20186001052062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LISTADO FUCNIOANRIOS EN CARRERA MUNICPIO DE VILLA DE LEYVA</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20181700680291</a:t>
                      </a:r>
                    </a:p>
                  </a:txBody>
                  <a:tcPr marL="7620" marR="7620" marT="7620" marB="0" anchor="ctr"/>
                </a:tc>
              </a:tr>
              <a:tr h="412045">
                <a:tc>
                  <a:txBody>
                    <a:bodyPr/>
                    <a:lstStyle/>
                    <a:p>
                      <a:pPr algn="ctr" fontAlgn="ctr"/>
                      <a:r>
                        <a:rPr lang="es-CO" sz="600" b="0" i="0" u="none" strike="noStrike">
                          <a:effectLst/>
                          <a:latin typeface="Arial"/>
                        </a:rPr>
                        <a:t>20186001052072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20182230677711</a:t>
                      </a:r>
                    </a:p>
                  </a:txBody>
                  <a:tcPr marL="7620" marR="7620" marT="7620" marB="0" anchor="ctr"/>
                </a:tc>
              </a:tr>
              <a:tr h="412045">
                <a:tc>
                  <a:txBody>
                    <a:bodyPr/>
                    <a:lstStyle/>
                    <a:p>
                      <a:pPr algn="ctr" fontAlgn="ctr"/>
                      <a:r>
                        <a:rPr lang="es-CO" sz="600" b="0" i="0" u="none" strike="noStrike">
                          <a:effectLst/>
                          <a:latin typeface="Arial"/>
                        </a:rPr>
                        <a:t>20186001052082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20186001052102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A REQUERIMIENTO 20185000640071 DE FECHA 11/17/2018</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20181700689331</a:t>
                      </a:r>
                    </a:p>
                  </a:txBody>
                  <a:tcPr marL="7620" marR="7620" marT="7620" marB="0" anchor="ctr"/>
                </a:tc>
              </a:tr>
              <a:tr h="412045">
                <a:tc>
                  <a:txBody>
                    <a:bodyPr/>
                    <a:lstStyle/>
                    <a:p>
                      <a:pPr algn="ctr" fontAlgn="ctr"/>
                      <a:r>
                        <a:rPr lang="es-CO" sz="600" b="0" i="0" u="none" strike="noStrike">
                          <a:effectLst/>
                          <a:latin typeface="Arial"/>
                        </a:rPr>
                        <a:t>20186001052132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RESPUESTA CON NO. 20182330655631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20186001052142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20182230677971</a:t>
                      </a:r>
                    </a:p>
                  </a:txBody>
                  <a:tcPr marL="7620" marR="7620" marT="7620" marB="0" anchor="ctr"/>
                </a:tc>
              </a:tr>
              <a:tr h="493103">
                <a:tc>
                  <a:txBody>
                    <a:bodyPr/>
                    <a:lstStyle/>
                    <a:p>
                      <a:pPr algn="ctr" fontAlgn="ctr"/>
                      <a:r>
                        <a:rPr lang="es-CO" sz="600" b="0" i="0" u="none" strike="noStrike">
                          <a:effectLst/>
                          <a:latin typeface="Arial"/>
                        </a:rPr>
                        <a:t>20186001052152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477462624"/>
      </p:ext>
    </p:extLst>
  </p:cSld>
  <p:clrMapOvr>
    <a:masterClrMapping/>
  </p:clrMapOvr>
  <p:timing>
    <p:tnLst>
      <p:par>
        <p:cTn id="1" dur="indefinite" restart="never" nodeType="tmRoot"/>
      </p:par>
    </p:tnLst>
  </p:timing>
</p:sld>
</file>

<file path=ppt/slides/slide147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1475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53519601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20186001052182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20182110694991</a:t>
                      </a:r>
                    </a:p>
                  </a:txBody>
                  <a:tcPr marL="7620" marR="7620" marT="7620" marB="0" anchor="ctr"/>
                </a:tc>
              </a:tr>
              <a:tr h="446138">
                <a:tc>
                  <a:txBody>
                    <a:bodyPr/>
                    <a:lstStyle/>
                    <a:p>
                      <a:pPr algn="ctr" fontAlgn="ctr"/>
                      <a:r>
                        <a:rPr lang="es-CO" sz="600" b="0" i="0" u="none" strike="noStrike">
                          <a:effectLst/>
                          <a:latin typeface="Arial"/>
                        </a:rPr>
                        <a:t>20186001052192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20182210679871</a:t>
                      </a:r>
                    </a:p>
                  </a:txBody>
                  <a:tcPr marL="7620" marR="7620" marT="7620" marB="0" anchor="ctr"/>
                </a:tc>
              </a:tr>
              <a:tr h="412045">
                <a:tc>
                  <a:txBody>
                    <a:bodyPr/>
                    <a:lstStyle/>
                    <a:p>
                      <a:pPr algn="ctr" fontAlgn="ctr"/>
                      <a:r>
                        <a:rPr lang="es-CO" sz="600" b="0" i="0" u="none" strike="noStrike">
                          <a:effectLst/>
                          <a:latin typeface="Arial"/>
                        </a:rPr>
                        <a:t>20186001052202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20186001052212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20186001052222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20186001052232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20182230682041</a:t>
                      </a:r>
                    </a:p>
                  </a:txBody>
                  <a:tcPr marL="7620" marR="7620" marT="7620" marB="0" anchor="ctr"/>
                </a:tc>
              </a:tr>
              <a:tr h="412045">
                <a:tc>
                  <a:txBody>
                    <a:bodyPr/>
                    <a:lstStyle/>
                    <a:p>
                      <a:pPr algn="ctr" fontAlgn="ctr"/>
                      <a:r>
                        <a:rPr lang="es-CO" sz="600" b="0" i="0" u="none" strike="noStrike">
                          <a:effectLst/>
                          <a:latin typeface="Arial"/>
                        </a:rPr>
                        <a:t>20186001052252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20182210676981</a:t>
                      </a:r>
                    </a:p>
                  </a:txBody>
                  <a:tcPr marL="7620" marR="7620" marT="7620" marB="0" anchor="ctr"/>
                </a:tc>
              </a:tr>
              <a:tr h="412045">
                <a:tc>
                  <a:txBody>
                    <a:bodyPr/>
                    <a:lstStyle/>
                    <a:p>
                      <a:pPr algn="ctr" fontAlgn="ctr"/>
                      <a:r>
                        <a:rPr lang="es-CO" sz="600" b="0" i="0" u="none" strike="noStrike">
                          <a:effectLst/>
                          <a:latin typeface="Arial"/>
                        </a:rPr>
                        <a:t>20186001052262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20186001052272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893616145"/>
      </p:ext>
    </p:extLst>
  </p:cSld>
  <p:clrMapOvr>
    <a:masterClrMapping/>
  </p:clrMapOvr>
  <p:timing>
    <p:tnLst>
      <p:par>
        <p:cTn id="1" dur="indefinite" restart="never" nodeType="tmRoot"/>
      </p:par>
    </p:tnLst>
  </p:timing>
</p:sld>
</file>

<file path=ppt/slides/slide147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1476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67204633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20186001052282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20186001052292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20186001052312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RECUPERAR CONTRASEÑA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20186001052322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20186001052332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20182230682121</a:t>
                      </a:r>
                    </a:p>
                  </a:txBody>
                  <a:tcPr marL="7620" marR="7620" marT="7620" marB="0" anchor="ctr"/>
                </a:tc>
              </a:tr>
              <a:tr h="412045">
                <a:tc>
                  <a:txBody>
                    <a:bodyPr/>
                    <a:lstStyle/>
                    <a:p>
                      <a:pPr algn="ctr" fontAlgn="ctr"/>
                      <a:r>
                        <a:rPr lang="es-CO" sz="600" b="0" i="0" u="none" strike="noStrike">
                          <a:effectLst/>
                          <a:latin typeface="Arial"/>
                        </a:rPr>
                        <a:t>20186001052342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20182230696291</a:t>
                      </a:r>
                    </a:p>
                  </a:txBody>
                  <a:tcPr marL="7620" marR="7620" marT="7620" marB="0" anchor="ctr"/>
                </a:tc>
              </a:tr>
              <a:tr h="412045">
                <a:tc>
                  <a:txBody>
                    <a:bodyPr/>
                    <a:lstStyle/>
                    <a:p>
                      <a:pPr algn="ctr" fontAlgn="ctr"/>
                      <a:r>
                        <a:rPr lang="es-CO" sz="600" b="0" i="0" u="none" strike="noStrike">
                          <a:effectLst/>
                          <a:latin typeface="Arial"/>
                        </a:rPr>
                        <a:t>20186001052352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it-IT" sz="600" b="0" i="0" u="none" strike="noStrike">
                          <a:effectLst/>
                          <a:latin typeface="Arial"/>
                        </a:rPr>
                        <a:t>SOLICITUD CONVOCATORIA 431-2016 DISTRITO CAPITAL </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20186001052362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431-2016 DISTRITO CAPITAL </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20192130008481</a:t>
                      </a:r>
                    </a:p>
                  </a:txBody>
                  <a:tcPr marL="7620" marR="7620" marT="7620" marB="0" anchor="ctr"/>
                </a:tc>
              </a:tr>
              <a:tr h="493103">
                <a:tc>
                  <a:txBody>
                    <a:bodyPr/>
                    <a:lstStyle/>
                    <a:p>
                      <a:pPr algn="ctr" fontAlgn="ctr"/>
                      <a:r>
                        <a:rPr lang="es-CO" sz="600" b="0" i="0" u="none" strike="noStrike">
                          <a:effectLst/>
                          <a:latin typeface="Arial"/>
                        </a:rPr>
                        <a:t>20186001052372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896136014"/>
      </p:ext>
    </p:extLst>
  </p:cSld>
  <p:clrMapOvr>
    <a:masterClrMapping/>
  </p:clrMapOvr>
  <p:timing>
    <p:tnLst>
      <p:par>
        <p:cTn id="1" dur="indefinite" restart="never" nodeType="tmRoot"/>
      </p:par>
    </p:tnLst>
  </p:timing>
</p:sld>
</file>

<file path=ppt/slides/slide147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1477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17534693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20186001052412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INFORMACION DE RECLAMACION CON OCASION A LOS DAÑOS AL VEHICULO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20186001052462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RECURSO DE REPOSICION Y EN SUBSIDIO DE APELACION CONTRA AUTO N° 20182130016754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20186001052532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CONTESTACION ACTO ADMINISTRATIVO 20182130017024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20186001052562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CONTESTACION ACTO ADMINISTRATIVO 20182130017024  JENNY PEÑA DURAN-ANEXO 20186001052532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20186001052622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DERECHO A LA DEFENSA O RECURSO DE REPOSION AUTO CNSC N° 20182130016674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20186001052682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CONCURSO DE MERITOS MINISTERIO DE DEFENSA NACIONAL </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20182110695001</a:t>
                      </a:r>
                    </a:p>
                  </a:txBody>
                  <a:tcPr marL="7620" marR="7620" marT="7620" marB="0" anchor="ctr"/>
                </a:tc>
              </a:tr>
              <a:tr h="412045">
                <a:tc>
                  <a:txBody>
                    <a:bodyPr/>
                    <a:lstStyle/>
                    <a:p>
                      <a:pPr algn="ctr" fontAlgn="ctr"/>
                      <a:r>
                        <a:rPr lang="es-CO" sz="600" b="0" i="0" u="none" strike="noStrike">
                          <a:effectLst/>
                          <a:latin typeface="Arial"/>
                        </a:rPr>
                        <a:t>20186001052742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20186001052762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20186001052782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133856207"/>
      </p:ext>
    </p:extLst>
  </p:cSld>
  <p:clrMapOvr>
    <a:masterClrMapping/>
  </p:clrMapOvr>
  <p:timing>
    <p:tnLst>
      <p:par>
        <p:cTn id="1" dur="indefinite" restart="never" nodeType="tmRoot"/>
      </p:par>
    </p:tnLst>
  </p:timing>
</p:sld>
</file>

<file path=ppt/slides/slide147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1478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44145166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20186001052802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428-2016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20186001052812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20186001052842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AL COMUNICADO 20183010653681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20186001052902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RESPUESTA A REQUERIMIENTO 20185000640071 DE FECHA 11/17/2018</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20186001052912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IVONNE XIMENA SUAREZ BECERRA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20186001052952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20186001052982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ESCANEO DE RESOLUCION_MODIFICACION OPEC_LA_DORADA_CALDAS</a:t>
                      </a: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20192020001321</a:t>
                      </a:r>
                    </a:p>
                  </a:txBody>
                  <a:tcPr marL="7620" marR="7620" marT="7620" marB="0" anchor="ctr"/>
                </a:tc>
              </a:tr>
              <a:tr h="412045">
                <a:tc>
                  <a:txBody>
                    <a:bodyPr/>
                    <a:lstStyle/>
                    <a:p>
                      <a:pPr algn="ctr" fontAlgn="ctr"/>
                      <a:r>
                        <a:rPr lang="es-CO" sz="600" b="0" i="0" u="none" strike="noStrike">
                          <a:effectLst/>
                          <a:latin typeface="Arial"/>
                        </a:rPr>
                        <a:t>20186001052992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20186001053042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REPORTE NOVEDADES CONVOCATORIA 327 DE 2015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460983092"/>
      </p:ext>
    </p:extLst>
  </p:cSld>
  <p:clrMapOvr>
    <a:masterClrMapping/>
  </p:clrMapOvr>
  <p:timing>
    <p:tnLst>
      <p:par>
        <p:cTn id="1" dur="indefinite" restart="never" nodeType="tmRoot"/>
      </p:par>
    </p:tnLst>
  </p:timing>
</p:sld>
</file>

<file path=ppt/slides/slide147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1479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42048338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20186001053052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 DEROGATORIA CARGO SECRETARIA CONDIGO 4178 GRADO 13</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20186001053072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20182230696901</a:t>
                      </a:r>
                    </a:p>
                  </a:txBody>
                  <a:tcPr marL="7620" marR="7620" marT="7620" marB="0" anchor="ctr"/>
                </a:tc>
              </a:tr>
              <a:tr h="412045">
                <a:tc>
                  <a:txBody>
                    <a:bodyPr/>
                    <a:lstStyle/>
                    <a:p>
                      <a:pPr algn="ctr" fontAlgn="ctr"/>
                      <a:r>
                        <a:rPr lang="es-CO" sz="600" b="0" i="0" u="none" strike="noStrike">
                          <a:effectLst/>
                          <a:latin typeface="Arial"/>
                        </a:rPr>
                        <a:t>20186001053082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20186001053122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20182210679151</a:t>
                      </a:r>
                    </a:p>
                  </a:txBody>
                  <a:tcPr marL="7620" marR="7620" marT="7620" marB="0" anchor="ctr"/>
                </a:tc>
              </a:tr>
              <a:tr h="412045">
                <a:tc>
                  <a:txBody>
                    <a:bodyPr/>
                    <a:lstStyle/>
                    <a:p>
                      <a:pPr algn="ctr" fontAlgn="ctr"/>
                      <a:r>
                        <a:rPr lang="es-CO" sz="600" b="0" i="0" u="none" strike="noStrike">
                          <a:effectLst/>
                          <a:latin typeface="Arial"/>
                        </a:rPr>
                        <a:t>20186001053132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428-2016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20192120005301</a:t>
                      </a:r>
                    </a:p>
                  </a:txBody>
                  <a:tcPr marL="7620" marR="7620" marT="7620" marB="0" anchor="ctr"/>
                </a:tc>
              </a:tr>
              <a:tr h="412045">
                <a:tc>
                  <a:txBody>
                    <a:bodyPr/>
                    <a:lstStyle/>
                    <a:p>
                      <a:pPr algn="ctr" fontAlgn="ctr"/>
                      <a:r>
                        <a:rPr lang="es-CO" sz="600" b="0" i="0" u="none" strike="noStrike">
                          <a:effectLst/>
                          <a:latin typeface="Arial"/>
                        </a:rPr>
                        <a:t>20186001053172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INFORMACION CONVOCATORIA  335- INPEC</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20192120005341</a:t>
                      </a:r>
                    </a:p>
                  </a:txBody>
                  <a:tcPr marL="7620" marR="7620" marT="7620" marB="0" anchor="ctr"/>
                </a:tc>
              </a:tr>
              <a:tr h="412045">
                <a:tc>
                  <a:txBody>
                    <a:bodyPr/>
                    <a:lstStyle/>
                    <a:p>
                      <a:pPr algn="ctr" fontAlgn="ctr"/>
                      <a:r>
                        <a:rPr lang="es-CO" sz="600" b="0" i="0" u="none" strike="noStrike">
                          <a:effectLst/>
                          <a:latin typeface="Arial"/>
                        </a:rPr>
                        <a:t>20186001053212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20186001053232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NOMBRAMIENTOS EN PP Y DEROGATORIAS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20186001053242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CAMBIO NUMERO DE CEDULA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139665398"/>
      </p:ext>
    </p:extLst>
  </p:cSld>
  <p:clrMapOvr>
    <a:masterClrMapping/>
  </p:clrMapOvr>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93715148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201810300103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201810300103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201810300104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201810300104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201810300105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250 de 2012 - INPEC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250 de 2012 - INPEC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201810300105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201810300106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201810300106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201810300107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201810300107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201810300108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201810300108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201810300109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201810300109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201810300110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201810300110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201810300111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201810300111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201810300112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201810300112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201810300113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201810300113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201810310005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148</a:t>
            </a:fld>
            <a:endParaRPr lang="es-CO"/>
          </a:p>
        </p:txBody>
      </p:sp>
    </p:spTree>
    <p:extLst>
      <p:ext uri="{BB962C8B-B14F-4D97-AF65-F5344CB8AC3E}">
        <p14:creationId xmlns:p14="http://schemas.microsoft.com/office/powerpoint/2010/main" val="3601185404"/>
      </p:ext>
    </p:extLst>
  </p:cSld>
  <p:clrMapOvr>
    <a:masterClrMapping/>
  </p:clrMapOvr>
  <p:timing>
    <p:tnLst>
      <p:par>
        <p:cTn id="1" dur="indefinite" restart="never" nodeType="tmRoot"/>
      </p:par>
    </p:tnLst>
  </p:timing>
</p:sld>
</file>

<file path=ppt/slides/slide148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1480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10689531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20186001053252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20186001053272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TRASLADO DE DOCUMENTO POR COMPETENCIA </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20191020009791</a:t>
                      </a:r>
                    </a:p>
                  </a:txBody>
                  <a:tcPr marL="7620" marR="7620" marT="7620" marB="0" anchor="ctr"/>
                </a:tc>
              </a:tr>
              <a:tr h="412045">
                <a:tc>
                  <a:txBody>
                    <a:bodyPr/>
                    <a:lstStyle/>
                    <a:p>
                      <a:pPr algn="ctr" fontAlgn="ctr"/>
                      <a:r>
                        <a:rPr lang="es-CO" sz="600" b="0" i="0" u="none" strike="noStrike">
                          <a:effectLst/>
                          <a:latin typeface="Arial"/>
                        </a:rPr>
                        <a:t>20186001053302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20186001053322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20182230682131</a:t>
                      </a:r>
                    </a:p>
                  </a:txBody>
                  <a:tcPr marL="7620" marR="7620" marT="7620" marB="0" anchor="ctr"/>
                </a:tc>
              </a:tr>
              <a:tr h="412045">
                <a:tc>
                  <a:txBody>
                    <a:bodyPr/>
                    <a:lstStyle/>
                    <a:p>
                      <a:pPr algn="ctr" fontAlgn="ctr"/>
                      <a:r>
                        <a:rPr lang="es-CO" sz="600" b="0" i="0" u="none" strike="noStrike">
                          <a:effectLst/>
                          <a:latin typeface="Arial"/>
                        </a:rPr>
                        <a:t>20186001053332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PRESIDENCIA</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20182110695011</a:t>
                      </a:r>
                    </a:p>
                  </a:txBody>
                  <a:tcPr marL="7620" marR="7620" marT="7620" marB="0" anchor="ctr"/>
                </a:tc>
              </a:tr>
              <a:tr h="412045">
                <a:tc>
                  <a:txBody>
                    <a:bodyPr/>
                    <a:lstStyle/>
                    <a:p>
                      <a:pPr algn="ctr" fontAlgn="ctr"/>
                      <a:r>
                        <a:rPr lang="es-CO" sz="600" b="0" i="0" u="none" strike="noStrike">
                          <a:effectLst/>
                          <a:latin typeface="Arial"/>
                        </a:rPr>
                        <a:t>20186001053342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PRORROGA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20186001053372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20186001053382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PRORROGA CORREGIDA</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20185000685281</a:t>
                      </a:r>
                    </a:p>
                  </a:txBody>
                  <a:tcPr marL="7620" marR="7620" marT="7620" marB="0" anchor="ctr"/>
                </a:tc>
              </a:tr>
              <a:tr h="493103">
                <a:tc>
                  <a:txBody>
                    <a:bodyPr/>
                    <a:lstStyle/>
                    <a:p>
                      <a:pPr algn="ctr" fontAlgn="ctr"/>
                      <a:r>
                        <a:rPr lang="es-CO" sz="600" b="0" i="0" u="none" strike="noStrike">
                          <a:effectLst/>
                          <a:latin typeface="Arial"/>
                        </a:rPr>
                        <a:t>20186001053392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dirty="0">
                          <a:effectLst/>
                          <a:latin typeface="Arial"/>
                        </a:rPr>
                        <a:t>20192020001541</a:t>
                      </a:r>
                    </a:p>
                  </a:txBody>
                  <a:tcPr marL="7620" marR="7620" marT="7620" marB="0" anchor="ctr"/>
                </a:tc>
              </a:tr>
            </a:tbl>
          </a:graphicData>
        </a:graphic>
      </p:graphicFrame>
    </p:spTree>
    <p:extLst>
      <p:ext uri="{BB962C8B-B14F-4D97-AF65-F5344CB8AC3E}">
        <p14:creationId xmlns:p14="http://schemas.microsoft.com/office/powerpoint/2010/main" val="2199501622"/>
      </p:ext>
    </p:extLst>
  </p:cSld>
  <p:clrMapOvr>
    <a:masterClrMapping/>
  </p:clrMapOvr>
  <p:timing>
    <p:tnLst>
      <p:par>
        <p:cTn id="1" dur="indefinite" restart="never" nodeType="tmRoot"/>
      </p:par>
    </p:tnLst>
  </p:timing>
</p:sld>
</file>

<file path=ppt/slides/slide148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1481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48281055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20186001053402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20182230682071</a:t>
                      </a:r>
                    </a:p>
                  </a:txBody>
                  <a:tcPr marL="7620" marR="7620" marT="7620" marB="0" anchor="ctr"/>
                </a:tc>
              </a:tr>
              <a:tr h="446138">
                <a:tc>
                  <a:txBody>
                    <a:bodyPr/>
                    <a:lstStyle/>
                    <a:p>
                      <a:pPr algn="ctr" fontAlgn="ctr"/>
                      <a:r>
                        <a:rPr lang="es-CO" sz="600" b="0" i="0" u="none" strike="noStrike">
                          <a:effectLst/>
                          <a:latin typeface="Arial"/>
                        </a:rPr>
                        <a:t>20186001053422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20186001053442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FUNCIÓN PÚBLICA RAD. 20185000316871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20182020697511</a:t>
                      </a:r>
                    </a:p>
                  </a:txBody>
                  <a:tcPr marL="7620" marR="7620" marT="7620" marB="0" anchor="ctr"/>
                </a:tc>
              </a:tr>
              <a:tr h="412045">
                <a:tc>
                  <a:txBody>
                    <a:bodyPr/>
                    <a:lstStyle/>
                    <a:p>
                      <a:pPr algn="ctr" fontAlgn="ctr"/>
                      <a:r>
                        <a:rPr lang="es-CO" sz="600" b="0" i="0" u="none" strike="noStrike">
                          <a:effectLst/>
                          <a:latin typeface="Arial"/>
                        </a:rPr>
                        <a:t>20186001053472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 SOLICITUD DE AUTORIZACIÓN DE RECOMPOSICIÓN DE LISTAS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20186001053482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INSTRUCTIVO PARA EL MANEJO DE LA APLICACION DE COMISIONES DE PERSONAL ASIGNACION DE USUARIO Y CONTRASEÑA </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20185000678811</a:t>
                      </a:r>
                    </a:p>
                  </a:txBody>
                  <a:tcPr marL="7620" marR="7620" marT="7620" marB="0" anchor="ctr"/>
                </a:tc>
              </a:tr>
              <a:tr h="412045">
                <a:tc>
                  <a:txBody>
                    <a:bodyPr/>
                    <a:lstStyle/>
                    <a:p>
                      <a:pPr algn="ctr" fontAlgn="ctr"/>
                      <a:r>
                        <a:rPr lang="es-CO" sz="600" b="0" i="0" u="none" strike="noStrike">
                          <a:effectLst/>
                          <a:latin typeface="Arial"/>
                        </a:rPr>
                        <a:t>20186001053492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CUMPLIMIENTO DE SENTENCIA DE TUTELA - JENNIFER VANESA FONSECA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20186001053502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AUTORIZACIÓN DE RECOMPOSICIÓN DE LISTAS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20186001053522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AUTORIZACIÓN DE RECOMPOSICIÓN DE LISTAS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20186001053532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AUTORIZACIÓN DE RECOMPOSICIÓN DE LISTAS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865560102"/>
      </p:ext>
    </p:extLst>
  </p:cSld>
  <p:clrMapOvr>
    <a:masterClrMapping/>
  </p:clrMapOvr>
  <p:timing>
    <p:tnLst>
      <p:par>
        <p:cTn id="1" dur="indefinite" restart="never" nodeType="tmRoot"/>
      </p:par>
    </p:tnLst>
  </p:timing>
</p:sld>
</file>

<file path=ppt/slides/slide148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1482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29373609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20186001053542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AUTORIZACIÓN DE RECOMPOSICIÓN DE LISTAS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20186001053642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pt-BR" sz="600" b="0" i="0" u="none" strike="noStrike">
                          <a:effectLst/>
                          <a:latin typeface="Arial"/>
                        </a:rPr>
                        <a:t>AUTO CNSC N° 20182130016514 DE 20 DE NOVIEMBRE DE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20186001053712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REQUERIMIENTO DE ACTOS ADMINISTRATIVOS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20186001053732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REQUERIMIENTO DE ACTOS ADMINISTRATIVOS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20186001053762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APOYO SUSTANCIAL AL RECURSO CONCEDIDO</a:t>
                      </a:r>
                      <a:br>
                        <a:rPr lang="es-CO" sz="600" b="0" i="0" u="none" strike="noStrike">
                          <a:effectLst/>
                          <a:latin typeface="Arial"/>
                        </a:rPr>
                      </a:br>
                      <a:r>
                        <a:rPr lang="es-CO" sz="600" b="0" i="0" u="none" strike="noStrike">
                          <a:effectLst/>
                          <a:latin typeface="Arial"/>
                        </a:rPr>
                        <a:t>NEGO EL DERECHO DE INSCRIPCION EN EL ESCALAFON  NACIONAL DE DOCENTE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20186001053792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DERECHO DE PETICION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20186001053932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RESPUESTA AL AUTO 20182130016594 DE LA CONV. 431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20186001053952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NOMBRAMIENTO CONV. 428 DE 2016 RAD. 201842301714232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20186001054002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20260427"/>
      </p:ext>
    </p:extLst>
  </p:cSld>
  <p:clrMapOvr>
    <a:masterClrMapping/>
  </p:clrMapOvr>
  <p:timing>
    <p:tnLst>
      <p:par>
        <p:cTn id="1" dur="indefinite" restart="never" nodeType="tmRoot"/>
      </p:par>
    </p:tnLst>
  </p:timing>
</p:sld>
</file>

<file path=ppt/slides/slide148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1483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50266139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20186001054012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RESPUESTA AUTO 20182210156915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20186001054022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20186001054032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20186001054042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ADJUDICACION EN ENCARGO DEL EMPLEO EN VACANCIA TEMPORAL DE COMISARIO DE FAMILIA 202 - 28</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20195000004201</a:t>
                      </a:r>
                    </a:p>
                  </a:txBody>
                  <a:tcPr marL="7620" marR="7620" marT="7620" marB="0" anchor="ctr"/>
                </a:tc>
              </a:tr>
              <a:tr h="412045">
                <a:tc>
                  <a:txBody>
                    <a:bodyPr/>
                    <a:lstStyle/>
                    <a:p>
                      <a:pPr algn="ctr" fontAlgn="ctr"/>
                      <a:r>
                        <a:rPr lang="es-CO" sz="600" b="0" i="0" u="none" strike="noStrike">
                          <a:effectLst/>
                          <a:latin typeface="Arial"/>
                        </a:rPr>
                        <a:t>20186001054082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20186001054092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PETICION.QUEJA.RECLAMO.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20186001054102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20186001054142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20182230695991</a:t>
                      </a:r>
                    </a:p>
                  </a:txBody>
                  <a:tcPr marL="7620" marR="7620" marT="7620" marB="0" anchor="ctr"/>
                </a:tc>
              </a:tr>
              <a:tr h="493103">
                <a:tc>
                  <a:txBody>
                    <a:bodyPr/>
                    <a:lstStyle/>
                    <a:p>
                      <a:pPr algn="ctr" fontAlgn="ctr"/>
                      <a:r>
                        <a:rPr lang="es-CO" sz="600" b="0" i="0" u="none" strike="noStrike">
                          <a:effectLst/>
                          <a:latin typeface="Arial"/>
                        </a:rPr>
                        <a:t>20186001054152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172823032"/>
      </p:ext>
    </p:extLst>
  </p:cSld>
  <p:clrMapOvr>
    <a:masterClrMapping/>
  </p:clrMapOvr>
  <p:timing>
    <p:tnLst>
      <p:par>
        <p:cTn id="1" dur="indefinite" restart="never" nodeType="tmRoot"/>
      </p:par>
    </p:tnLst>
  </p:timing>
</p:sld>
</file>

<file path=ppt/slides/slide148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1484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28811639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20186001054162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RESPUESTA A LA NOTIFICACION DE LA RESOLUCION NO 20182020012484</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20186001054182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RECLAMACION POR TERMINOS DE LEY</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20186001054212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20186001054222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RECLAMACION POR TERMINOS DE LEY</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20186001054232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20182230684081</a:t>
                      </a:r>
                    </a:p>
                  </a:txBody>
                  <a:tcPr marL="7620" marR="7620" marT="7620" marB="0" anchor="ctr"/>
                </a:tc>
              </a:tr>
              <a:tr h="412045">
                <a:tc>
                  <a:txBody>
                    <a:bodyPr/>
                    <a:lstStyle/>
                    <a:p>
                      <a:pPr algn="ctr" fontAlgn="ctr"/>
                      <a:r>
                        <a:rPr lang="es-CO" sz="600" b="0" i="0" u="none" strike="noStrike">
                          <a:effectLst/>
                          <a:latin typeface="Arial"/>
                        </a:rPr>
                        <a:t>20186001054262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RECLAMACION POR TERMINOS DE LEY</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20186001054272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RECLAMACION POR TERMINOS DE LEY</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20186001054292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20182230687901</a:t>
                      </a:r>
                    </a:p>
                  </a:txBody>
                  <a:tcPr marL="7620" marR="7620" marT="7620" marB="0" anchor="ctr"/>
                </a:tc>
              </a:tr>
              <a:tr h="493103">
                <a:tc>
                  <a:txBody>
                    <a:bodyPr/>
                    <a:lstStyle/>
                    <a:p>
                      <a:pPr algn="ctr" fontAlgn="ctr"/>
                      <a:r>
                        <a:rPr lang="es-CO" sz="600" b="0" i="0" u="none" strike="noStrike">
                          <a:effectLst/>
                          <a:latin typeface="Arial"/>
                        </a:rPr>
                        <a:t>20186001054312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RECLAMACION POR TERMINOS DE LEY</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847834571"/>
      </p:ext>
    </p:extLst>
  </p:cSld>
  <p:clrMapOvr>
    <a:masterClrMapping/>
  </p:clrMapOvr>
  <p:timing>
    <p:tnLst>
      <p:par>
        <p:cTn id="1" dur="indefinite" restart="never" nodeType="tmRoot"/>
      </p:par>
    </p:tnLst>
  </p:timing>
</p:sld>
</file>

<file path=ppt/slides/slide148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1485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77576107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20186001054332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20182230691321</a:t>
                      </a:r>
                    </a:p>
                  </a:txBody>
                  <a:tcPr marL="7620" marR="7620" marT="7620" marB="0" anchor="ctr"/>
                </a:tc>
              </a:tr>
              <a:tr h="446138">
                <a:tc>
                  <a:txBody>
                    <a:bodyPr/>
                    <a:lstStyle/>
                    <a:p>
                      <a:pPr algn="ctr" fontAlgn="ctr"/>
                      <a:r>
                        <a:rPr lang="es-CO" sz="600" b="0" i="0" u="none" strike="noStrike">
                          <a:effectLst/>
                          <a:latin typeface="Arial"/>
                        </a:rPr>
                        <a:t>20186001054372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20182110684381</a:t>
                      </a:r>
                    </a:p>
                  </a:txBody>
                  <a:tcPr marL="7620" marR="7620" marT="7620" marB="0" anchor="ctr"/>
                </a:tc>
              </a:tr>
              <a:tr h="412045">
                <a:tc>
                  <a:txBody>
                    <a:bodyPr/>
                    <a:lstStyle/>
                    <a:p>
                      <a:pPr algn="ctr" fontAlgn="ctr"/>
                      <a:r>
                        <a:rPr lang="es-CO" sz="600" b="0" i="0" u="none" strike="noStrike">
                          <a:effectLst/>
                          <a:latin typeface="Arial"/>
                        </a:rPr>
                        <a:t>20186001054382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20186001054432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RECLAMACION POR TERMINOS DE LEY</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20186001054442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20186001054452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20186001054462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20186001054482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RESPETUOSA DEL DOCUMENTO ENVIADO A LA CORTE CONSTITUCIONAL DE COLOMNBIA DE ACUERDO AL ARTICULO 229 AL ACCESO A LA JUSTICIA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20186001054522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320086104"/>
      </p:ext>
    </p:extLst>
  </p:cSld>
  <p:clrMapOvr>
    <a:masterClrMapping/>
  </p:clrMapOvr>
  <p:timing>
    <p:tnLst>
      <p:par>
        <p:cTn id="1" dur="indefinite" restart="never" nodeType="tmRoot"/>
      </p:par>
    </p:tnLst>
  </p:timing>
</p:sld>
</file>

<file path=ppt/slides/slide148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1486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65716481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20186001054532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20186001054542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20186001054602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436 - JUAN ESTEBAN CASTRILLON SALAZAR</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20186001054622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20182230693161</a:t>
                      </a:r>
                    </a:p>
                  </a:txBody>
                  <a:tcPr marL="7620" marR="7620" marT="7620" marB="0" anchor="ctr"/>
                </a:tc>
              </a:tr>
              <a:tr h="412045">
                <a:tc>
                  <a:txBody>
                    <a:bodyPr/>
                    <a:lstStyle/>
                    <a:p>
                      <a:pPr algn="ctr" fontAlgn="ctr"/>
                      <a:r>
                        <a:rPr lang="es-CO" sz="600" b="0" i="0" u="none" strike="noStrike">
                          <a:effectLst/>
                          <a:latin typeface="Arial"/>
                        </a:rPr>
                        <a:t>20186001054632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20192020001771</a:t>
                      </a:r>
                    </a:p>
                  </a:txBody>
                  <a:tcPr marL="7620" marR="7620" marT="7620" marB="0" anchor="ctr"/>
                </a:tc>
              </a:tr>
              <a:tr h="412045">
                <a:tc>
                  <a:txBody>
                    <a:bodyPr/>
                    <a:lstStyle/>
                    <a:p>
                      <a:pPr algn="ctr" fontAlgn="ctr"/>
                      <a:r>
                        <a:rPr lang="es-CO" sz="600" b="0" i="0" u="none" strike="noStrike">
                          <a:effectLst/>
                          <a:latin typeface="Arial"/>
                        </a:rPr>
                        <a:t>20186001054642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20186001054652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20186001054662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SEGUIMIENTO ACTO ADMINISTRATIVO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20186001054692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977955093"/>
      </p:ext>
    </p:extLst>
  </p:cSld>
  <p:clrMapOvr>
    <a:masterClrMapping/>
  </p:clrMapOvr>
  <p:timing>
    <p:tnLst>
      <p:par>
        <p:cTn id="1" dur="indefinite" restart="never" nodeType="tmRoot"/>
      </p:par>
    </p:tnLst>
  </p:timing>
</p:sld>
</file>

<file path=ppt/slides/slide148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1487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41163619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20186001054712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20186001054742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20182230688091</a:t>
                      </a:r>
                    </a:p>
                  </a:txBody>
                  <a:tcPr marL="7620" marR="7620" marT="7620" marB="0" anchor="ctr"/>
                </a:tc>
              </a:tr>
              <a:tr h="412045">
                <a:tc>
                  <a:txBody>
                    <a:bodyPr/>
                    <a:lstStyle/>
                    <a:p>
                      <a:pPr algn="ctr" fontAlgn="ctr"/>
                      <a:r>
                        <a:rPr lang="es-CO" sz="600" b="0" i="0" u="none" strike="noStrike">
                          <a:effectLst/>
                          <a:latin typeface="Arial"/>
                        </a:rPr>
                        <a:t>20186001054752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20186001054772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20182230696701</a:t>
                      </a:r>
                    </a:p>
                  </a:txBody>
                  <a:tcPr marL="7620" marR="7620" marT="7620" marB="0" anchor="ctr"/>
                </a:tc>
              </a:tr>
              <a:tr h="412045">
                <a:tc>
                  <a:txBody>
                    <a:bodyPr/>
                    <a:lstStyle/>
                    <a:p>
                      <a:pPr algn="ctr" fontAlgn="ctr"/>
                      <a:r>
                        <a:rPr lang="es-CO" sz="600" b="0" i="0" u="none" strike="noStrike">
                          <a:effectLst/>
                          <a:latin typeface="Arial"/>
                        </a:rPr>
                        <a:t>20186001054782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20182230696031</a:t>
                      </a:r>
                    </a:p>
                  </a:txBody>
                  <a:tcPr marL="7620" marR="7620" marT="7620" marB="0" anchor="ctr"/>
                </a:tc>
              </a:tr>
              <a:tr h="412045">
                <a:tc>
                  <a:txBody>
                    <a:bodyPr/>
                    <a:lstStyle/>
                    <a:p>
                      <a:pPr algn="ctr" fontAlgn="ctr"/>
                      <a:r>
                        <a:rPr lang="es-CO" sz="600" b="0" i="0" u="none" strike="noStrike">
                          <a:effectLst/>
                          <a:latin typeface="Arial"/>
                        </a:rPr>
                        <a:t>20186001054802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20186001054852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20186001054862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RESPUESTA RADICADO N° 20181700543231</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20181700679961</a:t>
                      </a:r>
                    </a:p>
                  </a:txBody>
                  <a:tcPr marL="7620" marR="7620" marT="7620" marB="0" anchor="ctr"/>
                </a:tc>
              </a:tr>
              <a:tr h="493103">
                <a:tc>
                  <a:txBody>
                    <a:bodyPr/>
                    <a:lstStyle/>
                    <a:p>
                      <a:pPr algn="ctr" fontAlgn="ctr"/>
                      <a:r>
                        <a:rPr lang="es-CO" sz="600" b="0" i="0" u="none" strike="noStrike">
                          <a:effectLst/>
                          <a:latin typeface="Arial"/>
                        </a:rPr>
                        <a:t>20186001054912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023574243"/>
      </p:ext>
    </p:extLst>
  </p:cSld>
  <p:clrMapOvr>
    <a:masterClrMapping/>
  </p:clrMapOvr>
  <p:timing>
    <p:tnLst>
      <p:par>
        <p:cTn id="1" dur="indefinite" restart="never" nodeType="tmRoot"/>
      </p:par>
    </p:tnLst>
  </p:timing>
</p:sld>
</file>

<file path=ppt/slides/slide148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1488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87261518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20186001054922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20182210688051</a:t>
                      </a:r>
                    </a:p>
                  </a:txBody>
                  <a:tcPr marL="7620" marR="7620" marT="7620" marB="0" anchor="ctr"/>
                </a:tc>
              </a:tr>
              <a:tr h="446138">
                <a:tc>
                  <a:txBody>
                    <a:bodyPr/>
                    <a:lstStyle/>
                    <a:p>
                      <a:pPr algn="ctr" fontAlgn="ctr"/>
                      <a:r>
                        <a:rPr lang="es-CO" sz="600" b="0" i="0" u="none" strike="noStrike">
                          <a:effectLst/>
                          <a:latin typeface="Arial"/>
                        </a:rPr>
                        <a:t>20186001054932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CAMBIO DE INFORMACION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20186001054952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20186001054972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20186001054982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20186001054992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20186001055002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20186001055012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20186001055022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589463320"/>
      </p:ext>
    </p:extLst>
  </p:cSld>
  <p:clrMapOvr>
    <a:masterClrMapping/>
  </p:clrMapOvr>
  <p:timing>
    <p:tnLst>
      <p:par>
        <p:cTn id="1" dur="indefinite" restart="never" nodeType="tmRoot"/>
      </p:par>
    </p:tnLst>
  </p:timing>
</p:sld>
</file>

<file path=ppt/slides/slide148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1489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51709291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20186001055052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20186001055082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20186001055112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20186001055122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20186001055192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20186001055252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20186001055282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20186001055302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b"/>
                      <a:r>
                        <a:rPr lang="es-CO" sz="600" b="0" i="0" u="none" strike="noStrike">
                          <a:effectLst/>
                          <a:latin typeface="Arial"/>
                        </a:rPr>
                        <a:t>20186001055322</a:t>
                      </a:r>
                    </a:p>
                  </a:txBody>
                  <a:tcPr marL="7620" marR="7620" marT="7620" marB="0" anchor="ctr"/>
                </a:tc>
                <a:tc>
                  <a:txBody>
                    <a:bodyPr/>
                    <a:lstStyle/>
                    <a:p>
                      <a:pPr algn="ctr" fontAlgn="b"/>
                      <a:r>
                        <a:rPr lang="es-CO" sz="600" b="0" i="0" u="none" strike="noStrike">
                          <a:effectLst/>
                          <a:latin typeface="Arial"/>
                        </a:rPr>
                        <a:t>13/12/2018</a:t>
                      </a:r>
                    </a:p>
                  </a:txBody>
                  <a:tcPr marL="7620" marR="7620" marT="7620" marB="0" anchor="ctr"/>
                </a:tc>
                <a:tc>
                  <a:txBody>
                    <a:bodyPr/>
                    <a:lstStyle/>
                    <a:p>
                      <a:pPr algn="ctr" fontAlgn="b"/>
                      <a:r>
                        <a:rPr lang="es-CO" sz="600" b="0" i="0" u="none" strike="noStrike">
                          <a:effectLst/>
                          <a:latin typeface="Arial"/>
                        </a:rPr>
                        <a:t>CONCEPTOS</a:t>
                      </a:r>
                    </a:p>
                  </a:txBody>
                  <a:tcPr marL="7620" marR="7620" marT="7620" marB="0" anchor="ctr"/>
                </a:tc>
                <a:tc>
                  <a:txBody>
                    <a:bodyPr/>
                    <a:lstStyle/>
                    <a:p>
                      <a:pPr algn="ctr" fontAlgn="b"/>
                      <a:r>
                        <a:rPr lang="es-CO" sz="600" b="0" i="0" u="none" strike="noStrike">
                          <a:effectLst/>
                          <a:latin typeface="Arial"/>
                        </a:rPr>
                        <a:t>30</a:t>
                      </a:r>
                    </a:p>
                  </a:txBody>
                  <a:tcPr marL="7620" marR="7620" marT="7620" marB="0" anchor="ctr"/>
                </a:tc>
                <a:tc>
                  <a:txBody>
                    <a:bodyPr/>
                    <a:lstStyle/>
                    <a:p>
                      <a:pPr algn="ctr" fontAlgn="b"/>
                      <a:r>
                        <a:rPr lang="es-CO" sz="600" b="0" i="0" u="none" strike="noStrike">
                          <a:effectLst/>
                          <a:latin typeface="Arial"/>
                        </a:rPr>
                        <a:t>GRUPO CONVOCATORIA 10 - DR. ORTEGA</a:t>
                      </a:r>
                    </a:p>
                  </a:txBody>
                  <a:tcPr marL="7620" marR="7620" marT="7620" marB="0" anchor="ctr"/>
                </a:tc>
                <a:tc>
                  <a:txBody>
                    <a:bodyPr/>
                    <a:lstStyle/>
                    <a:p>
                      <a:pPr algn="ctr" fontAlgn="b"/>
                      <a:r>
                        <a:rPr lang="es-CO" sz="600" b="0" i="0" u="none" strike="noStrike">
                          <a:effectLst/>
                          <a:latin typeface="Arial"/>
                        </a:rPr>
                        <a:t>SOLICITUD DEPARTAMENTO DE ANTIOQUIA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b"/>
                      <a:r>
                        <a:rPr lang="es-CO" sz="600" b="0" i="0" u="none" strike="noStrike">
                          <a:effectLst/>
                          <a:latin typeface="Arial"/>
                        </a:rPr>
                        <a:t> </a:t>
                      </a:r>
                    </a:p>
                  </a:txBody>
                  <a:tcPr marL="7620" marR="7620" marT="7620" marB="0" anchor="ctr"/>
                </a:tc>
                <a:tc>
                  <a:txBody>
                    <a:bodyPr/>
                    <a:lstStyle/>
                    <a:p>
                      <a:pPr algn="ctr" fontAlgn="b"/>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767650035"/>
      </p:ext>
    </p:extLst>
  </p:cSld>
  <p:clrMapOvr>
    <a:masterClrMapping/>
  </p:clrMapOvr>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98732494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201810310006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Felicitación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201810310012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201810310013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201810310014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201810310015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201810310021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149</a:t>
            </a:fld>
            <a:endParaRPr lang="es-CO"/>
          </a:p>
        </p:txBody>
      </p:sp>
    </p:spTree>
    <p:extLst>
      <p:ext uri="{BB962C8B-B14F-4D97-AF65-F5344CB8AC3E}">
        <p14:creationId xmlns:p14="http://schemas.microsoft.com/office/powerpoint/2010/main" val="2667441837"/>
      </p:ext>
    </p:extLst>
  </p:cSld>
  <p:clrMapOvr>
    <a:masterClrMapping/>
  </p:clrMapOvr>
  <p:timing>
    <p:tnLst>
      <p:par>
        <p:cTn id="1" dur="indefinite" restart="never" nodeType="tmRoot"/>
      </p:par>
    </p:tnLst>
  </p:timing>
</p:sld>
</file>

<file path=ppt/slides/slide149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1490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84108462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20186001055422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20186001055442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20186001055452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CONVOCATORIAS</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20186001055462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20186001055472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20192000009331</a:t>
                      </a:r>
                    </a:p>
                  </a:txBody>
                  <a:tcPr marL="7620" marR="7620" marT="7620" marB="0" anchor="ctr"/>
                </a:tc>
              </a:tr>
              <a:tr h="412045">
                <a:tc>
                  <a:txBody>
                    <a:bodyPr/>
                    <a:lstStyle/>
                    <a:p>
                      <a:pPr algn="ctr" fontAlgn="ctr"/>
                      <a:r>
                        <a:rPr lang="es-CO" sz="600" b="0" i="0" u="none" strike="noStrike">
                          <a:effectLst/>
                          <a:latin typeface="Arial"/>
                        </a:rPr>
                        <a:t>20186001055482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CANCELACION EN EL REGISTRO PUBLICO DE CARRERA ADMINISTRATIVA DE MARIA MARIELA SIERRA CORREDOR CC 23689351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20186001055492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CANCELACION EN EL REGISTRO PUBLICO DE CARRERA ADMINISTRATIVA DE ANGELA MARIA RICO VELANDIA CC 40044282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20186001055502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20182230693171</a:t>
                      </a:r>
                    </a:p>
                  </a:txBody>
                  <a:tcPr marL="7620" marR="7620" marT="7620" marB="0" anchor="ctr"/>
                </a:tc>
              </a:tr>
              <a:tr h="493103">
                <a:tc>
                  <a:txBody>
                    <a:bodyPr/>
                    <a:lstStyle/>
                    <a:p>
                      <a:pPr algn="ctr" fontAlgn="ctr"/>
                      <a:r>
                        <a:rPr lang="es-CO" sz="600" b="0" i="0" u="none" strike="noStrike">
                          <a:effectLst/>
                          <a:latin typeface="Arial"/>
                        </a:rPr>
                        <a:t>20186001055512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CANCELACION EN EL REGISTRO PUBLICO DE CARRERA ADMINISTRATIVA DE ANABELLA VARON REYES CC 20613043</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485647576"/>
      </p:ext>
    </p:extLst>
  </p:cSld>
  <p:clrMapOvr>
    <a:masterClrMapping/>
  </p:clrMapOvr>
  <p:timing>
    <p:tnLst>
      <p:par>
        <p:cTn id="1" dur="indefinite" restart="never" nodeType="tmRoot"/>
      </p:par>
    </p:tnLst>
  </p:timing>
</p:sld>
</file>

<file path=ppt/slides/slide149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1491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28194925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20186001055522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CANCELACION EN EL REGISTRO PUBLICO DE CARRERA ADMINISTRATIVA DE CARMEN ELISA RODRIGUEZ CORTES CC 23689350</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20186001055552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CANCELACION EN EL REGISTRO PUBLICO DE CARRERA ADMINISTRATIVA DE JORGE AMELIO REYES MORA CC 4267547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20186001055562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20182230687971</a:t>
                      </a:r>
                    </a:p>
                  </a:txBody>
                  <a:tcPr marL="7620" marR="7620" marT="7620" marB="0" anchor="ctr"/>
                </a:tc>
              </a:tr>
              <a:tr h="412045">
                <a:tc>
                  <a:txBody>
                    <a:bodyPr/>
                    <a:lstStyle/>
                    <a:p>
                      <a:pPr algn="ctr" fontAlgn="ctr"/>
                      <a:r>
                        <a:rPr lang="es-CO" sz="600" b="0" i="0" u="none" strike="noStrike">
                          <a:effectLst/>
                          <a:latin typeface="Arial"/>
                        </a:rPr>
                        <a:t>20186001055632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20182230690031</a:t>
                      </a:r>
                    </a:p>
                  </a:txBody>
                  <a:tcPr marL="7620" marR="7620" marT="7620" marB="0" anchor="ctr"/>
                </a:tc>
              </a:tr>
              <a:tr h="412045">
                <a:tc>
                  <a:txBody>
                    <a:bodyPr/>
                    <a:lstStyle/>
                    <a:p>
                      <a:pPr algn="ctr" fontAlgn="ctr"/>
                      <a:r>
                        <a:rPr lang="es-CO" sz="600" b="0" i="0" u="none" strike="noStrike">
                          <a:effectLst/>
                          <a:latin typeface="Arial"/>
                        </a:rPr>
                        <a:t>20186001055652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CAMBIO DE CORREO ELECTRONICO Y RESTABLECIMIENTO DE CONTRASEÑA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20186001055692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20186001055702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434</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20186001055712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20186001055722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CONVOCATORIA 434</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076508646"/>
      </p:ext>
    </p:extLst>
  </p:cSld>
  <p:clrMapOvr>
    <a:masterClrMapping/>
  </p:clrMapOvr>
  <p:timing>
    <p:tnLst>
      <p:par>
        <p:cTn id="1" dur="indefinite" restart="never" nodeType="tmRoot"/>
      </p:par>
    </p:tnLst>
  </p:timing>
</p:sld>
</file>

<file path=ppt/slides/slide149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1492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95043000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20186001055742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20186001055772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RESPUESTA FUNCIÓN PÚBLICA RAD. 20182040316711 - SOLICITUD DE INFORMACION VIGILANCIA CARRERA ADMINSITRATIVA - CRISTIAN ANDRES PAEZ RODRIGUEZ</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20186001055842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RECUPERAR CONTRASEÑA SIMO - SIN INSCRIPCION CONVOCATORIA SIMO</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20186001055862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RECUPERAR CONTRASEÑA SIMO - SIN INSCRIPCION CONVOCATORIA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20186001055872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CAMBIO DE INFORMACION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20186001055922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20186001055942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428</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20186001056012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REMISION DERECHO DE PETICION - HECTOR ALONSO DUQUE </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20182110687811</a:t>
                      </a:r>
                    </a:p>
                  </a:txBody>
                  <a:tcPr marL="7620" marR="7620" marT="7620" marB="0" anchor="ctr"/>
                </a:tc>
              </a:tr>
              <a:tr h="493103">
                <a:tc>
                  <a:txBody>
                    <a:bodyPr/>
                    <a:lstStyle/>
                    <a:p>
                      <a:pPr algn="ctr" fontAlgn="ctr"/>
                      <a:r>
                        <a:rPr lang="es-CO" sz="600" b="0" i="0" u="none" strike="noStrike">
                          <a:effectLst/>
                          <a:latin typeface="Arial"/>
                        </a:rPr>
                        <a:t>20186001056692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633369330"/>
      </p:ext>
    </p:extLst>
  </p:cSld>
  <p:clrMapOvr>
    <a:masterClrMapping/>
  </p:clrMapOvr>
  <p:timing>
    <p:tnLst>
      <p:par>
        <p:cTn id="1" dur="indefinite" restart="never" nodeType="tmRoot"/>
      </p:par>
    </p:tnLst>
  </p:timing>
</p:sld>
</file>

<file path=ppt/slides/slide149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1493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94777544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20186001056702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CAMBIO DE INFORMACION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20186001056722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20182230687551</a:t>
                      </a:r>
                    </a:p>
                  </a:txBody>
                  <a:tcPr marL="7620" marR="7620" marT="7620" marB="0" anchor="ctr"/>
                </a:tc>
              </a:tr>
              <a:tr h="412045">
                <a:tc>
                  <a:txBody>
                    <a:bodyPr/>
                    <a:lstStyle/>
                    <a:p>
                      <a:pPr algn="ctr" fontAlgn="ctr"/>
                      <a:r>
                        <a:rPr lang="es-CO" sz="600" b="0" i="0" u="none" strike="noStrike">
                          <a:effectLst/>
                          <a:latin typeface="Arial"/>
                        </a:rPr>
                        <a:t>20186001056762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20182230687611</a:t>
                      </a:r>
                    </a:p>
                  </a:txBody>
                  <a:tcPr marL="7620" marR="7620" marT="7620" marB="0" anchor="ctr"/>
                </a:tc>
              </a:tr>
              <a:tr h="412045">
                <a:tc>
                  <a:txBody>
                    <a:bodyPr/>
                    <a:lstStyle/>
                    <a:p>
                      <a:pPr algn="ctr" fontAlgn="ctr"/>
                      <a:r>
                        <a:rPr lang="es-CO" sz="600" b="0" i="0" u="none" strike="noStrike">
                          <a:effectLst/>
                          <a:latin typeface="Arial"/>
                        </a:rPr>
                        <a:t>20186001056772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437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20186001056782</a:t>
                      </a:r>
                    </a:p>
                  </a:txBody>
                  <a:tcPr marL="7620" marR="7620" marT="7620" marB="0" anchor="ctr"/>
                </a:tc>
                <a:tc>
                  <a:txBody>
                    <a:bodyPr/>
                    <a:lstStyle/>
                    <a:p>
                      <a:pPr algn="ctr" fontAlgn="ctr"/>
                      <a:r>
                        <a:rPr lang="es-CO" sz="600" b="0" i="0" u="none" strike="noStrike">
                          <a:effectLst/>
                          <a:latin typeface="Arial"/>
                        </a:rPr>
                        <a:t>13/12/2018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20182230693291</a:t>
                      </a:r>
                    </a:p>
                  </a:txBody>
                  <a:tcPr marL="7620" marR="7620" marT="7620" marB="0" anchor="ctr"/>
                </a:tc>
              </a:tr>
              <a:tr h="412045">
                <a:tc>
                  <a:txBody>
                    <a:bodyPr/>
                    <a:lstStyle/>
                    <a:p>
                      <a:pPr algn="ctr" fontAlgn="ctr"/>
                      <a:r>
                        <a:rPr lang="es-CO" sz="600" b="0" i="0" u="none" strike="noStrike">
                          <a:effectLst/>
                          <a:latin typeface="Arial"/>
                        </a:rPr>
                        <a:t>20186001056872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20183200679941</a:t>
                      </a:r>
                    </a:p>
                  </a:txBody>
                  <a:tcPr marL="7620" marR="7620" marT="7620" marB="0" anchor="ctr"/>
                </a:tc>
              </a:tr>
              <a:tr h="412045">
                <a:tc>
                  <a:txBody>
                    <a:bodyPr/>
                    <a:lstStyle/>
                    <a:p>
                      <a:pPr algn="ctr" fontAlgn="ctr"/>
                      <a:r>
                        <a:rPr lang="es-CO" sz="600" b="0" i="0" u="none" strike="noStrike">
                          <a:effectLst/>
                          <a:latin typeface="Arial"/>
                        </a:rPr>
                        <a:t>20186001056892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DERECHO DE PETICIÓN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20181700694421</a:t>
                      </a:r>
                    </a:p>
                  </a:txBody>
                  <a:tcPr marL="7620" marR="7620" marT="7620" marB="0" anchor="ctr"/>
                </a:tc>
              </a:tr>
              <a:tr h="412045">
                <a:tc>
                  <a:txBody>
                    <a:bodyPr/>
                    <a:lstStyle/>
                    <a:p>
                      <a:pPr algn="ctr" fontAlgn="ctr"/>
                      <a:r>
                        <a:rPr lang="es-CO" sz="600" b="0" i="0" u="none" strike="noStrike">
                          <a:effectLst/>
                          <a:latin typeface="Arial"/>
                        </a:rPr>
                        <a:t>20186001056902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20186001056912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330080645"/>
      </p:ext>
    </p:extLst>
  </p:cSld>
  <p:clrMapOvr>
    <a:masterClrMapping/>
  </p:clrMapOvr>
  <p:timing>
    <p:tnLst>
      <p:par>
        <p:cTn id="1" dur="indefinite" restart="never" nodeType="tmRoot"/>
      </p:par>
    </p:tnLst>
  </p:timing>
</p:sld>
</file>

<file path=ppt/slides/slide149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1494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71120250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20186001056922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20186001056932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20183200679101</a:t>
                      </a:r>
                    </a:p>
                  </a:txBody>
                  <a:tcPr marL="7620" marR="7620" marT="7620" marB="0" anchor="ctr"/>
                </a:tc>
              </a:tr>
              <a:tr h="412045">
                <a:tc>
                  <a:txBody>
                    <a:bodyPr/>
                    <a:lstStyle/>
                    <a:p>
                      <a:pPr algn="ctr" fontAlgn="ctr"/>
                      <a:r>
                        <a:rPr lang="es-CO" sz="600" b="0" i="0" u="none" strike="noStrike">
                          <a:effectLst/>
                          <a:latin typeface="Arial"/>
                        </a:rPr>
                        <a:t>20186001056942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427-2016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20186001056992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20186001057022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20182230693311</a:t>
                      </a:r>
                    </a:p>
                  </a:txBody>
                  <a:tcPr marL="7620" marR="7620" marT="7620" marB="0" anchor="ctr"/>
                </a:tc>
              </a:tr>
              <a:tr h="412045">
                <a:tc>
                  <a:txBody>
                    <a:bodyPr/>
                    <a:lstStyle/>
                    <a:p>
                      <a:pPr algn="ctr" fontAlgn="ctr"/>
                      <a:r>
                        <a:rPr lang="es-CO" sz="600" b="0" i="0" u="none" strike="noStrike">
                          <a:effectLst/>
                          <a:latin typeface="Arial"/>
                        </a:rPr>
                        <a:t>20186001057042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RECLAMACION PAGO DE CONVOCATORIA</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20186001057052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SOLICITUD DE INFORMACION INSCRIPCION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20186001057062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20186001057172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66863426"/>
      </p:ext>
    </p:extLst>
  </p:cSld>
  <p:clrMapOvr>
    <a:masterClrMapping/>
  </p:clrMapOvr>
  <p:timing>
    <p:tnLst>
      <p:par>
        <p:cTn id="1" dur="indefinite" restart="never" nodeType="tmRoot"/>
      </p:par>
    </p:tnLst>
  </p:timing>
</p:sld>
</file>

<file path=ppt/slides/slide149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1495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09369150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20186001057182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20186001057192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20186001057202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SEGUIMIENTO ACTO ADMINISTRATIVO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20186001057212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REMISION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20185000693411</a:t>
                      </a:r>
                    </a:p>
                  </a:txBody>
                  <a:tcPr marL="7620" marR="7620" marT="7620" marB="0" anchor="ctr"/>
                </a:tc>
              </a:tr>
              <a:tr h="412045">
                <a:tc>
                  <a:txBody>
                    <a:bodyPr/>
                    <a:lstStyle/>
                    <a:p>
                      <a:pPr algn="ctr" fontAlgn="ctr"/>
                      <a:r>
                        <a:rPr lang="es-CO" sz="600" b="0" i="0" u="none" strike="noStrike">
                          <a:effectLst/>
                          <a:latin typeface="Arial"/>
                        </a:rPr>
                        <a:t>20186001057242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20182230693261</a:t>
                      </a:r>
                    </a:p>
                  </a:txBody>
                  <a:tcPr marL="7620" marR="7620" marT="7620" marB="0" anchor="ctr"/>
                </a:tc>
              </a:tr>
              <a:tr h="412045">
                <a:tc>
                  <a:txBody>
                    <a:bodyPr/>
                    <a:lstStyle/>
                    <a:p>
                      <a:pPr algn="ctr" fontAlgn="ctr"/>
                      <a:r>
                        <a:rPr lang="es-CO" sz="600" b="0" i="0" u="none" strike="noStrike">
                          <a:effectLst/>
                          <a:latin typeface="Arial"/>
                        </a:rPr>
                        <a:t>20186001057252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20182230687291</a:t>
                      </a:r>
                    </a:p>
                  </a:txBody>
                  <a:tcPr marL="7620" marR="7620" marT="7620" marB="0" anchor="ctr"/>
                </a:tc>
              </a:tr>
              <a:tr h="412045">
                <a:tc>
                  <a:txBody>
                    <a:bodyPr/>
                    <a:lstStyle/>
                    <a:p>
                      <a:pPr algn="ctr" fontAlgn="ctr"/>
                      <a:r>
                        <a:rPr lang="es-CO" sz="600" b="0" i="0" u="none" strike="noStrike">
                          <a:effectLst/>
                          <a:latin typeface="Arial"/>
                        </a:rPr>
                        <a:t>20186001057272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OFI18-00161785 / IDM: REITERO CAMBIO DE CORREO - NEGLIGENCIA ADMINISTRATIVA CNSC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20186001057302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20186001057312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684764901"/>
      </p:ext>
    </p:extLst>
  </p:cSld>
  <p:clrMapOvr>
    <a:masterClrMapping/>
  </p:clrMapOvr>
  <p:timing>
    <p:tnLst>
      <p:par>
        <p:cTn id="1" dur="indefinite" restart="never" nodeType="tmRoot"/>
      </p:par>
    </p:tnLst>
  </p:timing>
</p:sld>
</file>

<file path=ppt/slides/slide149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1496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19376336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20186001057342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20186001057372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20183200679601</a:t>
                      </a:r>
                    </a:p>
                  </a:txBody>
                  <a:tcPr marL="7620" marR="7620" marT="7620" marB="0" anchor="ctr"/>
                </a:tc>
              </a:tr>
              <a:tr h="412045">
                <a:tc>
                  <a:txBody>
                    <a:bodyPr/>
                    <a:lstStyle/>
                    <a:p>
                      <a:pPr algn="ctr" fontAlgn="ctr"/>
                      <a:r>
                        <a:rPr lang="es-CO" sz="600" b="0" i="0" u="none" strike="noStrike">
                          <a:effectLst/>
                          <a:latin typeface="Arial"/>
                        </a:rPr>
                        <a:t>20186001057392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20182230687651</a:t>
                      </a:r>
                    </a:p>
                  </a:txBody>
                  <a:tcPr marL="7620" marR="7620" marT="7620" marB="0" anchor="ctr"/>
                </a:tc>
              </a:tr>
              <a:tr h="412045">
                <a:tc>
                  <a:txBody>
                    <a:bodyPr/>
                    <a:lstStyle/>
                    <a:p>
                      <a:pPr algn="ctr" fontAlgn="ctr"/>
                      <a:r>
                        <a:rPr lang="es-CO" sz="600" b="0" i="0" u="none" strike="noStrike">
                          <a:effectLst/>
                          <a:latin typeface="Arial"/>
                        </a:rPr>
                        <a:t>20186001057422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20182230687661</a:t>
                      </a:r>
                    </a:p>
                  </a:txBody>
                  <a:tcPr marL="7620" marR="7620" marT="7620" marB="0" anchor="ctr"/>
                </a:tc>
              </a:tr>
              <a:tr h="412045">
                <a:tc>
                  <a:txBody>
                    <a:bodyPr/>
                    <a:lstStyle/>
                    <a:p>
                      <a:pPr algn="ctr" fontAlgn="ctr"/>
                      <a:r>
                        <a:rPr lang="es-CO" sz="600" b="0" i="0" u="none" strike="noStrike">
                          <a:effectLst/>
                          <a:latin typeface="Arial"/>
                        </a:rPr>
                        <a:t>20186001057452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20182110695021</a:t>
                      </a:r>
                    </a:p>
                  </a:txBody>
                  <a:tcPr marL="7620" marR="7620" marT="7620" marB="0" anchor="ctr"/>
                </a:tc>
              </a:tr>
              <a:tr h="412045">
                <a:tc>
                  <a:txBody>
                    <a:bodyPr/>
                    <a:lstStyle/>
                    <a:p>
                      <a:pPr algn="ctr" fontAlgn="ctr"/>
                      <a:r>
                        <a:rPr lang="es-CO" sz="600" b="0" i="0" u="none" strike="noStrike">
                          <a:effectLst/>
                          <a:latin typeface="Arial"/>
                        </a:rPr>
                        <a:t>20186001057462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20186001057482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REQUERIMIENTO 20185000639921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20185000685301</a:t>
                      </a:r>
                    </a:p>
                  </a:txBody>
                  <a:tcPr marL="7620" marR="7620" marT="7620" marB="0" anchor="ctr"/>
                </a:tc>
              </a:tr>
              <a:tr h="412045">
                <a:tc>
                  <a:txBody>
                    <a:bodyPr/>
                    <a:lstStyle/>
                    <a:p>
                      <a:pPr algn="ctr" fontAlgn="ctr"/>
                      <a:r>
                        <a:rPr lang="es-CO" sz="600" b="0" i="0" u="none" strike="noStrike">
                          <a:effectLst/>
                          <a:latin typeface="Arial"/>
                        </a:rPr>
                        <a:t>20186001057502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LISTA DE ELEGIBLES VACANTES PLANTA TEMPORAL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20186001057622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dirty="0">
                          <a:effectLst/>
                          <a:latin typeface="Arial"/>
                        </a:rPr>
                        <a:t>20182230687681</a:t>
                      </a:r>
                    </a:p>
                  </a:txBody>
                  <a:tcPr marL="7620" marR="7620" marT="7620" marB="0" anchor="ctr"/>
                </a:tc>
              </a:tr>
            </a:tbl>
          </a:graphicData>
        </a:graphic>
      </p:graphicFrame>
    </p:spTree>
    <p:extLst>
      <p:ext uri="{BB962C8B-B14F-4D97-AF65-F5344CB8AC3E}">
        <p14:creationId xmlns:p14="http://schemas.microsoft.com/office/powerpoint/2010/main" val="616111927"/>
      </p:ext>
    </p:extLst>
  </p:cSld>
  <p:clrMapOvr>
    <a:masterClrMapping/>
  </p:clrMapOvr>
  <p:timing>
    <p:tnLst>
      <p:par>
        <p:cTn id="1" dur="indefinite" restart="never" nodeType="tmRoot"/>
      </p:par>
    </p:tnLst>
  </p:timing>
</p:sld>
</file>

<file path=ppt/slides/slide149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1497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10811082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20186001057632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20186001057692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20182230690111</a:t>
                      </a:r>
                    </a:p>
                  </a:txBody>
                  <a:tcPr marL="7620" marR="7620" marT="7620" marB="0" anchor="ctr"/>
                </a:tc>
              </a:tr>
              <a:tr h="412045">
                <a:tc>
                  <a:txBody>
                    <a:bodyPr/>
                    <a:lstStyle/>
                    <a:p>
                      <a:pPr algn="ctr" fontAlgn="ctr"/>
                      <a:r>
                        <a:rPr lang="es-CO" sz="600" b="0" i="0" u="none" strike="noStrike">
                          <a:effectLst/>
                          <a:latin typeface="Arial"/>
                        </a:rPr>
                        <a:t>20186001057812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ANEXA COPIA DE UNA DENUNCIA POR ACTOS DE CORRUPCION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20186001057882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ELECCIÓN ABREVIADA DE MENOR CUANTÍA CNSC – PAMC - 017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20186001057932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20182230687781</a:t>
                      </a:r>
                    </a:p>
                  </a:txBody>
                  <a:tcPr marL="7620" marR="7620" marT="7620" marB="0" anchor="ctr"/>
                </a:tc>
              </a:tr>
              <a:tr h="412045">
                <a:tc>
                  <a:txBody>
                    <a:bodyPr/>
                    <a:lstStyle/>
                    <a:p>
                      <a:pPr algn="ctr" fontAlgn="ctr"/>
                      <a:r>
                        <a:rPr lang="es-CO" sz="600" b="0" i="0" u="none" strike="noStrike">
                          <a:effectLst/>
                          <a:latin typeface="Arial"/>
                        </a:rPr>
                        <a:t>20186001057942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vi-VN" sz="600" b="0" i="0" u="none" strike="noStrike">
                          <a:effectLst/>
                          <a:latin typeface="Arial"/>
                        </a:rPr>
                        <a:t> REGISTRO PÚBLICO CARRERA DOCENTE</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20181700683401</a:t>
                      </a:r>
                    </a:p>
                  </a:txBody>
                  <a:tcPr marL="7620" marR="7620" marT="7620" marB="0" anchor="ctr"/>
                </a:tc>
              </a:tr>
              <a:tr h="412045">
                <a:tc>
                  <a:txBody>
                    <a:bodyPr/>
                    <a:lstStyle/>
                    <a:p>
                      <a:pPr algn="ctr" fontAlgn="ctr"/>
                      <a:r>
                        <a:rPr lang="es-CO" sz="600" b="0" i="0" u="none" strike="noStrike">
                          <a:effectLst/>
                          <a:latin typeface="Arial"/>
                        </a:rPr>
                        <a:t>20186001057992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RESPUESTA: RESPUESTA A RADICADO ELECTRÓNICO NO. 20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20186001058002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RESPUESTA RADICADO No 20181700544161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20181700685061</a:t>
                      </a:r>
                    </a:p>
                  </a:txBody>
                  <a:tcPr marL="7620" marR="7620" marT="7620" marB="0" anchor="ctr"/>
                </a:tc>
              </a:tr>
              <a:tr h="493103">
                <a:tc>
                  <a:txBody>
                    <a:bodyPr/>
                    <a:lstStyle/>
                    <a:p>
                      <a:pPr algn="ctr" fontAlgn="ctr"/>
                      <a:r>
                        <a:rPr lang="es-CO" sz="600" b="0" i="0" u="none" strike="noStrike">
                          <a:effectLst/>
                          <a:latin typeface="Arial"/>
                        </a:rPr>
                        <a:t>20186001058022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FACTURA DE VENTA N° 13056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793151021"/>
      </p:ext>
    </p:extLst>
  </p:cSld>
  <p:clrMapOvr>
    <a:masterClrMapping/>
  </p:clrMapOvr>
  <p:timing>
    <p:tnLst>
      <p:par>
        <p:cTn id="1" dur="indefinite" restart="never" nodeType="tmRoot"/>
      </p:par>
    </p:tnLst>
  </p:timing>
</p:sld>
</file>

<file path=ppt/slides/slide149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1498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33331268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20186001058062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CAMBIO NUMERO DE CEDULA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20186001058082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SECRETARIA GENERAL</a:t>
                      </a:r>
                    </a:p>
                  </a:txBody>
                  <a:tcPr marL="7620" marR="7620" marT="7620" marB="0" anchor="ctr"/>
                </a:tc>
                <a:tc>
                  <a:txBody>
                    <a:bodyPr/>
                    <a:lstStyle/>
                    <a:p>
                      <a:pPr algn="ctr" fontAlgn="ctr"/>
                      <a:r>
                        <a:rPr lang="es-CO" sz="600" b="0" i="0" u="none" strike="noStrike">
                          <a:effectLst/>
                          <a:latin typeface="Arial"/>
                        </a:rPr>
                        <a:t>PTP ACCCESO - REMISION POR COMPETENCIA DE PETICION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20186001058092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AUTO CNSC N° 20182130016894 - NO EXCLUSION DE LA LISTA DE ELEGIBLES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20186001058102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RESPUESTA A RADICADO No. 20185000640441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20181700689591</a:t>
                      </a:r>
                    </a:p>
                  </a:txBody>
                  <a:tcPr marL="7620" marR="7620" marT="7620" marB="0" anchor="ctr"/>
                </a:tc>
              </a:tr>
              <a:tr h="412045">
                <a:tc>
                  <a:txBody>
                    <a:bodyPr/>
                    <a:lstStyle/>
                    <a:p>
                      <a:pPr algn="ctr" fontAlgn="ctr"/>
                      <a:r>
                        <a:rPr lang="es-CO" sz="600" b="0" i="0" u="none" strike="noStrike">
                          <a:effectLst/>
                          <a:latin typeface="Arial"/>
                        </a:rPr>
                        <a:t>20186001058132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20186001058162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RADICADO No. 20183130430741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20186001058182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337-IGAC</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20186001058192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INFORMACIÓN FUNCIÓN PUBLICA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20186001058202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96132144"/>
      </p:ext>
    </p:extLst>
  </p:cSld>
  <p:clrMapOvr>
    <a:masterClrMapping/>
  </p:clrMapOvr>
  <p:timing>
    <p:tnLst>
      <p:par>
        <p:cTn id="1" dur="indefinite" restart="never" nodeType="tmRoot"/>
      </p:par>
    </p:tnLst>
  </p:timing>
</p:sld>
</file>

<file path=ppt/slides/slide149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1499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0778127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20186001058212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INFORME EVALUACION LABORAL DIRECCION TERRITORIAL DEL TOLIMA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20186001058242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427-2016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20186001058252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RESPUESTA DE CONSULTA RESPECTO A LA INCLUSION DE CARGOS VACANTES POR RAZONES DE UBICACION EN ZONA INDIGENA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20186001058262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ESPECIAL - REVISION CASO DIDIER RESTREPO ESCOBAR - RECURSO DE REPOSICION CONTRA RESOLUCION CNSC N° 20181020151765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20186001058312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20186001058322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427-2016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20186001058342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COMUNICACIÓN DE ACTO ADMINISTRATIVO 20182130016664 PROFERIDO POR LA CNSC.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20186001058382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427-2016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20186001058402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18894504"/>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012246482"/>
              </p:ext>
            </p:extLst>
          </p:nvPr>
        </p:nvGraphicFramePr>
        <p:xfrm>
          <a:off x="539551" y="1340767"/>
          <a:ext cx="8208913" cy="4692962"/>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1406">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74007">
                <a:tc>
                  <a:txBody>
                    <a:bodyPr/>
                    <a:lstStyle/>
                    <a:p>
                      <a:pPr algn="ctr" fontAlgn="ctr"/>
                      <a:r>
                        <a:rPr lang="es-ES" sz="700" b="0" i="0" u="none" strike="noStrike" dirty="0">
                          <a:solidFill>
                            <a:srgbClr val="000000"/>
                          </a:solidFill>
                          <a:effectLst/>
                          <a:latin typeface="Arial" panose="020B0604020202020204" pitchFamily="34" charset="0"/>
                        </a:rPr>
                        <a:t>201810020054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201810020054</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201810020055</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201810020056</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201810020057</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201810020058</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201810020059</a:t>
                      </a:r>
                    </a:p>
                  </a:txBody>
                  <a:tcPr marL="9525" marR="9525" marT="9525" marB="0" anchor="ctr"/>
                </a:tc>
              </a:tr>
              <a:tr h="403514">
                <a:tc>
                  <a:txBody>
                    <a:bodyPr/>
                    <a:lstStyle/>
                    <a:p>
                      <a:pPr algn="ctr" fontAlgn="ctr"/>
                      <a:r>
                        <a:rPr lang="es-ES" sz="700" b="0" i="0" u="none" strike="noStrike">
                          <a:solidFill>
                            <a:srgbClr val="000000"/>
                          </a:solidFill>
                          <a:effectLst/>
                          <a:latin typeface="Arial" panose="020B0604020202020204" pitchFamily="34" charset="0"/>
                        </a:rPr>
                        <a:t>201810020060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201810020060</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201810020061</a:t>
                      </a:r>
                    </a:p>
                  </a:txBody>
                  <a:tcPr marL="9525" marR="9525" marT="9525" marB="0" anchor="ctr"/>
                </a:tc>
              </a:tr>
              <a:tr h="403514">
                <a:tc>
                  <a:txBody>
                    <a:bodyPr/>
                    <a:lstStyle/>
                    <a:p>
                      <a:pPr algn="ctr" fontAlgn="ctr"/>
                      <a:r>
                        <a:rPr lang="es-ES" sz="700" b="0" i="0" u="none" strike="noStrike">
                          <a:solidFill>
                            <a:srgbClr val="000000"/>
                          </a:solidFill>
                          <a:effectLst/>
                          <a:latin typeface="Arial" panose="020B0604020202020204" pitchFamily="34" charset="0"/>
                        </a:rPr>
                        <a:t>201810020062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201810020062</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201810020063</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201810020064</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201810020065</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201810020066</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201810020067</a:t>
                      </a:r>
                    </a:p>
                  </a:txBody>
                  <a:tcPr marL="9525" marR="9525" marT="9525" marB="0" anchor="ctr"/>
                </a:tc>
              </a:tr>
              <a:tr h="274007">
                <a:tc>
                  <a:txBody>
                    <a:bodyPr/>
                    <a:lstStyle/>
                    <a:p>
                      <a:pPr algn="ctr" fontAlgn="ctr"/>
                      <a:r>
                        <a:rPr lang="es-ES" sz="700" b="0" i="0" u="none" strike="noStrike" dirty="0">
                          <a:solidFill>
                            <a:srgbClr val="000000"/>
                          </a:solidFill>
                          <a:effectLst/>
                          <a:latin typeface="Arial" panose="020B0604020202020204" pitchFamily="34" charset="0"/>
                        </a:rPr>
                        <a:t>201810020068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201810020068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15</a:t>
            </a:fld>
            <a:endParaRPr lang="es-CO"/>
          </a:p>
        </p:txBody>
      </p:sp>
    </p:spTree>
    <p:extLst>
      <p:ext uri="{BB962C8B-B14F-4D97-AF65-F5344CB8AC3E}">
        <p14:creationId xmlns:p14="http://schemas.microsoft.com/office/powerpoint/2010/main" val="775496602"/>
      </p:ext>
    </p:extLst>
  </p:cSld>
  <p:clrMapOvr>
    <a:masterClrMapping/>
  </p:clrMapOvr>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05776291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201810310022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201810310028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201810310029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201810310030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201810310031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201810310037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150</a:t>
            </a:fld>
            <a:endParaRPr lang="es-CO"/>
          </a:p>
        </p:txBody>
      </p:sp>
    </p:spTree>
    <p:extLst>
      <p:ext uri="{BB962C8B-B14F-4D97-AF65-F5344CB8AC3E}">
        <p14:creationId xmlns:p14="http://schemas.microsoft.com/office/powerpoint/2010/main" val="3104921227"/>
      </p:ext>
    </p:extLst>
  </p:cSld>
  <p:clrMapOvr>
    <a:masterClrMapping/>
  </p:clrMapOvr>
  <p:timing>
    <p:tnLst>
      <p:par>
        <p:cTn id="1" dur="indefinite" restart="never" nodeType="tmRoot"/>
      </p:par>
    </p:tnLst>
  </p:timing>
</p:sld>
</file>

<file path=ppt/slides/slide150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1500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97790742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20186001058412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20186001058442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ELIMINACION DE REGISTRO EN EL MODULO DE SIMO EN EL REGISTRO DE 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20186001058452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DE TRAMITE DADO A DERECHO DE PETICION</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20182210687131</a:t>
                      </a:r>
                    </a:p>
                  </a:txBody>
                  <a:tcPr marL="7620" marR="7620" marT="7620" marB="0" anchor="ctr"/>
                </a:tc>
              </a:tr>
              <a:tr h="412045">
                <a:tc>
                  <a:txBody>
                    <a:bodyPr/>
                    <a:lstStyle/>
                    <a:p>
                      <a:pPr algn="ctr" fontAlgn="ctr"/>
                      <a:r>
                        <a:rPr lang="es-CO" sz="600" b="0" i="0" u="none" strike="noStrike">
                          <a:effectLst/>
                          <a:latin typeface="Arial"/>
                        </a:rPr>
                        <a:t>20186001058472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20182230690141</a:t>
                      </a:r>
                    </a:p>
                  </a:txBody>
                  <a:tcPr marL="7620" marR="7620" marT="7620" marB="0" anchor="ctr"/>
                </a:tc>
              </a:tr>
              <a:tr h="412045">
                <a:tc>
                  <a:txBody>
                    <a:bodyPr/>
                    <a:lstStyle/>
                    <a:p>
                      <a:pPr algn="ctr" fontAlgn="ctr"/>
                      <a:r>
                        <a:rPr lang="es-CO" sz="600" b="0" i="0" u="none" strike="noStrike">
                          <a:effectLst/>
                          <a:latin typeface="Arial"/>
                        </a:rPr>
                        <a:t>20186001058482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20186001058502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A REQUERIMIENTO 20181020638491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20186001058512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INFORMACIÓN DE REGISTRO PÚBLICO DE CARRERA ADMINISTRATIVA.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20186001058532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20182210695511</a:t>
                      </a:r>
                    </a:p>
                  </a:txBody>
                  <a:tcPr marL="7620" marR="7620" marT="7620" marB="0" anchor="ctr"/>
                </a:tc>
              </a:tr>
              <a:tr h="493103">
                <a:tc>
                  <a:txBody>
                    <a:bodyPr/>
                    <a:lstStyle/>
                    <a:p>
                      <a:pPr algn="ctr" fontAlgn="ctr"/>
                      <a:r>
                        <a:rPr lang="es-CO" sz="600" b="0" i="0" u="none" strike="noStrike">
                          <a:effectLst/>
                          <a:latin typeface="Arial"/>
                        </a:rPr>
                        <a:t>20186001058542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dirty="0">
                          <a:effectLst/>
                          <a:latin typeface="Arial"/>
                        </a:rPr>
                        <a:t>20192020001851</a:t>
                      </a:r>
                    </a:p>
                  </a:txBody>
                  <a:tcPr marL="7620" marR="7620" marT="7620" marB="0" anchor="ctr"/>
                </a:tc>
              </a:tr>
            </a:tbl>
          </a:graphicData>
        </a:graphic>
      </p:graphicFrame>
    </p:spTree>
    <p:extLst>
      <p:ext uri="{BB962C8B-B14F-4D97-AF65-F5344CB8AC3E}">
        <p14:creationId xmlns:p14="http://schemas.microsoft.com/office/powerpoint/2010/main" val="1226086727"/>
      </p:ext>
    </p:extLst>
  </p:cSld>
  <p:clrMapOvr>
    <a:masterClrMapping/>
  </p:clrMapOvr>
  <p:timing>
    <p:tnLst>
      <p:par>
        <p:cTn id="1" dur="indefinite" restart="never" nodeType="tmRoot"/>
      </p:par>
    </p:tnLst>
  </p:timing>
</p:sld>
</file>

<file path=ppt/slides/slide150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1501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5110127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20186001058582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NUMERO DE CEDULA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20186001058592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REMISIÓN POR COMPETENCIA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20192210003691</a:t>
                      </a:r>
                    </a:p>
                  </a:txBody>
                  <a:tcPr marL="7620" marR="7620" marT="7620" marB="0" anchor="ctr"/>
                </a:tc>
              </a:tr>
              <a:tr h="412045">
                <a:tc>
                  <a:txBody>
                    <a:bodyPr/>
                    <a:lstStyle/>
                    <a:p>
                      <a:pPr algn="ctr" fontAlgn="ctr"/>
                      <a:r>
                        <a:rPr lang="es-CO" sz="600" b="0" i="0" u="none" strike="noStrike">
                          <a:effectLst/>
                          <a:latin typeface="Arial"/>
                        </a:rPr>
                        <a:t>20186001058602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20182230693201</a:t>
                      </a:r>
                    </a:p>
                  </a:txBody>
                  <a:tcPr marL="7620" marR="7620" marT="7620" marB="0" anchor="ctr"/>
                </a:tc>
              </a:tr>
              <a:tr h="412045">
                <a:tc>
                  <a:txBody>
                    <a:bodyPr/>
                    <a:lstStyle/>
                    <a:p>
                      <a:pPr algn="ctr" fontAlgn="ctr"/>
                      <a:r>
                        <a:rPr lang="es-CO" sz="600" b="0" i="0" u="none" strike="noStrike">
                          <a:effectLst/>
                          <a:latin typeface="Arial"/>
                        </a:rPr>
                        <a:t>20186001058612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DESIGNACION DEFENSOR EXPEDIENTE NO. 013-2014 RADICADO NO. 20183000664641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20186001058622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20186001058632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20182230693211</a:t>
                      </a:r>
                    </a:p>
                  </a:txBody>
                  <a:tcPr marL="7620" marR="7620" marT="7620" marB="0" anchor="ctr"/>
                </a:tc>
              </a:tr>
              <a:tr h="412045">
                <a:tc>
                  <a:txBody>
                    <a:bodyPr/>
                    <a:lstStyle/>
                    <a:p>
                      <a:pPr algn="ctr" fontAlgn="ctr"/>
                      <a:r>
                        <a:rPr lang="es-CO" sz="600" b="0" i="0" u="none" strike="noStrike">
                          <a:effectLst/>
                          <a:latin typeface="Arial"/>
                        </a:rPr>
                        <a:t>20186001058652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20186001058902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RESOLUCIONES </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20181700687331</a:t>
                      </a:r>
                    </a:p>
                  </a:txBody>
                  <a:tcPr marL="7620" marR="7620" marT="7620" marB="0" anchor="ctr"/>
                </a:tc>
              </a:tr>
              <a:tr h="493103">
                <a:tc>
                  <a:txBody>
                    <a:bodyPr/>
                    <a:lstStyle/>
                    <a:p>
                      <a:pPr algn="ctr" fontAlgn="ctr"/>
                      <a:r>
                        <a:rPr lang="es-CO" sz="600" b="0" i="0" u="none" strike="noStrike">
                          <a:effectLst/>
                          <a:latin typeface="Arial"/>
                        </a:rPr>
                        <a:t>20186001058942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vi-VN" sz="600" b="0" i="0" u="none" strike="noStrike">
                          <a:effectLst/>
                          <a:latin typeface="Arial"/>
                        </a:rPr>
                        <a:t>DERECHO DE PETICIÓN CONVOCATORIA 428-2016 URGENTE</a:t>
                      </a:r>
                      <a:br>
                        <a:rPr lang="vi-VN" sz="600" b="0" i="0" u="none" strike="noStrike">
                          <a:effectLst/>
                          <a:latin typeface="Arial"/>
                        </a:rPr>
                      </a:br>
                      <a:endParaRPr lang="vi-VN"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dirty="0">
                          <a:effectLst/>
                          <a:latin typeface="Arial"/>
                        </a:rPr>
                        <a:t>20185000693511</a:t>
                      </a:r>
                    </a:p>
                  </a:txBody>
                  <a:tcPr marL="7620" marR="7620" marT="7620" marB="0" anchor="ctr"/>
                </a:tc>
              </a:tr>
            </a:tbl>
          </a:graphicData>
        </a:graphic>
      </p:graphicFrame>
    </p:spTree>
    <p:extLst>
      <p:ext uri="{BB962C8B-B14F-4D97-AF65-F5344CB8AC3E}">
        <p14:creationId xmlns:p14="http://schemas.microsoft.com/office/powerpoint/2010/main" val="1846136857"/>
      </p:ext>
    </p:extLst>
  </p:cSld>
  <p:clrMapOvr>
    <a:masterClrMapping/>
  </p:clrMapOvr>
  <p:timing>
    <p:tnLst>
      <p:par>
        <p:cTn id="1" dur="indefinite" restart="never" nodeType="tmRoot"/>
      </p:par>
    </p:tnLst>
  </p:timing>
</p:sld>
</file>

<file path=ppt/slides/slide150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1502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74799381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20186001058952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SEDCAUCA EDUCACIÓN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20186001058962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ALCALDÍA DE TUMACO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20186001058992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PETICIÓN CONVOCATORIA 428-2016 URGENTE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20186001059002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20181700688401</a:t>
                      </a:r>
                    </a:p>
                  </a:txBody>
                  <a:tcPr marL="7620" marR="7620" marT="7620" marB="0" anchor="ctr"/>
                </a:tc>
              </a:tr>
              <a:tr h="412045">
                <a:tc>
                  <a:txBody>
                    <a:bodyPr/>
                    <a:lstStyle/>
                    <a:p>
                      <a:pPr algn="ctr" fontAlgn="ctr"/>
                      <a:r>
                        <a:rPr lang="es-CO" sz="600" b="0" i="0" u="none" strike="noStrike">
                          <a:effectLst/>
                          <a:latin typeface="Arial"/>
                        </a:rPr>
                        <a:t>20186001059012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ACTUALIZACION DEL REGISTRO PUBLICO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20186001059022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REMISION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20186001059032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FACTURA DE VENTA N° 518 - COLSOF S.A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20186001059182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20182210687181</a:t>
                      </a:r>
                    </a:p>
                  </a:txBody>
                  <a:tcPr marL="7620" marR="7620" marT="7620" marB="0" anchor="ctr"/>
                </a:tc>
              </a:tr>
              <a:tr h="493103">
                <a:tc>
                  <a:txBody>
                    <a:bodyPr/>
                    <a:lstStyle/>
                    <a:p>
                      <a:pPr algn="ctr" fontAlgn="ctr"/>
                      <a:r>
                        <a:rPr lang="es-CO" sz="600" b="0" i="0" u="none" strike="noStrike">
                          <a:effectLst/>
                          <a:latin typeface="Arial"/>
                        </a:rPr>
                        <a:t>20186001059192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380592174"/>
      </p:ext>
    </p:extLst>
  </p:cSld>
  <p:clrMapOvr>
    <a:masterClrMapping/>
  </p:clrMapOvr>
  <p:timing>
    <p:tnLst>
      <p:par>
        <p:cTn id="1" dur="indefinite" restart="never" nodeType="tmRoot"/>
      </p:par>
    </p:tnLst>
  </p:timing>
</p:sld>
</file>

<file path=ppt/slides/slide150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1503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98313476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20186001059202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20192020001881</a:t>
                      </a:r>
                    </a:p>
                  </a:txBody>
                  <a:tcPr marL="7620" marR="7620" marT="7620" marB="0" anchor="ctr"/>
                </a:tc>
              </a:tr>
              <a:tr h="446138">
                <a:tc>
                  <a:txBody>
                    <a:bodyPr/>
                    <a:lstStyle/>
                    <a:p>
                      <a:pPr algn="ctr" fontAlgn="ctr"/>
                      <a:r>
                        <a:rPr lang="es-CO" sz="600" b="0" i="0" u="none" strike="noStrike">
                          <a:effectLst/>
                          <a:latin typeface="Arial"/>
                        </a:rPr>
                        <a:t>20186001059212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RESPUESTA A RAD. NO. 20186000913962 </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20182010693541</a:t>
                      </a:r>
                    </a:p>
                  </a:txBody>
                  <a:tcPr marL="7620" marR="7620" marT="7620" marB="0" anchor="ctr"/>
                </a:tc>
              </a:tr>
              <a:tr h="412045">
                <a:tc>
                  <a:txBody>
                    <a:bodyPr/>
                    <a:lstStyle/>
                    <a:p>
                      <a:pPr algn="ctr" fontAlgn="ctr"/>
                      <a:r>
                        <a:rPr lang="es-CO" sz="600" b="0" i="0" u="none" strike="noStrike">
                          <a:effectLst/>
                          <a:latin typeface="Arial"/>
                        </a:rPr>
                        <a:t>20186001059222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DERECHO DE PETICIÓN - EFICIENCIA ADMINISTRATIVA Y CUMPLIMIENTO LEGAL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20186001059242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20186001059252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20186001059272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20186001059312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20186001059332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20186001059352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it-IT" sz="600" b="0" i="0" u="none" strike="noStrike">
                          <a:effectLst/>
                          <a:latin typeface="Arial"/>
                        </a:rPr>
                        <a:t>SOLICITUD CONVOCATORIA 431-2016 DISTRITO CAPITAL </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073471897"/>
      </p:ext>
    </p:extLst>
  </p:cSld>
  <p:clrMapOvr>
    <a:masterClrMapping/>
  </p:clrMapOvr>
  <p:timing>
    <p:tnLst>
      <p:par>
        <p:cTn id="1" dur="indefinite" restart="never" nodeType="tmRoot"/>
      </p:par>
    </p:tnLst>
  </p:timing>
</p:sld>
</file>

<file path=ppt/slides/slide150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1504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01572187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20186001059372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20186001059382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20186001059392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20186001059402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20186001059412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20182230691291</a:t>
                      </a:r>
                    </a:p>
                  </a:txBody>
                  <a:tcPr marL="7620" marR="7620" marT="7620" marB="0" anchor="ctr"/>
                </a:tc>
              </a:tr>
              <a:tr h="412045">
                <a:tc>
                  <a:txBody>
                    <a:bodyPr/>
                    <a:lstStyle/>
                    <a:p>
                      <a:pPr algn="ctr" fontAlgn="ctr"/>
                      <a:r>
                        <a:rPr lang="es-CO" sz="600" b="0" i="0" u="none" strike="noStrike">
                          <a:effectLst/>
                          <a:latin typeface="Arial"/>
                        </a:rPr>
                        <a:t>20186001059442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624 A 638 DEFENSA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20182110695031</a:t>
                      </a:r>
                    </a:p>
                  </a:txBody>
                  <a:tcPr marL="7620" marR="7620" marT="7620" marB="0" anchor="ctr"/>
                </a:tc>
              </a:tr>
              <a:tr h="412045">
                <a:tc>
                  <a:txBody>
                    <a:bodyPr/>
                    <a:lstStyle/>
                    <a:p>
                      <a:pPr algn="ctr" fontAlgn="ctr"/>
                      <a:r>
                        <a:rPr lang="es-CO" sz="600" b="0" i="0" u="none" strike="noStrike">
                          <a:effectLst/>
                          <a:latin typeface="Arial"/>
                        </a:rPr>
                        <a:t>20186001059472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20182230687701</a:t>
                      </a:r>
                    </a:p>
                  </a:txBody>
                  <a:tcPr marL="7620" marR="7620" marT="7620" marB="0" anchor="ctr"/>
                </a:tc>
              </a:tr>
              <a:tr h="412045">
                <a:tc>
                  <a:txBody>
                    <a:bodyPr/>
                    <a:lstStyle/>
                    <a:p>
                      <a:pPr algn="ctr" fontAlgn="ctr"/>
                      <a:r>
                        <a:rPr lang="es-CO" sz="600" b="0" i="0" u="none" strike="noStrike">
                          <a:effectLst/>
                          <a:latin typeface="Arial"/>
                        </a:rPr>
                        <a:t>20186001059482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20192020002611</a:t>
                      </a:r>
                    </a:p>
                  </a:txBody>
                  <a:tcPr marL="7620" marR="7620" marT="7620" marB="0" anchor="ctr"/>
                </a:tc>
              </a:tr>
              <a:tr h="493103">
                <a:tc>
                  <a:txBody>
                    <a:bodyPr/>
                    <a:lstStyle/>
                    <a:p>
                      <a:pPr algn="ctr" fontAlgn="ctr"/>
                      <a:r>
                        <a:rPr lang="es-CO" sz="600" b="0" i="0" u="none" strike="noStrike">
                          <a:effectLst/>
                          <a:latin typeface="Arial"/>
                        </a:rPr>
                        <a:t>20186001059492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196522564"/>
      </p:ext>
    </p:extLst>
  </p:cSld>
  <p:clrMapOvr>
    <a:masterClrMapping/>
  </p:clrMapOvr>
  <p:timing>
    <p:tnLst>
      <p:par>
        <p:cTn id="1" dur="indefinite" restart="never" nodeType="tmRoot"/>
      </p:par>
    </p:tnLst>
  </p:timing>
</p:sld>
</file>

<file path=ppt/slides/slide150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1505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50960625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20186001059502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20186001059512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CAMBIO NUMERO DE CEDULA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20186001059542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20186001059562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20186001059582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20186001059592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20186001059612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20186001059632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CORRECCIÓN EN ERROR DE SIMO EN EVALUACIÓN DE REQUISITOS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20186001059642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511786305"/>
      </p:ext>
    </p:extLst>
  </p:cSld>
  <p:clrMapOvr>
    <a:masterClrMapping/>
  </p:clrMapOvr>
  <p:timing>
    <p:tnLst>
      <p:par>
        <p:cTn id="1" dur="indefinite" restart="never" nodeType="tmRoot"/>
      </p:par>
    </p:tnLst>
  </p:timing>
</p:sld>
</file>

<file path=ppt/slides/slide150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1506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87795505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20186001059662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20186001059672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EVALUACION DE DESEMPEÑO</a:t>
                      </a:r>
                    </a:p>
                  </a:txBody>
                  <a:tcPr marL="7620" marR="7620" marT="7620" marB="0" anchor="ctr"/>
                </a:tc>
                <a:tc>
                  <a:txBody>
                    <a:bodyPr/>
                    <a:lstStyle/>
                    <a:p>
                      <a:pPr algn="ctr" fontAlgn="ctr"/>
                      <a:r>
                        <a:rPr lang="es-CO" sz="600" b="0" i="0" u="none" strike="noStrike">
                          <a:effectLst/>
                          <a:latin typeface="Arial"/>
                        </a:rPr>
                        <a:t>SOLICITUD DE INFORMACION CONVOCATORIA 427-2016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20186001059682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20186001059702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20186001059712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20186001059722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20186001059732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20186001059752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20182210683721</a:t>
                      </a:r>
                    </a:p>
                  </a:txBody>
                  <a:tcPr marL="7620" marR="7620" marT="7620" marB="0" anchor="ctr"/>
                </a:tc>
              </a:tr>
              <a:tr h="493103">
                <a:tc>
                  <a:txBody>
                    <a:bodyPr/>
                    <a:lstStyle/>
                    <a:p>
                      <a:pPr algn="ctr" fontAlgn="ctr"/>
                      <a:r>
                        <a:rPr lang="es-CO" sz="600" b="0" i="0" u="none" strike="noStrike">
                          <a:effectLst/>
                          <a:latin typeface="Arial"/>
                        </a:rPr>
                        <a:t>20186001059772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ELIMINACION DE TODAS LAS REGISTROS DE FORMACION PLATAFORMA SIMO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540959064"/>
      </p:ext>
    </p:extLst>
  </p:cSld>
  <p:clrMapOvr>
    <a:masterClrMapping/>
  </p:clrMapOvr>
  <p:timing>
    <p:tnLst>
      <p:par>
        <p:cTn id="1" dur="indefinite" restart="never" nodeType="tmRoot"/>
      </p:par>
    </p:tnLst>
  </p:timing>
</p:sld>
</file>

<file path=ppt/slides/slide150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1507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8128302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20186001059782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REMISIÓN DE ACTAS DE POSESIÓN - CONVOCATORIA 320 DPS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20186001059802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REMISIÓN DE PRORROGAS - CONVOCATORIA 320 DPS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20186001059822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REMISIÓN DE NOMBRAMIENTOS CONVOCATORIA 320 DPS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20186001059832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AUTORIZACIÓN DE RECOMPOSICIÓN DE LISTAS POR RENUNCIA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20186001059852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20182210689681</a:t>
                      </a:r>
                    </a:p>
                  </a:txBody>
                  <a:tcPr marL="7620" marR="7620" marT="7620" marB="0" anchor="ctr"/>
                </a:tc>
              </a:tr>
              <a:tr h="412045">
                <a:tc>
                  <a:txBody>
                    <a:bodyPr/>
                    <a:lstStyle/>
                    <a:p>
                      <a:pPr algn="ctr" fontAlgn="ctr"/>
                      <a:r>
                        <a:rPr lang="es-CO" sz="600" b="0" i="0" u="none" strike="noStrike">
                          <a:effectLst/>
                          <a:latin typeface="Arial"/>
                        </a:rPr>
                        <a:t>20186001059882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20186001059902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20186001059912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20182230696041</a:t>
                      </a:r>
                    </a:p>
                  </a:txBody>
                  <a:tcPr marL="7620" marR="7620" marT="7620" marB="0" anchor="ctr"/>
                </a:tc>
              </a:tr>
              <a:tr h="493103">
                <a:tc>
                  <a:txBody>
                    <a:bodyPr/>
                    <a:lstStyle/>
                    <a:p>
                      <a:pPr algn="ctr" fontAlgn="ctr"/>
                      <a:r>
                        <a:rPr lang="es-CO" sz="600" b="0" i="0" u="none" strike="noStrike">
                          <a:effectLst/>
                          <a:latin typeface="Arial"/>
                        </a:rPr>
                        <a:t>20186001059952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284560047"/>
      </p:ext>
    </p:extLst>
  </p:cSld>
  <p:clrMapOvr>
    <a:masterClrMapping/>
  </p:clrMapOvr>
  <p:timing>
    <p:tnLst>
      <p:par>
        <p:cTn id="1" dur="indefinite" restart="never" nodeType="tmRoot"/>
      </p:par>
    </p:tnLst>
  </p:timing>
</p:sld>
</file>

<file path=ppt/slides/slide150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1508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71326049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20186001059962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20186001059982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20182230687351</a:t>
                      </a:r>
                    </a:p>
                  </a:txBody>
                  <a:tcPr marL="7620" marR="7620" marT="7620" marB="0" anchor="ctr"/>
                </a:tc>
              </a:tr>
              <a:tr h="412045">
                <a:tc>
                  <a:txBody>
                    <a:bodyPr/>
                    <a:lstStyle/>
                    <a:p>
                      <a:pPr algn="ctr" fontAlgn="ctr"/>
                      <a:r>
                        <a:rPr lang="es-CO" sz="600" b="0" i="0" u="none" strike="noStrike">
                          <a:effectLst/>
                          <a:latin typeface="Arial"/>
                        </a:rPr>
                        <a:t>20186001059992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20182230695951</a:t>
                      </a:r>
                    </a:p>
                  </a:txBody>
                  <a:tcPr marL="7620" marR="7620" marT="7620" marB="0" anchor="ctr"/>
                </a:tc>
              </a:tr>
              <a:tr h="412045">
                <a:tc>
                  <a:txBody>
                    <a:bodyPr/>
                    <a:lstStyle/>
                    <a:p>
                      <a:pPr algn="ctr" fontAlgn="ctr"/>
                      <a:r>
                        <a:rPr lang="es-CO" sz="600" b="0" i="0" u="none" strike="noStrike">
                          <a:effectLst/>
                          <a:latin typeface="Arial"/>
                        </a:rPr>
                        <a:t>20186001060012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20186000917872 DE FECHA 31 DE OCTUBRE DE 2018 URGENTE</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20186001060022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NUMERO DE CEDULA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20186001060062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RESPUESTA FUNCIÓN PÚBLICA RAD. 20182040316711</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20186001060072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20186001060122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INFORMACIÓN DE REGISTRO PÚBLICO DE CARRERA ADMINISTRATIVA.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20186001060132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REQUERIMIENTO ACTUALIZACIÓN REGISTRO PÚBLICO DE CARRERA ADMINISTRATIVA </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dirty="0">
                          <a:effectLst/>
                          <a:latin typeface="Arial"/>
                        </a:rPr>
                        <a:t>20181700684271</a:t>
                      </a:r>
                    </a:p>
                  </a:txBody>
                  <a:tcPr marL="7620" marR="7620" marT="7620" marB="0" anchor="ctr"/>
                </a:tc>
              </a:tr>
            </a:tbl>
          </a:graphicData>
        </a:graphic>
      </p:graphicFrame>
    </p:spTree>
    <p:extLst>
      <p:ext uri="{BB962C8B-B14F-4D97-AF65-F5344CB8AC3E}">
        <p14:creationId xmlns:p14="http://schemas.microsoft.com/office/powerpoint/2010/main" val="2161826915"/>
      </p:ext>
    </p:extLst>
  </p:cSld>
  <p:clrMapOvr>
    <a:masterClrMapping/>
  </p:clrMapOvr>
  <p:timing>
    <p:tnLst>
      <p:par>
        <p:cTn id="1" dur="indefinite" restart="never" nodeType="tmRoot"/>
      </p:par>
    </p:tnLst>
  </p:timing>
</p:sld>
</file>

<file path=ppt/slides/slide150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1509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14500529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20186001060162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POR INCUMPLIMIENTO CIRCULAR 003 2016</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20181700689661</a:t>
                      </a:r>
                    </a:p>
                  </a:txBody>
                  <a:tcPr marL="7620" marR="7620" marT="7620" marB="0" anchor="ctr"/>
                </a:tc>
              </a:tr>
              <a:tr h="446138">
                <a:tc>
                  <a:txBody>
                    <a:bodyPr/>
                    <a:lstStyle/>
                    <a:p>
                      <a:pPr algn="ctr" fontAlgn="ctr"/>
                      <a:r>
                        <a:rPr lang="es-CO" sz="600" b="0" i="0" u="none" strike="noStrike">
                          <a:effectLst/>
                          <a:latin typeface="Arial"/>
                        </a:rPr>
                        <a:t>20186001060202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20186001060222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20186001060282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INFORMACION SISTEMA PROPIO DE EVALUACION DEL DESEMPEÑO </a:t>
                      </a:r>
                    </a:p>
                  </a:txBody>
                  <a:tcPr marL="7620" marR="7620" marT="7620" marB="0" anchor="ctr"/>
                </a:tc>
                <a:tc>
                  <a:txBody>
                    <a:bodyPr/>
                    <a:lstStyle/>
                    <a:p>
                      <a:pPr algn="ctr" fontAlgn="ctr"/>
                      <a:r>
                        <a:rPr lang="es-CO" sz="600" b="0" i="0" u="none" strike="noStrike">
                          <a:effectLst/>
                          <a:latin typeface="Arial"/>
                        </a:rPr>
                        <a:t>11/01/2019</a:t>
                      </a:r>
                    </a:p>
                  </a:txBody>
                  <a:tcPr marL="7620" marR="7620" marT="7620" marB="0" anchor="ctr"/>
                </a:tc>
                <a:tc>
                  <a:txBody>
                    <a:bodyPr/>
                    <a:lstStyle/>
                    <a:p>
                      <a:pPr algn="ctr" fontAlgn="ctr"/>
                      <a:r>
                        <a:rPr lang="es-CO" sz="600" b="0" i="0" u="none" strike="noStrike">
                          <a:effectLst/>
                          <a:latin typeface="Arial"/>
                        </a:rPr>
                        <a:t>20191730000611</a:t>
                      </a:r>
                    </a:p>
                  </a:txBody>
                  <a:tcPr marL="7620" marR="7620" marT="7620" marB="0" anchor="ctr"/>
                </a:tc>
              </a:tr>
              <a:tr h="412045">
                <a:tc>
                  <a:txBody>
                    <a:bodyPr/>
                    <a:lstStyle/>
                    <a:p>
                      <a:pPr algn="ctr" fontAlgn="ctr"/>
                      <a:r>
                        <a:rPr lang="es-CO" sz="600" b="0" i="0" u="none" strike="noStrike">
                          <a:effectLst/>
                          <a:latin typeface="Arial"/>
                        </a:rPr>
                        <a:t>20186001060312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DERECHO DE PETICION - CONVOCATORIA 431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20186001060462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PETICION - SOLICITUD DE ACTUALIZACION EN EL REGISTRO PUBLICO DE CARRERA ADMINISTRATIVA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20181700689581</a:t>
                      </a:r>
                    </a:p>
                  </a:txBody>
                  <a:tcPr marL="7620" marR="7620" marT="7620" marB="0" anchor="ctr"/>
                </a:tc>
              </a:tr>
              <a:tr h="412045">
                <a:tc>
                  <a:txBody>
                    <a:bodyPr/>
                    <a:lstStyle/>
                    <a:p>
                      <a:pPr algn="ctr" fontAlgn="ctr"/>
                      <a:r>
                        <a:rPr lang="es-CO" sz="600" b="0" i="0" u="none" strike="noStrike">
                          <a:effectLst/>
                          <a:latin typeface="Arial"/>
                        </a:rPr>
                        <a:t>20186001060572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LINEAMIENTO RESPECTO DE LA EVALUACION DEL DESEMPEÑO Y SEGUIMIENTO DE LOS SERVIDORES DE LIBRE NOMBRAMIENTO Y REMOCION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20186001060602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PRORROGA</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20182110679771</a:t>
                      </a:r>
                    </a:p>
                  </a:txBody>
                  <a:tcPr marL="7620" marR="7620" marT="7620" marB="0" anchor="ctr"/>
                </a:tc>
              </a:tr>
              <a:tr h="493103">
                <a:tc>
                  <a:txBody>
                    <a:bodyPr/>
                    <a:lstStyle/>
                    <a:p>
                      <a:pPr algn="ctr" fontAlgn="ctr"/>
                      <a:r>
                        <a:rPr lang="es-CO" sz="600" b="0" i="0" u="none" strike="noStrike">
                          <a:effectLst/>
                          <a:latin typeface="Arial"/>
                        </a:rPr>
                        <a:t>20186001060612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RESPUESTA A REQUERIMIENTO POR PRESUNTO INCUMPLIMIENTO DE NORMAS DE CARRERA ADMINISTRATIVA </a:t>
                      </a: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dirty="0">
                          <a:effectLst/>
                          <a:latin typeface="Arial"/>
                        </a:rPr>
                        <a:t>20191700007281</a:t>
                      </a:r>
                    </a:p>
                  </a:txBody>
                  <a:tcPr marL="7620" marR="7620" marT="7620" marB="0" anchor="ctr"/>
                </a:tc>
              </a:tr>
            </a:tbl>
          </a:graphicData>
        </a:graphic>
      </p:graphicFrame>
    </p:spTree>
    <p:extLst>
      <p:ext uri="{BB962C8B-B14F-4D97-AF65-F5344CB8AC3E}">
        <p14:creationId xmlns:p14="http://schemas.microsoft.com/office/powerpoint/2010/main" val="4207201452"/>
      </p:ext>
    </p:extLst>
  </p:cSld>
  <p:clrMapOvr>
    <a:masterClrMapping/>
  </p:clrMapOvr>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23384667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201810310038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201810310044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201810310045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331 de 2015 - Migración Colombia</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331 de 2015 - Migración Colombia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201810310046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201810310047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Sugerencia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Comunicaciones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Comunicaciones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201810310053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151</a:t>
            </a:fld>
            <a:endParaRPr lang="es-CO"/>
          </a:p>
        </p:txBody>
      </p:sp>
    </p:spTree>
    <p:extLst>
      <p:ext uri="{BB962C8B-B14F-4D97-AF65-F5344CB8AC3E}">
        <p14:creationId xmlns:p14="http://schemas.microsoft.com/office/powerpoint/2010/main" val="3034406217"/>
      </p:ext>
    </p:extLst>
  </p:cSld>
  <p:clrMapOvr>
    <a:masterClrMapping/>
  </p:clrMapOvr>
  <p:timing>
    <p:tnLst>
      <p:par>
        <p:cTn id="1" dur="indefinite" restart="never" nodeType="tmRoot"/>
      </p:par>
    </p:tnLst>
  </p:timing>
</p:sld>
</file>

<file path=ppt/slides/slide151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1510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50156149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20186001060652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TRASLADO POR COMPETENCIA - SOLICITUD INTERVENCION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20186001060822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PETICION CONTROVERSIA GOBERNACION Y SINTRADEPARTAMENTAL</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20186001060912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 CONVOCATORIA 428 </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20185000695431</a:t>
                      </a:r>
                    </a:p>
                  </a:txBody>
                  <a:tcPr marL="7620" marR="7620" marT="7620" marB="0" anchor="ctr"/>
                </a:tc>
              </a:tr>
              <a:tr h="412045">
                <a:tc>
                  <a:txBody>
                    <a:bodyPr/>
                    <a:lstStyle/>
                    <a:p>
                      <a:pPr algn="ctr" fontAlgn="ctr"/>
                      <a:r>
                        <a:rPr lang="es-CO" sz="600" b="0" i="0" u="none" strike="noStrike">
                          <a:effectLst/>
                          <a:latin typeface="Arial"/>
                        </a:rPr>
                        <a:t>20186001060942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QUEJA - VULNERACION DE DERECHOS - INSTITUTO DEPARTAMENTAL DE SALUD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20186001060962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CUMPLIMIENTO - CONVOCATORIA 427 - SANDRA DUARTE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20186001060992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RESPUESTA A OFICIO - REQUERIMIENTO POR INCUMPLIMIENTO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20186001061022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IRREGULARIDADES CONVOCATORIA 431 - ANGELA PAOLA CIFUENTES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20186001061032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ACLARACION FECHA Y HORA DE PRESENTACION EXAMEN - EMILIANO CABRERA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20186001061042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APLAZAMIENTO FECHA DE INSCRIPCION POR NO INGRESO A SIMO - ANA YEIN CASTELLANOS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672663874"/>
      </p:ext>
    </p:extLst>
  </p:cSld>
  <p:clrMapOvr>
    <a:masterClrMapping/>
  </p:clrMapOvr>
  <p:timing>
    <p:tnLst>
      <p:par>
        <p:cTn id="1" dur="indefinite" restart="never" nodeType="tmRoot"/>
      </p:par>
    </p:tnLst>
  </p:timing>
</p:sld>
</file>

<file path=ppt/slides/slide151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1511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0041661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20186001061052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DERECHO DE PETICION EN INTERES PARTICULAR </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20182000690171</a:t>
                      </a:r>
                    </a:p>
                  </a:txBody>
                  <a:tcPr marL="7620" marR="7620" marT="7620" marB="0" anchor="ctr"/>
                </a:tc>
              </a:tr>
              <a:tr h="446138">
                <a:tc>
                  <a:txBody>
                    <a:bodyPr/>
                    <a:lstStyle/>
                    <a:p>
                      <a:pPr algn="ctr" fontAlgn="ctr"/>
                      <a:r>
                        <a:rPr lang="es-CO" sz="600" b="0" i="0" u="none" strike="noStrike">
                          <a:effectLst/>
                          <a:latin typeface="Arial"/>
                        </a:rPr>
                        <a:t>20186001061102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RECLAMACION - CONVOCATORIA DIAN - GILMA YOLANDA DUEÑAS MORALES </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20192210010691</a:t>
                      </a:r>
                    </a:p>
                  </a:txBody>
                  <a:tcPr marL="7620" marR="7620" marT="7620" marB="0" anchor="ctr"/>
                </a:tc>
              </a:tr>
              <a:tr h="412045">
                <a:tc>
                  <a:txBody>
                    <a:bodyPr/>
                    <a:lstStyle/>
                    <a:p>
                      <a:pPr algn="ctr" fontAlgn="ctr"/>
                      <a:r>
                        <a:rPr lang="es-CO" sz="600" b="0" i="0" u="none" strike="noStrike">
                          <a:effectLst/>
                          <a:latin typeface="Arial"/>
                        </a:rPr>
                        <a:t>20186001061112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DERECHO DE PETICION - INFORMACION SOBRE CONVOCATORIAS - MATEO LOPEZ ORTIZ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20186001061122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QUEJA - CONVOCATORIA 428 - JEAN MARCEL CABRERA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20186001061152</a:t>
                      </a:r>
                    </a:p>
                  </a:txBody>
                  <a:tcPr marL="7620" marR="7620" marT="7620" marB="0" anchor="ctr"/>
                </a:tc>
                <a:tc>
                  <a:txBody>
                    <a:bodyPr/>
                    <a:lstStyle/>
                    <a:p>
                      <a:pPr algn="ctr" fontAlgn="ctr"/>
                      <a:r>
                        <a:rPr lang="es-CO" sz="600" b="0" i="0" u="none" strike="noStrike">
                          <a:effectLst/>
                          <a:latin typeface="Arial"/>
                        </a:rPr>
                        <a:t>14/12/2018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RECLAMACION - CONVOCATORIA 428 - YANETH ANAYA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20183201064272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REFERENCIA 2018092112 / MNSN </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20185000696521</a:t>
                      </a:r>
                    </a:p>
                  </a:txBody>
                  <a:tcPr marL="7620" marR="7620" marT="7620" marB="0" anchor="ctr"/>
                </a:tc>
              </a:tr>
              <a:tr h="412045">
                <a:tc>
                  <a:txBody>
                    <a:bodyPr/>
                    <a:lstStyle/>
                    <a:p>
                      <a:pPr algn="ctr" fontAlgn="ctr"/>
                      <a:r>
                        <a:rPr lang="es-CO" sz="600" b="0" i="0" u="none" strike="noStrike">
                          <a:effectLst/>
                          <a:latin typeface="Arial"/>
                        </a:rPr>
                        <a:t>20183201066472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DIRGIDA A PROCURADURIA GENERAL DE LA NACION.CON RELACION A LA QUEJA DE LA SRA. ALEJANDRA SANCHEZ FARFAN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20186001061262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437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20186001061272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DE INFORMACION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298290142"/>
      </p:ext>
    </p:extLst>
  </p:cSld>
  <p:clrMapOvr>
    <a:masterClrMapping/>
  </p:clrMapOvr>
  <p:timing>
    <p:tnLst>
      <p:par>
        <p:cTn id="1" dur="indefinite" restart="never" nodeType="tmRoot"/>
      </p:par>
    </p:tnLst>
  </p:timing>
</p:sld>
</file>

<file path=ppt/slides/slide151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1512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45916251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20186001061282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438-506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20186001061302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CAMBIO DE INFORMACION SIMO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20186001061312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DE ADMINISTRACION DE  CARRERA ADMINISTRATIVA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20186001061322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20186001061332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20186001061342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20186001061352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20186001061362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20186001061372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dirty="0">
                          <a:effectLst/>
                          <a:latin typeface="Arial"/>
                        </a:rPr>
                        <a:t>20192230011021</a:t>
                      </a:r>
                    </a:p>
                  </a:txBody>
                  <a:tcPr marL="7620" marR="7620" marT="7620" marB="0" anchor="ctr"/>
                </a:tc>
              </a:tr>
            </a:tbl>
          </a:graphicData>
        </a:graphic>
      </p:graphicFrame>
    </p:spTree>
    <p:extLst>
      <p:ext uri="{BB962C8B-B14F-4D97-AF65-F5344CB8AC3E}">
        <p14:creationId xmlns:p14="http://schemas.microsoft.com/office/powerpoint/2010/main" val="3436216857"/>
      </p:ext>
    </p:extLst>
  </p:cSld>
  <p:clrMapOvr>
    <a:masterClrMapping/>
  </p:clrMapOvr>
  <p:timing>
    <p:tnLst>
      <p:par>
        <p:cTn id="1" dur="indefinite" restart="never" nodeType="tmRoot"/>
      </p:par>
    </p:tnLst>
  </p:timing>
</p:sld>
</file>

<file path=ppt/slides/slide151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1513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24523754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20186001061382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20186001061392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20182230693471</a:t>
                      </a:r>
                    </a:p>
                  </a:txBody>
                  <a:tcPr marL="7620" marR="7620" marT="7620" marB="0" anchor="ctr"/>
                </a:tc>
              </a:tr>
              <a:tr h="412045">
                <a:tc>
                  <a:txBody>
                    <a:bodyPr/>
                    <a:lstStyle/>
                    <a:p>
                      <a:pPr algn="ctr" fontAlgn="ctr"/>
                      <a:r>
                        <a:rPr lang="es-CO" sz="600" b="0" i="0" u="none" strike="noStrike">
                          <a:effectLst/>
                          <a:latin typeface="Arial"/>
                        </a:rPr>
                        <a:t>20186001061422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20192230011031</a:t>
                      </a:r>
                    </a:p>
                  </a:txBody>
                  <a:tcPr marL="7620" marR="7620" marT="7620" marB="0" anchor="ctr"/>
                </a:tc>
              </a:tr>
              <a:tr h="412045">
                <a:tc>
                  <a:txBody>
                    <a:bodyPr/>
                    <a:lstStyle/>
                    <a:p>
                      <a:pPr algn="ctr" fontAlgn="ctr"/>
                      <a:r>
                        <a:rPr lang="es-CO" sz="600" b="0" i="0" u="none" strike="noStrike">
                          <a:effectLst/>
                          <a:latin typeface="Arial"/>
                        </a:rPr>
                        <a:t>20186001061432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REMISION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20186001061452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RESOLUCION 20182020074325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20186001061482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20192230011041</a:t>
                      </a:r>
                    </a:p>
                  </a:txBody>
                  <a:tcPr marL="7620" marR="7620" marT="7620" marB="0" anchor="ctr"/>
                </a:tc>
              </a:tr>
              <a:tr h="412045">
                <a:tc>
                  <a:txBody>
                    <a:bodyPr/>
                    <a:lstStyle/>
                    <a:p>
                      <a:pPr algn="ctr" fontAlgn="ctr"/>
                      <a:r>
                        <a:rPr lang="es-CO" sz="600" b="0" i="0" u="none" strike="noStrike">
                          <a:effectLst/>
                          <a:latin typeface="Arial"/>
                        </a:rPr>
                        <a:t>20186001061522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20186001061532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20192230011051</a:t>
                      </a:r>
                    </a:p>
                  </a:txBody>
                  <a:tcPr marL="7620" marR="7620" marT="7620" marB="0" anchor="ctr"/>
                </a:tc>
              </a:tr>
              <a:tr h="493103">
                <a:tc>
                  <a:txBody>
                    <a:bodyPr/>
                    <a:lstStyle/>
                    <a:p>
                      <a:pPr algn="ctr" fontAlgn="ctr"/>
                      <a:r>
                        <a:rPr lang="es-CO" sz="600" b="0" i="0" u="none" strike="noStrike">
                          <a:effectLst/>
                          <a:latin typeface="Arial"/>
                        </a:rPr>
                        <a:t>20186001061562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154284720"/>
      </p:ext>
    </p:extLst>
  </p:cSld>
  <p:clrMapOvr>
    <a:masterClrMapping/>
  </p:clrMapOvr>
  <p:timing>
    <p:tnLst>
      <p:par>
        <p:cTn id="1" dur="indefinite" restart="never" nodeType="tmRoot"/>
      </p:par>
    </p:tnLst>
  </p:timing>
</p:sld>
</file>

<file path=ppt/slides/slide151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1514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3225811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20186001061582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20182230687631</a:t>
                      </a:r>
                    </a:p>
                  </a:txBody>
                  <a:tcPr marL="7620" marR="7620" marT="7620" marB="0" anchor="ctr"/>
                </a:tc>
              </a:tr>
              <a:tr h="446138">
                <a:tc>
                  <a:txBody>
                    <a:bodyPr/>
                    <a:lstStyle/>
                    <a:p>
                      <a:pPr algn="ctr" fontAlgn="ctr"/>
                      <a:r>
                        <a:rPr lang="es-CO" sz="600" b="0" i="0" u="none" strike="noStrike">
                          <a:effectLst/>
                          <a:latin typeface="Arial"/>
                        </a:rPr>
                        <a:t>20186001061622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20186001061652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A LA RESOLUCIÓN CNSC-20182230158005 DEL 30/11/18</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20186001061662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20186001061672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RECURSO EXTRAORDINARIO REVOCATORIA DIRECTA LISTA DE ELEGIBLES OPEC 62116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20186001061692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20182230696911</a:t>
                      </a:r>
                    </a:p>
                  </a:txBody>
                  <a:tcPr marL="7620" marR="7620" marT="7620" marB="0" anchor="ctr"/>
                </a:tc>
              </a:tr>
              <a:tr h="412045">
                <a:tc>
                  <a:txBody>
                    <a:bodyPr/>
                    <a:lstStyle/>
                    <a:p>
                      <a:pPr algn="ctr" fontAlgn="ctr"/>
                      <a:r>
                        <a:rPr lang="es-CO" sz="600" b="0" i="0" u="none" strike="noStrike">
                          <a:effectLst/>
                          <a:latin typeface="Arial"/>
                        </a:rPr>
                        <a:t>20186001061702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20182230687741</a:t>
                      </a:r>
                    </a:p>
                  </a:txBody>
                  <a:tcPr marL="7620" marR="7620" marT="7620" marB="0" anchor="ctr"/>
                </a:tc>
              </a:tr>
              <a:tr h="412045">
                <a:tc>
                  <a:txBody>
                    <a:bodyPr/>
                    <a:lstStyle/>
                    <a:p>
                      <a:pPr algn="ctr" fontAlgn="ctr"/>
                      <a:r>
                        <a:rPr lang="es-CO" sz="600" b="0" i="0" u="none" strike="noStrike">
                          <a:effectLst/>
                          <a:latin typeface="Arial"/>
                        </a:rPr>
                        <a:t>20186001061712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20186001061752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dirty="0">
                          <a:effectLst/>
                          <a:latin typeface="Arial"/>
                        </a:rPr>
                        <a:t>20182230694021</a:t>
                      </a:r>
                    </a:p>
                  </a:txBody>
                  <a:tcPr marL="7620" marR="7620" marT="7620" marB="0" anchor="ctr"/>
                </a:tc>
              </a:tr>
            </a:tbl>
          </a:graphicData>
        </a:graphic>
      </p:graphicFrame>
    </p:spTree>
    <p:extLst>
      <p:ext uri="{BB962C8B-B14F-4D97-AF65-F5344CB8AC3E}">
        <p14:creationId xmlns:p14="http://schemas.microsoft.com/office/powerpoint/2010/main" val="2261965651"/>
      </p:ext>
    </p:extLst>
  </p:cSld>
  <p:clrMapOvr>
    <a:masterClrMapping/>
  </p:clrMapOvr>
  <p:timing>
    <p:tnLst>
      <p:par>
        <p:cTn id="1" dur="indefinite" restart="never" nodeType="tmRoot"/>
      </p:par>
    </p:tnLst>
  </p:timing>
</p:sld>
</file>

<file path=ppt/slides/slide151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1515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62165021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20186001061762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RECUPERAR CONTRASEÑA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20186001061772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CAMBIO NUMERO DE CEDULA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20186001061782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20186001061802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20186001061812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REPORTE DE NOVEDAD DE ENVÍO DE ACTUALIZACIÓN DE DATOS DE LA ESE CUMBITARA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20186001061822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20182230696051</a:t>
                      </a:r>
                    </a:p>
                  </a:txBody>
                  <a:tcPr marL="7620" marR="7620" marT="7620" marB="0" anchor="ctr"/>
                </a:tc>
              </a:tr>
              <a:tr h="412045">
                <a:tc>
                  <a:txBody>
                    <a:bodyPr/>
                    <a:lstStyle/>
                    <a:p>
                      <a:pPr algn="ctr" fontAlgn="ctr"/>
                      <a:r>
                        <a:rPr lang="es-CO" sz="600" b="0" i="0" u="none" strike="noStrike">
                          <a:effectLst/>
                          <a:latin typeface="Arial"/>
                        </a:rPr>
                        <a:t>20186001061832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20186001061842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APOYO RESPUESTA DERECHO DE PETICION SINDICATO ANTHOC-CONVOCATORIA 426 DE 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20182110687861</a:t>
                      </a:r>
                    </a:p>
                  </a:txBody>
                  <a:tcPr marL="7620" marR="7620" marT="7620" marB="0" anchor="ctr"/>
                </a:tc>
              </a:tr>
              <a:tr h="493103">
                <a:tc>
                  <a:txBody>
                    <a:bodyPr/>
                    <a:lstStyle/>
                    <a:p>
                      <a:pPr algn="ctr" fontAlgn="ctr"/>
                      <a:r>
                        <a:rPr lang="es-CO" sz="600" b="0" i="0" u="none" strike="noStrike">
                          <a:effectLst/>
                          <a:latin typeface="Arial"/>
                        </a:rPr>
                        <a:t>20186001061852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dirty="0">
                          <a:effectLst/>
                          <a:latin typeface="Arial"/>
                        </a:rPr>
                        <a:t>20182230696061</a:t>
                      </a:r>
                    </a:p>
                  </a:txBody>
                  <a:tcPr marL="7620" marR="7620" marT="7620" marB="0" anchor="ctr"/>
                </a:tc>
              </a:tr>
            </a:tbl>
          </a:graphicData>
        </a:graphic>
      </p:graphicFrame>
    </p:spTree>
    <p:extLst>
      <p:ext uri="{BB962C8B-B14F-4D97-AF65-F5344CB8AC3E}">
        <p14:creationId xmlns:p14="http://schemas.microsoft.com/office/powerpoint/2010/main" val="622004003"/>
      </p:ext>
    </p:extLst>
  </p:cSld>
  <p:clrMapOvr>
    <a:masterClrMapping/>
  </p:clrMapOvr>
  <p:timing>
    <p:tnLst>
      <p:par>
        <p:cTn id="1" dur="indefinite" restart="never" nodeType="tmRoot"/>
      </p:par>
    </p:tnLst>
  </p:timing>
</p:sld>
</file>

<file path=ppt/slides/slide151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1516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70522401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20186001061862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20186001061872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20186001061882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RESPUESTA AL RADICADO 20186000990742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20186001061892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20186001061902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RESPUESTA REQUERIMIENTO 20185000640641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20186001062052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20186001062102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 SOLICITUD CONVOCATORIA SENA - Juan Esteban Castrillón Salazar</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20186001062192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20186001062212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dirty="0">
                          <a:effectLst/>
                          <a:latin typeface="Arial"/>
                        </a:rPr>
                        <a:t>20182230696091</a:t>
                      </a:r>
                    </a:p>
                  </a:txBody>
                  <a:tcPr marL="7620" marR="7620" marT="7620" marB="0" anchor="ctr"/>
                </a:tc>
              </a:tr>
            </a:tbl>
          </a:graphicData>
        </a:graphic>
      </p:graphicFrame>
    </p:spTree>
    <p:extLst>
      <p:ext uri="{BB962C8B-B14F-4D97-AF65-F5344CB8AC3E}">
        <p14:creationId xmlns:p14="http://schemas.microsoft.com/office/powerpoint/2010/main" val="3372411744"/>
      </p:ext>
    </p:extLst>
  </p:cSld>
  <p:clrMapOvr>
    <a:masterClrMapping/>
  </p:clrMapOvr>
  <p:timing>
    <p:tnLst>
      <p:par>
        <p:cTn id="1" dur="indefinite" restart="never" nodeType="tmRoot"/>
      </p:par>
    </p:tnLst>
  </p:timing>
</p:sld>
</file>

<file path=ppt/slides/slide151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1517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84852242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20186001062232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2/01/2019</a:t>
                      </a:r>
                    </a:p>
                  </a:txBody>
                  <a:tcPr marL="7620" marR="7620" marT="7620" marB="0" anchor="ctr"/>
                </a:tc>
                <a:tc>
                  <a:txBody>
                    <a:bodyPr/>
                    <a:lstStyle/>
                    <a:p>
                      <a:pPr algn="ctr" fontAlgn="ctr"/>
                      <a:r>
                        <a:rPr lang="es-CO" sz="600" b="0" i="0" u="none" strike="noStrike">
                          <a:effectLst/>
                          <a:latin typeface="Arial"/>
                        </a:rPr>
                        <a:t>20192110001191</a:t>
                      </a:r>
                    </a:p>
                  </a:txBody>
                  <a:tcPr marL="7620" marR="7620" marT="7620" marB="0" anchor="ctr"/>
                </a:tc>
              </a:tr>
              <a:tr h="446138">
                <a:tc>
                  <a:txBody>
                    <a:bodyPr/>
                    <a:lstStyle/>
                    <a:p>
                      <a:pPr algn="ctr" fontAlgn="ctr"/>
                      <a:r>
                        <a:rPr lang="es-CO" sz="600" b="0" i="0" u="none" strike="noStrike">
                          <a:effectLst/>
                          <a:latin typeface="Arial"/>
                        </a:rPr>
                        <a:t>20186001062242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20186001062252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20186001062262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20186001062272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20186001062282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20186001062292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RESPUESTA A ISABEL JIMENEZ - FIRMADO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20186001062322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20182230687751</a:t>
                      </a:r>
                    </a:p>
                  </a:txBody>
                  <a:tcPr marL="7620" marR="7620" marT="7620" marB="0" anchor="ctr"/>
                </a:tc>
              </a:tr>
              <a:tr h="493103">
                <a:tc>
                  <a:txBody>
                    <a:bodyPr/>
                    <a:lstStyle/>
                    <a:p>
                      <a:pPr algn="ctr" fontAlgn="ctr"/>
                      <a:r>
                        <a:rPr lang="es-CO" sz="600" b="0" i="0" u="none" strike="noStrike">
                          <a:effectLst/>
                          <a:latin typeface="Arial"/>
                        </a:rPr>
                        <a:t>20186001062362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dirty="0">
                          <a:effectLst/>
                          <a:latin typeface="Arial"/>
                        </a:rPr>
                        <a:t>20182230687771</a:t>
                      </a:r>
                    </a:p>
                  </a:txBody>
                  <a:tcPr marL="7620" marR="7620" marT="7620" marB="0" anchor="ctr"/>
                </a:tc>
              </a:tr>
            </a:tbl>
          </a:graphicData>
        </a:graphic>
      </p:graphicFrame>
    </p:spTree>
    <p:extLst>
      <p:ext uri="{BB962C8B-B14F-4D97-AF65-F5344CB8AC3E}">
        <p14:creationId xmlns:p14="http://schemas.microsoft.com/office/powerpoint/2010/main" val="804126037"/>
      </p:ext>
    </p:extLst>
  </p:cSld>
  <p:clrMapOvr>
    <a:masterClrMapping/>
  </p:clrMapOvr>
  <p:timing>
    <p:tnLst>
      <p:par>
        <p:cTn id="1" dur="indefinite" restart="never" nodeType="tmRoot"/>
      </p:par>
    </p:tnLst>
  </p:timing>
</p:sld>
</file>

<file path=ppt/slides/slide151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1518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07149664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20186001062382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20182230687871</a:t>
                      </a:r>
                    </a:p>
                  </a:txBody>
                  <a:tcPr marL="7620" marR="7620" marT="7620" marB="0" anchor="ctr"/>
                </a:tc>
              </a:tr>
              <a:tr h="446138">
                <a:tc>
                  <a:txBody>
                    <a:bodyPr/>
                    <a:lstStyle/>
                    <a:p>
                      <a:pPr algn="ctr" fontAlgn="ctr"/>
                      <a:r>
                        <a:rPr lang="es-CO" sz="600" b="0" i="0" u="none" strike="noStrike">
                          <a:effectLst/>
                          <a:latin typeface="Arial"/>
                        </a:rPr>
                        <a:t>20186001062392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20182230696711</a:t>
                      </a:r>
                    </a:p>
                  </a:txBody>
                  <a:tcPr marL="7620" marR="7620" marT="7620" marB="0" anchor="ctr"/>
                </a:tc>
              </a:tr>
              <a:tr h="412045">
                <a:tc>
                  <a:txBody>
                    <a:bodyPr/>
                    <a:lstStyle/>
                    <a:p>
                      <a:pPr algn="ctr" fontAlgn="ctr"/>
                      <a:r>
                        <a:rPr lang="es-CO" sz="600" b="0" i="0" u="none" strike="noStrike">
                          <a:effectLst/>
                          <a:latin typeface="Arial"/>
                        </a:rPr>
                        <a:t>20186001062422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20186001062692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NOTIFICACION DE IMPOSIBILIDAD DE APLICACION DE LA LISTA DE ELEGIBLES </a:t>
                      </a: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20192110003351</a:t>
                      </a:r>
                    </a:p>
                  </a:txBody>
                  <a:tcPr marL="7620" marR="7620" marT="7620" marB="0" anchor="ctr"/>
                </a:tc>
              </a:tr>
              <a:tr h="412045">
                <a:tc>
                  <a:txBody>
                    <a:bodyPr/>
                    <a:lstStyle/>
                    <a:p>
                      <a:pPr algn="ctr" fontAlgn="ctr"/>
                      <a:r>
                        <a:rPr lang="es-CO" sz="600" b="0" i="0" u="none" strike="noStrike">
                          <a:effectLst/>
                          <a:latin typeface="Arial"/>
                        </a:rPr>
                        <a:t>20186001062832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20186001062902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 434 DE 2016</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20182320695271</a:t>
                      </a:r>
                    </a:p>
                  </a:txBody>
                  <a:tcPr marL="7620" marR="7620" marT="7620" marB="0" anchor="ctr"/>
                </a:tc>
              </a:tr>
              <a:tr h="412045">
                <a:tc>
                  <a:txBody>
                    <a:bodyPr/>
                    <a:lstStyle/>
                    <a:p>
                      <a:pPr algn="ctr" fontAlgn="ctr"/>
                      <a:r>
                        <a:rPr lang="es-CO" sz="600" b="0" i="0" u="none" strike="noStrike">
                          <a:effectLst/>
                          <a:latin typeface="Arial"/>
                        </a:rPr>
                        <a:t>20186001063002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20186001063022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PODER ESPECIAL PARA PETICIONAR - CONVOCATORIA 428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20186001063032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255400658"/>
      </p:ext>
    </p:extLst>
  </p:cSld>
  <p:clrMapOvr>
    <a:masterClrMapping/>
  </p:clrMapOvr>
  <p:timing>
    <p:tnLst>
      <p:par>
        <p:cTn id="1" dur="indefinite" restart="never" nodeType="tmRoot"/>
      </p:par>
    </p:tnLst>
  </p:timing>
</p:sld>
</file>

<file path=ppt/slides/slide151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1519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83678945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20186001063042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20186001063062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10/01/2019</a:t>
                      </a:r>
                    </a:p>
                  </a:txBody>
                  <a:tcPr marL="7620" marR="7620" marT="7620" marB="0" anchor="ctr"/>
                </a:tc>
                <a:tc>
                  <a:txBody>
                    <a:bodyPr/>
                    <a:lstStyle/>
                    <a:p>
                      <a:pPr algn="ctr" fontAlgn="ctr"/>
                      <a:r>
                        <a:rPr lang="es-CO" sz="600" b="0" i="0" u="none" strike="noStrike">
                          <a:effectLst/>
                          <a:latin typeface="Arial"/>
                        </a:rPr>
                        <a:t>20192110011721</a:t>
                      </a:r>
                    </a:p>
                  </a:txBody>
                  <a:tcPr marL="7620" marR="7620" marT="7620" marB="0" anchor="ctr"/>
                </a:tc>
              </a:tr>
              <a:tr h="412045">
                <a:tc>
                  <a:txBody>
                    <a:bodyPr/>
                    <a:lstStyle/>
                    <a:p>
                      <a:pPr algn="ctr" fontAlgn="ctr"/>
                      <a:r>
                        <a:rPr lang="es-CO" sz="600" b="0" i="0" u="none" strike="noStrike">
                          <a:effectLst/>
                          <a:latin typeface="Arial"/>
                        </a:rPr>
                        <a:t>20186001063122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DERECHO DE PETICION - CONVOCATORIA 428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20186001063142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20186001063152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2/01/2019</a:t>
                      </a:r>
                    </a:p>
                  </a:txBody>
                  <a:tcPr marL="7620" marR="7620" marT="7620" marB="0" anchor="ctr"/>
                </a:tc>
                <a:tc>
                  <a:txBody>
                    <a:bodyPr/>
                    <a:lstStyle/>
                    <a:p>
                      <a:pPr algn="ctr" fontAlgn="ctr"/>
                      <a:r>
                        <a:rPr lang="es-CO" sz="600" b="0" i="0" u="none" strike="noStrike">
                          <a:effectLst/>
                          <a:latin typeface="Arial"/>
                        </a:rPr>
                        <a:t>20192110001201</a:t>
                      </a:r>
                    </a:p>
                  </a:txBody>
                  <a:tcPr marL="7620" marR="7620" marT="7620" marB="0" anchor="ctr"/>
                </a:tc>
              </a:tr>
              <a:tr h="412045">
                <a:tc>
                  <a:txBody>
                    <a:bodyPr/>
                    <a:lstStyle/>
                    <a:p>
                      <a:pPr algn="ctr" fontAlgn="ctr"/>
                      <a:r>
                        <a:rPr lang="es-CO" sz="600" b="0" i="0" u="none" strike="noStrike">
                          <a:effectLst/>
                          <a:latin typeface="Arial"/>
                        </a:rPr>
                        <a:t>20186001063182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20186001063192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CONTESTACION OFICIO 20183010653851 CONV. 431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20186001063212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20186001063322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204556152"/>
      </p:ext>
    </p:extLst>
  </p:cSld>
  <p:clrMapOvr>
    <a:masterClrMapping/>
  </p:clrMapOvr>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56044580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201810310054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201810310060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201810310061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201810310062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201810310063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201810310069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152</a:t>
            </a:fld>
            <a:endParaRPr lang="es-CO"/>
          </a:p>
        </p:txBody>
      </p:sp>
    </p:spTree>
    <p:extLst>
      <p:ext uri="{BB962C8B-B14F-4D97-AF65-F5344CB8AC3E}">
        <p14:creationId xmlns:p14="http://schemas.microsoft.com/office/powerpoint/2010/main" val="2570616226"/>
      </p:ext>
    </p:extLst>
  </p:cSld>
  <p:clrMapOvr>
    <a:masterClrMapping/>
  </p:clrMapOvr>
  <p:timing>
    <p:tnLst>
      <p:par>
        <p:cTn id="1" dur="indefinite" restart="never" nodeType="tmRoot"/>
      </p:par>
    </p:tnLst>
  </p:timing>
</p:sld>
</file>

<file path=ppt/slides/slide152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1520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39903528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20186001063362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REMISION OFICIO A COMISION DE PERSONAL CONVOCATORIA 426 DE 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20186001063372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20182230693221</a:t>
                      </a:r>
                    </a:p>
                  </a:txBody>
                  <a:tcPr marL="7620" marR="7620" marT="7620" marB="0" anchor="ctr"/>
                </a:tc>
              </a:tr>
              <a:tr h="412045">
                <a:tc>
                  <a:txBody>
                    <a:bodyPr/>
                    <a:lstStyle/>
                    <a:p>
                      <a:pPr algn="ctr" fontAlgn="ctr"/>
                      <a:r>
                        <a:rPr lang="es-CO" sz="600" b="0" i="0" u="none" strike="noStrike">
                          <a:effectLst/>
                          <a:latin typeface="Arial"/>
                        </a:rPr>
                        <a:t>20186001063382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20182230688251</a:t>
                      </a:r>
                    </a:p>
                  </a:txBody>
                  <a:tcPr marL="7620" marR="7620" marT="7620" marB="0" anchor="ctr"/>
                </a:tc>
              </a:tr>
              <a:tr h="412045">
                <a:tc>
                  <a:txBody>
                    <a:bodyPr/>
                    <a:lstStyle/>
                    <a:p>
                      <a:pPr algn="ctr" fontAlgn="ctr"/>
                      <a:r>
                        <a:rPr lang="es-CO" sz="600" b="0" i="0" u="none" strike="noStrike">
                          <a:effectLst/>
                          <a:latin typeface="Arial"/>
                        </a:rPr>
                        <a:t>20186001063402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2/01/2019</a:t>
                      </a:r>
                    </a:p>
                  </a:txBody>
                  <a:tcPr marL="7620" marR="7620" marT="7620" marB="0" anchor="ctr"/>
                </a:tc>
                <a:tc>
                  <a:txBody>
                    <a:bodyPr/>
                    <a:lstStyle/>
                    <a:p>
                      <a:pPr algn="ctr" fontAlgn="ctr"/>
                      <a:r>
                        <a:rPr lang="es-CO" sz="600" b="0" i="0" u="none" strike="noStrike">
                          <a:effectLst/>
                          <a:latin typeface="Arial"/>
                        </a:rPr>
                        <a:t>20192110001211</a:t>
                      </a:r>
                    </a:p>
                  </a:txBody>
                  <a:tcPr marL="7620" marR="7620" marT="7620" marB="0" anchor="ctr"/>
                </a:tc>
              </a:tr>
              <a:tr h="412045">
                <a:tc>
                  <a:txBody>
                    <a:bodyPr/>
                    <a:lstStyle/>
                    <a:p>
                      <a:pPr algn="ctr" fontAlgn="ctr"/>
                      <a:r>
                        <a:rPr lang="es-CO" sz="600" b="0" i="0" u="none" strike="noStrike">
                          <a:effectLst/>
                          <a:latin typeface="Arial"/>
                        </a:rPr>
                        <a:t>20186001063502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SUSPENSION CONTRATO 550 DE 2018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20186001063532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FACTURA DE VENTA N° BOG-518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20186001063542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it-IT" sz="600" b="0" i="0" u="none" strike="noStrike">
                          <a:effectLst/>
                          <a:latin typeface="Arial"/>
                        </a:rPr>
                        <a:t>CONVOCATORIA 426 E.S.E RAFAEL TOVAR POVEDA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20186001063572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ACLARACIÓN DE NOMBRAMIENTO Y POSESIÓN -- URGENTE--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20186001063592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587345923"/>
      </p:ext>
    </p:extLst>
  </p:cSld>
  <p:clrMapOvr>
    <a:masterClrMapping/>
  </p:clrMapOvr>
  <p:timing>
    <p:tnLst>
      <p:par>
        <p:cTn id="1" dur="indefinite" restart="never" nodeType="tmRoot"/>
      </p:par>
    </p:tnLst>
  </p:timing>
</p:sld>
</file>

<file path=ppt/slides/slide152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1521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15677880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20186001063602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20186001063612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REMISION DOCUMENTOS HOJA DE VIDA </a:t>
                      </a:r>
                      <a:br>
                        <a:rPr lang="es-CO" sz="600" b="0" i="0" u="none" strike="noStrike">
                          <a:effectLst/>
                          <a:latin typeface="Arial"/>
                        </a:rPr>
                      </a:br>
                      <a:r>
                        <a:rPr lang="es-CO" sz="600" b="0" i="0" u="none" strike="noStrike">
                          <a:effectLst/>
                          <a:latin typeface="Arial"/>
                        </a:rPr>
                        <a:t>RECURSO DE APELACION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20186001063642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20186001063662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20186001063742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2/01/2019</a:t>
                      </a:r>
                    </a:p>
                  </a:txBody>
                  <a:tcPr marL="7620" marR="7620" marT="7620" marB="0" anchor="ctr"/>
                </a:tc>
                <a:tc>
                  <a:txBody>
                    <a:bodyPr/>
                    <a:lstStyle/>
                    <a:p>
                      <a:pPr algn="ctr" fontAlgn="ctr"/>
                      <a:r>
                        <a:rPr lang="es-CO" sz="600" b="0" i="0" u="none" strike="noStrike">
                          <a:effectLst/>
                          <a:latin typeface="Arial"/>
                        </a:rPr>
                        <a:t>20192110001221</a:t>
                      </a:r>
                    </a:p>
                  </a:txBody>
                  <a:tcPr marL="7620" marR="7620" marT="7620" marB="0" anchor="ctr"/>
                </a:tc>
              </a:tr>
              <a:tr h="412045">
                <a:tc>
                  <a:txBody>
                    <a:bodyPr/>
                    <a:lstStyle/>
                    <a:p>
                      <a:pPr algn="ctr" fontAlgn="ctr"/>
                      <a:r>
                        <a:rPr lang="es-CO" sz="600" b="0" i="0" u="none" strike="noStrike">
                          <a:effectLst/>
                          <a:latin typeface="Arial"/>
                        </a:rPr>
                        <a:t>20186001063782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2/01/2019</a:t>
                      </a:r>
                    </a:p>
                  </a:txBody>
                  <a:tcPr marL="7620" marR="7620" marT="7620" marB="0" anchor="ctr"/>
                </a:tc>
                <a:tc>
                  <a:txBody>
                    <a:bodyPr/>
                    <a:lstStyle/>
                    <a:p>
                      <a:pPr algn="ctr" fontAlgn="ctr"/>
                      <a:r>
                        <a:rPr lang="es-CO" sz="600" b="0" i="0" u="none" strike="noStrike">
                          <a:effectLst/>
                          <a:latin typeface="Arial"/>
                        </a:rPr>
                        <a:t>20192110001231</a:t>
                      </a:r>
                    </a:p>
                  </a:txBody>
                  <a:tcPr marL="7620" marR="7620" marT="7620" marB="0" anchor="ctr"/>
                </a:tc>
              </a:tr>
              <a:tr h="412045">
                <a:tc>
                  <a:txBody>
                    <a:bodyPr/>
                    <a:lstStyle/>
                    <a:p>
                      <a:pPr algn="ctr" fontAlgn="ctr"/>
                      <a:r>
                        <a:rPr lang="es-CO" sz="600" b="0" i="0" u="none" strike="noStrike">
                          <a:effectLst/>
                          <a:latin typeface="Arial"/>
                        </a:rPr>
                        <a:t>20186001063802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20186001063832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TRASLADO POR COMPETENCIA - VIOLACION DE DERECHOS </a:t>
                      </a:r>
                    </a:p>
                  </a:txBody>
                  <a:tcPr marL="7620" marR="7620" marT="7620" marB="0" anchor="ctr"/>
                </a:tc>
                <a:tc>
                  <a:txBody>
                    <a:bodyPr/>
                    <a:lstStyle/>
                    <a:p>
                      <a:pPr algn="ctr" fontAlgn="ctr"/>
                      <a:r>
                        <a:rPr lang="es-CO" sz="600" b="0" i="0" u="none" strike="noStrike">
                          <a:effectLst/>
                          <a:latin typeface="Arial"/>
                        </a:rPr>
                        <a:t>2/01/2019</a:t>
                      </a:r>
                    </a:p>
                  </a:txBody>
                  <a:tcPr marL="7620" marR="7620" marT="7620" marB="0" anchor="ctr"/>
                </a:tc>
                <a:tc>
                  <a:txBody>
                    <a:bodyPr/>
                    <a:lstStyle/>
                    <a:p>
                      <a:pPr algn="ctr" fontAlgn="ctr"/>
                      <a:r>
                        <a:rPr lang="es-CO" sz="600" b="0" i="0" u="none" strike="noStrike">
                          <a:effectLst/>
                          <a:latin typeface="Arial"/>
                        </a:rPr>
                        <a:t>20195000001031</a:t>
                      </a:r>
                    </a:p>
                  </a:txBody>
                  <a:tcPr marL="7620" marR="7620" marT="7620" marB="0" anchor="ctr"/>
                </a:tc>
              </a:tr>
              <a:tr h="493103">
                <a:tc>
                  <a:txBody>
                    <a:bodyPr/>
                    <a:lstStyle/>
                    <a:p>
                      <a:pPr algn="ctr" fontAlgn="ctr"/>
                      <a:r>
                        <a:rPr lang="es-CO" sz="600" b="0" i="0" u="none" strike="noStrike">
                          <a:effectLst/>
                          <a:latin typeface="Arial"/>
                        </a:rPr>
                        <a:t>20186001063902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266025896"/>
      </p:ext>
    </p:extLst>
  </p:cSld>
  <p:clrMapOvr>
    <a:masterClrMapping/>
  </p:clrMapOvr>
  <p:timing>
    <p:tnLst>
      <p:par>
        <p:cTn id="1" dur="indefinite" restart="never" nodeType="tmRoot"/>
      </p:par>
    </p:tnLst>
  </p:timing>
</p:sld>
</file>

<file path=ppt/slides/slide152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1522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99294913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20186001063962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2/01/2019</a:t>
                      </a:r>
                    </a:p>
                  </a:txBody>
                  <a:tcPr marL="7620" marR="7620" marT="7620" marB="0" anchor="ctr"/>
                </a:tc>
                <a:tc>
                  <a:txBody>
                    <a:bodyPr/>
                    <a:lstStyle/>
                    <a:p>
                      <a:pPr algn="ctr" fontAlgn="ctr"/>
                      <a:r>
                        <a:rPr lang="es-CO" sz="600" b="0" i="0" u="none" strike="noStrike">
                          <a:effectLst/>
                          <a:latin typeface="Arial"/>
                        </a:rPr>
                        <a:t>20192110001241</a:t>
                      </a:r>
                    </a:p>
                  </a:txBody>
                  <a:tcPr marL="7620" marR="7620" marT="7620" marB="0" anchor="ctr"/>
                </a:tc>
              </a:tr>
              <a:tr h="446138">
                <a:tc>
                  <a:txBody>
                    <a:bodyPr/>
                    <a:lstStyle/>
                    <a:p>
                      <a:pPr algn="ctr" fontAlgn="ctr"/>
                      <a:r>
                        <a:rPr lang="es-CO" sz="600" b="0" i="0" u="none" strike="noStrike">
                          <a:effectLst/>
                          <a:latin typeface="Arial"/>
                        </a:rPr>
                        <a:t>20186001064002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OFICIO COPIA PARA LA CNSC - RESPUESTA DERECHO DE PETICION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20186001064012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COPIA DE RESPUESTA A DERECHO DE PETICION INTERPUESTO POR EL SEÑOR RAFAEL CALVO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20186001064062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20186001064082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20182230688001</a:t>
                      </a:r>
                    </a:p>
                  </a:txBody>
                  <a:tcPr marL="7620" marR="7620" marT="7620" marB="0" anchor="ctr"/>
                </a:tc>
              </a:tr>
              <a:tr h="412045">
                <a:tc>
                  <a:txBody>
                    <a:bodyPr/>
                    <a:lstStyle/>
                    <a:p>
                      <a:pPr algn="ctr" fontAlgn="ctr"/>
                      <a:r>
                        <a:rPr lang="es-CO" sz="600" b="0" i="0" u="none" strike="noStrike">
                          <a:effectLst/>
                          <a:latin typeface="Arial"/>
                        </a:rPr>
                        <a:t>20186001064112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MANIFESTACIÓN DE INTERÉS EN PARTICIPAR EN EL PROCESO SELECCIÓN ABREVIADA DE MENOR CUANTÍA CNSC – PAMC - 017 DE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20186001064302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DERECHO DE PETICION - FRANKY JIMENEZ CUELLAR </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20181400697451</a:t>
                      </a:r>
                    </a:p>
                  </a:txBody>
                  <a:tcPr marL="7620" marR="7620" marT="7620" marB="0" anchor="ctr"/>
                </a:tc>
              </a:tr>
              <a:tr h="412045">
                <a:tc>
                  <a:txBody>
                    <a:bodyPr/>
                    <a:lstStyle/>
                    <a:p>
                      <a:pPr algn="ctr" fontAlgn="ctr"/>
                      <a:r>
                        <a:rPr lang="es-CO" sz="600" b="0" i="0" u="none" strike="noStrike">
                          <a:effectLst/>
                          <a:latin typeface="Arial"/>
                        </a:rPr>
                        <a:t>20186001064312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DERECHO DE PETICION - SOLICITUD DE NOMBRAMIENTO EN PERIODO DE PRUEBA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20186001064322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 CONVOCATORIA 436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042939250"/>
      </p:ext>
    </p:extLst>
  </p:cSld>
  <p:clrMapOvr>
    <a:masterClrMapping/>
  </p:clrMapOvr>
  <p:timing>
    <p:tnLst>
      <p:par>
        <p:cTn id="1" dur="indefinite" restart="never" nodeType="tmRoot"/>
      </p:par>
    </p:tnLst>
  </p:timing>
</p:sld>
</file>

<file path=ppt/slides/slide152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1523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6821274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20186001064342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 CONVOCATORIA 436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20186001064362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REMISION CASOS DENUNCIAS IRREGULARIDADES CONCURSO Y SOLICITUD DE REVISION EN AUDITORIA PROGRAMADA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20186001064532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20182230687911</a:t>
                      </a:r>
                    </a:p>
                  </a:txBody>
                  <a:tcPr marL="7620" marR="7620" marT="7620" marB="0" anchor="ctr"/>
                </a:tc>
              </a:tr>
              <a:tr h="412045">
                <a:tc>
                  <a:txBody>
                    <a:bodyPr/>
                    <a:lstStyle/>
                    <a:p>
                      <a:pPr algn="ctr" fontAlgn="ctr"/>
                      <a:r>
                        <a:rPr lang="es-CO" sz="600" b="0" i="0" u="none" strike="noStrike">
                          <a:effectLst/>
                          <a:latin typeface="Arial"/>
                        </a:rPr>
                        <a:t>20186001064542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RESPUESTA CIUDADANA 8-2018-074537 A RESPUESTA SOLICITUD NO. 1-2018-028534 PILAR VALENCIA</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20186001064552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20186001064572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20182230688041</a:t>
                      </a:r>
                    </a:p>
                  </a:txBody>
                  <a:tcPr marL="7620" marR="7620" marT="7620" marB="0" anchor="ctr"/>
                </a:tc>
              </a:tr>
              <a:tr h="412045">
                <a:tc>
                  <a:txBody>
                    <a:bodyPr/>
                    <a:lstStyle/>
                    <a:p>
                      <a:pPr algn="ctr" fontAlgn="ctr"/>
                      <a:r>
                        <a:rPr lang="es-CO" sz="600" b="0" i="0" u="none" strike="noStrike">
                          <a:effectLst/>
                          <a:latin typeface="Arial"/>
                        </a:rPr>
                        <a:t>20186001064602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20186001064632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20186001064642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187431009"/>
      </p:ext>
    </p:extLst>
  </p:cSld>
  <p:clrMapOvr>
    <a:masterClrMapping/>
  </p:clrMapOvr>
  <p:timing>
    <p:tnLst>
      <p:par>
        <p:cTn id="1" dur="indefinite" restart="never" nodeType="tmRoot"/>
      </p:par>
    </p:tnLst>
  </p:timing>
</p:sld>
</file>

<file path=ppt/slides/slide152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1524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06162823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20186001064692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20186001064702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20186001064722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CONCEPTO POR PARTE DE LA CNSC EXFUNCIONARIO NELSON DOMINGUEZ</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20186001064732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ENVIAMOS RADICADO NO. 20183130432991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20186001064762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REPORTE ACTOS ADMINISTRATIVOS DE NOMBRAMIENTOS EN PERIODO DE PRUEBA OPEC NO 13312.17023 Y 24039 DE LA CONVOCATORIO NO 435 CAR - ANLA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20186001064772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DERECHOS DE PETICIÓN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20181700682481</a:t>
                      </a:r>
                    </a:p>
                  </a:txBody>
                  <a:tcPr marL="7620" marR="7620" marT="7620" marB="0" anchor="ctr"/>
                </a:tc>
              </a:tr>
              <a:tr h="412045">
                <a:tc>
                  <a:txBody>
                    <a:bodyPr/>
                    <a:lstStyle/>
                    <a:p>
                      <a:pPr algn="ctr" fontAlgn="ctr"/>
                      <a:r>
                        <a:rPr lang="es-CO" sz="600" b="0" i="0" u="none" strike="noStrike">
                          <a:effectLst/>
                          <a:latin typeface="Arial"/>
                        </a:rPr>
                        <a:t>20186001064802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20186001064812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20186001064822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434-2016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432445026"/>
      </p:ext>
    </p:extLst>
  </p:cSld>
  <p:clrMapOvr>
    <a:masterClrMapping/>
  </p:clrMapOvr>
  <p:timing>
    <p:tnLst>
      <p:par>
        <p:cTn id="1" dur="indefinite" restart="never" nodeType="tmRoot"/>
      </p:par>
    </p:tnLst>
  </p:timing>
</p:sld>
</file>

<file path=ppt/slides/slide152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1525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11709968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20186001064852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20186001064872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20186001064892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20182020697411</a:t>
                      </a:r>
                    </a:p>
                  </a:txBody>
                  <a:tcPr marL="7620" marR="7620" marT="7620" marB="0" anchor="ctr"/>
                </a:tc>
              </a:tr>
              <a:tr h="412045">
                <a:tc>
                  <a:txBody>
                    <a:bodyPr/>
                    <a:lstStyle/>
                    <a:p>
                      <a:pPr algn="ctr" fontAlgn="ctr"/>
                      <a:r>
                        <a:rPr lang="es-CO" sz="600" b="0" i="0" u="none" strike="noStrike">
                          <a:effectLst/>
                          <a:latin typeface="Arial"/>
                        </a:rPr>
                        <a:t>20186001064902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20186001064912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20182230697741</a:t>
                      </a:r>
                    </a:p>
                  </a:txBody>
                  <a:tcPr marL="7620" marR="7620" marT="7620" marB="0" anchor="ctr"/>
                </a:tc>
              </a:tr>
              <a:tr h="412045">
                <a:tc>
                  <a:txBody>
                    <a:bodyPr/>
                    <a:lstStyle/>
                    <a:p>
                      <a:pPr algn="ctr" fontAlgn="ctr"/>
                      <a:r>
                        <a:rPr lang="es-CO" sz="600" b="0" i="0" u="none" strike="noStrike">
                          <a:effectLst/>
                          <a:latin typeface="Arial"/>
                        </a:rPr>
                        <a:t>20186001064922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SECRETARIA GENERAL</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20182230687921</a:t>
                      </a:r>
                    </a:p>
                  </a:txBody>
                  <a:tcPr marL="7620" marR="7620" marT="7620" marB="0" anchor="ctr"/>
                </a:tc>
              </a:tr>
              <a:tr h="412045">
                <a:tc>
                  <a:txBody>
                    <a:bodyPr/>
                    <a:lstStyle/>
                    <a:p>
                      <a:pPr algn="ctr" fontAlgn="ctr"/>
                      <a:r>
                        <a:rPr lang="es-CO" sz="600" b="0" i="0" u="none" strike="noStrike">
                          <a:effectLst/>
                          <a:latin typeface="Arial"/>
                        </a:rPr>
                        <a:t>20186001064942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20186001064952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20186001064962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DERECHO DE PETICION CONV. 428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569243717"/>
      </p:ext>
    </p:extLst>
  </p:cSld>
  <p:clrMapOvr>
    <a:masterClrMapping/>
  </p:clrMapOvr>
  <p:timing>
    <p:tnLst>
      <p:par>
        <p:cTn id="1" dur="indefinite" restart="never" nodeType="tmRoot"/>
      </p:par>
    </p:tnLst>
  </p:timing>
</p:sld>
</file>

<file path=ppt/slides/slide152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1526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7250345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20186001064972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PETICION CONV. 431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20186001065002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20186001065022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RECUPERAR CONTRASEÑA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20186001065052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RECUPERAR CONTRASEÑA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20186001065072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NOTIFICACIONES</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20186001065092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NOTIFICACIONES</a:t>
                      </a:r>
                    </a:p>
                  </a:txBody>
                  <a:tcPr marL="7620" marR="7620" marT="7620" marB="0" anchor="ctr"/>
                </a:tc>
                <a:tc>
                  <a:txBody>
                    <a:bodyPr/>
                    <a:lstStyle/>
                    <a:p>
                      <a:pPr algn="ctr" fontAlgn="ctr"/>
                      <a:r>
                        <a:rPr lang="es-CO" sz="600" b="0" i="0" u="none" strike="noStrike">
                          <a:effectLst/>
                          <a:latin typeface="Arial"/>
                        </a:rPr>
                        <a:t>DERECHO DE DEFENSA AUTO 20182130016554 CONV. 431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20186001065102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20186001065122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20186001065132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259725046"/>
      </p:ext>
    </p:extLst>
  </p:cSld>
  <p:clrMapOvr>
    <a:masterClrMapping/>
  </p:clrMapOvr>
  <p:timing>
    <p:tnLst>
      <p:par>
        <p:cTn id="1" dur="indefinite" restart="never" nodeType="tmRoot"/>
      </p:par>
    </p:tnLst>
  </p:timing>
</p:sld>
</file>

<file path=ppt/slides/slide152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1527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83100010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20186001065142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20186001065152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RESPUESTA AUTO 20182130016984 CONV. 431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20186001065162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20186001065182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20186001065192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20186001065202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20186001065232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ALCANCE A LOS ARGUMENTOS ENVIADOS EL DÍA 12 DE DICIEMBRE - ACTO ADMINISTRATIVO 20182130017024 PROFERIDO POR LA CNSC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20186001065252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20182230688071</a:t>
                      </a:r>
                    </a:p>
                  </a:txBody>
                  <a:tcPr marL="7620" marR="7620" marT="7620" marB="0" anchor="ctr"/>
                </a:tc>
              </a:tr>
              <a:tr h="493103">
                <a:tc>
                  <a:txBody>
                    <a:bodyPr/>
                    <a:lstStyle/>
                    <a:p>
                      <a:pPr algn="ctr" fontAlgn="ctr"/>
                      <a:r>
                        <a:rPr lang="es-CO" sz="600" b="0" i="0" u="none" strike="noStrike">
                          <a:effectLst/>
                          <a:latin typeface="Arial"/>
                        </a:rPr>
                        <a:t>20186001065272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RECUPERAR CONTRASEÑA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459099117"/>
      </p:ext>
    </p:extLst>
  </p:cSld>
  <p:clrMapOvr>
    <a:masterClrMapping/>
  </p:clrMapOvr>
  <p:timing>
    <p:tnLst>
      <p:par>
        <p:cTn id="1" dur="indefinite" restart="never" nodeType="tmRoot"/>
      </p:par>
    </p:tnLst>
  </p:timing>
</p:sld>
</file>

<file path=ppt/slides/slide152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1528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72650201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20186001065302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ANGEL MERA VOLVER A IMPRIMIR RECIBO DE PAGO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20186001065322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VOLVER A IMPRIMIR RECIBO DE PAGO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20186001065332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ANOTACION EN LE RPCA DE FUNCIONARIOS UAESA </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20181700684331</a:t>
                      </a:r>
                    </a:p>
                  </a:txBody>
                  <a:tcPr marL="7620" marR="7620" marT="7620" marB="0" anchor="ctr"/>
                </a:tc>
              </a:tr>
              <a:tr h="412045">
                <a:tc>
                  <a:txBody>
                    <a:bodyPr/>
                    <a:lstStyle/>
                    <a:p>
                      <a:pPr algn="ctr" fontAlgn="ctr"/>
                      <a:r>
                        <a:rPr lang="es-CO" sz="600" b="0" i="0" u="none" strike="noStrike">
                          <a:effectLst/>
                          <a:latin typeface="Arial"/>
                        </a:rPr>
                        <a:t>20186001065352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QUEJA - CONVOCATORIA HOSPITALES </a:t>
                      </a:r>
                    </a:p>
                  </a:txBody>
                  <a:tcPr marL="7620" marR="7620" marT="7620" marB="0" anchor="ctr"/>
                </a:tc>
                <a:tc>
                  <a:txBody>
                    <a:bodyPr/>
                    <a:lstStyle/>
                    <a:p>
                      <a:pPr algn="ctr" fontAlgn="ctr"/>
                      <a:r>
                        <a:rPr lang="es-CO" sz="600" b="0" i="0" u="none" strike="noStrike">
                          <a:effectLst/>
                          <a:latin typeface="Arial"/>
                        </a:rPr>
                        <a:t>11/01/2019</a:t>
                      </a:r>
                    </a:p>
                  </a:txBody>
                  <a:tcPr marL="7620" marR="7620" marT="7620" marB="0" anchor="ctr"/>
                </a:tc>
                <a:tc>
                  <a:txBody>
                    <a:bodyPr/>
                    <a:lstStyle/>
                    <a:p>
                      <a:pPr algn="ctr" fontAlgn="ctr"/>
                      <a:r>
                        <a:rPr lang="es-CO" sz="600" b="0" i="0" u="none" strike="noStrike">
                          <a:effectLst/>
                          <a:latin typeface="Arial"/>
                        </a:rPr>
                        <a:t>20192110014261</a:t>
                      </a:r>
                    </a:p>
                  </a:txBody>
                  <a:tcPr marL="7620" marR="7620" marT="7620" marB="0" anchor="ctr"/>
                </a:tc>
              </a:tr>
              <a:tr h="412045">
                <a:tc>
                  <a:txBody>
                    <a:bodyPr/>
                    <a:lstStyle/>
                    <a:p>
                      <a:pPr algn="ctr" fontAlgn="ctr"/>
                      <a:r>
                        <a:rPr lang="es-CO" sz="600" b="0" i="0" u="none" strike="noStrike">
                          <a:effectLst/>
                          <a:latin typeface="Arial"/>
                        </a:rPr>
                        <a:t>20186001065372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RECHAZO DE FORMA DE PAGO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20186001065392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11/01/2019</a:t>
                      </a:r>
                    </a:p>
                  </a:txBody>
                  <a:tcPr marL="7620" marR="7620" marT="7620" marB="0" anchor="ctr"/>
                </a:tc>
                <a:tc>
                  <a:txBody>
                    <a:bodyPr/>
                    <a:lstStyle/>
                    <a:p>
                      <a:pPr algn="ctr" fontAlgn="ctr"/>
                      <a:r>
                        <a:rPr lang="es-CO" sz="600" b="0" i="0" u="none" strike="noStrike">
                          <a:effectLst/>
                          <a:latin typeface="Arial"/>
                        </a:rPr>
                        <a:t>20192310014071</a:t>
                      </a:r>
                    </a:p>
                  </a:txBody>
                  <a:tcPr marL="7620" marR="7620" marT="7620" marB="0" anchor="ctr"/>
                </a:tc>
              </a:tr>
              <a:tr h="412045">
                <a:tc>
                  <a:txBody>
                    <a:bodyPr/>
                    <a:lstStyle/>
                    <a:p>
                      <a:pPr algn="ctr" fontAlgn="ctr"/>
                      <a:r>
                        <a:rPr lang="es-CO" sz="600" b="0" i="0" u="none" strike="noStrike">
                          <a:effectLst/>
                          <a:latin typeface="Arial"/>
                        </a:rPr>
                        <a:t>20186001065402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JULIETH JOHANNA TOVAR</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20186001065412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PROCESO DISCIPLINARIO </a:t>
                      </a:r>
                      <a:br>
                        <a:rPr lang="es-CO" sz="600" b="0" i="0" u="none" strike="noStrike">
                          <a:effectLst/>
                          <a:latin typeface="Arial"/>
                        </a:rPr>
                      </a:br>
                      <a:r>
                        <a:rPr lang="es-CO" sz="600" b="0" i="0" u="none" strike="noStrike">
                          <a:effectLst/>
                          <a:latin typeface="Arial"/>
                        </a:rPr>
                        <a:t>EXPEDIENTE 201800618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20186001065432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514727824"/>
      </p:ext>
    </p:extLst>
  </p:cSld>
  <p:clrMapOvr>
    <a:masterClrMapping/>
  </p:clrMapOvr>
  <p:timing>
    <p:tnLst>
      <p:par>
        <p:cTn id="1" dur="indefinite" restart="never" nodeType="tmRoot"/>
      </p:par>
    </p:tnLst>
  </p:timing>
</p:sld>
</file>

<file path=ppt/slides/slide152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1529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0888670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20186001065442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20182230697761</a:t>
                      </a:r>
                    </a:p>
                  </a:txBody>
                  <a:tcPr marL="7620" marR="7620" marT="7620" marB="0" anchor="ctr"/>
                </a:tc>
              </a:tr>
              <a:tr h="446138">
                <a:tc>
                  <a:txBody>
                    <a:bodyPr/>
                    <a:lstStyle/>
                    <a:p>
                      <a:pPr algn="ctr" fontAlgn="ctr"/>
                      <a:r>
                        <a:rPr lang="es-CO" sz="600" b="0" i="0" u="none" strike="noStrike">
                          <a:effectLst/>
                          <a:latin typeface="Arial"/>
                        </a:rPr>
                        <a:t>20186001065462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ENVIO DE INFORMACION CUMPLIMIENTO DEL DECRETO 1038 DE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20186001065482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20186001065502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20186001065522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20182230695941</a:t>
                      </a:r>
                    </a:p>
                  </a:txBody>
                  <a:tcPr marL="7620" marR="7620" marT="7620" marB="0" anchor="ctr"/>
                </a:tc>
              </a:tr>
              <a:tr h="412045">
                <a:tc>
                  <a:txBody>
                    <a:bodyPr/>
                    <a:lstStyle/>
                    <a:p>
                      <a:pPr algn="ctr" fontAlgn="ctr"/>
                      <a:r>
                        <a:rPr lang="es-CO" sz="600" b="0" i="0" u="none" strike="noStrike">
                          <a:effectLst/>
                          <a:latin typeface="Arial"/>
                        </a:rPr>
                        <a:t>20186001065572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YURLY ANDREA ARROYAVE CARDONA SOLICITUD DE INFORMACION </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20182230696181</a:t>
                      </a:r>
                    </a:p>
                  </a:txBody>
                  <a:tcPr marL="7620" marR="7620" marT="7620" marB="0" anchor="ctr"/>
                </a:tc>
              </a:tr>
              <a:tr h="412045">
                <a:tc>
                  <a:txBody>
                    <a:bodyPr/>
                    <a:lstStyle/>
                    <a:p>
                      <a:pPr algn="ctr" fontAlgn="ctr"/>
                      <a:r>
                        <a:rPr lang="es-CO" sz="600" b="0" i="0" u="none" strike="noStrike">
                          <a:effectLst/>
                          <a:latin typeface="Arial"/>
                        </a:rPr>
                        <a:t>20186001065582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CONSTANCIAS DE EJECUTORIA</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20183010682901</a:t>
                      </a:r>
                    </a:p>
                  </a:txBody>
                  <a:tcPr marL="7620" marR="7620" marT="7620" marB="0" anchor="ctr"/>
                </a:tc>
              </a:tr>
              <a:tr h="412045">
                <a:tc>
                  <a:txBody>
                    <a:bodyPr/>
                    <a:lstStyle/>
                    <a:p>
                      <a:pPr algn="ctr" fontAlgn="ctr"/>
                      <a:r>
                        <a:rPr lang="es-CO" sz="600" b="0" i="0" u="none" strike="noStrike">
                          <a:effectLst/>
                          <a:latin typeface="Arial"/>
                        </a:rPr>
                        <a:t>20186001065592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CONSTANCIAS DE EJEUCTORÍA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20186001065612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INSCRIPCION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198605603"/>
      </p:ext>
    </p:extLst>
  </p:cSld>
  <p:clrMapOvr>
    <a:masterClrMapping/>
  </p:clrMapOvr>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71548041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201810310070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201810310076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201810310077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201810310078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201810310079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201810310082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201810310085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153</a:t>
            </a:fld>
            <a:endParaRPr lang="es-CO"/>
          </a:p>
        </p:txBody>
      </p:sp>
    </p:spTree>
    <p:extLst>
      <p:ext uri="{BB962C8B-B14F-4D97-AF65-F5344CB8AC3E}">
        <p14:creationId xmlns:p14="http://schemas.microsoft.com/office/powerpoint/2010/main" val="2392439879"/>
      </p:ext>
    </p:extLst>
  </p:cSld>
  <p:clrMapOvr>
    <a:masterClrMapping/>
  </p:clrMapOvr>
  <p:timing>
    <p:tnLst>
      <p:par>
        <p:cTn id="1" dur="indefinite" restart="never" nodeType="tmRoot"/>
      </p:par>
    </p:tnLst>
  </p:timing>
</p:sld>
</file>

<file path=ppt/slides/slide153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1530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17269960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20186001065632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20182230697121</a:t>
                      </a:r>
                    </a:p>
                  </a:txBody>
                  <a:tcPr marL="7620" marR="7620" marT="7620" marB="0" anchor="ctr"/>
                </a:tc>
              </a:tr>
              <a:tr h="446138">
                <a:tc>
                  <a:txBody>
                    <a:bodyPr/>
                    <a:lstStyle/>
                    <a:p>
                      <a:pPr algn="ctr" fontAlgn="ctr"/>
                      <a:r>
                        <a:rPr lang="es-CO" sz="600" b="0" i="0" u="none" strike="noStrike">
                          <a:effectLst/>
                          <a:latin typeface="Arial"/>
                        </a:rPr>
                        <a:t>20186001065642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ACOMPAÑAMIENTO Y PRONUNCIAMIENTO FRENTE AL DERECHO DEL ELEGIBLE A SER NOMBRADO EN PERIODO DE PRUEBA CONVOCATORIA 434 DE 2016 - MEN </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20182320695281</a:t>
                      </a:r>
                    </a:p>
                  </a:txBody>
                  <a:tcPr marL="7620" marR="7620" marT="7620" marB="0" anchor="ctr"/>
                </a:tc>
              </a:tr>
              <a:tr h="412045">
                <a:tc>
                  <a:txBody>
                    <a:bodyPr/>
                    <a:lstStyle/>
                    <a:p>
                      <a:pPr algn="ctr" fontAlgn="ctr"/>
                      <a:r>
                        <a:rPr lang="es-CO" sz="600" b="0" i="0" u="none" strike="noStrike">
                          <a:effectLst/>
                          <a:latin typeface="Arial"/>
                        </a:rPr>
                        <a:t>20186001065682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20186001065692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20186001065712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20182230697181</a:t>
                      </a:r>
                    </a:p>
                  </a:txBody>
                  <a:tcPr marL="7620" marR="7620" marT="7620" marB="0" anchor="ctr"/>
                </a:tc>
              </a:tr>
              <a:tr h="412045">
                <a:tc>
                  <a:txBody>
                    <a:bodyPr/>
                    <a:lstStyle/>
                    <a:p>
                      <a:pPr algn="ctr" fontAlgn="ctr"/>
                      <a:r>
                        <a:rPr lang="es-CO" sz="600" b="0" i="0" u="none" strike="noStrike">
                          <a:effectLst/>
                          <a:latin typeface="Arial"/>
                        </a:rPr>
                        <a:t>20186001065732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ACOMPAÑAMIENTO Y PRONUNCIAMIENTO FRENTE AL DERECHO DEL ELEGIBLE A SER NOMBRADO EN PERIODO DE PRUEBA CONVOCATORIA 434 DE 2016 - MEN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20186001065762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RESPUESTA FUNCIÓN PÚBLICA RAD. 20182040323351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20186001065802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20182230689751</a:t>
                      </a:r>
                    </a:p>
                  </a:txBody>
                  <a:tcPr marL="7620" marR="7620" marT="7620" marB="0" anchor="ctr"/>
                </a:tc>
              </a:tr>
              <a:tr h="493103">
                <a:tc>
                  <a:txBody>
                    <a:bodyPr/>
                    <a:lstStyle/>
                    <a:p>
                      <a:pPr algn="ctr" fontAlgn="ctr"/>
                      <a:r>
                        <a:rPr lang="es-CO" sz="600" b="0" i="0" u="none" strike="noStrike">
                          <a:effectLst/>
                          <a:latin typeface="Arial"/>
                        </a:rPr>
                        <a:t>20186001065812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dirty="0">
                          <a:effectLst/>
                          <a:latin typeface="Arial"/>
                        </a:rPr>
                        <a:t>20182230696201</a:t>
                      </a:r>
                    </a:p>
                  </a:txBody>
                  <a:tcPr marL="7620" marR="7620" marT="7620" marB="0" anchor="ctr"/>
                </a:tc>
              </a:tr>
            </a:tbl>
          </a:graphicData>
        </a:graphic>
      </p:graphicFrame>
    </p:spTree>
    <p:extLst>
      <p:ext uri="{BB962C8B-B14F-4D97-AF65-F5344CB8AC3E}">
        <p14:creationId xmlns:p14="http://schemas.microsoft.com/office/powerpoint/2010/main" val="1706215014"/>
      </p:ext>
    </p:extLst>
  </p:cSld>
  <p:clrMapOvr>
    <a:masterClrMapping/>
  </p:clrMapOvr>
  <p:timing>
    <p:tnLst>
      <p:par>
        <p:cTn id="1" dur="indefinite" restart="never" nodeType="tmRoot"/>
      </p:par>
    </p:tnLst>
  </p:timing>
</p:sld>
</file>

<file path=ppt/slides/slide153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1531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63514580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20186001065842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20182230688291</a:t>
                      </a:r>
                    </a:p>
                  </a:txBody>
                  <a:tcPr marL="7620" marR="7620" marT="7620" marB="0" anchor="ctr"/>
                </a:tc>
              </a:tr>
              <a:tr h="446138">
                <a:tc>
                  <a:txBody>
                    <a:bodyPr/>
                    <a:lstStyle/>
                    <a:p>
                      <a:pPr algn="ctr" fontAlgn="ctr"/>
                      <a:r>
                        <a:rPr lang="es-CO" sz="600" b="0" i="0" u="none" strike="noStrike">
                          <a:effectLst/>
                          <a:latin typeface="Arial"/>
                        </a:rPr>
                        <a:t>20186001065872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20186001065892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20182230688121</a:t>
                      </a:r>
                    </a:p>
                  </a:txBody>
                  <a:tcPr marL="7620" marR="7620" marT="7620" marB="0" anchor="ctr"/>
                </a:tc>
              </a:tr>
              <a:tr h="412045">
                <a:tc>
                  <a:txBody>
                    <a:bodyPr/>
                    <a:lstStyle/>
                    <a:p>
                      <a:pPr algn="ctr" fontAlgn="ctr"/>
                      <a:r>
                        <a:rPr lang="es-CO" sz="600" b="0" i="0" u="none" strike="noStrike">
                          <a:effectLst/>
                          <a:latin typeface="Arial"/>
                        </a:rPr>
                        <a:t>20186001065902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20186001065922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20186001065942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20192230011061</a:t>
                      </a:r>
                    </a:p>
                  </a:txBody>
                  <a:tcPr marL="7620" marR="7620" marT="7620" marB="0" anchor="ctr"/>
                </a:tc>
              </a:tr>
              <a:tr h="412045">
                <a:tc>
                  <a:txBody>
                    <a:bodyPr/>
                    <a:lstStyle/>
                    <a:p>
                      <a:pPr algn="ctr" fontAlgn="ctr"/>
                      <a:r>
                        <a:rPr lang="es-CO" sz="600" b="0" i="0" u="none" strike="noStrike">
                          <a:effectLst/>
                          <a:latin typeface="Arial"/>
                        </a:rPr>
                        <a:t>20186001065952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RADICADO Nº 20183010653701. FECHA 26/11/2018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20186001066052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INFORMACION INPEC</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20186001066062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ACLARACIÓN DE NOMBRAMIENTO Y POSESIÓN -- URGENTE</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50068783"/>
      </p:ext>
    </p:extLst>
  </p:cSld>
  <p:clrMapOvr>
    <a:masterClrMapping/>
  </p:clrMapOvr>
  <p:timing>
    <p:tnLst>
      <p:par>
        <p:cTn id="1" dur="indefinite" restart="never" nodeType="tmRoot"/>
      </p:par>
    </p:tnLst>
  </p:timing>
</p:sld>
</file>

<file path=ppt/slides/slide153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1532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34566837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20186001066082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REPORTE OPEC</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20186001066122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20183200684751</a:t>
                      </a:r>
                    </a:p>
                  </a:txBody>
                  <a:tcPr marL="7620" marR="7620" marT="7620" marB="0" anchor="ctr"/>
                </a:tc>
              </a:tr>
              <a:tr h="412045">
                <a:tc>
                  <a:txBody>
                    <a:bodyPr/>
                    <a:lstStyle/>
                    <a:p>
                      <a:pPr algn="ctr" fontAlgn="ctr"/>
                      <a:r>
                        <a:rPr lang="es-CO" sz="600" b="0" i="0" u="none" strike="noStrike">
                          <a:effectLst/>
                          <a:latin typeface="Arial"/>
                        </a:rPr>
                        <a:t>20186001066132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RESPUESTA - SOLICITUD DE INFORMACION CON RAD 20185000642991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20186001066152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20182230695931</a:t>
                      </a:r>
                    </a:p>
                  </a:txBody>
                  <a:tcPr marL="7620" marR="7620" marT="7620" marB="0" anchor="ctr"/>
                </a:tc>
              </a:tr>
              <a:tr h="412045">
                <a:tc>
                  <a:txBody>
                    <a:bodyPr/>
                    <a:lstStyle/>
                    <a:p>
                      <a:pPr algn="ctr" fontAlgn="ctr"/>
                      <a:r>
                        <a:rPr lang="es-CO" sz="600" b="0" i="0" u="none" strike="noStrike">
                          <a:effectLst/>
                          <a:latin typeface="Arial"/>
                        </a:rPr>
                        <a:t>20186001066182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REMISION RESOLUCIONES 10139 Y 10724 DE 2018 PARA APELACION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20186001066212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TRASFERENCIA GOBERNACIÓN DEL META CONCURSO DE MERITOS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20186001066222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DERECHO DE PETICION </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20192010006321</a:t>
                      </a:r>
                    </a:p>
                  </a:txBody>
                  <a:tcPr marL="7620" marR="7620" marT="7620" marB="0" anchor="ctr"/>
                </a:tc>
              </a:tr>
              <a:tr h="412045">
                <a:tc>
                  <a:txBody>
                    <a:bodyPr/>
                    <a:lstStyle/>
                    <a:p>
                      <a:pPr algn="ctr" fontAlgn="ctr"/>
                      <a:r>
                        <a:rPr lang="es-CO" sz="600" b="0" i="0" u="none" strike="noStrike">
                          <a:effectLst/>
                          <a:latin typeface="Arial"/>
                        </a:rPr>
                        <a:t>20186001066232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 RADICADO 20185000645761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20186001066242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dirty="0">
                          <a:effectLst/>
                          <a:latin typeface="Arial"/>
                        </a:rPr>
                        <a:t>20182230696211</a:t>
                      </a:r>
                    </a:p>
                  </a:txBody>
                  <a:tcPr marL="7620" marR="7620" marT="7620" marB="0" anchor="ctr"/>
                </a:tc>
              </a:tr>
            </a:tbl>
          </a:graphicData>
        </a:graphic>
      </p:graphicFrame>
    </p:spTree>
    <p:extLst>
      <p:ext uri="{BB962C8B-B14F-4D97-AF65-F5344CB8AC3E}">
        <p14:creationId xmlns:p14="http://schemas.microsoft.com/office/powerpoint/2010/main" val="3184975030"/>
      </p:ext>
    </p:extLst>
  </p:cSld>
  <p:clrMapOvr>
    <a:masterClrMapping/>
  </p:clrMapOvr>
  <p:timing>
    <p:tnLst>
      <p:par>
        <p:cTn id="1" dur="indefinite" restart="never" nodeType="tmRoot"/>
      </p:par>
    </p:tnLst>
  </p:timing>
</p:sld>
</file>

<file path=ppt/slides/slide153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1533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59452633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20186001066252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INFORMACIÓN VACANCIA FRANCISCO PIZARRO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20186001066272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CONCEPTO - ESE HOSPITAL SAN JUAN DE DIOS</a:t>
                      </a:r>
                    </a:p>
                  </a:txBody>
                  <a:tcPr marL="7620" marR="7620" marT="7620" marB="0" anchor="ctr"/>
                </a:tc>
                <a:tc>
                  <a:txBody>
                    <a:bodyPr/>
                    <a:lstStyle/>
                    <a:p>
                      <a:pPr algn="ctr" fontAlgn="ctr"/>
                      <a:r>
                        <a:rPr lang="es-CO" sz="600" b="0" i="0" u="none" strike="noStrike">
                          <a:effectLst/>
                          <a:latin typeface="Arial"/>
                        </a:rPr>
                        <a:t>2/01/2019</a:t>
                      </a:r>
                    </a:p>
                  </a:txBody>
                  <a:tcPr marL="7620" marR="7620" marT="7620" marB="0" anchor="ctr"/>
                </a:tc>
                <a:tc>
                  <a:txBody>
                    <a:bodyPr/>
                    <a:lstStyle/>
                    <a:p>
                      <a:pPr algn="ctr" fontAlgn="ctr"/>
                      <a:r>
                        <a:rPr lang="es-CO" sz="600" b="0" i="0" u="none" strike="noStrike">
                          <a:effectLst/>
                          <a:latin typeface="Arial"/>
                        </a:rPr>
                        <a:t>20192010000411</a:t>
                      </a:r>
                    </a:p>
                  </a:txBody>
                  <a:tcPr marL="7620" marR="7620" marT="7620" marB="0" anchor="ctr"/>
                </a:tc>
              </a:tr>
              <a:tr h="412045">
                <a:tc>
                  <a:txBody>
                    <a:bodyPr/>
                    <a:lstStyle/>
                    <a:p>
                      <a:pPr algn="ctr" fontAlgn="ctr"/>
                      <a:r>
                        <a:rPr lang="es-CO" sz="600" b="0" i="0" u="none" strike="noStrike">
                          <a:effectLst/>
                          <a:latin typeface="Arial"/>
                        </a:rPr>
                        <a:t>20186001066282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20182230696721</a:t>
                      </a:r>
                    </a:p>
                  </a:txBody>
                  <a:tcPr marL="7620" marR="7620" marT="7620" marB="0" anchor="ctr"/>
                </a:tc>
              </a:tr>
              <a:tr h="412045">
                <a:tc>
                  <a:txBody>
                    <a:bodyPr/>
                    <a:lstStyle/>
                    <a:p>
                      <a:pPr algn="ctr" fontAlgn="ctr"/>
                      <a:r>
                        <a:rPr lang="es-CO" sz="600" b="0" i="0" u="none" strike="noStrike">
                          <a:effectLst/>
                          <a:latin typeface="Arial"/>
                        </a:rPr>
                        <a:t>20186001066292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ACTUALIZACIÓN DEL CORREO ELECTRÓNICO EN SIMO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20186001066302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PROVISION DE EMPLEOS TEMPORALES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20186001066322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REMISION DE ACTOS ADMINISTRATIVOS PARA RECOMPOSICION DE LISTA DE ELEGIBLES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20186001066342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it-IT" sz="600" b="0" i="0" u="none" strike="noStrike">
                          <a:effectLst/>
                          <a:latin typeface="Arial"/>
                        </a:rPr>
                        <a:t>CONSULTA CONVOCATORIA VIGENTE CENTRO ORIENTE </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20182230695961</a:t>
                      </a:r>
                    </a:p>
                  </a:txBody>
                  <a:tcPr marL="7620" marR="7620" marT="7620" marB="0" anchor="ctr"/>
                </a:tc>
              </a:tr>
              <a:tr h="412045">
                <a:tc>
                  <a:txBody>
                    <a:bodyPr/>
                    <a:lstStyle/>
                    <a:p>
                      <a:pPr algn="ctr" fontAlgn="ctr"/>
                      <a:r>
                        <a:rPr lang="es-CO" sz="600" b="0" i="0" u="none" strike="noStrike">
                          <a:effectLst/>
                          <a:latin typeface="Arial"/>
                        </a:rPr>
                        <a:t>20186001066362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MANUAL DE FUNCIONES MUNICIPIO DE EL CHARCO NARIÑO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20186001066372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82091857"/>
      </p:ext>
    </p:extLst>
  </p:cSld>
  <p:clrMapOvr>
    <a:masterClrMapping/>
  </p:clrMapOvr>
  <p:timing>
    <p:tnLst>
      <p:par>
        <p:cTn id="1" dur="indefinite" restart="never" nodeType="tmRoot"/>
      </p:par>
    </p:tnLst>
  </p:timing>
</p:sld>
</file>

<file path=ppt/slides/slide153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1534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5939758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20186001066382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SALDO A FAVOR DE APC - COLOMBIA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20186001066402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ACLARACION NOMBRAMIENTO Y POSESION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20186001066422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vi-VN" sz="600" b="0" i="0" u="none" strike="noStrike">
                          <a:effectLst/>
                          <a:latin typeface="Arial"/>
                        </a:rPr>
                        <a:t>DERECHO DE PETICIÓN</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20186001066462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20186001066512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DE ADMINISTRACION DE  CARRERA ADMINISTRATIVA</a:t>
                      </a:r>
                    </a:p>
                  </a:txBody>
                  <a:tcPr marL="7620" marR="7620" marT="7620" marB="0" anchor="ctr"/>
                </a:tc>
                <a:tc>
                  <a:txBody>
                    <a:bodyPr/>
                    <a:lstStyle/>
                    <a:p>
                      <a:pPr algn="ctr" fontAlgn="ctr"/>
                      <a:r>
                        <a:rPr lang="es-CO" sz="600" b="0" i="0" u="none" strike="noStrike">
                          <a:effectLst/>
                          <a:latin typeface="Arial"/>
                        </a:rPr>
                        <a:t>SOLICITAR INFORMACION </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20182230696221</a:t>
                      </a:r>
                    </a:p>
                  </a:txBody>
                  <a:tcPr marL="7620" marR="7620" marT="7620" marB="0" anchor="ctr"/>
                </a:tc>
              </a:tr>
              <a:tr h="412045">
                <a:tc>
                  <a:txBody>
                    <a:bodyPr/>
                    <a:lstStyle/>
                    <a:p>
                      <a:pPr algn="ctr" fontAlgn="ctr"/>
                      <a:r>
                        <a:rPr lang="es-CO" sz="600" b="0" i="0" u="none" strike="noStrike">
                          <a:effectLst/>
                          <a:latin typeface="Arial"/>
                        </a:rPr>
                        <a:t>20186001066522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INFORMACION </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20192230011071</a:t>
                      </a:r>
                    </a:p>
                  </a:txBody>
                  <a:tcPr marL="7620" marR="7620" marT="7620" marB="0" anchor="ctr"/>
                </a:tc>
              </a:tr>
              <a:tr h="412045">
                <a:tc>
                  <a:txBody>
                    <a:bodyPr/>
                    <a:lstStyle/>
                    <a:p>
                      <a:pPr algn="ctr" fontAlgn="ctr"/>
                      <a:r>
                        <a:rPr lang="es-CO" sz="600" b="0" i="0" u="none" strike="noStrike">
                          <a:effectLst/>
                          <a:latin typeface="Arial"/>
                        </a:rPr>
                        <a:t>20186001066532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INSCRIPCION URGENTE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20186001066542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20186001066552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vi-VN" sz="600" b="0" i="0" u="none" strike="noStrike">
                          <a:effectLst/>
                          <a:latin typeface="Arial"/>
                        </a:rPr>
                        <a:t>ACTUALIZACIÓN DE DATOS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251402138"/>
      </p:ext>
    </p:extLst>
  </p:cSld>
  <p:clrMapOvr>
    <a:masterClrMapping/>
  </p:clrMapOvr>
  <p:timing>
    <p:tnLst>
      <p:par>
        <p:cTn id="1" dur="indefinite" restart="never" nodeType="tmRoot"/>
      </p:par>
    </p:tnLst>
  </p:timing>
</p:sld>
</file>

<file path=ppt/slides/slide153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1535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37161031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20186001066602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DERECHO DE PETICION DE INFORMACION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20186001066642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RESPUESTA PRORROGA POSESION - AUXILIAR ADMINISTRATIVO  CONV. 431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20186001066662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DERECHO DE PETCION CONV 426 DE 2016</a:t>
                      </a:r>
                    </a:p>
                  </a:txBody>
                  <a:tcPr marL="7620" marR="7620" marT="7620" marB="0" anchor="ctr"/>
                </a:tc>
                <a:tc>
                  <a:txBody>
                    <a:bodyPr/>
                    <a:lstStyle/>
                    <a:p>
                      <a:pPr algn="ctr" fontAlgn="ctr"/>
                      <a:r>
                        <a:rPr lang="es-CO" sz="600" b="0" i="0" u="none" strike="noStrike">
                          <a:effectLst/>
                          <a:latin typeface="Arial"/>
                        </a:rPr>
                        <a:t>11/01/2019</a:t>
                      </a:r>
                    </a:p>
                  </a:txBody>
                  <a:tcPr marL="7620" marR="7620" marT="7620" marB="0" anchor="ctr"/>
                </a:tc>
                <a:tc>
                  <a:txBody>
                    <a:bodyPr/>
                    <a:lstStyle/>
                    <a:p>
                      <a:pPr algn="ctr" fontAlgn="ctr"/>
                      <a:r>
                        <a:rPr lang="es-CO" sz="600" b="0" i="0" u="none" strike="noStrike">
                          <a:effectLst/>
                          <a:latin typeface="Arial"/>
                        </a:rPr>
                        <a:t>20192110015401</a:t>
                      </a:r>
                    </a:p>
                  </a:txBody>
                  <a:tcPr marL="7620" marR="7620" marT="7620" marB="0" anchor="ctr"/>
                </a:tc>
              </a:tr>
              <a:tr h="412045">
                <a:tc>
                  <a:txBody>
                    <a:bodyPr/>
                    <a:lstStyle/>
                    <a:p>
                      <a:pPr algn="ctr" fontAlgn="ctr"/>
                      <a:r>
                        <a:rPr lang="es-CO" sz="600" b="0" i="0" u="none" strike="noStrike">
                          <a:effectLst/>
                          <a:latin typeface="Arial"/>
                        </a:rPr>
                        <a:t>20186001066722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SOLICIRUD DE INFORMACION DE DOC PARA FINES JUDICIALES </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20182020694231</a:t>
                      </a:r>
                    </a:p>
                  </a:txBody>
                  <a:tcPr marL="7620" marR="7620" marT="7620" marB="0" anchor="ctr"/>
                </a:tc>
              </a:tr>
              <a:tr h="412045">
                <a:tc>
                  <a:txBody>
                    <a:bodyPr/>
                    <a:lstStyle/>
                    <a:p>
                      <a:pPr algn="ctr" fontAlgn="ctr"/>
                      <a:r>
                        <a:rPr lang="es-CO" sz="600" b="0" i="0" u="none" strike="noStrike">
                          <a:effectLst/>
                          <a:latin typeface="Arial"/>
                        </a:rPr>
                        <a:t>20186001066762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REQUERIMIENTO DEVOLUCION EXPEDIENTE HUMBERTO RANDIAL POLO - 20181700597851</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20181700684191</a:t>
                      </a:r>
                    </a:p>
                  </a:txBody>
                  <a:tcPr marL="7620" marR="7620" marT="7620" marB="0" anchor="ctr"/>
                </a:tc>
              </a:tr>
              <a:tr h="412045">
                <a:tc>
                  <a:txBody>
                    <a:bodyPr/>
                    <a:lstStyle/>
                    <a:p>
                      <a:pPr algn="ctr" fontAlgn="ctr"/>
                      <a:r>
                        <a:rPr lang="es-CO" sz="600" b="0" i="0" u="none" strike="noStrike">
                          <a:effectLst/>
                          <a:latin typeface="Arial"/>
                        </a:rPr>
                        <a:t>20186001066792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REQUERIMIENTO 20185000640071 DE FECHA 11 DE NOVIEMBRE DE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20186001066822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20182330691421</a:t>
                      </a:r>
                    </a:p>
                  </a:txBody>
                  <a:tcPr marL="7620" marR="7620" marT="7620" marB="0" anchor="ctr"/>
                </a:tc>
              </a:tr>
              <a:tr h="412045">
                <a:tc>
                  <a:txBody>
                    <a:bodyPr/>
                    <a:lstStyle/>
                    <a:p>
                      <a:pPr algn="ctr" fontAlgn="ctr"/>
                      <a:r>
                        <a:rPr lang="es-CO" sz="600" b="0" i="0" u="none" strike="noStrike">
                          <a:effectLst/>
                          <a:latin typeface="Arial"/>
                        </a:rPr>
                        <a:t>20186001066852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JURÍDICA - ANTECEDENTES.PROCESOS Y TUTELAS - CONVOCATORIA 437 </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20181400697041</a:t>
                      </a:r>
                    </a:p>
                  </a:txBody>
                  <a:tcPr marL="7620" marR="7620" marT="7620" marB="0" anchor="ctr"/>
                </a:tc>
              </a:tr>
              <a:tr h="493103">
                <a:tc>
                  <a:txBody>
                    <a:bodyPr/>
                    <a:lstStyle/>
                    <a:p>
                      <a:pPr algn="ctr" fontAlgn="ctr"/>
                      <a:r>
                        <a:rPr lang="es-CO" sz="600" b="0" i="0" u="none" strike="noStrike">
                          <a:effectLst/>
                          <a:latin typeface="Arial"/>
                        </a:rPr>
                        <a:t>20186001066872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LISTA DE ELEGIBLES DPS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512208347"/>
      </p:ext>
    </p:extLst>
  </p:cSld>
  <p:clrMapOvr>
    <a:masterClrMapping/>
  </p:clrMapOvr>
  <p:timing>
    <p:tnLst>
      <p:par>
        <p:cTn id="1" dur="indefinite" restart="never" nodeType="tmRoot"/>
      </p:par>
    </p:tnLst>
  </p:timing>
</p:sld>
</file>

<file path=ppt/slides/slide153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1536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50103593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20186001066892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DE INFORMACION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20186001066902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ACLARACION LISTA DE ELEGIBLES CONVOCATORIA NO 435 DEL 2016 CAR- ANLA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20186001066912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20186001066922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20186001066932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20186001066942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20186001066972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20182230696241</a:t>
                      </a:r>
                    </a:p>
                  </a:txBody>
                  <a:tcPr marL="7620" marR="7620" marT="7620" marB="0" anchor="ctr"/>
                </a:tc>
              </a:tr>
              <a:tr h="412045">
                <a:tc>
                  <a:txBody>
                    <a:bodyPr/>
                    <a:lstStyle/>
                    <a:p>
                      <a:pPr algn="ctr" fontAlgn="ctr"/>
                      <a:r>
                        <a:rPr lang="es-CO" sz="600" b="0" i="0" u="none" strike="noStrike">
                          <a:effectLst/>
                          <a:latin typeface="Arial"/>
                        </a:rPr>
                        <a:t>20186001066982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20182230697141</a:t>
                      </a:r>
                    </a:p>
                  </a:txBody>
                  <a:tcPr marL="7620" marR="7620" marT="7620" marB="0" anchor="ctr"/>
                </a:tc>
              </a:tr>
              <a:tr h="493103">
                <a:tc>
                  <a:txBody>
                    <a:bodyPr/>
                    <a:lstStyle/>
                    <a:p>
                      <a:pPr algn="ctr" fontAlgn="ctr"/>
                      <a:r>
                        <a:rPr lang="es-CO" sz="600" b="0" i="0" u="none" strike="noStrike">
                          <a:effectLst/>
                          <a:latin typeface="Arial"/>
                        </a:rPr>
                        <a:t>20186001067002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INFORMACION VACANCIA FRANCISCO PIZARRO NARIÑO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036201902"/>
      </p:ext>
    </p:extLst>
  </p:cSld>
  <p:clrMapOvr>
    <a:masterClrMapping/>
  </p:clrMapOvr>
  <p:timing>
    <p:tnLst>
      <p:par>
        <p:cTn id="1" dur="indefinite" restart="never" nodeType="tmRoot"/>
      </p:par>
    </p:tnLst>
  </p:timing>
</p:sld>
</file>

<file path=ppt/slides/slide153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1537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3119367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20186001067012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CAMBIO DE INFORMACION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20186001067042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20186001067062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TRASLADO POR COMPETENCIA - OFI18-00164475 - QUEJA TRAMITE RECUPERAR CONTRASEÑA SIMO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20186001067072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20186001067082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CONTRASEÑA COMISION DE PERSONAL GOBERNACIÓN DEL META</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20185000687731</a:t>
                      </a:r>
                    </a:p>
                  </a:txBody>
                  <a:tcPr marL="7620" marR="7620" marT="7620" marB="0" anchor="ctr"/>
                </a:tc>
              </a:tr>
              <a:tr h="412045">
                <a:tc>
                  <a:txBody>
                    <a:bodyPr/>
                    <a:lstStyle/>
                    <a:p>
                      <a:pPr algn="ctr" fontAlgn="ctr"/>
                      <a:r>
                        <a:rPr lang="es-CO" sz="600" b="0" i="0" u="none" strike="noStrike">
                          <a:effectLst/>
                          <a:latin typeface="Arial"/>
                        </a:rPr>
                        <a:t>20186001067112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CONVOCATORIAS</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20186001067132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vi-VN" sz="600" b="0" i="0" u="none" strike="noStrike">
                          <a:effectLst/>
                          <a:latin typeface="Arial"/>
                        </a:rPr>
                        <a:t>MANUAL DE FUNCIONES - PERSONERIA MUNICIPAL DE VEGACHÍ</a:t>
                      </a:r>
                      <a:br>
                        <a:rPr lang="vi-VN" sz="600" b="0" i="0" u="none" strike="noStrike">
                          <a:effectLst/>
                          <a:latin typeface="Arial"/>
                        </a:rPr>
                      </a:br>
                      <a:endParaRPr lang="vi-VN"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20186001067142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REMISION DE INFORME</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20186001067152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OFICIO CON RADICADO N° 20185000635851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094512120"/>
      </p:ext>
    </p:extLst>
  </p:cSld>
  <p:clrMapOvr>
    <a:masterClrMapping/>
  </p:clrMapOvr>
  <p:timing>
    <p:tnLst>
      <p:par>
        <p:cTn id="1" dur="indefinite" restart="never" nodeType="tmRoot"/>
      </p:par>
    </p:tnLst>
  </p:timing>
</p:sld>
</file>

<file path=ppt/slides/slide153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1538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80804199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20186001067162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20186001067172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RESPUESTA A REQUERIMIENTO RADICADO 20185000639981</a:t>
                      </a:r>
                    </a:p>
                  </a:txBody>
                  <a:tcPr marL="7620" marR="7620" marT="7620" marB="0" anchor="ctr"/>
                </a:tc>
                <a:tc>
                  <a:txBody>
                    <a:bodyPr/>
                    <a:lstStyle/>
                    <a:p>
                      <a:pPr algn="ctr" fontAlgn="ctr"/>
                      <a:r>
                        <a:rPr lang="es-CO" sz="600" b="0" i="0" u="none" strike="noStrike">
                          <a:effectLst/>
                          <a:latin typeface="Arial"/>
                        </a:rPr>
                        <a:t>2/01/2019</a:t>
                      </a:r>
                    </a:p>
                  </a:txBody>
                  <a:tcPr marL="7620" marR="7620" marT="7620" marB="0" anchor="ctr"/>
                </a:tc>
                <a:tc>
                  <a:txBody>
                    <a:bodyPr/>
                    <a:lstStyle/>
                    <a:p>
                      <a:pPr algn="ctr" fontAlgn="ctr"/>
                      <a:r>
                        <a:rPr lang="es-CO" sz="600" b="0" i="0" u="none" strike="noStrike">
                          <a:effectLst/>
                          <a:latin typeface="Arial"/>
                        </a:rPr>
                        <a:t>20195000001051</a:t>
                      </a:r>
                    </a:p>
                  </a:txBody>
                  <a:tcPr marL="7620" marR="7620" marT="7620" marB="0" anchor="ctr"/>
                </a:tc>
              </a:tr>
              <a:tr h="412045">
                <a:tc>
                  <a:txBody>
                    <a:bodyPr/>
                    <a:lstStyle/>
                    <a:p>
                      <a:pPr algn="ctr" fontAlgn="ctr"/>
                      <a:r>
                        <a:rPr lang="es-CO" sz="600" b="0" i="0" u="none" strike="noStrike">
                          <a:effectLst/>
                          <a:latin typeface="Arial"/>
                        </a:rPr>
                        <a:t>20186001067182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RESPUESTA RADICADO NO 20185000639951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20191700007301</a:t>
                      </a:r>
                    </a:p>
                  </a:txBody>
                  <a:tcPr marL="7620" marR="7620" marT="7620" marB="0" anchor="ctr"/>
                </a:tc>
              </a:tr>
              <a:tr h="412045">
                <a:tc>
                  <a:txBody>
                    <a:bodyPr/>
                    <a:lstStyle/>
                    <a:p>
                      <a:pPr algn="ctr" fontAlgn="ctr"/>
                      <a:r>
                        <a:rPr lang="es-CO" sz="600" b="0" i="0" u="none" strike="noStrike">
                          <a:effectLst/>
                          <a:latin typeface="Arial"/>
                        </a:rPr>
                        <a:t>20186001067202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20186001067212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20192230011081</a:t>
                      </a:r>
                    </a:p>
                  </a:txBody>
                  <a:tcPr marL="7620" marR="7620" marT="7620" marB="0" anchor="ctr"/>
                </a:tc>
              </a:tr>
              <a:tr h="412045">
                <a:tc>
                  <a:txBody>
                    <a:bodyPr/>
                    <a:lstStyle/>
                    <a:p>
                      <a:pPr algn="ctr" fontAlgn="ctr"/>
                      <a:r>
                        <a:rPr lang="es-CO" sz="600" b="0" i="0" u="none" strike="noStrike">
                          <a:effectLst/>
                          <a:latin typeface="Arial"/>
                        </a:rPr>
                        <a:t>20186001067222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20182230697701</a:t>
                      </a:r>
                    </a:p>
                  </a:txBody>
                  <a:tcPr marL="7620" marR="7620" marT="7620" marB="0" anchor="ctr"/>
                </a:tc>
              </a:tr>
              <a:tr h="412045">
                <a:tc>
                  <a:txBody>
                    <a:bodyPr/>
                    <a:lstStyle/>
                    <a:p>
                      <a:pPr algn="ctr" fontAlgn="ctr"/>
                      <a:r>
                        <a:rPr lang="es-CO" sz="600" b="0" i="0" u="none" strike="noStrike">
                          <a:effectLst/>
                          <a:latin typeface="Arial"/>
                        </a:rPr>
                        <a:t>20186001067232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438-506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20186001067282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NESTOR ANDRES CRISTANCHO SANCHEZ8 - 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20186001067362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dirty="0">
                          <a:effectLst/>
                          <a:latin typeface="Arial"/>
                        </a:rPr>
                        <a:t>20192230011091</a:t>
                      </a:r>
                    </a:p>
                  </a:txBody>
                  <a:tcPr marL="7620" marR="7620" marT="7620" marB="0" anchor="ctr"/>
                </a:tc>
              </a:tr>
            </a:tbl>
          </a:graphicData>
        </a:graphic>
      </p:graphicFrame>
    </p:spTree>
    <p:extLst>
      <p:ext uri="{BB962C8B-B14F-4D97-AF65-F5344CB8AC3E}">
        <p14:creationId xmlns:p14="http://schemas.microsoft.com/office/powerpoint/2010/main" val="3423886016"/>
      </p:ext>
    </p:extLst>
  </p:cSld>
  <p:clrMapOvr>
    <a:masterClrMapping/>
  </p:clrMapOvr>
  <p:timing>
    <p:tnLst>
      <p:par>
        <p:cTn id="1" dur="indefinite" restart="never" nodeType="tmRoot"/>
      </p:par>
    </p:tnLst>
  </p:timing>
</p:sld>
</file>

<file path=ppt/slides/slide153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1539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50361592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20186001067442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437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20186001067452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20186001067472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20186001067482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20182230696671</a:t>
                      </a:r>
                    </a:p>
                  </a:txBody>
                  <a:tcPr marL="7620" marR="7620" marT="7620" marB="0" anchor="ctr"/>
                </a:tc>
              </a:tr>
              <a:tr h="412045">
                <a:tc>
                  <a:txBody>
                    <a:bodyPr/>
                    <a:lstStyle/>
                    <a:p>
                      <a:pPr algn="ctr" fontAlgn="ctr"/>
                      <a:r>
                        <a:rPr lang="es-CO" sz="600" b="0" i="0" u="none" strike="noStrike">
                          <a:effectLst/>
                          <a:latin typeface="Arial"/>
                        </a:rPr>
                        <a:t>20186001067492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AL RADICADO RADICADO NO 20185000639931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20185000687541</a:t>
                      </a:r>
                    </a:p>
                  </a:txBody>
                  <a:tcPr marL="7620" marR="7620" marT="7620" marB="0" anchor="ctr"/>
                </a:tc>
              </a:tr>
              <a:tr h="412045">
                <a:tc>
                  <a:txBody>
                    <a:bodyPr/>
                    <a:lstStyle/>
                    <a:p>
                      <a:pPr algn="ctr" fontAlgn="ctr"/>
                      <a:r>
                        <a:rPr lang="es-CO" sz="600" b="0" i="0" u="none" strike="noStrike">
                          <a:effectLst/>
                          <a:latin typeface="Arial"/>
                        </a:rPr>
                        <a:t>20186001067502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437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20186001067532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20186001067542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20186001067552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77433128"/>
      </p:ext>
    </p:extLst>
  </p:cSld>
  <p:clrMapOvr>
    <a:masterClrMapping/>
  </p:clrMapOvr>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00181488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201810310086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201810310086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201810310087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201810310088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201810310089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201810310090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201810310091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201810310092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201810310093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201810310093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201810310094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201810310094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201811010001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201811010007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154</a:t>
            </a:fld>
            <a:endParaRPr lang="es-CO"/>
          </a:p>
        </p:txBody>
      </p:sp>
    </p:spTree>
    <p:extLst>
      <p:ext uri="{BB962C8B-B14F-4D97-AF65-F5344CB8AC3E}">
        <p14:creationId xmlns:p14="http://schemas.microsoft.com/office/powerpoint/2010/main" val="2355220422"/>
      </p:ext>
    </p:extLst>
  </p:cSld>
  <p:clrMapOvr>
    <a:masterClrMapping/>
  </p:clrMapOvr>
  <p:timing>
    <p:tnLst>
      <p:par>
        <p:cTn id="1" dur="indefinite" restart="never" nodeType="tmRoot"/>
      </p:par>
    </p:tnLst>
  </p:timing>
</p:sld>
</file>

<file path=ppt/slides/slide154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1540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22588713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20186001067562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20182020693961</a:t>
                      </a:r>
                    </a:p>
                  </a:txBody>
                  <a:tcPr marL="7620" marR="7620" marT="7620" marB="0" anchor="ctr"/>
                </a:tc>
              </a:tr>
              <a:tr h="446138">
                <a:tc>
                  <a:txBody>
                    <a:bodyPr/>
                    <a:lstStyle/>
                    <a:p>
                      <a:pPr algn="ctr" fontAlgn="ctr"/>
                      <a:r>
                        <a:rPr lang="es-CO" sz="600" b="0" i="0" u="none" strike="noStrike">
                          <a:effectLst/>
                          <a:latin typeface="Arial"/>
                        </a:rPr>
                        <a:t>20186001067572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20182230697561</a:t>
                      </a:r>
                    </a:p>
                  </a:txBody>
                  <a:tcPr marL="7620" marR="7620" marT="7620" marB="0" anchor="ctr"/>
                </a:tc>
              </a:tr>
              <a:tr h="412045">
                <a:tc>
                  <a:txBody>
                    <a:bodyPr/>
                    <a:lstStyle/>
                    <a:p>
                      <a:pPr algn="ctr" fontAlgn="ctr"/>
                      <a:r>
                        <a:rPr lang="es-CO" sz="600" b="0" i="0" u="none" strike="noStrike">
                          <a:effectLst/>
                          <a:latin typeface="Arial"/>
                        </a:rPr>
                        <a:t>20186001067582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20182230696261</a:t>
                      </a:r>
                    </a:p>
                  </a:txBody>
                  <a:tcPr marL="7620" marR="7620" marT="7620" marB="0" anchor="ctr"/>
                </a:tc>
              </a:tr>
              <a:tr h="412045">
                <a:tc>
                  <a:txBody>
                    <a:bodyPr/>
                    <a:lstStyle/>
                    <a:p>
                      <a:pPr algn="ctr" fontAlgn="ctr"/>
                      <a:r>
                        <a:rPr lang="es-CO" sz="600" b="0" i="0" u="none" strike="noStrike">
                          <a:effectLst/>
                          <a:latin typeface="Arial"/>
                        </a:rPr>
                        <a:t>20186001067592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20182230697721</a:t>
                      </a:r>
                    </a:p>
                  </a:txBody>
                  <a:tcPr marL="7620" marR="7620" marT="7620" marB="0" anchor="ctr"/>
                </a:tc>
              </a:tr>
              <a:tr h="412045">
                <a:tc>
                  <a:txBody>
                    <a:bodyPr/>
                    <a:lstStyle/>
                    <a:p>
                      <a:pPr algn="ctr" fontAlgn="ctr"/>
                      <a:r>
                        <a:rPr lang="es-CO" sz="600" b="0" i="0" u="none" strike="noStrike">
                          <a:effectLst/>
                          <a:latin typeface="Arial"/>
                        </a:rPr>
                        <a:t>20186001067602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COMUNICACION DE ACTO ADMINISTRATIVO 20182130016674 PROFERIDO POR LA CNSC</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20186001067612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20186001067622</a:t>
                      </a:r>
                    </a:p>
                  </a:txBody>
                  <a:tcPr marL="7620" marR="7620" marT="7620" marB="0" anchor="ctr"/>
                </a:tc>
                <a:tc>
                  <a:txBody>
                    <a:bodyPr/>
                    <a:lstStyle/>
                    <a:p>
                      <a:pPr algn="ctr" fontAlgn="ctr"/>
                      <a:r>
                        <a:rPr lang="es-CO" sz="600" b="0" i="0" u="none" strike="noStrike">
                          <a:effectLst/>
                          <a:latin typeface="Arial"/>
                        </a:rPr>
                        <a:t>17/12/2018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20182230687311</a:t>
                      </a:r>
                    </a:p>
                  </a:txBody>
                  <a:tcPr marL="7620" marR="7620" marT="7620" marB="0" anchor="ctr"/>
                </a:tc>
              </a:tr>
              <a:tr h="412045">
                <a:tc>
                  <a:txBody>
                    <a:bodyPr/>
                    <a:lstStyle/>
                    <a:p>
                      <a:pPr algn="ctr" fontAlgn="ctr"/>
                      <a:r>
                        <a:rPr lang="es-CO" sz="600" b="0" i="0" u="none" strike="noStrike">
                          <a:effectLst/>
                          <a:latin typeface="Arial"/>
                        </a:rPr>
                        <a:t>20186001067632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INFORMACION LISTA DE ELGIBLES CONVOCATORIA 435 DE 2016 CARS-ANLA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20186001067642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pt-BR" sz="600" b="0" i="0" u="none" strike="noStrike">
                          <a:effectLst/>
                          <a:latin typeface="Arial"/>
                        </a:rPr>
                        <a:t>ACTOS ADMINISTRATIVOS JUNTA CENTRAL DE CONTADORES - CONVOCATORIA 428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99960306"/>
      </p:ext>
    </p:extLst>
  </p:cSld>
  <p:clrMapOvr>
    <a:masterClrMapping/>
  </p:clrMapOvr>
  <p:timing>
    <p:tnLst>
      <p:par>
        <p:cTn id="1" dur="indefinite" restart="never" nodeType="tmRoot"/>
      </p:par>
    </p:tnLst>
  </p:timing>
</p:sld>
</file>

<file path=ppt/slides/slide154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1541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1303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20186001067652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20186001067662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RECUPERAR CONTRASEÑA SIMO - SIN INSCRIPCION CONVOCATORIA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20186001067672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20186001067682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20182230687961</a:t>
                      </a:r>
                    </a:p>
                  </a:txBody>
                  <a:tcPr marL="7620" marR="7620" marT="7620" marB="0" anchor="ctr"/>
                </a:tc>
              </a:tr>
              <a:tr h="412045">
                <a:tc>
                  <a:txBody>
                    <a:bodyPr/>
                    <a:lstStyle/>
                    <a:p>
                      <a:pPr algn="ctr" fontAlgn="ctr"/>
                      <a:r>
                        <a:rPr lang="es-CO" sz="600" b="0" i="0" u="none" strike="noStrike">
                          <a:effectLst/>
                          <a:latin typeface="Arial"/>
                        </a:rPr>
                        <a:t>20186001067692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20186001067702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20182230696641</a:t>
                      </a:r>
                    </a:p>
                  </a:txBody>
                  <a:tcPr marL="7620" marR="7620" marT="7620" marB="0" anchor="ctr"/>
                </a:tc>
              </a:tr>
              <a:tr h="412045">
                <a:tc>
                  <a:txBody>
                    <a:bodyPr/>
                    <a:lstStyle/>
                    <a:p>
                      <a:pPr algn="ctr" fontAlgn="ctr"/>
                      <a:r>
                        <a:rPr lang="es-CO" sz="600" b="0" i="0" u="none" strike="noStrike">
                          <a:effectLst/>
                          <a:latin typeface="Arial"/>
                        </a:rPr>
                        <a:t>20186001067712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20182230692171</a:t>
                      </a:r>
                    </a:p>
                  </a:txBody>
                  <a:tcPr marL="7620" marR="7620" marT="7620" marB="0" anchor="ctr"/>
                </a:tc>
              </a:tr>
              <a:tr h="412045">
                <a:tc>
                  <a:txBody>
                    <a:bodyPr/>
                    <a:lstStyle/>
                    <a:p>
                      <a:pPr algn="ctr" fontAlgn="ctr"/>
                      <a:r>
                        <a:rPr lang="es-CO" sz="600" b="0" i="0" u="none" strike="noStrike">
                          <a:effectLst/>
                          <a:latin typeface="Arial"/>
                        </a:rPr>
                        <a:t>20186001067732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20182230687341</a:t>
                      </a:r>
                    </a:p>
                  </a:txBody>
                  <a:tcPr marL="7620" marR="7620" marT="7620" marB="0" anchor="ctr"/>
                </a:tc>
              </a:tr>
              <a:tr h="493103">
                <a:tc>
                  <a:txBody>
                    <a:bodyPr/>
                    <a:lstStyle/>
                    <a:p>
                      <a:pPr algn="ctr" fontAlgn="ctr"/>
                      <a:r>
                        <a:rPr lang="es-CO" sz="600" b="0" i="0" u="none" strike="noStrike">
                          <a:effectLst/>
                          <a:latin typeface="Arial"/>
                        </a:rPr>
                        <a:t>20186001067742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dirty="0">
                          <a:effectLst/>
                          <a:latin typeface="Arial"/>
                        </a:rPr>
                        <a:t>20182230692191</a:t>
                      </a:r>
                    </a:p>
                  </a:txBody>
                  <a:tcPr marL="7620" marR="7620" marT="7620" marB="0" anchor="ctr"/>
                </a:tc>
              </a:tr>
            </a:tbl>
          </a:graphicData>
        </a:graphic>
      </p:graphicFrame>
    </p:spTree>
    <p:extLst>
      <p:ext uri="{BB962C8B-B14F-4D97-AF65-F5344CB8AC3E}">
        <p14:creationId xmlns:p14="http://schemas.microsoft.com/office/powerpoint/2010/main" val="2229344318"/>
      </p:ext>
    </p:extLst>
  </p:cSld>
  <p:clrMapOvr>
    <a:masterClrMapping/>
  </p:clrMapOvr>
  <p:timing>
    <p:tnLst>
      <p:par>
        <p:cTn id="1" dur="indefinite" restart="never" nodeType="tmRoot"/>
      </p:par>
    </p:tnLst>
  </p:timing>
</p:sld>
</file>

<file path=ppt/slides/slide154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1542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63106201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20186001067752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20186001067762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20182230689231</a:t>
                      </a:r>
                    </a:p>
                  </a:txBody>
                  <a:tcPr marL="7620" marR="7620" marT="7620" marB="0" anchor="ctr"/>
                </a:tc>
              </a:tr>
              <a:tr h="412045">
                <a:tc>
                  <a:txBody>
                    <a:bodyPr/>
                    <a:lstStyle/>
                    <a:p>
                      <a:pPr algn="ctr" fontAlgn="ctr"/>
                      <a:r>
                        <a:rPr lang="es-CO" sz="600" b="0" i="0" u="none" strike="noStrike">
                          <a:effectLst/>
                          <a:latin typeface="Arial"/>
                        </a:rPr>
                        <a:t>20186001067772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20182230697661</a:t>
                      </a:r>
                    </a:p>
                  </a:txBody>
                  <a:tcPr marL="7620" marR="7620" marT="7620" marB="0" anchor="ctr"/>
                </a:tc>
              </a:tr>
              <a:tr h="412045">
                <a:tc>
                  <a:txBody>
                    <a:bodyPr/>
                    <a:lstStyle/>
                    <a:p>
                      <a:pPr algn="ctr" fontAlgn="ctr"/>
                      <a:r>
                        <a:rPr lang="es-CO" sz="600" b="0" i="0" u="none" strike="noStrike">
                          <a:effectLst/>
                          <a:latin typeface="Arial"/>
                        </a:rPr>
                        <a:t>20186001067782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20182230687411</a:t>
                      </a:r>
                    </a:p>
                  </a:txBody>
                  <a:tcPr marL="7620" marR="7620" marT="7620" marB="0" anchor="ctr"/>
                </a:tc>
              </a:tr>
              <a:tr h="412045">
                <a:tc>
                  <a:txBody>
                    <a:bodyPr/>
                    <a:lstStyle/>
                    <a:p>
                      <a:pPr algn="ctr" fontAlgn="ctr"/>
                      <a:r>
                        <a:rPr lang="es-CO" sz="600" b="0" i="0" u="none" strike="noStrike">
                          <a:effectLst/>
                          <a:latin typeface="Arial"/>
                        </a:rPr>
                        <a:t>20186001067792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20182230697681</a:t>
                      </a:r>
                    </a:p>
                  </a:txBody>
                  <a:tcPr marL="7620" marR="7620" marT="7620" marB="0" anchor="ctr"/>
                </a:tc>
              </a:tr>
              <a:tr h="412045">
                <a:tc>
                  <a:txBody>
                    <a:bodyPr/>
                    <a:lstStyle/>
                    <a:p>
                      <a:pPr algn="ctr" fontAlgn="ctr"/>
                      <a:r>
                        <a:rPr lang="es-CO" sz="600" b="0" i="0" u="none" strike="noStrike">
                          <a:effectLst/>
                          <a:latin typeface="Arial"/>
                        </a:rPr>
                        <a:t>20186001067802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20182230690231</a:t>
                      </a:r>
                    </a:p>
                  </a:txBody>
                  <a:tcPr marL="7620" marR="7620" marT="7620" marB="0" anchor="ctr"/>
                </a:tc>
              </a:tr>
              <a:tr h="412045">
                <a:tc>
                  <a:txBody>
                    <a:bodyPr/>
                    <a:lstStyle/>
                    <a:p>
                      <a:pPr algn="ctr" fontAlgn="ctr"/>
                      <a:r>
                        <a:rPr lang="es-CO" sz="600" b="0" i="0" u="none" strike="noStrike">
                          <a:effectLst/>
                          <a:latin typeface="Arial"/>
                        </a:rPr>
                        <a:t>20186001067822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20186001067832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NORTE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20182210684231</a:t>
                      </a:r>
                    </a:p>
                  </a:txBody>
                  <a:tcPr marL="7620" marR="7620" marT="7620" marB="0" anchor="ctr"/>
                </a:tc>
              </a:tr>
              <a:tr h="493103">
                <a:tc>
                  <a:txBody>
                    <a:bodyPr/>
                    <a:lstStyle/>
                    <a:p>
                      <a:pPr algn="ctr" fontAlgn="ctr"/>
                      <a:r>
                        <a:rPr lang="es-CO" sz="600" b="0" i="0" u="none" strike="noStrike">
                          <a:effectLst/>
                          <a:latin typeface="Arial"/>
                        </a:rPr>
                        <a:t>20186001067842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QUEJA.PETICION.RECLAMO WEB SITE</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069442631"/>
      </p:ext>
    </p:extLst>
  </p:cSld>
  <p:clrMapOvr>
    <a:masterClrMapping/>
  </p:clrMapOvr>
  <p:timing>
    <p:tnLst>
      <p:par>
        <p:cTn id="1" dur="indefinite" restart="never" nodeType="tmRoot"/>
      </p:par>
    </p:tnLst>
  </p:timing>
</p:sld>
</file>

<file path=ppt/slides/slide154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1543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72759055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20186001067852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SED GUAJIRA</a:t>
                      </a: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20195000007521</a:t>
                      </a:r>
                    </a:p>
                  </a:txBody>
                  <a:tcPr marL="7620" marR="7620" marT="7620" marB="0" anchor="ctr"/>
                </a:tc>
              </a:tr>
              <a:tr h="446138">
                <a:tc>
                  <a:txBody>
                    <a:bodyPr/>
                    <a:lstStyle/>
                    <a:p>
                      <a:pPr algn="ctr" fontAlgn="ctr"/>
                      <a:r>
                        <a:rPr lang="es-CO" sz="600" b="0" i="0" u="none" strike="noStrike">
                          <a:effectLst/>
                          <a:latin typeface="Arial"/>
                        </a:rPr>
                        <a:t>20186001067872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AL RADICADO RADICADO NO 20185000639931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20186001067882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SOLCIITUD DE INFORMACION OFICIO 20181700544051 </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20181700689631</a:t>
                      </a:r>
                    </a:p>
                  </a:txBody>
                  <a:tcPr marL="7620" marR="7620" marT="7620" marB="0" anchor="ctr"/>
                </a:tc>
              </a:tr>
              <a:tr h="412045">
                <a:tc>
                  <a:txBody>
                    <a:bodyPr/>
                    <a:lstStyle/>
                    <a:p>
                      <a:pPr algn="ctr" fontAlgn="ctr"/>
                      <a:r>
                        <a:rPr lang="es-CO" sz="600" b="0" i="0" u="none" strike="noStrike">
                          <a:effectLst/>
                          <a:latin typeface="Arial"/>
                        </a:rPr>
                        <a:t>20186001067902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CAMBIO DE INFORMACION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20186001067912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20186001067922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20186001067952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20186001067962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20186001067972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502822244"/>
      </p:ext>
    </p:extLst>
  </p:cSld>
  <p:clrMapOvr>
    <a:masterClrMapping/>
  </p:clrMapOvr>
  <p:timing>
    <p:tnLst>
      <p:par>
        <p:cTn id="1" dur="indefinite" restart="never" nodeType="tmRoot"/>
      </p:par>
    </p:tnLst>
  </p:timing>
</p:sld>
</file>

<file path=ppt/slides/slide154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1544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4857358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20186001067982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20186001067992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2/01/2019</a:t>
                      </a:r>
                    </a:p>
                  </a:txBody>
                  <a:tcPr marL="7620" marR="7620" marT="7620" marB="0" anchor="ctr"/>
                </a:tc>
                <a:tc>
                  <a:txBody>
                    <a:bodyPr/>
                    <a:lstStyle/>
                    <a:p>
                      <a:pPr algn="ctr" fontAlgn="ctr"/>
                      <a:r>
                        <a:rPr lang="es-CO" sz="600" b="0" i="0" u="none" strike="noStrike">
                          <a:effectLst/>
                          <a:latin typeface="Arial"/>
                        </a:rPr>
                        <a:t>20192230001041</a:t>
                      </a:r>
                    </a:p>
                  </a:txBody>
                  <a:tcPr marL="7620" marR="7620" marT="7620" marB="0" anchor="ctr"/>
                </a:tc>
              </a:tr>
              <a:tr h="412045">
                <a:tc>
                  <a:txBody>
                    <a:bodyPr/>
                    <a:lstStyle/>
                    <a:p>
                      <a:pPr algn="ctr" fontAlgn="ctr"/>
                      <a:r>
                        <a:rPr lang="es-CO" sz="600" b="0" i="0" u="none" strike="noStrike">
                          <a:effectLst/>
                          <a:latin typeface="Arial"/>
                        </a:rPr>
                        <a:t>20186001068002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31/12/2018</a:t>
                      </a:r>
                    </a:p>
                  </a:txBody>
                  <a:tcPr marL="7620" marR="7620" marT="7620" marB="0" anchor="ctr"/>
                </a:tc>
                <a:tc>
                  <a:txBody>
                    <a:bodyPr/>
                    <a:lstStyle/>
                    <a:p>
                      <a:pPr algn="ctr" fontAlgn="ctr"/>
                      <a:r>
                        <a:rPr lang="es-CO" sz="600" b="0" i="0" u="none" strike="noStrike">
                          <a:effectLst/>
                          <a:latin typeface="Arial"/>
                        </a:rPr>
                        <a:t>20182230697971</a:t>
                      </a:r>
                    </a:p>
                  </a:txBody>
                  <a:tcPr marL="7620" marR="7620" marT="7620" marB="0" anchor="ctr"/>
                </a:tc>
              </a:tr>
              <a:tr h="412045">
                <a:tc>
                  <a:txBody>
                    <a:bodyPr/>
                    <a:lstStyle/>
                    <a:p>
                      <a:pPr algn="ctr" fontAlgn="ctr"/>
                      <a:r>
                        <a:rPr lang="es-CO" sz="600" b="0" i="0" u="none" strike="noStrike">
                          <a:effectLst/>
                          <a:latin typeface="Arial"/>
                        </a:rPr>
                        <a:t>20186001068012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20186001068022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20192230003091</a:t>
                      </a:r>
                    </a:p>
                  </a:txBody>
                  <a:tcPr marL="7620" marR="7620" marT="7620" marB="0" anchor="ctr"/>
                </a:tc>
              </a:tr>
              <a:tr h="412045">
                <a:tc>
                  <a:txBody>
                    <a:bodyPr/>
                    <a:lstStyle/>
                    <a:p>
                      <a:pPr algn="ctr" fontAlgn="ctr"/>
                      <a:r>
                        <a:rPr lang="es-CO" sz="600" b="0" i="0" u="none" strike="noStrike">
                          <a:effectLst/>
                          <a:latin typeface="Arial"/>
                        </a:rPr>
                        <a:t>20186001068062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RECLAMACION LABORAL EN SEGUNDA INSTANCIA</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20185000692831</a:t>
                      </a:r>
                    </a:p>
                  </a:txBody>
                  <a:tcPr marL="7620" marR="7620" marT="7620" marB="0" anchor="ctr"/>
                </a:tc>
              </a:tr>
              <a:tr h="412045">
                <a:tc>
                  <a:txBody>
                    <a:bodyPr/>
                    <a:lstStyle/>
                    <a:p>
                      <a:pPr algn="ctr" fontAlgn="ctr"/>
                      <a:r>
                        <a:rPr lang="es-CO" sz="600" b="0" i="0" u="none" strike="noStrike">
                          <a:effectLst/>
                          <a:latin typeface="Arial"/>
                        </a:rPr>
                        <a:t>20186001068082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PARA OCUPAR VACANCIA ESE HOSPITAL EDUARDO SANTOS DE LA UNION NARIÑO CONVOCATORIA 426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20186001068152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PRESUNTA VULNERACION A LOS DERECHOS DE CARRERA ADMINISTRATIVA</a:t>
                      </a:r>
                    </a:p>
                  </a:txBody>
                  <a:tcPr marL="7620" marR="7620" marT="7620" marB="0" anchor="ctr"/>
                </a:tc>
                <a:tc>
                  <a:txBody>
                    <a:bodyPr/>
                    <a:lstStyle/>
                    <a:p>
                      <a:pPr algn="ctr" fontAlgn="ctr"/>
                      <a:r>
                        <a:rPr lang="es-CO" sz="600" b="0" i="0" u="none" strike="noStrike">
                          <a:effectLst/>
                          <a:latin typeface="Arial"/>
                        </a:rPr>
                        <a:t>11/01/2019</a:t>
                      </a:r>
                    </a:p>
                  </a:txBody>
                  <a:tcPr marL="7620" marR="7620" marT="7620" marB="0" anchor="ctr"/>
                </a:tc>
                <a:tc>
                  <a:txBody>
                    <a:bodyPr/>
                    <a:lstStyle/>
                    <a:p>
                      <a:pPr algn="ctr" fontAlgn="ctr"/>
                      <a:r>
                        <a:rPr lang="es-CO" sz="600" b="0" i="0" u="none" strike="noStrike">
                          <a:effectLst/>
                          <a:latin typeface="Arial"/>
                        </a:rPr>
                        <a:t>20192110015421</a:t>
                      </a:r>
                    </a:p>
                  </a:txBody>
                  <a:tcPr marL="7620" marR="7620" marT="7620" marB="0" anchor="ctr"/>
                </a:tc>
              </a:tr>
              <a:tr h="493103">
                <a:tc>
                  <a:txBody>
                    <a:bodyPr/>
                    <a:lstStyle/>
                    <a:p>
                      <a:pPr algn="ctr" fontAlgn="ctr"/>
                      <a:r>
                        <a:rPr lang="es-CO" sz="600" b="0" i="0" u="none" strike="noStrike">
                          <a:effectLst/>
                          <a:latin typeface="Arial"/>
                        </a:rPr>
                        <a:t>20186001068182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 RESPUESTA CON NO. 20182330677501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700050006"/>
      </p:ext>
    </p:extLst>
  </p:cSld>
  <p:clrMapOvr>
    <a:masterClrMapping/>
  </p:clrMapOvr>
  <p:timing>
    <p:tnLst>
      <p:par>
        <p:cTn id="1" dur="indefinite" restart="never" nodeType="tmRoot"/>
      </p:par>
    </p:tnLst>
  </p:timing>
</p:sld>
</file>

<file path=ppt/slides/slide154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1545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60108084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20186001068192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20186001068202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RESPUESTA CON NO. 20182330677341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20186001068322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CONVOCATORIA TERRITORIAL ANTIOQUIA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20186001068342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20186001068362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20182230692201</a:t>
                      </a:r>
                    </a:p>
                  </a:txBody>
                  <a:tcPr marL="7620" marR="7620" marT="7620" marB="0" anchor="ctr"/>
                </a:tc>
              </a:tr>
              <a:tr h="412045">
                <a:tc>
                  <a:txBody>
                    <a:bodyPr/>
                    <a:lstStyle/>
                    <a:p>
                      <a:pPr algn="ctr" fontAlgn="ctr"/>
                      <a:r>
                        <a:rPr lang="es-CO" sz="600" b="0" i="0" u="none" strike="noStrike">
                          <a:effectLst/>
                          <a:latin typeface="Arial"/>
                        </a:rPr>
                        <a:t>20186001068392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20192230006751</a:t>
                      </a:r>
                    </a:p>
                  </a:txBody>
                  <a:tcPr marL="7620" marR="7620" marT="7620" marB="0" anchor="ctr"/>
                </a:tc>
              </a:tr>
              <a:tr h="412045">
                <a:tc>
                  <a:txBody>
                    <a:bodyPr/>
                    <a:lstStyle/>
                    <a:p>
                      <a:pPr algn="ctr" fontAlgn="ctr"/>
                      <a:r>
                        <a:rPr lang="es-CO" sz="600" b="0" i="0" u="none" strike="noStrike">
                          <a:effectLst/>
                          <a:latin typeface="Arial"/>
                        </a:rPr>
                        <a:t>20186001068402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20182230690131</a:t>
                      </a:r>
                    </a:p>
                  </a:txBody>
                  <a:tcPr marL="7620" marR="7620" marT="7620" marB="0" anchor="ctr"/>
                </a:tc>
              </a:tr>
              <a:tr h="412045">
                <a:tc>
                  <a:txBody>
                    <a:bodyPr/>
                    <a:lstStyle/>
                    <a:p>
                      <a:pPr algn="ctr" fontAlgn="ctr"/>
                      <a:r>
                        <a:rPr lang="es-CO" sz="600" b="0" i="0" u="none" strike="noStrike">
                          <a:effectLst/>
                          <a:latin typeface="Arial"/>
                        </a:rPr>
                        <a:t>20186001068422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20186001068442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RADICADO No 20185000640181 </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dirty="0">
                          <a:effectLst/>
                          <a:latin typeface="Arial"/>
                        </a:rPr>
                        <a:t>20185000685311</a:t>
                      </a:r>
                    </a:p>
                  </a:txBody>
                  <a:tcPr marL="7620" marR="7620" marT="7620" marB="0" anchor="ctr"/>
                </a:tc>
              </a:tr>
            </a:tbl>
          </a:graphicData>
        </a:graphic>
      </p:graphicFrame>
    </p:spTree>
    <p:extLst>
      <p:ext uri="{BB962C8B-B14F-4D97-AF65-F5344CB8AC3E}">
        <p14:creationId xmlns:p14="http://schemas.microsoft.com/office/powerpoint/2010/main" val="532186221"/>
      </p:ext>
    </p:extLst>
  </p:cSld>
  <p:clrMapOvr>
    <a:masterClrMapping/>
  </p:clrMapOvr>
  <p:timing>
    <p:tnLst>
      <p:par>
        <p:cTn id="1" dur="indefinite" restart="never" nodeType="tmRoot"/>
      </p:par>
    </p:tnLst>
  </p:timing>
</p:sld>
</file>

<file path=ppt/slides/slide154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1546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47934252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20186001068512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vi-VN" sz="600" b="0" i="0" u="none" strike="noStrike">
                          <a:effectLst/>
                          <a:latin typeface="Arial"/>
                        </a:rPr>
                        <a:t>COMUNICACIÓN DE ACTO ADMINISTRATIVO 20182130016674 PROFERIDO POR LA CNSC</a:t>
                      </a:r>
                      <a:br>
                        <a:rPr lang="vi-VN" sz="600" b="0" i="0" u="none" strike="noStrike">
                          <a:effectLst/>
                          <a:latin typeface="Arial"/>
                        </a:rPr>
                      </a:br>
                      <a:endParaRPr lang="vi-VN"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20186001068532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RESPUESTA COMUNICACION DE ACTO ADMINISTRATIVO 20182130016674 PROFERIDO POR LA CNSC</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20186001068652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20182230690151</a:t>
                      </a:r>
                    </a:p>
                  </a:txBody>
                  <a:tcPr marL="7620" marR="7620" marT="7620" marB="0" anchor="ctr"/>
                </a:tc>
              </a:tr>
              <a:tr h="412045">
                <a:tc>
                  <a:txBody>
                    <a:bodyPr/>
                    <a:lstStyle/>
                    <a:p>
                      <a:pPr algn="ctr" fontAlgn="ctr"/>
                      <a:r>
                        <a:rPr lang="es-CO" sz="600" b="0" i="0" u="none" strike="noStrike">
                          <a:effectLst/>
                          <a:latin typeface="Arial"/>
                        </a:rPr>
                        <a:t>20186001068662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20186001068682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20186001068792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RECUPERAR CONTRASEÑA SIMO - INSCRITO CONVOCATORIA 741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20186001068812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20186001068822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20182230692231</a:t>
                      </a:r>
                    </a:p>
                  </a:txBody>
                  <a:tcPr marL="7620" marR="7620" marT="7620" marB="0" anchor="ctr"/>
                </a:tc>
              </a:tr>
              <a:tr h="493103">
                <a:tc>
                  <a:txBody>
                    <a:bodyPr/>
                    <a:lstStyle/>
                    <a:p>
                      <a:pPr algn="ctr" fontAlgn="ctr"/>
                      <a:r>
                        <a:rPr lang="es-CO" sz="600" b="0" i="0" u="none" strike="noStrike">
                          <a:effectLst/>
                          <a:latin typeface="Arial"/>
                        </a:rPr>
                        <a:t>20186001068842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dirty="0">
                          <a:effectLst/>
                          <a:latin typeface="Arial"/>
                        </a:rPr>
                        <a:t>20182230691071</a:t>
                      </a:r>
                    </a:p>
                  </a:txBody>
                  <a:tcPr marL="7620" marR="7620" marT="7620" marB="0" anchor="ctr"/>
                </a:tc>
              </a:tr>
            </a:tbl>
          </a:graphicData>
        </a:graphic>
      </p:graphicFrame>
    </p:spTree>
    <p:extLst>
      <p:ext uri="{BB962C8B-B14F-4D97-AF65-F5344CB8AC3E}">
        <p14:creationId xmlns:p14="http://schemas.microsoft.com/office/powerpoint/2010/main" val="1078169846"/>
      </p:ext>
    </p:extLst>
  </p:cSld>
  <p:clrMapOvr>
    <a:masterClrMapping/>
  </p:clrMapOvr>
  <p:timing>
    <p:tnLst>
      <p:par>
        <p:cTn id="1" dur="indefinite" restart="never" nodeType="tmRoot"/>
      </p:par>
    </p:tnLst>
  </p:timing>
</p:sld>
</file>

<file path=ppt/slides/slide154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1547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74565627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20186001068882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20186001068902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11/01/2019</a:t>
                      </a:r>
                    </a:p>
                  </a:txBody>
                  <a:tcPr marL="7620" marR="7620" marT="7620" marB="0" anchor="ctr"/>
                </a:tc>
                <a:tc>
                  <a:txBody>
                    <a:bodyPr/>
                    <a:lstStyle/>
                    <a:p>
                      <a:pPr algn="ctr" fontAlgn="ctr"/>
                      <a:r>
                        <a:rPr lang="es-CO" sz="600" b="0" i="0" u="none" strike="noStrike">
                          <a:effectLst/>
                          <a:latin typeface="Arial"/>
                        </a:rPr>
                        <a:t>20192310014081</a:t>
                      </a:r>
                    </a:p>
                  </a:txBody>
                  <a:tcPr marL="7620" marR="7620" marT="7620" marB="0" anchor="ctr"/>
                </a:tc>
              </a:tr>
              <a:tr h="412045">
                <a:tc>
                  <a:txBody>
                    <a:bodyPr/>
                    <a:lstStyle/>
                    <a:p>
                      <a:pPr algn="ctr" fontAlgn="ctr"/>
                      <a:r>
                        <a:rPr lang="es-CO" sz="600" b="0" i="0" u="none" strike="noStrike">
                          <a:effectLst/>
                          <a:latin typeface="Arial"/>
                        </a:rPr>
                        <a:t>20186001068952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10/01/2019</a:t>
                      </a:r>
                    </a:p>
                  </a:txBody>
                  <a:tcPr marL="7620" marR="7620" marT="7620" marB="0" anchor="ctr"/>
                </a:tc>
                <a:tc>
                  <a:txBody>
                    <a:bodyPr/>
                    <a:lstStyle/>
                    <a:p>
                      <a:pPr algn="ctr" fontAlgn="ctr"/>
                      <a:r>
                        <a:rPr lang="es-CO" sz="600" b="0" i="0" u="none" strike="noStrike">
                          <a:effectLst/>
                          <a:latin typeface="Arial"/>
                        </a:rPr>
                        <a:t>20192210012321</a:t>
                      </a:r>
                    </a:p>
                  </a:txBody>
                  <a:tcPr marL="7620" marR="7620" marT="7620" marB="0" anchor="ctr"/>
                </a:tc>
              </a:tr>
              <a:tr h="412045">
                <a:tc>
                  <a:txBody>
                    <a:bodyPr/>
                    <a:lstStyle/>
                    <a:p>
                      <a:pPr algn="ctr" fontAlgn="ctr"/>
                      <a:r>
                        <a:rPr lang="es-CO" sz="600" b="0" i="0" u="none" strike="noStrike">
                          <a:effectLst/>
                          <a:latin typeface="Arial"/>
                        </a:rPr>
                        <a:t>20186001068972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20186001068982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20182230692181</a:t>
                      </a:r>
                    </a:p>
                  </a:txBody>
                  <a:tcPr marL="7620" marR="7620" marT="7620" marB="0" anchor="ctr"/>
                </a:tc>
              </a:tr>
              <a:tr h="412045">
                <a:tc>
                  <a:txBody>
                    <a:bodyPr/>
                    <a:lstStyle/>
                    <a:p>
                      <a:pPr algn="ctr" fontAlgn="ctr"/>
                      <a:r>
                        <a:rPr lang="es-CO" sz="600" b="0" i="0" u="none" strike="noStrike">
                          <a:effectLst/>
                          <a:latin typeface="Arial"/>
                        </a:rPr>
                        <a:t>20186001069202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RV: YENNY PATRICIA GUAZA MESU - ICBF – REGIONAL BOGOTÁ - SOLICITUD HABILITAR APLICATIVO COMISIÓN DE PERSONAL</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20185000688951</a:t>
                      </a:r>
                    </a:p>
                  </a:txBody>
                  <a:tcPr marL="7620" marR="7620" marT="7620" marB="0" anchor="ctr"/>
                </a:tc>
              </a:tr>
              <a:tr h="412045">
                <a:tc>
                  <a:txBody>
                    <a:bodyPr/>
                    <a:lstStyle/>
                    <a:p>
                      <a:pPr algn="ctr" fontAlgn="ctr"/>
                      <a:r>
                        <a:rPr lang="es-CO" sz="600" b="0" i="0" u="none" strike="noStrike">
                          <a:effectLst/>
                          <a:latin typeface="Arial"/>
                        </a:rPr>
                        <a:t>20186001069212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20182230691331</a:t>
                      </a:r>
                    </a:p>
                  </a:txBody>
                  <a:tcPr marL="7620" marR="7620" marT="7620" marB="0" anchor="ctr"/>
                </a:tc>
              </a:tr>
              <a:tr h="412045">
                <a:tc>
                  <a:txBody>
                    <a:bodyPr/>
                    <a:lstStyle/>
                    <a:p>
                      <a:pPr algn="ctr" fontAlgn="ctr"/>
                      <a:r>
                        <a:rPr lang="es-CO" sz="600" b="0" i="0" u="none" strike="noStrike">
                          <a:effectLst/>
                          <a:latin typeface="Arial"/>
                        </a:rPr>
                        <a:t>20186001069252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20182230696081</a:t>
                      </a:r>
                    </a:p>
                  </a:txBody>
                  <a:tcPr marL="7620" marR="7620" marT="7620" marB="0" anchor="ctr"/>
                </a:tc>
              </a:tr>
              <a:tr h="493103">
                <a:tc>
                  <a:txBody>
                    <a:bodyPr/>
                    <a:lstStyle/>
                    <a:p>
                      <a:pPr algn="ctr" fontAlgn="ctr"/>
                      <a:r>
                        <a:rPr lang="es-CO" sz="600" b="0" i="0" u="none" strike="noStrike">
                          <a:effectLst/>
                          <a:latin typeface="Arial"/>
                        </a:rPr>
                        <a:t>20186001069302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433-2016 ICBF</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688213529"/>
      </p:ext>
    </p:extLst>
  </p:cSld>
  <p:clrMapOvr>
    <a:masterClrMapping/>
  </p:clrMapOvr>
  <p:timing>
    <p:tnLst>
      <p:par>
        <p:cTn id="1" dur="indefinite" restart="never" nodeType="tmRoot"/>
      </p:par>
    </p:tnLst>
  </p:timing>
</p:sld>
</file>

<file path=ppt/slides/slide154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1548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96172556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20186001069382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vi-VN" sz="600" b="0" i="0" u="none" strike="noStrike">
                          <a:effectLst/>
                          <a:latin typeface="Arial"/>
                        </a:rPr>
                        <a:t>RECURSO REPOSICIÓN</a:t>
                      </a:r>
                      <a:br>
                        <a:rPr lang="vi-VN" sz="600" b="0" i="0" u="none" strike="noStrike">
                          <a:effectLst/>
                          <a:latin typeface="Arial"/>
                        </a:rPr>
                      </a:br>
                      <a:endParaRPr lang="vi-VN"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20186001069562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20186001069582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426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2/01/2019</a:t>
                      </a:r>
                    </a:p>
                  </a:txBody>
                  <a:tcPr marL="7620" marR="7620" marT="7620" marB="0" anchor="ctr"/>
                </a:tc>
                <a:tc>
                  <a:txBody>
                    <a:bodyPr/>
                    <a:lstStyle/>
                    <a:p>
                      <a:pPr algn="ctr" fontAlgn="ctr"/>
                      <a:r>
                        <a:rPr lang="es-CO" sz="600" b="0" i="0" u="none" strike="noStrike">
                          <a:effectLst/>
                          <a:latin typeface="Arial"/>
                        </a:rPr>
                        <a:t>20192110001251</a:t>
                      </a:r>
                    </a:p>
                  </a:txBody>
                  <a:tcPr marL="7620" marR="7620" marT="7620" marB="0" anchor="ctr"/>
                </a:tc>
              </a:tr>
              <a:tr h="412045">
                <a:tc>
                  <a:txBody>
                    <a:bodyPr/>
                    <a:lstStyle/>
                    <a:p>
                      <a:pPr algn="ctr" fontAlgn="ctr"/>
                      <a:r>
                        <a:rPr lang="es-CO" sz="600" b="0" i="0" u="none" strike="noStrike">
                          <a:effectLst/>
                          <a:latin typeface="Arial"/>
                        </a:rPr>
                        <a:t>20186001069592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430</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2/01/2019</a:t>
                      </a:r>
                    </a:p>
                  </a:txBody>
                  <a:tcPr marL="7620" marR="7620" marT="7620" marB="0" anchor="ctr"/>
                </a:tc>
                <a:tc>
                  <a:txBody>
                    <a:bodyPr/>
                    <a:lstStyle/>
                    <a:p>
                      <a:pPr algn="ctr" fontAlgn="ctr"/>
                      <a:r>
                        <a:rPr lang="es-CO" sz="600" b="0" i="0" u="none" strike="noStrike">
                          <a:effectLst/>
                          <a:latin typeface="Arial"/>
                        </a:rPr>
                        <a:t>20192110001261</a:t>
                      </a:r>
                    </a:p>
                  </a:txBody>
                  <a:tcPr marL="7620" marR="7620" marT="7620" marB="0" anchor="ctr"/>
                </a:tc>
              </a:tr>
              <a:tr h="412045">
                <a:tc>
                  <a:txBody>
                    <a:bodyPr/>
                    <a:lstStyle/>
                    <a:p>
                      <a:pPr algn="ctr" fontAlgn="ctr"/>
                      <a:r>
                        <a:rPr lang="es-CO" sz="600" b="0" i="0" u="none" strike="noStrike">
                          <a:effectLst/>
                          <a:latin typeface="Arial"/>
                        </a:rPr>
                        <a:t>20186001069632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INFORMACION SOBRE CONCURSO DOCENTE ZONA POSCONFLICTO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20186001069662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20182230692221</a:t>
                      </a:r>
                    </a:p>
                  </a:txBody>
                  <a:tcPr marL="7620" marR="7620" marT="7620" marB="0" anchor="ctr"/>
                </a:tc>
              </a:tr>
              <a:tr h="412045">
                <a:tc>
                  <a:txBody>
                    <a:bodyPr/>
                    <a:lstStyle/>
                    <a:p>
                      <a:pPr algn="ctr" fontAlgn="ctr"/>
                      <a:r>
                        <a:rPr lang="es-CO" sz="600" b="0" i="0" u="none" strike="noStrike">
                          <a:effectLst/>
                          <a:latin typeface="Arial"/>
                        </a:rPr>
                        <a:t>20186001069682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20186001069702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20186001069732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563143015"/>
      </p:ext>
    </p:extLst>
  </p:cSld>
  <p:clrMapOvr>
    <a:masterClrMapping/>
  </p:clrMapOvr>
  <p:timing>
    <p:tnLst>
      <p:par>
        <p:cTn id="1" dur="indefinite" restart="never" nodeType="tmRoot"/>
      </p:par>
    </p:tnLst>
  </p:timing>
</p:sld>
</file>

<file path=ppt/slides/slide154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1549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93148223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20186001069742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20182210684491</a:t>
                      </a:r>
                    </a:p>
                  </a:txBody>
                  <a:tcPr marL="7620" marR="7620" marT="7620" marB="0" anchor="ctr"/>
                </a:tc>
              </a:tr>
              <a:tr h="446138">
                <a:tc>
                  <a:txBody>
                    <a:bodyPr/>
                    <a:lstStyle/>
                    <a:p>
                      <a:pPr algn="ctr" fontAlgn="ctr"/>
                      <a:r>
                        <a:rPr lang="es-CO" sz="600" b="0" i="0" u="none" strike="noStrike">
                          <a:effectLst/>
                          <a:latin typeface="Arial"/>
                        </a:rPr>
                        <a:t>20186001069752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20186001069782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RADICADO NO. 20183130433611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20186001069822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COMUNICACIÓN DE ACTO ADMINISTRATIVO 20182130016894 PROFERIDO POR LA CNSC.</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20186001069842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RECURSO DE REPOSICIÓN - RESOLUCIÓN 20181000155235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20186001069892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20186001069902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REMISIÓN POR COMPETENCIA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20186001069972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ORIENATCION</a:t>
                      </a:r>
                    </a:p>
                  </a:txBody>
                  <a:tcPr marL="7620" marR="7620" marT="7620" marB="0" anchor="ctr"/>
                </a:tc>
                <a:tc>
                  <a:txBody>
                    <a:bodyPr/>
                    <a:lstStyle/>
                    <a:p>
                      <a:pPr algn="ctr" fontAlgn="ctr"/>
                      <a:r>
                        <a:rPr lang="es-CO" sz="600" b="0" i="0" u="none" strike="noStrike">
                          <a:effectLst/>
                          <a:latin typeface="Arial"/>
                        </a:rPr>
                        <a:t>11/01/2019</a:t>
                      </a:r>
                    </a:p>
                  </a:txBody>
                  <a:tcPr marL="7620" marR="7620" marT="7620" marB="0" anchor="ctr"/>
                </a:tc>
                <a:tc>
                  <a:txBody>
                    <a:bodyPr/>
                    <a:lstStyle/>
                    <a:p>
                      <a:pPr algn="ctr" fontAlgn="ctr"/>
                      <a:r>
                        <a:rPr lang="es-CO" sz="600" b="0" i="0" u="none" strike="noStrike">
                          <a:effectLst/>
                          <a:latin typeface="Arial"/>
                        </a:rPr>
                        <a:t>20192000013571</a:t>
                      </a:r>
                    </a:p>
                  </a:txBody>
                  <a:tcPr marL="7620" marR="7620" marT="7620" marB="0" anchor="ctr"/>
                </a:tc>
              </a:tr>
              <a:tr h="493103">
                <a:tc>
                  <a:txBody>
                    <a:bodyPr/>
                    <a:lstStyle/>
                    <a:p>
                      <a:pPr algn="ctr" fontAlgn="ctr"/>
                      <a:r>
                        <a:rPr lang="es-CO" sz="600" b="0" i="0" u="none" strike="noStrike">
                          <a:effectLst/>
                          <a:latin typeface="Arial"/>
                        </a:rPr>
                        <a:t>20186001070032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dirty="0">
                          <a:effectLst/>
                          <a:latin typeface="Arial"/>
                        </a:rPr>
                        <a:t>20182230697601</a:t>
                      </a:r>
                    </a:p>
                  </a:txBody>
                  <a:tcPr marL="7620" marR="7620" marT="7620" marB="0" anchor="ctr"/>
                </a:tc>
              </a:tr>
            </a:tbl>
          </a:graphicData>
        </a:graphic>
      </p:graphicFrame>
    </p:spTree>
    <p:extLst>
      <p:ext uri="{BB962C8B-B14F-4D97-AF65-F5344CB8AC3E}">
        <p14:creationId xmlns:p14="http://schemas.microsoft.com/office/powerpoint/2010/main" val="720918481"/>
      </p:ext>
    </p:extLst>
  </p:cSld>
  <p:clrMapOvr>
    <a:masterClrMapping/>
  </p:clrMapOvr>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97483322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201811010008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201811010014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201811010015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201811010016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201811010017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Dirección de Apoyo Corporativo - Talento Humano</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Dirección de Apoyo Corporativo - Talento Humano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PLANEACION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PLANEACION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201811010023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155</a:t>
            </a:fld>
            <a:endParaRPr lang="es-CO"/>
          </a:p>
        </p:txBody>
      </p:sp>
    </p:spTree>
    <p:extLst>
      <p:ext uri="{BB962C8B-B14F-4D97-AF65-F5344CB8AC3E}">
        <p14:creationId xmlns:p14="http://schemas.microsoft.com/office/powerpoint/2010/main" val="341924021"/>
      </p:ext>
    </p:extLst>
  </p:cSld>
  <p:clrMapOvr>
    <a:masterClrMapping/>
  </p:clrMapOvr>
  <p:timing>
    <p:tnLst>
      <p:par>
        <p:cTn id="1" dur="indefinite" restart="never" nodeType="tmRoot"/>
      </p:par>
    </p:tnLst>
  </p:timing>
</p:sld>
</file>

<file path=ppt/slides/slide155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1550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42681649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20186001070042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20186001070052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20186001070062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20186001070072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20186001070102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NESTOR ANDRES CRISTANCHO SANCHEZ - 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20186001070112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20182230697521</a:t>
                      </a:r>
                    </a:p>
                  </a:txBody>
                  <a:tcPr marL="7620" marR="7620" marT="7620" marB="0" anchor="ctr"/>
                </a:tc>
              </a:tr>
              <a:tr h="412045">
                <a:tc>
                  <a:txBody>
                    <a:bodyPr/>
                    <a:lstStyle/>
                    <a:p>
                      <a:pPr algn="ctr" fontAlgn="ctr"/>
                      <a:r>
                        <a:rPr lang="es-CO" sz="600" b="0" i="0" u="none" strike="noStrike">
                          <a:effectLst/>
                          <a:latin typeface="Arial"/>
                        </a:rPr>
                        <a:t>20186001070332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TRASLADO QUEJA NO. 2947212018 </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20195000010331</a:t>
                      </a:r>
                    </a:p>
                  </a:txBody>
                  <a:tcPr marL="7620" marR="7620" marT="7620" marB="0" anchor="ctr"/>
                </a:tc>
              </a:tr>
              <a:tr h="412045">
                <a:tc>
                  <a:txBody>
                    <a:bodyPr/>
                    <a:lstStyle/>
                    <a:p>
                      <a:pPr algn="ctr" fontAlgn="ctr"/>
                      <a:r>
                        <a:rPr lang="es-CO" sz="600" b="0" i="0" u="none" strike="noStrike">
                          <a:effectLst/>
                          <a:latin typeface="Arial"/>
                        </a:rPr>
                        <a:t>20186001070342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A SOLICITUD RADICADO 2018170052681</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20181700687011</a:t>
                      </a:r>
                    </a:p>
                  </a:txBody>
                  <a:tcPr marL="7620" marR="7620" marT="7620" marB="0" anchor="ctr"/>
                </a:tc>
              </a:tr>
              <a:tr h="493103">
                <a:tc>
                  <a:txBody>
                    <a:bodyPr/>
                    <a:lstStyle/>
                    <a:p>
                      <a:pPr algn="ctr" fontAlgn="ctr"/>
                      <a:r>
                        <a:rPr lang="es-CO" sz="600" b="0" i="0" u="none" strike="noStrike">
                          <a:effectLst/>
                          <a:latin typeface="Arial"/>
                        </a:rPr>
                        <a:t>20186001070392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QUEJA CONTESTACIÓN FUERA DE TÉRMINOS RADICADO 20186000917872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987980463"/>
      </p:ext>
    </p:extLst>
  </p:cSld>
  <p:clrMapOvr>
    <a:masterClrMapping/>
  </p:clrMapOvr>
  <p:timing>
    <p:tnLst>
      <p:par>
        <p:cTn id="1" dur="indefinite" restart="never" nodeType="tmRoot"/>
      </p:par>
    </p:tnLst>
  </p:timing>
</p:sld>
</file>

<file path=ppt/slides/slide155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1551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52602669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20186001070042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20186001070052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20186001070062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20186001070072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20186001070102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NESTOR ANDRES CRISTANCHO SANCHEZ - 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20186001070112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20182230697521</a:t>
                      </a:r>
                    </a:p>
                  </a:txBody>
                  <a:tcPr marL="7620" marR="7620" marT="7620" marB="0" anchor="ctr"/>
                </a:tc>
              </a:tr>
              <a:tr h="412045">
                <a:tc>
                  <a:txBody>
                    <a:bodyPr/>
                    <a:lstStyle/>
                    <a:p>
                      <a:pPr algn="ctr" fontAlgn="ctr"/>
                      <a:r>
                        <a:rPr lang="es-CO" sz="600" b="0" i="0" u="none" strike="noStrike">
                          <a:effectLst/>
                          <a:latin typeface="Arial"/>
                        </a:rPr>
                        <a:t>20186001070332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TRASLADO QUEJA NO. 2947212018 </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20195000010331</a:t>
                      </a:r>
                    </a:p>
                  </a:txBody>
                  <a:tcPr marL="7620" marR="7620" marT="7620" marB="0" anchor="ctr"/>
                </a:tc>
              </a:tr>
              <a:tr h="412045">
                <a:tc>
                  <a:txBody>
                    <a:bodyPr/>
                    <a:lstStyle/>
                    <a:p>
                      <a:pPr algn="ctr" fontAlgn="ctr"/>
                      <a:r>
                        <a:rPr lang="es-CO" sz="600" b="0" i="0" u="none" strike="noStrike">
                          <a:effectLst/>
                          <a:latin typeface="Arial"/>
                        </a:rPr>
                        <a:t>20186001070342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A SOLICITUD RADICADO 2018170052681</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20181700687011</a:t>
                      </a:r>
                    </a:p>
                  </a:txBody>
                  <a:tcPr marL="7620" marR="7620" marT="7620" marB="0" anchor="ctr"/>
                </a:tc>
              </a:tr>
              <a:tr h="493103">
                <a:tc>
                  <a:txBody>
                    <a:bodyPr/>
                    <a:lstStyle/>
                    <a:p>
                      <a:pPr algn="ctr" fontAlgn="ctr"/>
                      <a:r>
                        <a:rPr lang="es-CO" sz="600" b="0" i="0" u="none" strike="noStrike">
                          <a:effectLst/>
                          <a:latin typeface="Arial"/>
                        </a:rPr>
                        <a:t>20186001070392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QUEJA CONTESTACIÓN FUERA DE TÉRMINOS RADICADO 20186000917872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036430747"/>
      </p:ext>
    </p:extLst>
  </p:cSld>
  <p:clrMapOvr>
    <a:masterClrMapping/>
  </p:clrMapOvr>
  <p:timing>
    <p:tnLst>
      <p:par>
        <p:cTn id="1" dur="indefinite" restart="never" nodeType="tmRoot"/>
      </p:par>
    </p:tnLst>
  </p:timing>
</p:sld>
</file>

<file path=ppt/slides/slide155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1552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68596750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20186001070682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20186001070692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20182230697691</a:t>
                      </a:r>
                    </a:p>
                  </a:txBody>
                  <a:tcPr marL="7620" marR="7620" marT="7620" marB="0" anchor="ctr"/>
                </a:tc>
              </a:tr>
              <a:tr h="412045">
                <a:tc>
                  <a:txBody>
                    <a:bodyPr/>
                    <a:lstStyle/>
                    <a:p>
                      <a:pPr algn="ctr" fontAlgn="ctr"/>
                      <a:r>
                        <a:rPr lang="es-CO" sz="600" b="0" i="0" u="none" strike="noStrike">
                          <a:effectLst/>
                          <a:latin typeface="Arial"/>
                        </a:rPr>
                        <a:t>20186001070702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20186001070712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431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20186001070732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20186001070742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INSCRIPCION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20186001070772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20182110687691</a:t>
                      </a:r>
                    </a:p>
                  </a:txBody>
                  <a:tcPr marL="7620" marR="7620" marT="7620" marB="0" anchor="ctr"/>
                </a:tc>
              </a:tr>
              <a:tr h="412045">
                <a:tc>
                  <a:txBody>
                    <a:bodyPr/>
                    <a:lstStyle/>
                    <a:p>
                      <a:pPr algn="ctr" fontAlgn="ctr"/>
                      <a:r>
                        <a:rPr lang="es-CO" sz="600" b="0" i="0" u="none" strike="noStrike">
                          <a:effectLst/>
                          <a:latin typeface="Arial"/>
                        </a:rPr>
                        <a:t>20186001070792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TRASLADO SOLICITUD PRESENTADA ANTE EL HOSPITAL FEDERICO LLERAS ACOSTA </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20182110687621</a:t>
                      </a:r>
                    </a:p>
                  </a:txBody>
                  <a:tcPr marL="7620" marR="7620" marT="7620" marB="0" anchor="ctr"/>
                </a:tc>
              </a:tr>
              <a:tr h="493103">
                <a:tc>
                  <a:txBody>
                    <a:bodyPr/>
                    <a:lstStyle/>
                    <a:p>
                      <a:pPr algn="ctr" fontAlgn="ctr"/>
                      <a:r>
                        <a:rPr lang="es-CO" sz="600" b="0" i="0" u="none" strike="noStrike">
                          <a:effectLst/>
                          <a:latin typeface="Arial"/>
                        </a:rPr>
                        <a:t>20186001070822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RESPUESTA FUNCIÓN PÚBLICA RAD. 20182040324841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dirty="0">
                          <a:effectLst/>
                          <a:latin typeface="Arial"/>
                        </a:rPr>
                        <a:t>20192000004021</a:t>
                      </a:r>
                    </a:p>
                  </a:txBody>
                  <a:tcPr marL="7620" marR="7620" marT="7620" marB="0" anchor="ctr"/>
                </a:tc>
              </a:tr>
            </a:tbl>
          </a:graphicData>
        </a:graphic>
      </p:graphicFrame>
    </p:spTree>
    <p:extLst>
      <p:ext uri="{BB962C8B-B14F-4D97-AF65-F5344CB8AC3E}">
        <p14:creationId xmlns:p14="http://schemas.microsoft.com/office/powerpoint/2010/main" val="1131809914"/>
      </p:ext>
    </p:extLst>
  </p:cSld>
  <p:clrMapOvr>
    <a:masterClrMapping/>
  </p:clrMapOvr>
  <p:timing>
    <p:tnLst>
      <p:par>
        <p:cTn id="1" dur="indefinite" restart="never" nodeType="tmRoot"/>
      </p:par>
    </p:tnLst>
  </p:timing>
</p:sld>
</file>

<file path=ppt/slides/slide155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1553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23334189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20186001070862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20192110003451</a:t>
                      </a:r>
                    </a:p>
                  </a:txBody>
                  <a:tcPr marL="7620" marR="7620" marT="7620" marB="0" anchor="ctr"/>
                </a:tc>
              </a:tr>
              <a:tr h="446138">
                <a:tc>
                  <a:txBody>
                    <a:bodyPr/>
                    <a:lstStyle/>
                    <a:p>
                      <a:pPr algn="ctr" fontAlgn="ctr"/>
                      <a:r>
                        <a:rPr lang="es-CO" sz="600" b="0" i="0" u="none" strike="noStrike">
                          <a:effectLst/>
                          <a:latin typeface="Arial"/>
                        </a:rPr>
                        <a:t>20186001070872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20186001070892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20186001070902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20186001070912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20192230006491</a:t>
                      </a:r>
                    </a:p>
                  </a:txBody>
                  <a:tcPr marL="7620" marR="7620" marT="7620" marB="0" anchor="ctr"/>
                </a:tc>
              </a:tr>
              <a:tr h="412045">
                <a:tc>
                  <a:txBody>
                    <a:bodyPr/>
                    <a:lstStyle/>
                    <a:p>
                      <a:pPr algn="ctr" fontAlgn="ctr"/>
                      <a:r>
                        <a:rPr lang="es-CO" sz="600" b="0" i="0" u="none" strike="noStrike">
                          <a:effectLst/>
                          <a:latin typeface="Arial"/>
                        </a:rPr>
                        <a:t>20186001070932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20186001070942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20186001070952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20182230697171</a:t>
                      </a:r>
                    </a:p>
                  </a:txBody>
                  <a:tcPr marL="7620" marR="7620" marT="7620" marB="0" anchor="ctr"/>
                </a:tc>
              </a:tr>
              <a:tr h="493103">
                <a:tc>
                  <a:txBody>
                    <a:bodyPr/>
                    <a:lstStyle/>
                    <a:p>
                      <a:pPr algn="ctr" fontAlgn="ctr"/>
                      <a:r>
                        <a:rPr lang="es-CO" sz="600" b="0" i="0" u="none" strike="noStrike">
                          <a:effectLst/>
                          <a:latin typeface="Arial"/>
                        </a:rPr>
                        <a:t>20186001070972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dirty="0">
                          <a:effectLst/>
                          <a:latin typeface="Arial"/>
                        </a:rPr>
                        <a:t>20182230697161</a:t>
                      </a:r>
                    </a:p>
                  </a:txBody>
                  <a:tcPr marL="7620" marR="7620" marT="7620" marB="0" anchor="ctr"/>
                </a:tc>
              </a:tr>
            </a:tbl>
          </a:graphicData>
        </a:graphic>
      </p:graphicFrame>
    </p:spTree>
    <p:extLst>
      <p:ext uri="{BB962C8B-B14F-4D97-AF65-F5344CB8AC3E}">
        <p14:creationId xmlns:p14="http://schemas.microsoft.com/office/powerpoint/2010/main" val="85202598"/>
      </p:ext>
    </p:extLst>
  </p:cSld>
  <p:clrMapOvr>
    <a:masterClrMapping/>
  </p:clrMapOvr>
  <p:timing>
    <p:tnLst>
      <p:par>
        <p:cTn id="1" dur="indefinite" restart="never" nodeType="tmRoot"/>
      </p:par>
    </p:tnLst>
  </p:timing>
</p:sld>
</file>

<file path=ppt/slides/slide155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1554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01974205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20186001070982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20186001070992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20186001071002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20186001071012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20186001071022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 RESPUESTA CON NO. 20182330676941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20186001071052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20192230006511</a:t>
                      </a:r>
                    </a:p>
                  </a:txBody>
                  <a:tcPr marL="7620" marR="7620" marT="7620" marB="0" anchor="ctr"/>
                </a:tc>
              </a:tr>
              <a:tr h="412045">
                <a:tc>
                  <a:txBody>
                    <a:bodyPr/>
                    <a:lstStyle/>
                    <a:p>
                      <a:pPr algn="ctr" fontAlgn="ctr"/>
                      <a:r>
                        <a:rPr lang="es-CO" sz="600" b="0" i="0" u="none" strike="noStrike">
                          <a:effectLst/>
                          <a:latin typeface="Arial"/>
                        </a:rPr>
                        <a:t>20186001071072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vi-VN"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20181700687001</a:t>
                      </a:r>
                    </a:p>
                  </a:txBody>
                  <a:tcPr marL="7620" marR="7620" marT="7620" marB="0" anchor="ctr"/>
                </a:tc>
              </a:tr>
              <a:tr h="412045">
                <a:tc>
                  <a:txBody>
                    <a:bodyPr/>
                    <a:lstStyle/>
                    <a:p>
                      <a:pPr algn="ctr" fontAlgn="ctr"/>
                      <a:r>
                        <a:rPr lang="es-CO" sz="600" b="0" i="0" u="none" strike="noStrike">
                          <a:effectLst/>
                          <a:latin typeface="Arial"/>
                        </a:rPr>
                        <a:t>20186001071082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20182230692211</a:t>
                      </a:r>
                    </a:p>
                  </a:txBody>
                  <a:tcPr marL="7620" marR="7620" marT="7620" marB="0" anchor="ctr"/>
                </a:tc>
              </a:tr>
              <a:tr h="493103">
                <a:tc>
                  <a:txBody>
                    <a:bodyPr/>
                    <a:lstStyle/>
                    <a:p>
                      <a:pPr algn="ctr" fontAlgn="ctr"/>
                      <a:r>
                        <a:rPr lang="es-CO" sz="600" b="0" i="0" u="none" strike="noStrike">
                          <a:effectLst/>
                          <a:latin typeface="Arial"/>
                        </a:rPr>
                        <a:t>20186001071102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48436209"/>
      </p:ext>
    </p:extLst>
  </p:cSld>
  <p:clrMapOvr>
    <a:masterClrMapping/>
  </p:clrMapOvr>
  <p:timing>
    <p:tnLst>
      <p:par>
        <p:cTn id="1" dur="indefinite" restart="never" nodeType="tmRoot"/>
      </p:par>
    </p:tnLst>
  </p:timing>
</p:sld>
</file>

<file path=ppt/slides/slide155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1555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51991214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20186001071132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2/01/2019</a:t>
                      </a:r>
                    </a:p>
                  </a:txBody>
                  <a:tcPr marL="7620" marR="7620" marT="7620" marB="0" anchor="ctr"/>
                </a:tc>
                <a:tc>
                  <a:txBody>
                    <a:bodyPr/>
                    <a:lstStyle/>
                    <a:p>
                      <a:pPr algn="ctr" fontAlgn="ctr"/>
                      <a:r>
                        <a:rPr lang="es-CO" sz="600" b="0" i="0" u="none" strike="noStrike">
                          <a:effectLst/>
                          <a:latin typeface="Arial"/>
                        </a:rPr>
                        <a:t>20192010000421</a:t>
                      </a:r>
                    </a:p>
                  </a:txBody>
                  <a:tcPr marL="7620" marR="7620" marT="7620" marB="0" anchor="ctr"/>
                </a:tc>
              </a:tr>
              <a:tr h="446138">
                <a:tc>
                  <a:txBody>
                    <a:bodyPr/>
                    <a:lstStyle/>
                    <a:p>
                      <a:pPr algn="ctr" fontAlgn="ctr"/>
                      <a:r>
                        <a:rPr lang="es-CO" sz="600" b="0" i="0" u="none" strike="noStrike">
                          <a:effectLst/>
                          <a:latin typeface="Arial"/>
                        </a:rPr>
                        <a:t>20186001071142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20186001071172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20186001071192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20192230011101</a:t>
                      </a:r>
                    </a:p>
                  </a:txBody>
                  <a:tcPr marL="7620" marR="7620" marT="7620" marB="0" anchor="ctr"/>
                </a:tc>
              </a:tr>
              <a:tr h="412045">
                <a:tc>
                  <a:txBody>
                    <a:bodyPr/>
                    <a:lstStyle/>
                    <a:p>
                      <a:pPr algn="ctr" fontAlgn="ctr"/>
                      <a:r>
                        <a:rPr lang="es-CO" sz="600" b="0" i="0" u="none" strike="noStrike">
                          <a:effectLst/>
                          <a:latin typeface="Arial"/>
                        </a:rPr>
                        <a:t>20186001071202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20186001071212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20192230006521</a:t>
                      </a:r>
                    </a:p>
                  </a:txBody>
                  <a:tcPr marL="7620" marR="7620" marT="7620" marB="0" anchor="ctr"/>
                </a:tc>
              </a:tr>
              <a:tr h="412045">
                <a:tc>
                  <a:txBody>
                    <a:bodyPr/>
                    <a:lstStyle/>
                    <a:p>
                      <a:pPr algn="ctr" fontAlgn="ctr"/>
                      <a:r>
                        <a:rPr lang="es-CO" sz="600" b="0" i="0" u="none" strike="noStrike">
                          <a:effectLst/>
                          <a:latin typeface="Arial"/>
                        </a:rPr>
                        <a:t>20186001071252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20182230697801</a:t>
                      </a:r>
                    </a:p>
                  </a:txBody>
                  <a:tcPr marL="7620" marR="7620" marT="7620" marB="0" anchor="ctr"/>
                </a:tc>
              </a:tr>
              <a:tr h="412045">
                <a:tc>
                  <a:txBody>
                    <a:bodyPr/>
                    <a:lstStyle/>
                    <a:p>
                      <a:pPr algn="ctr" fontAlgn="ctr"/>
                      <a:r>
                        <a:rPr lang="es-CO" sz="600" b="0" i="0" u="none" strike="noStrike">
                          <a:effectLst/>
                          <a:latin typeface="Arial"/>
                        </a:rPr>
                        <a:t>20186001071262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COMUNICACIÓN ACTO ADMINISTRATIVO 20182130016554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20186001071302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515406426"/>
      </p:ext>
    </p:extLst>
  </p:cSld>
  <p:clrMapOvr>
    <a:masterClrMapping/>
  </p:clrMapOvr>
  <p:timing>
    <p:tnLst>
      <p:par>
        <p:cTn id="1" dur="indefinite" restart="never" nodeType="tmRoot"/>
      </p:par>
    </p:tnLst>
  </p:timing>
</p:sld>
</file>

<file path=ppt/slides/slide155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1556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29085845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20186001071322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20186001071332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20186001071372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20186001071382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PROBLEMAS CON INSCRIPCION PARA PROCESO DE SELECCIOON ALCALDIA DE BARAYA - HUILA</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20182230696961</a:t>
                      </a:r>
                    </a:p>
                  </a:txBody>
                  <a:tcPr marL="7620" marR="7620" marT="7620" marB="0" anchor="ctr"/>
                </a:tc>
              </a:tr>
              <a:tr h="412045">
                <a:tc>
                  <a:txBody>
                    <a:bodyPr/>
                    <a:lstStyle/>
                    <a:p>
                      <a:pPr algn="ctr" fontAlgn="ctr"/>
                      <a:r>
                        <a:rPr lang="es-CO" sz="600" b="0" i="0" u="none" strike="noStrike">
                          <a:effectLst/>
                          <a:latin typeface="Arial"/>
                        </a:rPr>
                        <a:t>20186001071402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20192230011111</a:t>
                      </a:r>
                    </a:p>
                  </a:txBody>
                  <a:tcPr marL="7620" marR="7620" marT="7620" marB="0" anchor="ctr"/>
                </a:tc>
              </a:tr>
              <a:tr h="412045">
                <a:tc>
                  <a:txBody>
                    <a:bodyPr/>
                    <a:lstStyle/>
                    <a:p>
                      <a:pPr algn="ctr" fontAlgn="ctr"/>
                      <a:r>
                        <a:rPr lang="es-CO" sz="600" b="0" i="0" u="none" strike="noStrike">
                          <a:effectLst/>
                          <a:latin typeface="Arial"/>
                        </a:rPr>
                        <a:t>20186001071412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20182230696891</a:t>
                      </a:r>
                    </a:p>
                  </a:txBody>
                  <a:tcPr marL="7620" marR="7620" marT="7620" marB="0" anchor="ctr"/>
                </a:tc>
              </a:tr>
              <a:tr h="412045">
                <a:tc>
                  <a:txBody>
                    <a:bodyPr/>
                    <a:lstStyle/>
                    <a:p>
                      <a:pPr algn="ctr" fontAlgn="ctr"/>
                      <a:r>
                        <a:rPr lang="es-CO" sz="600" b="0" i="0" u="none" strike="noStrike">
                          <a:effectLst/>
                          <a:latin typeface="Arial"/>
                        </a:rPr>
                        <a:t>20186001071442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INFORMACION  </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20182230696881</a:t>
                      </a:r>
                    </a:p>
                  </a:txBody>
                  <a:tcPr marL="7620" marR="7620" marT="7620" marB="0" anchor="ctr"/>
                </a:tc>
              </a:tr>
              <a:tr h="412045">
                <a:tc>
                  <a:txBody>
                    <a:bodyPr/>
                    <a:lstStyle/>
                    <a:p>
                      <a:pPr algn="ctr" fontAlgn="ctr"/>
                      <a:r>
                        <a:rPr lang="es-CO" sz="600" b="0" i="0" u="none" strike="noStrike">
                          <a:effectLst/>
                          <a:latin typeface="Arial"/>
                        </a:rPr>
                        <a:t>20186001071462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20182230696851</a:t>
                      </a:r>
                    </a:p>
                  </a:txBody>
                  <a:tcPr marL="7620" marR="7620" marT="7620" marB="0" anchor="ctr"/>
                </a:tc>
              </a:tr>
              <a:tr h="493103">
                <a:tc>
                  <a:txBody>
                    <a:bodyPr/>
                    <a:lstStyle/>
                    <a:p>
                      <a:pPr algn="ctr" fontAlgn="ctr"/>
                      <a:r>
                        <a:rPr lang="es-CO" sz="600" b="0" i="0" u="none" strike="noStrike">
                          <a:effectLst/>
                          <a:latin typeface="Arial"/>
                        </a:rPr>
                        <a:t>20186001071482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39813090"/>
      </p:ext>
    </p:extLst>
  </p:cSld>
  <p:clrMapOvr>
    <a:masterClrMapping/>
  </p:clrMapOvr>
  <p:timing>
    <p:tnLst>
      <p:par>
        <p:cTn id="1" dur="indefinite" restart="never" nodeType="tmRoot"/>
      </p:par>
    </p:tnLst>
  </p:timing>
</p:sld>
</file>

<file path=ppt/slides/slide155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1557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56957104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20186001071512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CAMBIO DE CORREO ELECTRONICO - SOLICITUD CAMBIO DE INFORMACION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20186001071522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20186001071532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REMISION ACTO ADMINISTRATIVO N° 833 DEL 12 DICIEMBRE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20186001071552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20182230696791</a:t>
                      </a:r>
                    </a:p>
                  </a:txBody>
                  <a:tcPr marL="7620" marR="7620" marT="7620" marB="0" anchor="ctr"/>
                </a:tc>
              </a:tr>
              <a:tr h="412045">
                <a:tc>
                  <a:txBody>
                    <a:bodyPr/>
                    <a:lstStyle/>
                    <a:p>
                      <a:pPr algn="ctr" fontAlgn="ctr"/>
                      <a:r>
                        <a:rPr lang="es-CO" sz="600" b="0" i="0" u="none" strike="noStrike">
                          <a:effectLst/>
                          <a:latin typeface="Arial"/>
                        </a:rPr>
                        <a:t>20186001071592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20182230696801</a:t>
                      </a:r>
                    </a:p>
                  </a:txBody>
                  <a:tcPr marL="7620" marR="7620" marT="7620" marB="0" anchor="ctr"/>
                </a:tc>
              </a:tr>
              <a:tr h="412045">
                <a:tc>
                  <a:txBody>
                    <a:bodyPr/>
                    <a:lstStyle/>
                    <a:p>
                      <a:pPr algn="ctr" fontAlgn="ctr"/>
                      <a:r>
                        <a:rPr lang="es-CO" sz="600" b="0" i="0" u="none" strike="noStrike">
                          <a:effectLst/>
                          <a:latin typeface="Arial"/>
                        </a:rPr>
                        <a:t>20186001071612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CERTIFICACION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20186001071652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20182230696821</a:t>
                      </a:r>
                    </a:p>
                  </a:txBody>
                  <a:tcPr marL="7620" marR="7620" marT="7620" marB="0" anchor="ctr"/>
                </a:tc>
              </a:tr>
              <a:tr h="412045">
                <a:tc>
                  <a:txBody>
                    <a:bodyPr/>
                    <a:lstStyle/>
                    <a:p>
                      <a:pPr algn="ctr" fontAlgn="ctr"/>
                      <a:r>
                        <a:rPr lang="es-CO" sz="600" b="0" i="0" u="none" strike="noStrike">
                          <a:effectLst/>
                          <a:latin typeface="Arial"/>
                        </a:rPr>
                        <a:t>20186001071662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507-591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20192210011611</a:t>
                      </a:r>
                    </a:p>
                  </a:txBody>
                  <a:tcPr marL="7620" marR="7620" marT="7620" marB="0" anchor="ctr"/>
                </a:tc>
              </a:tr>
              <a:tr h="493103">
                <a:tc>
                  <a:txBody>
                    <a:bodyPr/>
                    <a:lstStyle/>
                    <a:p>
                      <a:pPr algn="ctr" fontAlgn="ctr"/>
                      <a:r>
                        <a:rPr lang="es-CO" sz="600" b="0" i="0" u="none" strike="noStrike">
                          <a:effectLst/>
                          <a:latin typeface="Arial"/>
                        </a:rPr>
                        <a:t>20186001071672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dirty="0">
                          <a:effectLst/>
                          <a:latin typeface="Arial"/>
                        </a:rPr>
                        <a:t>20182230696841</a:t>
                      </a:r>
                    </a:p>
                  </a:txBody>
                  <a:tcPr marL="7620" marR="7620" marT="7620" marB="0" anchor="ctr"/>
                </a:tc>
              </a:tr>
            </a:tbl>
          </a:graphicData>
        </a:graphic>
      </p:graphicFrame>
    </p:spTree>
    <p:extLst>
      <p:ext uri="{BB962C8B-B14F-4D97-AF65-F5344CB8AC3E}">
        <p14:creationId xmlns:p14="http://schemas.microsoft.com/office/powerpoint/2010/main" val="3524429125"/>
      </p:ext>
    </p:extLst>
  </p:cSld>
  <p:clrMapOvr>
    <a:masterClrMapping/>
  </p:clrMapOvr>
  <p:timing>
    <p:tnLst>
      <p:par>
        <p:cTn id="1" dur="indefinite" restart="never" nodeType="tmRoot"/>
      </p:par>
    </p:tnLst>
  </p:timing>
</p:sld>
</file>

<file path=ppt/slides/slide155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1558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883104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20186001071712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REPORTE NOVEDADES - INFORMACION DE NOMBRAMIENTO EN PERIODO DE PRUEBA Y POSESION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20186001071722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PETICION - CORREO ELECTRONICO SIN ARCHIVO ADJUNTO MENCINADO EN PETICION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20186001071852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REQUERIMIENTO SOLICITUD DE INFORMACION RADICADO DE ENTRADA 20186000978822</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20195000010511</a:t>
                      </a:r>
                    </a:p>
                  </a:txBody>
                  <a:tcPr marL="7620" marR="7620" marT="7620" marB="0" anchor="ctr"/>
                </a:tc>
              </a:tr>
              <a:tr h="412045">
                <a:tc>
                  <a:txBody>
                    <a:bodyPr/>
                    <a:lstStyle/>
                    <a:p>
                      <a:pPr algn="ctr" fontAlgn="ctr"/>
                      <a:r>
                        <a:rPr lang="es-CO" sz="600" b="0" i="0" u="none" strike="noStrike">
                          <a:effectLst/>
                          <a:latin typeface="Arial"/>
                        </a:rPr>
                        <a:t>20186001072002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CUENTA DE COBRO - CONTRATO NO. 342  DE 2018 - PAGO 3 DE 9</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20186001072042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SUSPENSION - INCLUSION DE IDEA EN CONVOCATORIA TERRITORIAL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20186001072052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PREGUNTA SOBRE LA CALIFICACION DE DESEMPEÑO LABORAL DE LOS FUNCIONARIOS DE CARRERA ADMINISTRATIVA </a:t>
                      </a:r>
                    </a:p>
                  </a:txBody>
                  <a:tcPr marL="7620" marR="7620" marT="7620" marB="0" anchor="ctr"/>
                </a:tc>
                <a:tc>
                  <a:txBody>
                    <a:bodyPr/>
                    <a:lstStyle/>
                    <a:p>
                      <a:pPr algn="ctr" fontAlgn="ctr"/>
                      <a:r>
                        <a:rPr lang="es-CO" sz="600" b="0" i="0" u="none" strike="noStrike">
                          <a:effectLst/>
                          <a:latin typeface="Arial"/>
                        </a:rPr>
                        <a:t>11/01/2019</a:t>
                      </a:r>
                    </a:p>
                  </a:txBody>
                  <a:tcPr marL="7620" marR="7620" marT="7620" marB="0" anchor="ctr"/>
                </a:tc>
                <a:tc>
                  <a:txBody>
                    <a:bodyPr/>
                    <a:lstStyle/>
                    <a:p>
                      <a:pPr algn="ctr" fontAlgn="ctr"/>
                      <a:r>
                        <a:rPr lang="es-CO" sz="600" b="0" i="0" u="none" strike="noStrike">
                          <a:effectLst/>
                          <a:latin typeface="Arial"/>
                        </a:rPr>
                        <a:t>20192000014721</a:t>
                      </a:r>
                    </a:p>
                  </a:txBody>
                  <a:tcPr marL="7620" marR="7620" marT="7620" marB="0" anchor="ctr"/>
                </a:tc>
              </a:tr>
              <a:tr h="412045">
                <a:tc>
                  <a:txBody>
                    <a:bodyPr/>
                    <a:lstStyle/>
                    <a:p>
                      <a:pPr algn="ctr" fontAlgn="ctr"/>
                      <a:r>
                        <a:rPr lang="es-CO" sz="600" b="0" i="0" u="none" strike="noStrike">
                          <a:effectLst/>
                          <a:latin typeface="Arial"/>
                        </a:rPr>
                        <a:t>20186001072082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437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20186001072102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SOPORTE TECNICO PARA RESPUESTA RADICADO: 20181700538781-PERSONERIA MUNICIPAL DE IBAGUE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20181700686931</a:t>
                      </a:r>
                    </a:p>
                  </a:txBody>
                  <a:tcPr marL="7620" marR="7620" marT="7620" marB="0" anchor="ctr"/>
                </a:tc>
              </a:tr>
              <a:tr h="493103">
                <a:tc>
                  <a:txBody>
                    <a:bodyPr/>
                    <a:lstStyle/>
                    <a:p>
                      <a:pPr algn="ctr" fontAlgn="ctr"/>
                      <a:r>
                        <a:rPr lang="es-CO" sz="600" b="0" i="0" u="none" strike="noStrike">
                          <a:effectLst/>
                          <a:latin typeface="Arial"/>
                        </a:rPr>
                        <a:t>20186001072132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NOTIFICACION DE IMPOSIBILIDAD DE APLICACION DE LA LISTA DE ELEGIBLES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101194766"/>
      </p:ext>
    </p:extLst>
  </p:cSld>
  <p:clrMapOvr>
    <a:masterClrMapping/>
  </p:clrMapOvr>
  <p:timing>
    <p:tnLst>
      <p:par>
        <p:cTn id="1" dur="indefinite" restart="never" nodeType="tmRoot"/>
      </p:par>
    </p:tnLst>
  </p:timing>
</p:sld>
</file>

<file path=ppt/slides/slide155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1559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46117753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20186001072142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20186001072212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INFORME ESTADO EN CARRERA ADMINISTRATIVA – MINISTERIO DEL TRABAJO</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20181700696021</a:t>
                      </a:r>
                    </a:p>
                  </a:txBody>
                  <a:tcPr marL="7620" marR="7620" marT="7620" marB="0" anchor="ctr"/>
                </a:tc>
              </a:tr>
              <a:tr h="412045">
                <a:tc>
                  <a:txBody>
                    <a:bodyPr/>
                    <a:lstStyle/>
                    <a:p>
                      <a:pPr algn="ctr" fontAlgn="ctr"/>
                      <a:r>
                        <a:rPr lang="es-CO" sz="600" b="0" i="0" u="none" strike="noStrike">
                          <a:effectLst/>
                          <a:latin typeface="Arial"/>
                        </a:rPr>
                        <a:t>20186001072252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OFICIO CON COPIA A LA CNSC</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20186001072272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OFICIO CON COPIA A LA CNSC</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20186001072282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DERECHO DE PETICION - CARMEN AURORA MOYA ROMERO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20186001072302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RESOLUCION CNSC N° 20182020156815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20186001072312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CAMBIO DE INFORMACION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20186001072342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ERROR INGRESO APLICACION SIMO</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20186001072352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576304601"/>
      </p:ext>
    </p:extLst>
  </p:cSld>
  <p:clrMapOvr>
    <a:masterClrMapping/>
  </p:clrMapOvr>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63139279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201811010024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201811010030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201811010031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201811010032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201811010033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201811010039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156</a:t>
            </a:fld>
            <a:endParaRPr lang="es-CO"/>
          </a:p>
        </p:txBody>
      </p:sp>
    </p:spTree>
    <p:extLst>
      <p:ext uri="{BB962C8B-B14F-4D97-AF65-F5344CB8AC3E}">
        <p14:creationId xmlns:p14="http://schemas.microsoft.com/office/powerpoint/2010/main" val="1130406589"/>
      </p:ext>
    </p:extLst>
  </p:cSld>
  <p:clrMapOvr>
    <a:masterClrMapping/>
  </p:clrMapOvr>
  <p:timing>
    <p:tnLst>
      <p:par>
        <p:cTn id="1" dur="indefinite" restart="never" nodeType="tmRoot"/>
      </p:par>
    </p:tnLst>
  </p:timing>
</p:sld>
</file>

<file path=ppt/slides/slide156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1560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89236203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20186001072372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FIJACION DE CONCILIACION PREJUDICIAL</a:t>
                      </a:r>
                      <a:br>
                        <a:rPr lang="es-CO" sz="600" b="0" i="0" u="none" strike="noStrike">
                          <a:effectLst/>
                          <a:latin typeface="Arial"/>
                        </a:rPr>
                      </a:b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20186001072382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DERECHOS FUNDAMENTALES EN RIESGO DE VULNERACION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20186001072392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PRORROGA PARA ENTREGA DE DOCUMENTOS </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20181700684891</a:t>
                      </a:r>
                    </a:p>
                  </a:txBody>
                  <a:tcPr marL="7620" marR="7620" marT="7620" marB="0" anchor="ctr"/>
                </a:tc>
              </a:tr>
              <a:tr h="412045">
                <a:tc>
                  <a:txBody>
                    <a:bodyPr/>
                    <a:lstStyle/>
                    <a:p>
                      <a:pPr algn="ctr" fontAlgn="ctr"/>
                      <a:r>
                        <a:rPr lang="es-CO" sz="600" b="0" i="0" u="none" strike="noStrike">
                          <a:effectLst/>
                          <a:latin typeface="Arial"/>
                        </a:rPr>
                        <a:t>20186001072422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REMISION DE COPIA DE INFORME N°13 - 139935</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20182020694721</a:t>
                      </a:r>
                    </a:p>
                  </a:txBody>
                  <a:tcPr marL="7620" marR="7620" marT="7620" marB="0" anchor="ctr"/>
                </a:tc>
              </a:tr>
              <a:tr h="412045">
                <a:tc>
                  <a:txBody>
                    <a:bodyPr/>
                    <a:lstStyle/>
                    <a:p>
                      <a:pPr algn="ctr" fontAlgn="ctr"/>
                      <a:r>
                        <a:rPr lang="es-CO" sz="600" b="0" i="0" u="none" strike="noStrike">
                          <a:effectLst/>
                          <a:latin typeface="Arial"/>
                        </a:rPr>
                        <a:t>20186001072802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CONCILIACIÓN PREJUDICIAL DE ROLANDO DE JESÚS DIAZ BARRIOS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20186001073042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DERECHO DE PETICION - REDISEÑO PLANTA DE PERSONAL</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20182020694601</a:t>
                      </a:r>
                    </a:p>
                  </a:txBody>
                  <a:tcPr marL="7620" marR="7620" marT="7620" marB="0" anchor="ctr"/>
                </a:tc>
              </a:tr>
              <a:tr h="412045">
                <a:tc>
                  <a:txBody>
                    <a:bodyPr/>
                    <a:lstStyle/>
                    <a:p>
                      <a:pPr algn="ctr" fontAlgn="ctr"/>
                      <a:r>
                        <a:rPr lang="es-CO" sz="600" b="0" i="0" u="none" strike="noStrike">
                          <a:effectLst/>
                          <a:latin typeface="Arial"/>
                        </a:rPr>
                        <a:t>20186001073332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DERECHO DE PETICION - CONVOCATORIA 426 </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20192110003461</a:t>
                      </a:r>
                    </a:p>
                  </a:txBody>
                  <a:tcPr marL="7620" marR="7620" marT="7620" marB="0" anchor="ctr"/>
                </a:tc>
              </a:tr>
              <a:tr h="412045">
                <a:tc>
                  <a:txBody>
                    <a:bodyPr/>
                    <a:lstStyle/>
                    <a:p>
                      <a:pPr algn="ctr" fontAlgn="ctr"/>
                      <a:r>
                        <a:rPr lang="es-CO" sz="600" b="0" i="0" u="none" strike="noStrike">
                          <a:effectLst/>
                          <a:latin typeface="Arial"/>
                        </a:rPr>
                        <a:t>20186001073342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DERECHO DE PETICION - CONVOCATORIA 426 </a:t>
                      </a: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20192110003471</a:t>
                      </a:r>
                    </a:p>
                  </a:txBody>
                  <a:tcPr marL="7620" marR="7620" marT="7620" marB="0" anchor="ctr"/>
                </a:tc>
              </a:tr>
              <a:tr h="493103">
                <a:tc>
                  <a:txBody>
                    <a:bodyPr/>
                    <a:lstStyle/>
                    <a:p>
                      <a:pPr algn="ctr" fontAlgn="ctr"/>
                      <a:r>
                        <a:rPr lang="es-CO" sz="600" b="0" i="0" u="none" strike="noStrike">
                          <a:effectLst/>
                          <a:latin typeface="Arial"/>
                        </a:rPr>
                        <a:t>20186001073362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PETICION - CONVOCATORIA 426 </a:t>
                      </a: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dirty="0">
                          <a:effectLst/>
                          <a:latin typeface="Arial"/>
                        </a:rPr>
                        <a:t>20192110003481</a:t>
                      </a:r>
                    </a:p>
                  </a:txBody>
                  <a:tcPr marL="7620" marR="7620" marT="7620" marB="0" anchor="ctr"/>
                </a:tc>
              </a:tr>
            </a:tbl>
          </a:graphicData>
        </a:graphic>
      </p:graphicFrame>
    </p:spTree>
    <p:extLst>
      <p:ext uri="{BB962C8B-B14F-4D97-AF65-F5344CB8AC3E}">
        <p14:creationId xmlns:p14="http://schemas.microsoft.com/office/powerpoint/2010/main" val="154159952"/>
      </p:ext>
    </p:extLst>
  </p:cSld>
  <p:clrMapOvr>
    <a:masterClrMapping/>
  </p:clrMapOvr>
  <p:timing>
    <p:tnLst>
      <p:par>
        <p:cTn id="1" dur="indefinite" restart="never" nodeType="tmRoot"/>
      </p:par>
    </p:tnLst>
  </p:timing>
</p:sld>
</file>

<file path=ppt/slides/slide156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1561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3881865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20186001073382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DERECHO DE PETICION - CONVOCATORIA 426 </a:t>
                      </a: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20192110003491</a:t>
                      </a:r>
                    </a:p>
                  </a:txBody>
                  <a:tcPr marL="7620" marR="7620" marT="7620" marB="0" anchor="ctr"/>
                </a:tc>
              </a:tr>
              <a:tr h="446138">
                <a:tc>
                  <a:txBody>
                    <a:bodyPr/>
                    <a:lstStyle/>
                    <a:p>
                      <a:pPr algn="ctr" fontAlgn="ctr"/>
                      <a:r>
                        <a:rPr lang="es-CO" sz="600" b="0" i="0" u="none" strike="noStrike">
                          <a:effectLst/>
                          <a:latin typeface="Arial"/>
                        </a:rPr>
                        <a:t>20186001073412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CONSULTA SOBRE EJECUCION DE FUNCIONES DEL RESPONSABLE DE CAJA MENOR </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20182020691491</a:t>
                      </a:r>
                    </a:p>
                  </a:txBody>
                  <a:tcPr marL="7620" marR="7620" marT="7620" marB="0" anchor="ctr"/>
                </a:tc>
              </a:tr>
              <a:tr h="412045">
                <a:tc>
                  <a:txBody>
                    <a:bodyPr/>
                    <a:lstStyle/>
                    <a:p>
                      <a:pPr algn="ctr" fontAlgn="ctr"/>
                      <a:r>
                        <a:rPr lang="es-CO" sz="600" b="0" i="0" u="none" strike="noStrike">
                          <a:effectLst/>
                          <a:latin typeface="Arial"/>
                        </a:rPr>
                        <a:t>20186001073432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DERECHO DE PETICION - CONVOCATORIA 433</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20186001073592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REMISION HOJA DE VIDA - ADRIANA SOTO POLANIA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20186001073602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20186001073612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MARCE HERNÁNDEZ</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20186001073622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DERECHO DE PETICION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20186001073632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DERECHO DE PETICION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20186001073642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dirty="0">
                          <a:effectLst/>
                          <a:latin typeface="Arial"/>
                        </a:rPr>
                        <a:t>20182230696811</a:t>
                      </a:r>
                    </a:p>
                  </a:txBody>
                  <a:tcPr marL="7620" marR="7620" marT="7620" marB="0" anchor="ctr"/>
                </a:tc>
              </a:tr>
            </a:tbl>
          </a:graphicData>
        </a:graphic>
      </p:graphicFrame>
    </p:spTree>
    <p:extLst>
      <p:ext uri="{BB962C8B-B14F-4D97-AF65-F5344CB8AC3E}">
        <p14:creationId xmlns:p14="http://schemas.microsoft.com/office/powerpoint/2010/main" val="4177583390"/>
      </p:ext>
    </p:extLst>
  </p:cSld>
  <p:clrMapOvr>
    <a:masterClrMapping/>
  </p:clrMapOvr>
  <p:timing>
    <p:tnLst>
      <p:par>
        <p:cTn id="1" dur="indefinite" restart="never" nodeType="tmRoot"/>
      </p:par>
    </p:tnLst>
  </p:timing>
</p:sld>
</file>

<file path=ppt/slides/slide156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1562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83914577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20186001073652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CAMBIO CORREO ELECTRONICO</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20186001073662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-SIMO</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20186001073672</a:t>
                      </a:r>
                    </a:p>
                  </a:txBody>
                  <a:tcPr marL="7620" marR="7620" marT="7620" marB="0" anchor="ctr"/>
                </a:tc>
                <a:tc>
                  <a:txBody>
                    <a:bodyPr/>
                    <a:lstStyle/>
                    <a:p>
                      <a:pPr algn="ctr" fontAlgn="ctr"/>
                      <a:r>
                        <a:rPr lang="es-CO" sz="600" b="0" i="0" u="none" strike="noStrike">
                          <a:effectLst/>
                          <a:latin typeface="Arial"/>
                        </a:rPr>
                        <a:t>18/12/2018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DENUNCIA DE ESTAFADORES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20186001073742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DERECHO DE PETICION CONV. 428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20186001073822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CONCEPTO LISTA DE ELEGIBLES CONV. 431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20186001073902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PETICIÓN SOBRE IRREGULARIDADES EN LA REALIZACIÓN Y RESULTADOS DE LA PRUEBA TÉCNICO PEDAGÓGICA CONVOCATORIA 436 DE 2017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20186001073922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 CONVOCATORIA 337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20186001073932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FUCIONARIOS QUE PARTICIPARON EN LOS PROCESOS ELECTORALES 2017 Y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20186001074012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DE ADMINISTRACION DE  CARRERA ADMINISTRATIVA</a:t>
                      </a:r>
                    </a:p>
                  </a:txBody>
                  <a:tcPr marL="7620" marR="7620" marT="7620" marB="0" anchor="ctr"/>
                </a:tc>
                <a:tc>
                  <a:txBody>
                    <a:bodyPr/>
                    <a:lstStyle/>
                    <a:p>
                      <a:pPr algn="ctr" fontAlgn="ctr"/>
                      <a:r>
                        <a:rPr lang="es-CO" sz="600" b="0" i="0" u="none" strike="noStrike">
                          <a:effectLst/>
                          <a:latin typeface="Arial"/>
                        </a:rPr>
                        <a:t>CAPACITACIÓN PARA MANEJO DE LA PLATAFORMA SIMO PARA POSTULACION A LAS CONVOCATORIAS DE LA CNSC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291744570"/>
      </p:ext>
    </p:extLst>
  </p:cSld>
  <p:clrMapOvr>
    <a:masterClrMapping/>
  </p:clrMapOvr>
  <p:timing>
    <p:tnLst>
      <p:par>
        <p:cTn id="1" dur="indefinite" restart="never" nodeType="tmRoot"/>
      </p:par>
    </p:tnLst>
  </p:timing>
</p:sld>
</file>

<file path=ppt/slides/slide156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1563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78593024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20186001074022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RESTRUCTURACION DE LA PLANTA DE PERSONAL DE LA ALCALDIA MUNICIPAL DE CLEMENCIA</a:t>
                      </a:r>
                    </a:p>
                  </a:txBody>
                  <a:tcPr marL="7620" marR="7620" marT="7620" marB="0" anchor="ctr"/>
                </a:tc>
                <a:tc>
                  <a:txBody>
                    <a:bodyPr/>
                    <a:lstStyle/>
                    <a:p>
                      <a:pPr algn="ctr" fontAlgn="ctr"/>
                      <a:r>
                        <a:rPr lang="es-CO" sz="600" b="0" i="0" u="none" strike="noStrike">
                          <a:effectLst/>
                          <a:latin typeface="Arial"/>
                        </a:rPr>
                        <a:t>10/01/2019</a:t>
                      </a:r>
                    </a:p>
                  </a:txBody>
                  <a:tcPr marL="7620" marR="7620" marT="7620" marB="0" anchor="ctr"/>
                </a:tc>
                <a:tc>
                  <a:txBody>
                    <a:bodyPr/>
                    <a:lstStyle/>
                    <a:p>
                      <a:pPr algn="ctr" fontAlgn="ctr"/>
                      <a:r>
                        <a:rPr lang="es-CO" sz="600" b="0" i="0" u="none" strike="noStrike">
                          <a:effectLst/>
                          <a:latin typeface="Arial"/>
                        </a:rPr>
                        <a:t>20192210011971</a:t>
                      </a:r>
                    </a:p>
                  </a:txBody>
                  <a:tcPr marL="7620" marR="7620" marT="7620" marB="0" anchor="ctr"/>
                </a:tc>
              </a:tr>
              <a:tr h="446138">
                <a:tc>
                  <a:txBody>
                    <a:bodyPr/>
                    <a:lstStyle/>
                    <a:p>
                      <a:pPr algn="ctr" fontAlgn="ctr"/>
                      <a:r>
                        <a:rPr lang="es-CO" sz="600" b="0" i="0" u="none" strike="noStrike">
                          <a:effectLst/>
                          <a:latin typeface="Arial"/>
                        </a:rPr>
                        <a:t>20186001074052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20186001074162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20186001074192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20186001074202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20182210693431</a:t>
                      </a:r>
                    </a:p>
                  </a:txBody>
                  <a:tcPr marL="7620" marR="7620" marT="7620" marB="0" anchor="ctr"/>
                </a:tc>
              </a:tr>
              <a:tr h="412045">
                <a:tc>
                  <a:txBody>
                    <a:bodyPr/>
                    <a:lstStyle/>
                    <a:p>
                      <a:pPr algn="ctr" fontAlgn="ctr"/>
                      <a:r>
                        <a:rPr lang="es-CO" sz="600" b="0" i="0" u="none" strike="noStrike">
                          <a:effectLst/>
                          <a:latin typeface="Arial"/>
                        </a:rPr>
                        <a:t>20186001074272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20186001074292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20192230011121</a:t>
                      </a:r>
                    </a:p>
                  </a:txBody>
                  <a:tcPr marL="7620" marR="7620" marT="7620" marB="0" anchor="ctr"/>
                </a:tc>
              </a:tr>
              <a:tr h="412045">
                <a:tc>
                  <a:txBody>
                    <a:bodyPr/>
                    <a:lstStyle/>
                    <a:p>
                      <a:pPr algn="ctr" fontAlgn="ctr"/>
                      <a:r>
                        <a:rPr lang="es-CO" sz="600" b="0" i="0" u="none" strike="noStrike">
                          <a:effectLst/>
                          <a:latin typeface="Arial"/>
                        </a:rPr>
                        <a:t>20186001074312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DERECHO DE PETICIÓN: CARMEN AURORA MOYA ROMERO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20186001074352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624 A 638 DEFENSA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dirty="0">
                          <a:effectLst/>
                          <a:latin typeface="Arial"/>
                        </a:rPr>
                        <a:t>20192110004381</a:t>
                      </a:r>
                    </a:p>
                  </a:txBody>
                  <a:tcPr marL="7620" marR="7620" marT="7620" marB="0" anchor="ctr"/>
                </a:tc>
              </a:tr>
            </a:tbl>
          </a:graphicData>
        </a:graphic>
      </p:graphicFrame>
    </p:spTree>
    <p:extLst>
      <p:ext uri="{BB962C8B-B14F-4D97-AF65-F5344CB8AC3E}">
        <p14:creationId xmlns:p14="http://schemas.microsoft.com/office/powerpoint/2010/main" val="3991991166"/>
      </p:ext>
    </p:extLst>
  </p:cSld>
  <p:clrMapOvr>
    <a:masterClrMapping/>
  </p:clrMapOvr>
  <p:timing>
    <p:tnLst>
      <p:par>
        <p:cTn id="1" dur="indefinite" restart="never" nodeType="tmRoot"/>
      </p:par>
    </p:tnLst>
  </p:timing>
</p:sld>
</file>

<file path=ppt/slides/slide156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1564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87777053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20186001074392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AUTORIZACION LISTA DE ELEGIBLES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20186001074472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20186001074512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20186001074542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vi-VN" sz="600" b="0" i="0" u="none" strike="noStrike">
                          <a:effectLst/>
                          <a:latin typeface="Arial"/>
                        </a:rPr>
                        <a:t>SOLICITUD APERTURA OPEC - SECRETARÍA GENERAL - ALCALDÍA MAYOR DE BOGOTÁ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20186001074572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RESPUESTA ALCALDIA MUNICIPAL GUAPI-CAUCA MUNICIPIOS PRIORIZADOS</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20186001074642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20182230696861</a:t>
                      </a:r>
                    </a:p>
                  </a:txBody>
                  <a:tcPr marL="7620" marR="7620" marT="7620" marB="0" anchor="ctr"/>
                </a:tc>
              </a:tr>
              <a:tr h="412045">
                <a:tc>
                  <a:txBody>
                    <a:bodyPr/>
                    <a:lstStyle/>
                    <a:p>
                      <a:pPr algn="ctr" fontAlgn="ctr"/>
                      <a:r>
                        <a:rPr lang="es-CO" sz="600" b="0" i="0" u="none" strike="noStrike">
                          <a:effectLst/>
                          <a:latin typeface="Arial"/>
                        </a:rPr>
                        <a:t>20186001074782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RESPUESTA REQUERIMIENTO CASO JENNY RICAURTE  RADICADO 20185000655821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20186001074812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20186001074832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dirty="0">
                          <a:effectLst/>
                          <a:latin typeface="Arial"/>
                        </a:rPr>
                        <a:t>20182230696871</a:t>
                      </a:r>
                    </a:p>
                  </a:txBody>
                  <a:tcPr marL="7620" marR="7620" marT="7620" marB="0" anchor="ctr"/>
                </a:tc>
              </a:tr>
            </a:tbl>
          </a:graphicData>
        </a:graphic>
      </p:graphicFrame>
    </p:spTree>
    <p:extLst>
      <p:ext uri="{BB962C8B-B14F-4D97-AF65-F5344CB8AC3E}">
        <p14:creationId xmlns:p14="http://schemas.microsoft.com/office/powerpoint/2010/main" val="1552153967"/>
      </p:ext>
    </p:extLst>
  </p:cSld>
  <p:clrMapOvr>
    <a:masterClrMapping/>
  </p:clrMapOvr>
  <p:timing>
    <p:tnLst>
      <p:par>
        <p:cTn id="1" dur="indefinite" restart="never" nodeType="tmRoot"/>
      </p:par>
    </p:tnLst>
  </p:timing>
</p:sld>
</file>

<file path=ppt/slides/slide156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1565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573646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20186001074842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20192230011131</a:t>
                      </a:r>
                    </a:p>
                  </a:txBody>
                  <a:tcPr marL="7620" marR="7620" marT="7620" marB="0" anchor="ctr"/>
                </a:tc>
              </a:tr>
              <a:tr h="446138">
                <a:tc>
                  <a:txBody>
                    <a:bodyPr/>
                    <a:lstStyle/>
                    <a:p>
                      <a:pPr algn="ctr" fontAlgn="ctr"/>
                      <a:r>
                        <a:rPr lang="es-CO" sz="600" b="0" i="0" u="none" strike="noStrike">
                          <a:effectLst/>
                          <a:latin typeface="Arial"/>
                        </a:rPr>
                        <a:t>20186001074862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20186001074892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DERECHO DE PETICIÓN: CARME AURORA MOYA ROMERO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20186001074922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DEFENSA AUTO CNSC 20182130016754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20186001074972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20186001074982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20186001074992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ENVIO FORMATOS ACUERDO EDL 2018-2019 FUNCIONARIO DE CARRERA JAIME GUERRA DAVILA - ADICION OFICIO 20186000585812-24072018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20186001075012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20186001075022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 CONVOCATORIA 436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156201781"/>
      </p:ext>
    </p:extLst>
  </p:cSld>
  <p:clrMapOvr>
    <a:masterClrMapping/>
  </p:clrMapOvr>
  <p:timing>
    <p:tnLst>
      <p:par>
        <p:cTn id="1" dur="indefinite" restart="never" nodeType="tmRoot"/>
      </p:par>
    </p:tnLst>
  </p:timing>
</p:sld>
</file>

<file path=ppt/slides/slide156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1566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0706045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20186001075042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RESPUESTA SLICITUD ACR</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20186001075052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REMISION DERECHO DE PETICION E-2018-370062</a:t>
                      </a:r>
                    </a:p>
                  </a:txBody>
                  <a:tcPr marL="7620" marR="7620" marT="7620" marB="0" anchor="ctr"/>
                </a:tc>
                <a:tc>
                  <a:txBody>
                    <a:bodyPr/>
                    <a:lstStyle/>
                    <a:p>
                      <a:pPr algn="ctr" fontAlgn="ctr"/>
                      <a:r>
                        <a:rPr lang="es-CO" sz="600" b="0" i="0" u="none" strike="noStrike">
                          <a:effectLst/>
                          <a:latin typeface="Arial"/>
                        </a:rPr>
                        <a:t>11/01/2019</a:t>
                      </a:r>
                    </a:p>
                  </a:txBody>
                  <a:tcPr marL="7620" marR="7620" marT="7620" marB="0" anchor="ctr"/>
                </a:tc>
                <a:tc>
                  <a:txBody>
                    <a:bodyPr/>
                    <a:lstStyle/>
                    <a:p>
                      <a:pPr algn="ctr" fontAlgn="ctr"/>
                      <a:r>
                        <a:rPr lang="es-CO" sz="600" b="0" i="0" u="none" strike="noStrike">
                          <a:effectLst/>
                          <a:latin typeface="Arial"/>
                        </a:rPr>
                        <a:t>20194000014521</a:t>
                      </a:r>
                    </a:p>
                  </a:txBody>
                  <a:tcPr marL="7620" marR="7620" marT="7620" marB="0" anchor="ctr"/>
                </a:tc>
              </a:tr>
              <a:tr h="412045">
                <a:tc>
                  <a:txBody>
                    <a:bodyPr/>
                    <a:lstStyle/>
                    <a:p>
                      <a:pPr algn="ctr" fontAlgn="ctr"/>
                      <a:r>
                        <a:rPr lang="es-CO" sz="600" b="0" i="0" u="none" strike="noStrike">
                          <a:effectLst/>
                          <a:latin typeface="Arial"/>
                        </a:rPr>
                        <a:t>20186001075102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PRESENTACION ACTOS ADMINISTRATIVOS DE ACTUALIZACION Y AJUSTES DEL TALENTO HUMANO (NO SE ADJUTA CD DESCRITO COMO ANEXO)</a:t>
                      </a: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20192110003501</a:t>
                      </a:r>
                    </a:p>
                  </a:txBody>
                  <a:tcPr marL="7620" marR="7620" marT="7620" marB="0" anchor="ctr"/>
                </a:tc>
              </a:tr>
              <a:tr h="412045">
                <a:tc>
                  <a:txBody>
                    <a:bodyPr/>
                    <a:lstStyle/>
                    <a:p>
                      <a:pPr algn="ctr" fontAlgn="ctr"/>
                      <a:r>
                        <a:rPr lang="es-CO" sz="600" b="0" i="0" u="none" strike="noStrike">
                          <a:effectLst/>
                          <a:latin typeface="Arial"/>
                        </a:rPr>
                        <a:t>20186001075822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TRASLADO POR COMPETENCIA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20186001075832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TRASLADO POR COMPETENCIA </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20183200691761</a:t>
                      </a:r>
                    </a:p>
                  </a:txBody>
                  <a:tcPr marL="7620" marR="7620" marT="7620" marB="0" anchor="ctr"/>
                </a:tc>
              </a:tr>
              <a:tr h="412045">
                <a:tc>
                  <a:txBody>
                    <a:bodyPr/>
                    <a:lstStyle/>
                    <a:p>
                      <a:pPr algn="ctr" fontAlgn="ctr"/>
                      <a:r>
                        <a:rPr lang="es-CO" sz="600" b="0" i="0" u="none" strike="noStrike">
                          <a:effectLst/>
                          <a:latin typeface="Arial"/>
                        </a:rPr>
                        <a:t>20186001075902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JUZGADO CUARTO ADMINISTRATIVO DE ORALIDAD DE BOGOTASECCIÓN PRIMERA-DIANA CAROLINA FONSECA FONSECA EVARISTO </a:t>
                      </a:r>
                      <a:br>
                        <a:rPr lang="es-CO" sz="600" b="0" i="0" u="none" strike="noStrike">
                          <a:effectLst/>
                          <a:latin typeface="Arial"/>
                        </a:rPr>
                      </a:br>
                      <a:r>
                        <a:rPr lang="es-CO" sz="600" b="0" i="0" u="none" strike="noStrike">
                          <a:effectLst/>
                          <a:latin typeface="Arial"/>
                        </a:rPr>
                        <a:t>-2018-00471-00</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20181400690121</a:t>
                      </a:r>
                    </a:p>
                  </a:txBody>
                  <a:tcPr marL="7620" marR="7620" marT="7620" marB="0" anchor="ctr"/>
                </a:tc>
              </a:tr>
              <a:tr h="412045">
                <a:tc>
                  <a:txBody>
                    <a:bodyPr/>
                    <a:lstStyle/>
                    <a:p>
                      <a:pPr algn="ctr" fontAlgn="ctr"/>
                      <a:r>
                        <a:rPr lang="es-CO" sz="600" b="0" i="0" u="none" strike="noStrike">
                          <a:effectLst/>
                          <a:latin typeface="Arial"/>
                        </a:rPr>
                        <a:t>20186001076042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QUEJA POR LA NO RESPUESTA DE LA COMISION DE PERSONAL DE LA SUB RED NORTE ANTE RECURSO DE RESPOSICION INTERPUESTO BAJO EL OFICIO N° 20183210228922</a:t>
                      </a:r>
                    </a:p>
                  </a:txBody>
                  <a:tcPr marL="7620" marR="7620" marT="7620" marB="0" anchor="ctr"/>
                </a:tc>
                <a:tc>
                  <a:txBody>
                    <a:bodyPr/>
                    <a:lstStyle/>
                    <a:p>
                      <a:pPr algn="ctr" fontAlgn="ctr"/>
                      <a:r>
                        <a:rPr lang="es-CO" sz="600" b="0" i="0" u="none" strike="noStrike">
                          <a:effectLst/>
                          <a:latin typeface="Arial"/>
                        </a:rPr>
                        <a:t>10/01/2019</a:t>
                      </a:r>
                    </a:p>
                  </a:txBody>
                  <a:tcPr marL="7620" marR="7620" marT="7620" marB="0" anchor="ctr"/>
                </a:tc>
                <a:tc>
                  <a:txBody>
                    <a:bodyPr/>
                    <a:lstStyle/>
                    <a:p>
                      <a:pPr algn="ctr" fontAlgn="ctr"/>
                      <a:r>
                        <a:rPr lang="es-CO" sz="600" b="0" i="0" u="none" strike="noStrike">
                          <a:effectLst/>
                          <a:latin typeface="Arial"/>
                        </a:rPr>
                        <a:t>20195000012951</a:t>
                      </a:r>
                    </a:p>
                  </a:txBody>
                  <a:tcPr marL="7620" marR="7620" marT="7620" marB="0" anchor="ctr"/>
                </a:tc>
              </a:tr>
              <a:tr h="412045">
                <a:tc>
                  <a:txBody>
                    <a:bodyPr/>
                    <a:lstStyle/>
                    <a:p>
                      <a:pPr algn="ctr" fontAlgn="ctr"/>
                      <a:r>
                        <a:rPr lang="es-CO" sz="600" b="0" i="0" u="none" strike="noStrike">
                          <a:effectLst/>
                          <a:latin typeface="Arial"/>
                        </a:rPr>
                        <a:t>20186001076092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 CONVOCATORIA 428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20186001076122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 CONVOCATORIA 428 DE 2016 </a:t>
                      </a:r>
                      <a:br>
                        <a:rPr lang="es-CO" sz="600" b="0" i="0" u="none" strike="noStrike">
                          <a:effectLst/>
                          <a:latin typeface="Arial"/>
                        </a:rPr>
                      </a:br>
                      <a:r>
                        <a:rPr lang="es-CO" sz="600" b="0" i="0" u="none" strike="noStrike">
                          <a:effectLst/>
                          <a:latin typeface="Arial"/>
                        </a:rPr>
                        <a:t>OSCAR JAVIER REYES CHAPARRO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347696588"/>
      </p:ext>
    </p:extLst>
  </p:cSld>
  <p:clrMapOvr>
    <a:masterClrMapping/>
  </p:clrMapOvr>
  <p:timing>
    <p:tnLst>
      <p:par>
        <p:cTn id="1" dur="indefinite" restart="never" nodeType="tmRoot"/>
      </p:par>
    </p:tnLst>
  </p:timing>
</p:sld>
</file>

<file path=ppt/slides/slide156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1567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22607014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20186001076142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 CONVOCATORIA 428 DE 2016</a:t>
                      </a:r>
                      <a:br>
                        <a:rPr lang="es-CO" sz="600" b="0" i="0" u="none" strike="noStrike">
                          <a:effectLst/>
                          <a:latin typeface="Arial"/>
                        </a:rPr>
                      </a:br>
                      <a:r>
                        <a:rPr lang="es-CO" sz="600" b="0" i="0" u="none" strike="noStrike">
                          <a:effectLst/>
                          <a:latin typeface="Arial"/>
                        </a:rPr>
                        <a:t>MARINA GALINDO SERRANO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20186001076152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DISPONIBIDLIDAD PRESUPUESTAL PARA CONCURSO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20186001076192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 CONVOCATORIA 426 </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20182110687421</a:t>
                      </a:r>
                    </a:p>
                  </a:txBody>
                  <a:tcPr marL="7620" marR="7620" marT="7620" marB="0" anchor="ctr"/>
                </a:tc>
              </a:tr>
              <a:tr h="412045">
                <a:tc>
                  <a:txBody>
                    <a:bodyPr/>
                    <a:lstStyle/>
                    <a:p>
                      <a:pPr algn="ctr" fontAlgn="ctr"/>
                      <a:r>
                        <a:rPr lang="es-CO" sz="600" b="0" i="0" u="none" strike="noStrike">
                          <a:effectLst/>
                          <a:latin typeface="Arial"/>
                        </a:rPr>
                        <a:t>20186001077112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RESPUESTA A COMUNICACION VÍA CORREO ELECTRONICO ENVIADA EL DIA 30 DE NOVIEMBRE DE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20186001077262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ENVIO REPORTE DE LA OFERTA PUBLICA DE EMPLEOS DE CARRERA OPEC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20186001077372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AJUSTES EN EL MANUAL DE FUNCIONES VERSION 3.</a:t>
                      </a: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20192110003511</a:t>
                      </a:r>
                    </a:p>
                  </a:txBody>
                  <a:tcPr marL="7620" marR="7620" marT="7620" marB="0" anchor="ctr"/>
                </a:tc>
              </a:tr>
              <a:tr h="412045">
                <a:tc>
                  <a:txBody>
                    <a:bodyPr/>
                    <a:lstStyle/>
                    <a:p>
                      <a:pPr algn="ctr" fontAlgn="ctr"/>
                      <a:r>
                        <a:rPr lang="es-CO" sz="600" b="0" i="0" u="none" strike="noStrike">
                          <a:effectLst/>
                          <a:latin typeface="Arial"/>
                        </a:rPr>
                        <a:t>20186001077522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DERECHO DE PETICION - KATERINI GRAVINI BARRIOS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20186001078272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20192230011141</a:t>
                      </a:r>
                    </a:p>
                  </a:txBody>
                  <a:tcPr marL="7620" marR="7620" marT="7620" marB="0" anchor="ctr"/>
                </a:tc>
              </a:tr>
              <a:tr h="493103">
                <a:tc>
                  <a:txBody>
                    <a:bodyPr/>
                    <a:lstStyle/>
                    <a:p>
                      <a:pPr algn="ctr" fontAlgn="ctr"/>
                      <a:r>
                        <a:rPr lang="es-CO" sz="600" b="0" i="0" u="none" strike="noStrike">
                          <a:effectLst/>
                          <a:latin typeface="Arial"/>
                        </a:rPr>
                        <a:t>20186001078282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dirty="0">
                          <a:effectLst/>
                          <a:latin typeface="Arial"/>
                        </a:rPr>
                        <a:t>20182230695171</a:t>
                      </a:r>
                    </a:p>
                  </a:txBody>
                  <a:tcPr marL="7620" marR="7620" marT="7620" marB="0" anchor="ctr"/>
                </a:tc>
              </a:tr>
            </a:tbl>
          </a:graphicData>
        </a:graphic>
      </p:graphicFrame>
    </p:spTree>
    <p:extLst>
      <p:ext uri="{BB962C8B-B14F-4D97-AF65-F5344CB8AC3E}">
        <p14:creationId xmlns:p14="http://schemas.microsoft.com/office/powerpoint/2010/main" val="2044068940"/>
      </p:ext>
    </p:extLst>
  </p:cSld>
  <p:clrMapOvr>
    <a:masterClrMapping/>
  </p:clrMapOvr>
  <p:timing>
    <p:tnLst>
      <p:par>
        <p:cTn id="1" dur="indefinite" restart="never" nodeType="tmRoot"/>
      </p:par>
    </p:tnLst>
  </p:timing>
</p:sld>
</file>

<file path=ppt/slides/slide156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1568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99616690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20186001078292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20192020004071</a:t>
                      </a:r>
                    </a:p>
                  </a:txBody>
                  <a:tcPr marL="7620" marR="7620" marT="7620" marB="0" anchor="ctr"/>
                </a:tc>
              </a:tr>
              <a:tr h="446138">
                <a:tc>
                  <a:txBody>
                    <a:bodyPr/>
                    <a:lstStyle/>
                    <a:p>
                      <a:pPr algn="ctr" fontAlgn="ctr"/>
                      <a:r>
                        <a:rPr lang="es-CO" sz="600" b="0" i="0" u="none" strike="noStrike">
                          <a:effectLst/>
                          <a:latin typeface="Arial"/>
                        </a:rPr>
                        <a:t>20186001078312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20186001078322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20186001078332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20186001078342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20192230001341</a:t>
                      </a:r>
                    </a:p>
                  </a:txBody>
                  <a:tcPr marL="7620" marR="7620" marT="7620" marB="0" anchor="ctr"/>
                </a:tc>
              </a:tr>
              <a:tr h="412045">
                <a:tc>
                  <a:txBody>
                    <a:bodyPr/>
                    <a:lstStyle/>
                    <a:p>
                      <a:pPr algn="ctr" fontAlgn="ctr"/>
                      <a:r>
                        <a:rPr lang="es-CO" sz="600" b="0" i="0" u="none" strike="noStrike">
                          <a:effectLst/>
                          <a:latin typeface="Arial"/>
                        </a:rPr>
                        <a:t>20186001078352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20186001078372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TRASLADO PERIODO DE PRUEBA  ERNEY ALEJANDRO TACHA ROJAS</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20191020010231</a:t>
                      </a:r>
                    </a:p>
                  </a:txBody>
                  <a:tcPr marL="7620" marR="7620" marT="7620" marB="0" anchor="ctr"/>
                </a:tc>
              </a:tr>
              <a:tr h="412045">
                <a:tc>
                  <a:txBody>
                    <a:bodyPr/>
                    <a:lstStyle/>
                    <a:p>
                      <a:pPr algn="ctr" fontAlgn="ctr"/>
                      <a:r>
                        <a:rPr lang="es-CO" sz="600" b="0" i="0" u="none" strike="noStrike">
                          <a:effectLst/>
                          <a:latin typeface="Arial"/>
                        </a:rPr>
                        <a:t>20186001078392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20192230001351</a:t>
                      </a:r>
                    </a:p>
                  </a:txBody>
                  <a:tcPr marL="7620" marR="7620" marT="7620" marB="0" anchor="ctr"/>
                </a:tc>
              </a:tr>
              <a:tr h="493103">
                <a:tc>
                  <a:txBody>
                    <a:bodyPr/>
                    <a:lstStyle/>
                    <a:p>
                      <a:pPr algn="ctr" fontAlgn="ctr"/>
                      <a:r>
                        <a:rPr lang="es-CO" sz="600" b="0" i="0" u="none" strike="noStrike">
                          <a:effectLst/>
                          <a:latin typeface="Arial"/>
                        </a:rPr>
                        <a:t>20186001078402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276475057"/>
      </p:ext>
    </p:extLst>
  </p:cSld>
  <p:clrMapOvr>
    <a:masterClrMapping/>
  </p:clrMapOvr>
  <p:timing>
    <p:tnLst>
      <p:par>
        <p:cTn id="1" dur="indefinite" restart="never" nodeType="tmRoot"/>
      </p:par>
    </p:tnLst>
  </p:timing>
</p:sld>
</file>

<file path=ppt/slides/slide156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1569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88912729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20186001078412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20186001078422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20182230695211</a:t>
                      </a:r>
                    </a:p>
                  </a:txBody>
                  <a:tcPr marL="7620" marR="7620" marT="7620" marB="0" anchor="ctr"/>
                </a:tc>
              </a:tr>
              <a:tr h="412045">
                <a:tc>
                  <a:txBody>
                    <a:bodyPr/>
                    <a:lstStyle/>
                    <a:p>
                      <a:pPr algn="ctr" fontAlgn="ctr"/>
                      <a:r>
                        <a:rPr lang="es-CO" sz="600" b="0" i="0" u="none" strike="noStrike">
                          <a:effectLst/>
                          <a:latin typeface="Arial"/>
                        </a:rPr>
                        <a:t>20186001078442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20192230001361</a:t>
                      </a:r>
                    </a:p>
                  </a:txBody>
                  <a:tcPr marL="7620" marR="7620" marT="7620" marB="0" anchor="ctr"/>
                </a:tc>
              </a:tr>
              <a:tr h="412045">
                <a:tc>
                  <a:txBody>
                    <a:bodyPr/>
                    <a:lstStyle/>
                    <a:p>
                      <a:pPr algn="ctr" fontAlgn="ctr"/>
                      <a:r>
                        <a:rPr lang="es-CO" sz="600" b="0" i="0" u="none" strike="noStrike">
                          <a:effectLst/>
                          <a:latin typeface="Arial"/>
                        </a:rPr>
                        <a:t>20186001078452</a:t>
                      </a:r>
                    </a:p>
                  </a:txBody>
                  <a:tcPr marL="7620" marR="7620" marT="7620" marB="0" anchor="ctr"/>
                </a:tc>
                <a:tc>
                  <a:txBody>
                    <a:bodyPr/>
                    <a:lstStyle/>
                    <a:p>
                      <a:pPr algn="ctr" fontAlgn="ctr"/>
                      <a:r>
                        <a:rPr lang="es-CO" sz="600" b="0" i="0" u="none" strike="noStrike">
                          <a:effectLst/>
                          <a:latin typeface="Arial"/>
                        </a:rPr>
                        <a:t>19/12/2018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20186001078462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DE INFORMACION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20186001078472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20186001078482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20186001078492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20192230004251</a:t>
                      </a:r>
                    </a:p>
                  </a:txBody>
                  <a:tcPr marL="7620" marR="7620" marT="7620" marB="0" anchor="ctr"/>
                </a:tc>
              </a:tr>
              <a:tr h="493103">
                <a:tc>
                  <a:txBody>
                    <a:bodyPr/>
                    <a:lstStyle/>
                    <a:p>
                      <a:pPr algn="ctr" fontAlgn="ctr"/>
                      <a:r>
                        <a:rPr lang="es-CO" sz="600" b="0" i="0" u="none" strike="noStrike">
                          <a:effectLst/>
                          <a:latin typeface="Arial"/>
                        </a:rPr>
                        <a:t>20186001078502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SOLICITUD RECUPERAR CONTRASEÑA SIMO - INSCRITO CONVOCATORIA 435</a:t>
                      </a:r>
                    </a:p>
                  </a:txBody>
                  <a:tcPr marL="7620" marR="7620" marT="7620" marB="0" anchor="ctr"/>
                </a:tc>
                <a:tc>
                  <a:txBody>
                    <a:bodyPr/>
                    <a:lstStyle/>
                    <a:p>
                      <a:pPr algn="ctr" fontAlgn="ctr"/>
                      <a:r>
                        <a:rPr lang="es-CO" sz="600" b="0" i="0" u="none" strike="noStrike">
                          <a:effectLst/>
                          <a:latin typeface="Arial"/>
                        </a:rPr>
                        <a:t>10/01/2019</a:t>
                      </a:r>
                    </a:p>
                  </a:txBody>
                  <a:tcPr marL="7620" marR="7620" marT="7620" marB="0" anchor="ctr"/>
                </a:tc>
                <a:tc>
                  <a:txBody>
                    <a:bodyPr/>
                    <a:lstStyle/>
                    <a:p>
                      <a:pPr algn="ctr" fontAlgn="ctr"/>
                      <a:r>
                        <a:rPr lang="es-CO" sz="600" b="0" i="0" u="none" strike="noStrike" dirty="0">
                          <a:effectLst/>
                          <a:latin typeface="Arial"/>
                        </a:rPr>
                        <a:t>20192210012091</a:t>
                      </a:r>
                    </a:p>
                  </a:txBody>
                  <a:tcPr marL="7620" marR="7620" marT="7620" marB="0" anchor="ctr"/>
                </a:tc>
              </a:tr>
            </a:tbl>
          </a:graphicData>
        </a:graphic>
      </p:graphicFrame>
    </p:spTree>
    <p:extLst>
      <p:ext uri="{BB962C8B-B14F-4D97-AF65-F5344CB8AC3E}">
        <p14:creationId xmlns:p14="http://schemas.microsoft.com/office/powerpoint/2010/main" val="1280056420"/>
      </p:ext>
    </p:extLst>
  </p:cSld>
  <p:clrMapOvr>
    <a:masterClrMapping/>
  </p:clrMapOvr>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55861112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201811010040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201811010046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201811010047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201811010048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201811010049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201811010055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157</a:t>
            </a:fld>
            <a:endParaRPr lang="es-CO"/>
          </a:p>
        </p:txBody>
      </p:sp>
    </p:spTree>
    <p:extLst>
      <p:ext uri="{BB962C8B-B14F-4D97-AF65-F5344CB8AC3E}">
        <p14:creationId xmlns:p14="http://schemas.microsoft.com/office/powerpoint/2010/main" val="3032538275"/>
      </p:ext>
    </p:extLst>
  </p:cSld>
  <p:clrMapOvr>
    <a:masterClrMapping/>
  </p:clrMapOvr>
  <p:timing>
    <p:tnLst>
      <p:par>
        <p:cTn id="1" dur="indefinite" restart="never" nodeType="tmRoot"/>
      </p:par>
    </p:tnLst>
  </p:timing>
</p:sld>
</file>

<file path=ppt/slides/slide157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1570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85362801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20186001078512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20192230001401</a:t>
                      </a:r>
                    </a:p>
                  </a:txBody>
                  <a:tcPr marL="7620" marR="7620" marT="7620" marB="0" anchor="ctr"/>
                </a:tc>
              </a:tr>
              <a:tr h="446138">
                <a:tc>
                  <a:txBody>
                    <a:bodyPr/>
                    <a:lstStyle/>
                    <a:p>
                      <a:pPr algn="ctr" fontAlgn="ctr"/>
                      <a:r>
                        <a:rPr lang="es-CO" sz="600" b="0" i="0" u="none" strike="noStrike">
                          <a:effectLst/>
                          <a:latin typeface="Arial"/>
                        </a:rPr>
                        <a:t>20186001078522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RECUPERAR CONTRASEÑA SIMO - INSCRITO CONVOCATORIA 740</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20186001078542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RESPUESTA OFICIO NO. 20181700650917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20186001078552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20186001078562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INSCRIPCION EN EL REGISTRO PUBLICO DE CARRERA ADMINISTRATIVA DE JHON FREDY AGUDELO CC 71744143</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20181700688031</a:t>
                      </a:r>
                    </a:p>
                  </a:txBody>
                  <a:tcPr marL="7620" marR="7620" marT="7620" marB="0" anchor="ctr"/>
                </a:tc>
              </a:tr>
              <a:tr h="412045">
                <a:tc>
                  <a:txBody>
                    <a:bodyPr/>
                    <a:lstStyle/>
                    <a:p>
                      <a:pPr algn="ctr" fontAlgn="ctr"/>
                      <a:r>
                        <a:rPr lang="es-CO" sz="600" b="0" i="0" u="none" strike="noStrike">
                          <a:effectLst/>
                          <a:latin typeface="Arial"/>
                        </a:rPr>
                        <a:t>20186001078582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OPEC DIRECTIVOS POSCONFLICTO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20186001078602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RESPUESTA OFICIO NO. 20181700543921</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20181700690551</a:t>
                      </a:r>
                    </a:p>
                  </a:txBody>
                  <a:tcPr marL="7620" marR="7620" marT="7620" marB="0" anchor="ctr"/>
                </a:tc>
              </a:tr>
              <a:tr h="412045">
                <a:tc>
                  <a:txBody>
                    <a:bodyPr/>
                    <a:lstStyle/>
                    <a:p>
                      <a:pPr algn="ctr" fontAlgn="ctr"/>
                      <a:r>
                        <a:rPr lang="es-CO" sz="600" b="0" i="0" u="none" strike="noStrike">
                          <a:effectLst/>
                          <a:latin typeface="Arial"/>
                        </a:rPr>
                        <a:t>20186001078612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REMISION DE DOCUMENTOS ALCALDIA GUAPI</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20186001078622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427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977458002"/>
      </p:ext>
    </p:extLst>
  </p:cSld>
  <p:clrMapOvr>
    <a:masterClrMapping/>
  </p:clrMapOvr>
  <p:timing>
    <p:tnLst>
      <p:par>
        <p:cTn id="1" dur="indefinite" restart="never" nodeType="tmRoot"/>
      </p:par>
    </p:tnLst>
  </p:timing>
</p:sld>
</file>

<file path=ppt/slides/slide157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1571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09193130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20186001078632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DEFENSA AUTO CNSC 20182130016754</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20186001078642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427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20186001078652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OFICIO NO. 20181700540871 </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20181700695981</a:t>
                      </a:r>
                    </a:p>
                  </a:txBody>
                  <a:tcPr marL="7620" marR="7620" marT="7620" marB="0" anchor="ctr"/>
                </a:tc>
              </a:tr>
              <a:tr h="412045">
                <a:tc>
                  <a:txBody>
                    <a:bodyPr/>
                    <a:lstStyle/>
                    <a:p>
                      <a:pPr algn="ctr" fontAlgn="ctr"/>
                      <a:r>
                        <a:rPr lang="es-CO" sz="600" b="0" i="0" u="none" strike="noStrike">
                          <a:effectLst/>
                          <a:latin typeface="Arial"/>
                        </a:rPr>
                        <a:t>20186001078662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20192230001431</a:t>
                      </a:r>
                    </a:p>
                  </a:txBody>
                  <a:tcPr marL="7620" marR="7620" marT="7620" marB="0" anchor="ctr"/>
                </a:tc>
              </a:tr>
              <a:tr h="412045">
                <a:tc>
                  <a:txBody>
                    <a:bodyPr/>
                    <a:lstStyle/>
                    <a:p>
                      <a:pPr algn="ctr" fontAlgn="ctr"/>
                      <a:r>
                        <a:rPr lang="es-CO" sz="600" b="0" i="0" u="none" strike="noStrike">
                          <a:effectLst/>
                          <a:latin typeface="Arial"/>
                        </a:rPr>
                        <a:t>20186001078682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RESPUESTA AL OFICIO CON RADICADO NO. 20181700539251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22/12/2018</a:t>
                      </a:r>
                    </a:p>
                  </a:txBody>
                  <a:tcPr marL="7620" marR="7620" marT="7620" marB="0" anchor="ctr"/>
                </a:tc>
                <a:tc>
                  <a:txBody>
                    <a:bodyPr/>
                    <a:lstStyle/>
                    <a:p>
                      <a:pPr algn="ctr" fontAlgn="ctr"/>
                      <a:r>
                        <a:rPr lang="es-CO" sz="600" b="0" i="0" u="none" strike="noStrike">
                          <a:effectLst/>
                          <a:latin typeface="Arial"/>
                        </a:rPr>
                        <a:t>20181700692251</a:t>
                      </a:r>
                    </a:p>
                  </a:txBody>
                  <a:tcPr marL="7620" marR="7620" marT="7620" marB="0" anchor="ctr"/>
                </a:tc>
              </a:tr>
              <a:tr h="412045">
                <a:tc>
                  <a:txBody>
                    <a:bodyPr/>
                    <a:lstStyle/>
                    <a:p>
                      <a:pPr algn="ctr" fontAlgn="ctr"/>
                      <a:r>
                        <a:rPr lang="es-CO" sz="600" b="0" i="0" u="none" strike="noStrike">
                          <a:effectLst/>
                          <a:latin typeface="Arial"/>
                        </a:rPr>
                        <a:t>20186001078692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CONSULTA ACERCA DE PROCESO DE NOMBRAMIENTO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20186001078702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REPORTE NOVEDADES LISTAS DE ELEGIBLES</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20186001078712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CONVOCATORIAS</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20186001078742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507-591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dirty="0">
                          <a:effectLst/>
                          <a:latin typeface="Arial"/>
                        </a:rPr>
                        <a:t>20182210687191</a:t>
                      </a:r>
                    </a:p>
                  </a:txBody>
                  <a:tcPr marL="7620" marR="7620" marT="7620" marB="0" anchor="ctr"/>
                </a:tc>
              </a:tr>
            </a:tbl>
          </a:graphicData>
        </a:graphic>
      </p:graphicFrame>
    </p:spTree>
    <p:extLst>
      <p:ext uri="{BB962C8B-B14F-4D97-AF65-F5344CB8AC3E}">
        <p14:creationId xmlns:p14="http://schemas.microsoft.com/office/powerpoint/2010/main" val="3413750036"/>
      </p:ext>
    </p:extLst>
  </p:cSld>
  <p:clrMapOvr>
    <a:masterClrMapping/>
  </p:clrMapOvr>
  <p:timing>
    <p:tnLst>
      <p:par>
        <p:cTn id="1" dur="indefinite" restart="never" nodeType="tmRoot"/>
      </p:par>
    </p:tnLst>
  </p:timing>
</p:sld>
</file>

<file path=ppt/slides/slide157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1572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67798291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20186001078752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433</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20186001078762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507-591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10/01/2019</a:t>
                      </a:r>
                    </a:p>
                  </a:txBody>
                  <a:tcPr marL="7620" marR="7620" marT="7620" marB="0" anchor="ctr"/>
                </a:tc>
                <a:tc>
                  <a:txBody>
                    <a:bodyPr/>
                    <a:lstStyle/>
                    <a:p>
                      <a:pPr algn="ctr" fontAlgn="ctr"/>
                      <a:r>
                        <a:rPr lang="es-CO" sz="600" b="0" i="0" u="none" strike="noStrike">
                          <a:effectLst/>
                          <a:latin typeface="Arial"/>
                        </a:rPr>
                        <a:t>20192210012061</a:t>
                      </a:r>
                    </a:p>
                  </a:txBody>
                  <a:tcPr marL="7620" marR="7620" marT="7620" marB="0" anchor="ctr"/>
                </a:tc>
              </a:tr>
              <a:tr h="412045">
                <a:tc>
                  <a:txBody>
                    <a:bodyPr/>
                    <a:lstStyle/>
                    <a:p>
                      <a:pPr algn="ctr" fontAlgn="ctr"/>
                      <a:r>
                        <a:rPr lang="es-CO" sz="600" b="0" i="0" u="none" strike="noStrike">
                          <a:effectLst/>
                          <a:latin typeface="Arial"/>
                        </a:rPr>
                        <a:t>20186001078772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NOMBRAMIENTO DE VACANTE DE LA CARRERA ADMINISTRATIVA CONVOCATORIAS 433 2016.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20186001078782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20192230001481</a:t>
                      </a:r>
                    </a:p>
                  </a:txBody>
                  <a:tcPr marL="7620" marR="7620" marT="7620" marB="0" anchor="ctr"/>
                </a:tc>
              </a:tr>
              <a:tr h="412045">
                <a:tc>
                  <a:txBody>
                    <a:bodyPr/>
                    <a:lstStyle/>
                    <a:p>
                      <a:pPr algn="ctr" fontAlgn="ctr"/>
                      <a:r>
                        <a:rPr lang="es-CO" sz="600" b="0" i="0" u="none" strike="noStrike">
                          <a:effectLst/>
                          <a:latin typeface="Arial"/>
                        </a:rPr>
                        <a:t>20186001078792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507-591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20192210006131</a:t>
                      </a:r>
                    </a:p>
                  </a:txBody>
                  <a:tcPr marL="7620" marR="7620" marT="7620" marB="0" anchor="ctr"/>
                </a:tc>
              </a:tr>
              <a:tr h="412045">
                <a:tc>
                  <a:txBody>
                    <a:bodyPr/>
                    <a:lstStyle/>
                    <a:p>
                      <a:pPr algn="ctr" fontAlgn="ctr"/>
                      <a:r>
                        <a:rPr lang="es-CO" sz="600" b="0" i="0" u="none" strike="noStrike">
                          <a:effectLst/>
                          <a:latin typeface="Arial"/>
                        </a:rPr>
                        <a:t>20186001078812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NOMBRAMIENTO CONVOCATORIA 428</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20186001078822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NOMBRAMIENTO CONVOCATORIA 428</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20186001078832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REQUERIMIENTO RADICADO N° 20185000640561</a:t>
                      </a: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20191700007341</a:t>
                      </a:r>
                    </a:p>
                  </a:txBody>
                  <a:tcPr marL="7620" marR="7620" marT="7620" marB="0" anchor="ctr"/>
                </a:tc>
              </a:tr>
              <a:tr h="493103">
                <a:tc>
                  <a:txBody>
                    <a:bodyPr/>
                    <a:lstStyle/>
                    <a:p>
                      <a:pPr algn="ctr" fontAlgn="ctr"/>
                      <a:r>
                        <a:rPr lang="es-CO" sz="600" b="0" i="0" u="none" strike="noStrike">
                          <a:effectLst/>
                          <a:latin typeface="Arial"/>
                        </a:rPr>
                        <a:t>20186001078842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201990079"/>
      </p:ext>
    </p:extLst>
  </p:cSld>
  <p:clrMapOvr>
    <a:masterClrMapping/>
  </p:clrMapOvr>
  <p:timing>
    <p:tnLst>
      <p:par>
        <p:cTn id="1" dur="indefinite" restart="never" nodeType="tmRoot"/>
      </p:par>
    </p:tnLst>
  </p:timing>
</p:sld>
</file>

<file path=ppt/slides/slide157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1573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99145194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20186001078872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NOMBRAMIENTO CONVOCATORIA CARDIQUE</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20186001078892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TRASLADO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20186001078912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ORIENTACION SOBRE LA VINCULACION DE PERSONAL EN LOS CARGOS QUE QUEDARON DESIERTOS COMO RESULTADO DE LA CONVOCATORIA 435</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20186001078922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RECUPERAR CONTRASEÑA SIMO - SIN INSCRIPCION CONVOCATORIA</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20186001078932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438-506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20186001078942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20186001078952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20186001078962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RESOLUCION DE LISTA DE LEGIBLES HOSPITAL MARIA INMACULADA FLORENCIA</a:t>
                      </a: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20191020007221</a:t>
                      </a:r>
                    </a:p>
                  </a:txBody>
                  <a:tcPr marL="7620" marR="7620" marT="7620" marB="0" anchor="ctr"/>
                </a:tc>
              </a:tr>
              <a:tr h="493103">
                <a:tc>
                  <a:txBody>
                    <a:bodyPr/>
                    <a:lstStyle/>
                    <a:p>
                      <a:pPr algn="ctr" fontAlgn="ctr"/>
                      <a:r>
                        <a:rPr lang="es-CO" sz="600" b="0" i="0" u="none" strike="noStrike">
                          <a:effectLst/>
                          <a:latin typeface="Arial"/>
                        </a:rPr>
                        <a:t>20186001078972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426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dirty="0">
                          <a:effectLst/>
                          <a:latin typeface="Arial"/>
                        </a:rPr>
                        <a:t>20192110009161</a:t>
                      </a:r>
                    </a:p>
                  </a:txBody>
                  <a:tcPr marL="7620" marR="7620" marT="7620" marB="0" anchor="ctr"/>
                </a:tc>
              </a:tr>
            </a:tbl>
          </a:graphicData>
        </a:graphic>
      </p:graphicFrame>
    </p:spTree>
    <p:extLst>
      <p:ext uri="{BB962C8B-B14F-4D97-AF65-F5344CB8AC3E}">
        <p14:creationId xmlns:p14="http://schemas.microsoft.com/office/powerpoint/2010/main" val="639361215"/>
      </p:ext>
    </p:extLst>
  </p:cSld>
  <p:clrMapOvr>
    <a:masterClrMapping/>
  </p:clrMapOvr>
  <p:timing>
    <p:tnLst>
      <p:par>
        <p:cTn id="1" dur="indefinite" restart="never" nodeType="tmRoot"/>
      </p:par>
    </p:tnLst>
  </p:timing>
</p:sld>
</file>

<file path=ppt/slides/slide157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1574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05150104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20186001078982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20186001078992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REUBICACION DOCENTE FREDY ARGELIO RIVADENEIRA GONZALEZ</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20186001079002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11/01/2019</a:t>
                      </a:r>
                    </a:p>
                  </a:txBody>
                  <a:tcPr marL="7620" marR="7620" marT="7620" marB="0" anchor="ctr"/>
                </a:tc>
                <a:tc>
                  <a:txBody>
                    <a:bodyPr/>
                    <a:lstStyle/>
                    <a:p>
                      <a:pPr algn="ctr" fontAlgn="ctr"/>
                      <a:r>
                        <a:rPr lang="es-CO" sz="600" b="0" i="0" u="none" strike="noStrike">
                          <a:effectLst/>
                          <a:latin typeface="Arial"/>
                        </a:rPr>
                        <a:t>20192310013441</a:t>
                      </a:r>
                    </a:p>
                  </a:txBody>
                  <a:tcPr marL="7620" marR="7620" marT="7620" marB="0" anchor="ctr"/>
                </a:tc>
              </a:tr>
              <a:tr h="412045">
                <a:tc>
                  <a:txBody>
                    <a:bodyPr/>
                    <a:lstStyle/>
                    <a:p>
                      <a:pPr algn="ctr" fontAlgn="ctr"/>
                      <a:r>
                        <a:rPr lang="es-CO" sz="600" b="0" i="0" u="none" strike="noStrike">
                          <a:effectLst/>
                          <a:latin typeface="Arial"/>
                        </a:rPr>
                        <a:t>20186001079012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20186001079022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20186001079152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20186001079262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RESPUESTA CON NO. 20182330678021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20186001079282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AUTORIZACIÓN DE RECOMPOSICIÓN DE LISTAS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20186001079292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dirty="0">
                          <a:effectLst/>
                          <a:latin typeface="Arial"/>
                        </a:rPr>
                        <a:t>20192110009171</a:t>
                      </a:r>
                    </a:p>
                  </a:txBody>
                  <a:tcPr marL="7620" marR="7620" marT="7620" marB="0" anchor="ctr"/>
                </a:tc>
              </a:tr>
            </a:tbl>
          </a:graphicData>
        </a:graphic>
      </p:graphicFrame>
    </p:spTree>
    <p:extLst>
      <p:ext uri="{BB962C8B-B14F-4D97-AF65-F5344CB8AC3E}">
        <p14:creationId xmlns:p14="http://schemas.microsoft.com/office/powerpoint/2010/main" val="3673887688"/>
      </p:ext>
    </p:extLst>
  </p:cSld>
  <p:clrMapOvr>
    <a:masterClrMapping/>
  </p:clrMapOvr>
  <p:timing>
    <p:tnLst>
      <p:par>
        <p:cTn id="1" dur="indefinite" restart="never" nodeType="tmRoot"/>
      </p:par>
    </p:tnLst>
  </p:timing>
</p:sld>
</file>

<file path=ppt/slides/slide157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1575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9472850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20186001078982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20186001078992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REUBICACION DOCENTE FREDY ARGELIO RIVADENEIRA GONZALEZ</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20186001079002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11/01/2019</a:t>
                      </a:r>
                    </a:p>
                  </a:txBody>
                  <a:tcPr marL="7620" marR="7620" marT="7620" marB="0" anchor="ctr"/>
                </a:tc>
                <a:tc>
                  <a:txBody>
                    <a:bodyPr/>
                    <a:lstStyle/>
                    <a:p>
                      <a:pPr algn="ctr" fontAlgn="ctr"/>
                      <a:r>
                        <a:rPr lang="es-CO" sz="600" b="0" i="0" u="none" strike="noStrike">
                          <a:effectLst/>
                          <a:latin typeface="Arial"/>
                        </a:rPr>
                        <a:t>20192310013441</a:t>
                      </a:r>
                    </a:p>
                  </a:txBody>
                  <a:tcPr marL="7620" marR="7620" marT="7620" marB="0" anchor="ctr"/>
                </a:tc>
              </a:tr>
              <a:tr h="412045">
                <a:tc>
                  <a:txBody>
                    <a:bodyPr/>
                    <a:lstStyle/>
                    <a:p>
                      <a:pPr algn="ctr" fontAlgn="ctr"/>
                      <a:r>
                        <a:rPr lang="es-CO" sz="600" b="0" i="0" u="none" strike="noStrike">
                          <a:effectLst/>
                          <a:latin typeface="Arial"/>
                        </a:rPr>
                        <a:t>20186001079012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20186001079022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20186001079152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20186001079262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RESPUESTA CON NO. 20182330678021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20186001079282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AUTORIZACIÓN DE RECOMPOSICIÓN DE LISTAS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20186001079292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dirty="0">
                          <a:effectLst/>
                          <a:latin typeface="Arial"/>
                        </a:rPr>
                        <a:t>20192110009171</a:t>
                      </a:r>
                    </a:p>
                  </a:txBody>
                  <a:tcPr marL="7620" marR="7620" marT="7620" marB="0" anchor="ctr"/>
                </a:tc>
              </a:tr>
            </a:tbl>
          </a:graphicData>
        </a:graphic>
      </p:graphicFrame>
    </p:spTree>
    <p:extLst>
      <p:ext uri="{BB962C8B-B14F-4D97-AF65-F5344CB8AC3E}">
        <p14:creationId xmlns:p14="http://schemas.microsoft.com/office/powerpoint/2010/main" val="309556065"/>
      </p:ext>
    </p:extLst>
  </p:cSld>
  <p:clrMapOvr>
    <a:masterClrMapping/>
  </p:clrMapOvr>
  <p:timing>
    <p:tnLst>
      <p:par>
        <p:cTn id="1" dur="indefinite" restart="never" nodeType="tmRoot"/>
      </p:par>
    </p:tnLst>
  </p:timing>
</p:sld>
</file>

<file path=ppt/slides/slide157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1576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64595646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20186001079482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20186001079492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20186001079512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20186001079522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20186001079532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20186001079552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20186001079562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20186001079582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ANOTACIÓN OFICIO CON RADICADO No. 201817000547871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20186001079592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COMISIÓN DE PERSONAL - FUNCIÓN PÚBLICA </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dirty="0">
                          <a:effectLst/>
                          <a:latin typeface="Arial"/>
                        </a:rPr>
                        <a:t>20185000692401</a:t>
                      </a:r>
                    </a:p>
                  </a:txBody>
                  <a:tcPr marL="7620" marR="7620" marT="7620" marB="0" anchor="ctr"/>
                </a:tc>
              </a:tr>
            </a:tbl>
          </a:graphicData>
        </a:graphic>
      </p:graphicFrame>
    </p:spTree>
    <p:extLst>
      <p:ext uri="{BB962C8B-B14F-4D97-AF65-F5344CB8AC3E}">
        <p14:creationId xmlns:p14="http://schemas.microsoft.com/office/powerpoint/2010/main" val="1333741783"/>
      </p:ext>
    </p:extLst>
  </p:cSld>
  <p:clrMapOvr>
    <a:masterClrMapping/>
  </p:clrMapOvr>
  <p:timing>
    <p:tnLst>
      <p:par>
        <p:cTn id="1" dur="indefinite" restart="never" nodeType="tmRoot"/>
      </p:par>
    </p:tnLst>
  </p:timing>
</p:sld>
</file>

<file path=ppt/slides/slide157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1577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54947924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20186001079602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COMISIÓN DE PERSONAL - FUNCIÓN PÚBLICA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20186001079622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20182020693921</a:t>
                      </a:r>
                    </a:p>
                  </a:txBody>
                  <a:tcPr marL="7620" marR="7620" marT="7620" marB="0" anchor="ctr"/>
                </a:tc>
              </a:tr>
              <a:tr h="412045">
                <a:tc>
                  <a:txBody>
                    <a:bodyPr/>
                    <a:lstStyle/>
                    <a:p>
                      <a:pPr algn="ctr" fontAlgn="ctr"/>
                      <a:r>
                        <a:rPr lang="es-CO" sz="600" b="0" i="0" u="none" strike="noStrike">
                          <a:effectLst/>
                          <a:latin typeface="Arial"/>
                        </a:rPr>
                        <a:t>20186001079642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20186001079692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20186001079762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LISTA DE ELEGIBLES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20186001079782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COMISION DE PERSONAL - ALCALDIA DE MAHATES</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20185000692721</a:t>
                      </a:r>
                    </a:p>
                  </a:txBody>
                  <a:tcPr marL="7620" marR="7620" marT="7620" marB="0" anchor="ctr"/>
                </a:tc>
              </a:tr>
              <a:tr h="412045">
                <a:tc>
                  <a:txBody>
                    <a:bodyPr/>
                    <a:lstStyle/>
                    <a:p>
                      <a:pPr algn="ctr" fontAlgn="ctr"/>
                      <a:r>
                        <a:rPr lang="es-CO" sz="600" b="0" i="0" u="none" strike="noStrike">
                          <a:effectLst/>
                          <a:latin typeface="Arial"/>
                        </a:rPr>
                        <a:t>20186001079842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433</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20182230696131</a:t>
                      </a:r>
                    </a:p>
                  </a:txBody>
                  <a:tcPr marL="7620" marR="7620" marT="7620" marB="0" anchor="ctr"/>
                </a:tc>
              </a:tr>
              <a:tr h="412045">
                <a:tc>
                  <a:txBody>
                    <a:bodyPr/>
                    <a:lstStyle/>
                    <a:p>
                      <a:pPr algn="ctr" fontAlgn="ctr"/>
                      <a:r>
                        <a:rPr lang="es-CO" sz="600" b="0" i="0" u="none" strike="noStrike">
                          <a:effectLst/>
                          <a:latin typeface="Arial"/>
                        </a:rPr>
                        <a:t>20186001079902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CONCEPTO INHABILIDAD PARA QUE EX EMPLEADOS PUBLICOS CONTRATEN CON EL ESTADO</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20183200690161</a:t>
                      </a:r>
                    </a:p>
                  </a:txBody>
                  <a:tcPr marL="7620" marR="7620" marT="7620" marB="0" anchor="ctr"/>
                </a:tc>
              </a:tr>
              <a:tr h="493103">
                <a:tc>
                  <a:txBody>
                    <a:bodyPr/>
                    <a:lstStyle/>
                    <a:p>
                      <a:pPr algn="ctr" fontAlgn="ctr"/>
                      <a:r>
                        <a:rPr lang="es-CO" sz="600" b="0" i="0" u="none" strike="noStrike">
                          <a:effectLst/>
                          <a:latin typeface="Arial"/>
                        </a:rPr>
                        <a:t>20186001079912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dirty="0">
                          <a:effectLst/>
                          <a:latin typeface="Arial"/>
                        </a:rPr>
                        <a:t>20192230003201</a:t>
                      </a:r>
                    </a:p>
                  </a:txBody>
                  <a:tcPr marL="7620" marR="7620" marT="7620" marB="0" anchor="ctr"/>
                </a:tc>
              </a:tr>
            </a:tbl>
          </a:graphicData>
        </a:graphic>
      </p:graphicFrame>
    </p:spTree>
    <p:extLst>
      <p:ext uri="{BB962C8B-B14F-4D97-AF65-F5344CB8AC3E}">
        <p14:creationId xmlns:p14="http://schemas.microsoft.com/office/powerpoint/2010/main" val="3823424867"/>
      </p:ext>
    </p:extLst>
  </p:cSld>
  <p:clrMapOvr>
    <a:masterClrMapping/>
  </p:clrMapOvr>
  <p:timing>
    <p:tnLst>
      <p:par>
        <p:cTn id="1" dur="indefinite" restart="never" nodeType="tmRoot"/>
      </p:par>
    </p:tnLst>
  </p:timing>
</p:sld>
</file>

<file path=ppt/slides/slide157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1578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38093790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20186001079922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AURA RODRIGUEZ GUERRA - TABIO - RESTABLECER CONTRASEÑA Y USUARIO -COMISIÓN DE PERSONAL </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20185000692811</a:t>
                      </a:r>
                    </a:p>
                  </a:txBody>
                  <a:tcPr marL="7620" marR="7620" marT="7620" marB="0" anchor="ctr"/>
                </a:tc>
              </a:tr>
              <a:tr h="446138">
                <a:tc>
                  <a:txBody>
                    <a:bodyPr/>
                    <a:lstStyle/>
                    <a:p>
                      <a:pPr algn="ctr" fontAlgn="ctr"/>
                      <a:r>
                        <a:rPr lang="es-CO" sz="600" b="0" i="0" u="none" strike="noStrike">
                          <a:effectLst/>
                          <a:latin typeface="Arial"/>
                        </a:rPr>
                        <a:t>20186001079932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CAMBIO DE INFORMACION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20186001079952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REALIZAR EL PROCESO DE CONVOCATORIA 5 CARGOS</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20186001079962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OBSERVACIONES AL INFORME FINAL PRESENTADO POR EL MINTIC/PAR.CUMPLIMIENTO ÍTEM TRIGÉSIMO SU-377/14.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20186001079972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HABILITACION SIMO PARA AJUSTE EMPLEO 66505 Y CREACION NUEVA FICHA -SECRETARIA DE PLANEACION DISTRITAL</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20186001079992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20186001080012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20192210005861</a:t>
                      </a:r>
                    </a:p>
                  </a:txBody>
                  <a:tcPr marL="7620" marR="7620" marT="7620" marB="0" anchor="ctr"/>
                </a:tc>
              </a:tr>
              <a:tr h="412045">
                <a:tc>
                  <a:txBody>
                    <a:bodyPr/>
                    <a:lstStyle/>
                    <a:p>
                      <a:pPr algn="ctr" fontAlgn="ctr"/>
                      <a:r>
                        <a:rPr lang="es-CO" sz="600" b="0" i="0" u="none" strike="noStrike">
                          <a:effectLst/>
                          <a:latin typeface="Arial"/>
                        </a:rPr>
                        <a:t>20186001080022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20186001080032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863361498"/>
      </p:ext>
    </p:extLst>
  </p:cSld>
  <p:clrMapOvr>
    <a:masterClrMapping/>
  </p:clrMapOvr>
  <p:timing>
    <p:tnLst>
      <p:par>
        <p:cTn id="1" dur="indefinite" restart="never" nodeType="tmRoot"/>
      </p:par>
    </p:tnLst>
  </p:timing>
</p:sld>
</file>

<file path=ppt/slides/slide157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1579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88572270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20186001080042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INFORMACIÓN USO DE LISTA DE ELEGIBLES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20186001080052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INQUIETUD FRENTE AL OFICIO CON RADICADO NO. 20181700548041</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20181700692751</a:t>
                      </a:r>
                    </a:p>
                  </a:txBody>
                  <a:tcPr marL="7620" marR="7620" marT="7620" marB="0" anchor="ctr"/>
                </a:tc>
              </a:tr>
              <a:tr h="412045">
                <a:tc>
                  <a:txBody>
                    <a:bodyPr/>
                    <a:lstStyle/>
                    <a:p>
                      <a:pPr algn="ctr" fontAlgn="ctr"/>
                      <a:r>
                        <a:rPr lang="es-CO" sz="600" b="0" i="0" u="none" strike="noStrike">
                          <a:effectLst/>
                          <a:latin typeface="Arial"/>
                        </a:rPr>
                        <a:t>20186001080062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OBSERVACIONES AL INFORME FINAL PRESENTADO POR EL MINTIC/PAR.CUMPLIMIENTO ÍTEM TRIGÉSIMO SU-377/14.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20186001080082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OBSERVACIONES AL INFORME FINAL PRESENTADO POR EL MINTIC/PAR.CUMPLIMIENTO ÍTEM TRIGÉSIMO SU-377/14.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20186001080102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20186001080112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RESPUESTA RADICADO 2018500064371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20186001080142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20186001080162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Z Usuarios Inactivos</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20186001080172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SECRETARIA GENERAL</a:t>
                      </a:r>
                    </a:p>
                  </a:txBody>
                  <a:tcPr marL="7620" marR="7620" marT="7620" marB="0" anchor="ctr"/>
                </a:tc>
                <a:tc>
                  <a:txBody>
                    <a:bodyPr/>
                    <a:lstStyle/>
                    <a:p>
                      <a:pPr algn="ctr" fontAlgn="ctr"/>
                      <a:r>
                        <a:rPr lang="es-CO" sz="600" b="0" i="0" u="none" strike="noStrike">
                          <a:effectLst/>
                          <a:latin typeface="Arial"/>
                        </a:rPr>
                        <a:t>OBSERVACIONES AL INFORME FINAL PRESENTADO POR EL MINTIC/PAR.CUMPLIMIENTO ÍTEM TRIGÉSIMO SU-377/14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593252555"/>
      </p:ext>
    </p:extLst>
  </p:cSld>
  <p:clrMapOvr>
    <a:masterClrMapping/>
  </p:clrMapOvr>
  <p:timing>
    <p:tnLst>
      <p:par>
        <p:cT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01630542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201811010056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201811010062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201811010063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Secretaria General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Secretaria General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201811010064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201811010065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201811010071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158</a:t>
            </a:fld>
            <a:endParaRPr lang="es-CO"/>
          </a:p>
        </p:txBody>
      </p:sp>
    </p:spTree>
    <p:extLst>
      <p:ext uri="{BB962C8B-B14F-4D97-AF65-F5344CB8AC3E}">
        <p14:creationId xmlns:p14="http://schemas.microsoft.com/office/powerpoint/2010/main" val="1281529258"/>
      </p:ext>
    </p:extLst>
  </p:cSld>
  <p:clrMapOvr>
    <a:masterClrMapping/>
  </p:clrMapOvr>
  <p:timing>
    <p:tnLst>
      <p:par>
        <p:cTn id="1" dur="indefinite" restart="never" nodeType="tmRoot"/>
      </p:par>
    </p:tnLst>
  </p:timing>
</p:sld>
</file>

<file path=ppt/slides/slide158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1580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23284447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20186001080182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DOCUMENTOS.PARA RETIRO DEL REGISTRO EN CARRERA </a:t>
                      </a: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20191700007351</a:t>
                      </a:r>
                    </a:p>
                  </a:txBody>
                  <a:tcPr marL="7620" marR="7620" marT="7620" marB="0" anchor="ctr"/>
                </a:tc>
              </a:tr>
              <a:tr h="446138">
                <a:tc>
                  <a:txBody>
                    <a:bodyPr/>
                    <a:lstStyle/>
                    <a:p>
                      <a:pPr algn="ctr" fontAlgn="ctr"/>
                      <a:r>
                        <a:rPr lang="es-CO" sz="600" b="0" i="0" u="none" strike="noStrike">
                          <a:effectLst/>
                          <a:latin typeface="Arial"/>
                        </a:rPr>
                        <a:t>20186001080312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REQUERIMIENTO MUNICIPIO BARICHARA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20186001080332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20186001080382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RESPUESTA A REQUERIMIENTO CON RADICADO 20181700663331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20186001080452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RESOLUCIÓN REGISTRO EN CARERA ADMINISTRATIVA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20191700009661</a:t>
                      </a:r>
                    </a:p>
                  </a:txBody>
                  <a:tcPr marL="7620" marR="7620" marT="7620" marB="0" anchor="ctr"/>
                </a:tc>
              </a:tr>
              <a:tr h="412045">
                <a:tc>
                  <a:txBody>
                    <a:bodyPr/>
                    <a:lstStyle/>
                    <a:p>
                      <a:pPr algn="ctr" fontAlgn="ctr"/>
                      <a:r>
                        <a:rPr lang="es-CO" sz="600" b="0" i="0" u="none" strike="noStrike">
                          <a:effectLst/>
                          <a:latin typeface="Arial"/>
                        </a:rPr>
                        <a:t>20186001080942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20186001081092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DERECHO DE PETICION - CONVOCATORIA 740</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20186001081122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RESOLUCION N° 2018313045831 DEL 29 DE NOVIEMBRE DE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20186001081312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267631275"/>
      </p:ext>
    </p:extLst>
  </p:cSld>
  <p:clrMapOvr>
    <a:masterClrMapping/>
  </p:clrMapOvr>
  <p:timing>
    <p:tnLst>
      <p:par>
        <p:cTn id="1" dur="indefinite" restart="never" nodeType="tmRoot"/>
      </p:par>
    </p:tnLst>
  </p:timing>
</p:sld>
</file>

<file path=ppt/slides/slide158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1581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06180110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20186001081332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20186001081342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20186001081362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20186001081392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20186001081412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20186001081422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20186001081442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20186001081452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DEL PROCESO DE POSESION EN LA CONVOCATORIA 435</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20186001081462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dirty="0">
                          <a:effectLst/>
                          <a:latin typeface="Arial"/>
                        </a:rPr>
                        <a:t>20192230003271</a:t>
                      </a:r>
                    </a:p>
                  </a:txBody>
                  <a:tcPr marL="7620" marR="7620" marT="7620" marB="0" anchor="ctr"/>
                </a:tc>
              </a:tr>
            </a:tbl>
          </a:graphicData>
        </a:graphic>
      </p:graphicFrame>
    </p:spTree>
    <p:extLst>
      <p:ext uri="{BB962C8B-B14F-4D97-AF65-F5344CB8AC3E}">
        <p14:creationId xmlns:p14="http://schemas.microsoft.com/office/powerpoint/2010/main" val="3525390691"/>
      </p:ext>
    </p:extLst>
  </p:cSld>
  <p:clrMapOvr>
    <a:masterClrMapping/>
  </p:clrMapOvr>
  <p:timing>
    <p:tnLst>
      <p:par>
        <p:cTn id="1" dur="indefinite" restart="never" nodeType="tmRoot"/>
      </p:par>
    </p:tnLst>
  </p:timing>
</p:sld>
</file>

<file path=ppt/slides/slide158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1582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03233990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20186001081482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20186001081492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COMISION DE PERSONAL</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20186001081502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20186001081522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A ULTIMO INFORME DEL MITIC.PAR TELECOM DEL 7 DE DIC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20186001081532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20186001081542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OFI18-00166863 / IDM: CONVOCATORIA DE INSTRUCTORES DEL SENA</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20186001081562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20186001081582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20186001081602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dirty="0">
                          <a:effectLst/>
                          <a:latin typeface="Arial"/>
                        </a:rPr>
                        <a:t>20182230697711</a:t>
                      </a:r>
                    </a:p>
                  </a:txBody>
                  <a:tcPr marL="7620" marR="7620" marT="7620" marB="0" anchor="ctr"/>
                </a:tc>
              </a:tr>
            </a:tbl>
          </a:graphicData>
        </a:graphic>
      </p:graphicFrame>
    </p:spTree>
    <p:extLst>
      <p:ext uri="{BB962C8B-B14F-4D97-AF65-F5344CB8AC3E}">
        <p14:creationId xmlns:p14="http://schemas.microsoft.com/office/powerpoint/2010/main" val="1708476929"/>
      </p:ext>
    </p:extLst>
  </p:cSld>
  <p:clrMapOvr>
    <a:masterClrMapping/>
  </p:clrMapOvr>
  <p:timing>
    <p:tnLst>
      <p:par>
        <p:cTn id="1" dur="indefinite" restart="never" nodeType="tmRoot"/>
      </p:par>
    </p:tnLst>
  </p:timing>
</p:sld>
</file>

<file path=ppt/slides/slide158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1583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42933309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20186001081612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EVALUACION DE DESEMPEÑO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20186001081622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SUBSANACION ENTREGA DOCUMENTACION PROCESO DE ACREDITACION </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20186001081642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20192110009181</a:t>
                      </a:r>
                    </a:p>
                  </a:txBody>
                  <a:tcPr marL="7620" marR="7620" marT="7620" marB="0" anchor="ctr"/>
                </a:tc>
              </a:tr>
              <a:tr h="412045">
                <a:tc>
                  <a:txBody>
                    <a:bodyPr/>
                    <a:lstStyle/>
                    <a:p>
                      <a:pPr algn="ctr" fontAlgn="ctr"/>
                      <a:r>
                        <a:rPr lang="es-CO" sz="600" b="0" i="0" u="none" strike="noStrike">
                          <a:effectLst/>
                          <a:latin typeface="Arial"/>
                        </a:rPr>
                        <a:t>20186001081652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20182230697541</a:t>
                      </a:r>
                    </a:p>
                  </a:txBody>
                  <a:tcPr marL="7620" marR="7620" marT="7620" marB="0" anchor="ctr"/>
                </a:tc>
              </a:tr>
              <a:tr h="412045">
                <a:tc>
                  <a:txBody>
                    <a:bodyPr/>
                    <a:lstStyle/>
                    <a:p>
                      <a:pPr algn="ctr" fontAlgn="ctr"/>
                      <a:r>
                        <a:rPr lang="es-CO" sz="600" b="0" i="0" u="none" strike="noStrike">
                          <a:effectLst/>
                          <a:latin typeface="Arial"/>
                        </a:rPr>
                        <a:t>20186001081662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20186001081672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PRESUNTA VULNERACION A DERECHOS DE CARRERA ADMINISTRATIVO - ENCARGO</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20185000695691</a:t>
                      </a:r>
                    </a:p>
                  </a:txBody>
                  <a:tcPr marL="7620" marR="7620" marT="7620" marB="0" anchor="ctr"/>
                </a:tc>
              </a:tr>
              <a:tr h="412045">
                <a:tc>
                  <a:txBody>
                    <a:bodyPr/>
                    <a:lstStyle/>
                    <a:p>
                      <a:pPr algn="ctr" fontAlgn="ctr"/>
                      <a:r>
                        <a:rPr lang="es-CO" sz="600" b="0" i="0" u="none" strike="noStrike">
                          <a:effectLst/>
                          <a:latin typeface="Arial"/>
                        </a:rPr>
                        <a:t>20186001081692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2/01/2019</a:t>
                      </a:r>
                    </a:p>
                  </a:txBody>
                  <a:tcPr marL="7620" marR="7620" marT="7620" marB="0" anchor="ctr"/>
                </a:tc>
                <a:tc>
                  <a:txBody>
                    <a:bodyPr/>
                    <a:lstStyle/>
                    <a:p>
                      <a:pPr algn="ctr" fontAlgn="ctr"/>
                      <a:r>
                        <a:rPr lang="es-CO" sz="600" b="0" i="0" u="none" strike="noStrike">
                          <a:effectLst/>
                          <a:latin typeface="Arial"/>
                        </a:rPr>
                        <a:t>20192230001061</a:t>
                      </a:r>
                    </a:p>
                  </a:txBody>
                  <a:tcPr marL="7620" marR="7620" marT="7620" marB="0" anchor="ctr"/>
                </a:tc>
              </a:tr>
              <a:tr h="412045">
                <a:tc>
                  <a:txBody>
                    <a:bodyPr/>
                    <a:lstStyle/>
                    <a:p>
                      <a:pPr algn="ctr" fontAlgn="ctr"/>
                      <a:r>
                        <a:rPr lang="es-CO" sz="600" b="0" i="0" u="none" strike="noStrike">
                          <a:effectLst/>
                          <a:latin typeface="Arial"/>
                        </a:rPr>
                        <a:t>20186001081702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DERECHO DE PETICIÓN NO. 20186000925662 DEL 02 DE NOVIEMBRE DE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20186001081712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TRASLADO PQRS SENA NO.: 1-2018-029592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038696888"/>
      </p:ext>
    </p:extLst>
  </p:cSld>
  <p:clrMapOvr>
    <a:masterClrMapping/>
  </p:clrMapOvr>
  <p:timing>
    <p:tnLst>
      <p:par>
        <p:cTn id="1" dur="indefinite" restart="never" nodeType="tmRoot"/>
      </p:par>
    </p:tnLst>
  </p:timing>
</p:sld>
</file>

<file path=ppt/slides/slide158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1584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10608253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20186001081722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740-741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20186001081732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20186001081742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20186001081762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427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20186001081772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INFORMACION CONVOCATORIA</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20182020693901</a:t>
                      </a:r>
                    </a:p>
                  </a:txBody>
                  <a:tcPr marL="7620" marR="7620" marT="7620" marB="0" anchor="ctr"/>
                </a:tc>
              </a:tr>
              <a:tr h="412045">
                <a:tc>
                  <a:txBody>
                    <a:bodyPr/>
                    <a:lstStyle/>
                    <a:p>
                      <a:pPr algn="ctr" fontAlgn="ctr"/>
                      <a:r>
                        <a:rPr lang="es-CO" sz="600" b="0" i="0" u="none" strike="noStrike">
                          <a:effectLst/>
                          <a:latin typeface="Arial"/>
                        </a:rPr>
                        <a:t>20186001081782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LISTA DE ELEGIBLES OPEC 30937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20186001081792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20186001081802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20186001081812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476479137"/>
      </p:ext>
    </p:extLst>
  </p:cSld>
  <p:clrMapOvr>
    <a:masterClrMapping/>
  </p:clrMapOvr>
  <p:timing>
    <p:tnLst>
      <p:par>
        <p:cTn id="1" dur="indefinite" restart="never" nodeType="tmRoot"/>
      </p:par>
    </p:tnLst>
  </p:timing>
</p:sld>
</file>

<file path=ppt/slides/slide158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1585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24850049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20186001081832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DOCUMENTACIÓN PARA EL RETIRO DEL REGISTRO PUBLICO EN CARRERA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20181700690661</a:t>
                      </a:r>
                    </a:p>
                  </a:txBody>
                  <a:tcPr marL="7620" marR="7620" marT="7620" marB="0" anchor="ctr"/>
                </a:tc>
              </a:tr>
              <a:tr h="446138">
                <a:tc>
                  <a:txBody>
                    <a:bodyPr/>
                    <a:lstStyle/>
                    <a:p>
                      <a:pPr algn="ctr" fontAlgn="ctr"/>
                      <a:r>
                        <a:rPr lang="es-CO" sz="600" b="0" i="0" u="none" strike="noStrike">
                          <a:effectLst/>
                          <a:latin typeface="Arial"/>
                        </a:rPr>
                        <a:t>20186001081842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INFORMACION - CONVOCATORIA 507 a 591 MUNICIPIOS DE CUNDINAMARCA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20186001081852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OBSERVACIONES AL INFORME FINAL PRESENTADO POR EL MINTIC/PAR.CUMPLIMIENTO ITEN TRIGÉSIMO SU-377/14.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20186001081862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20186001081892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20186001081912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20186001081922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OBSERVACIONES AL INFORME FINAL PRESENTADO POR EL MINTIC/PAR.CUMPLIMIENTO ÍTEM TRIGÉSIMO SU-377/14.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20186001081932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20186001081952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URGENTE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615519743"/>
      </p:ext>
    </p:extLst>
  </p:cSld>
  <p:clrMapOvr>
    <a:masterClrMapping/>
  </p:clrMapOvr>
  <p:timing>
    <p:tnLst>
      <p:par>
        <p:cTn id="1" dur="indefinite" restart="never" nodeType="tmRoot"/>
      </p:par>
    </p:tnLst>
  </p:timing>
</p:sld>
</file>

<file path=ppt/slides/slide158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1586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54744020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20186001082262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AGOTANIENTO DE REQUISITOS DE PROCESABILIDAD PARA DEMANDA DE REPARACION DIRECTA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20186001082312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REQUERIMIENTO URGENTE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20186001082322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VISITA </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20181730000591</a:t>
                      </a:r>
                    </a:p>
                  </a:txBody>
                  <a:tcPr marL="7620" marR="7620" marT="7620" marB="0" anchor="ctr"/>
                </a:tc>
              </a:tr>
              <a:tr h="412045">
                <a:tc>
                  <a:txBody>
                    <a:bodyPr/>
                    <a:lstStyle/>
                    <a:p>
                      <a:pPr algn="ctr" fontAlgn="ctr"/>
                      <a:r>
                        <a:rPr lang="es-CO" sz="600" b="0" i="0" u="none" strike="noStrike">
                          <a:effectLst/>
                          <a:latin typeface="Arial"/>
                        </a:rPr>
                        <a:t>20186001082332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HABILITAR PLATAFORMA SIMO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20186001082342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2/01/2019</a:t>
                      </a:r>
                    </a:p>
                  </a:txBody>
                  <a:tcPr marL="7620" marR="7620" marT="7620" marB="0" anchor="ctr"/>
                </a:tc>
                <a:tc>
                  <a:txBody>
                    <a:bodyPr/>
                    <a:lstStyle/>
                    <a:p>
                      <a:pPr algn="ctr" fontAlgn="ctr"/>
                      <a:r>
                        <a:rPr lang="es-CO" sz="600" b="0" i="0" u="none" strike="noStrike">
                          <a:effectLst/>
                          <a:latin typeface="Arial"/>
                        </a:rPr>
                        <a:t>20192230001021</a:t>
                      </a:r>
                    </a:p>
                  </a:txBody>
                  <a:tcPr marL="7620" marR="7620" marT="7620" marB="0" anchor="ctr"/>
                </a:tc>
              </a:tr>
              <a:tr h="412045">
                <a:tc>
                  <a:txBody>
                    <a:bodyPr/>
                    <a:lstStyle/>
                    <a:p>
                      <a:pPr algn="ctr" fontAlgn="ctr"/>
                      <a:r>
                        <a:rPr lang="es-CO" sz="600" b="0" i="0" u="none" strike="noStrike">
                          <a:effectLst/>
                          <a:latin typeface="Arial"/>
                        </a:rPr>
                        <a:t>20186001082362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2/01/2019</a:t>
                      </a:r>
                    </a:p>
                  </a:txBody>
                  <a:tcPr marL="7620" marR="7620" marT="7620" marB="0" anchor="ctr"/>
                </a:tc>
                <a:tc>
                  <a:txBody>
                    <a:bodyPr/>
                    <a:lstStyle/>
                    <a:p>
                      <a:pPr algn="ctr" fontAlgn="ctr"/>
                      <a:r>
                        <a:rPr lang="es-CO" sz="600" b="0" i="0" u="none" strike="noStrike">
                          <a:effectLst/>
                          <a:latin typeface="Arial"/>
                        </a:rPr>
                        <a:t>20192230001011</a:t>
                      </a:r>
                    </a:p>
                  </a:txBody>
                  <a:tcPr marL="7620" marR="7620" marT="7620" marB="0" anchor="ctr"/>
                </a:tc>
              </a:tr>
              <a:tr h="412045">
                <a:tc>
                  <a:txBody>
                    <a:bodyPr/>
                    <a:lstStyle/>
                    <a:p>
                      <a:pPr algn="ctr" fontAlgn="ctr"/>
                      <a:r>
                        <a:rPr lang="es-CO" sz="600" b="0" i="0" u="none" strike="noStrike">
                          <a:effectLst/>
                          <a:latin typeface="Arial"/>
                        </a:rPr>
                        <a:t>20186001082402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OFI18-040234 - EMAIL CERTIFICADO - POSESION YONNEY DE JESUS FLOREZ VERA - ARN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20186001082412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QUEJA - CONVOCATORIA 431 - MARISOL CHACON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20186001082422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426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11/01/2019</a:t>
                      </a:r>
                    </a:p>
                  </a:txBody>
                  <a:tcPr marL="7620" marR="7620" marT="7620" marB="0" anchor="ctr"/>
                </a:tc>
                <a:tc>
                  <a:txBody>
                    <a:bodyPr/>
                    <a:lstStyle/>
                    <a:p>
                      <a:pPr algn="ctr" fontAlgn="ctr"/>
                      <a:r>
                        <a:rPr lang="es-CO" sz="600" b="0" i="0" u="none" strike="noStrike" dirty="0">
                          <a:effectLst/>
                          <a:latin typeface="Arial"/>
                        </a:rPr>
                        <a:t>20192110015541</a:t>
                      </a:r>
                    </a:p>
                  </a:txBody>
                  <a:tcPr marL="7620" marR="7620" marT="7620" marB="0" anchor="ctr"/>
                </a:tc>
              </a:tr>
            </a:tbl>
          </a:graphicData>
        </a:graphic>
      </p:graphicFrame>
    </p:spTree>
    <p:extLst>
      <p:ext uri="{BB962C8B-B14F-4D97-AF65-F5344CB8AC3E}">
        <p14:creationId xmlns:p14="http://schemas.microsoft.com/office/powerpoint/2010/main" val="3082703614"/>
      </p:ext>
    </p:extLst>
  </p:cSld>
  <p:clrMapOvr>
    <a:masterClrMapping/>
  </p:clrMapOvr>
  <p:timing>
    <p:tnLst>
      <p:par>
        <p:cTn id="1" dur="indefinite" restart="never" nodeType="tmRoot"/>
      </p:par>
    </p:tnLst>
  </p:timing>
</p:sld>
</file>

<file path=ppt/slides/slide158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1587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76829218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20186001082442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20192120005371</a:t>
                      </a:r>
                    </a:p>
                  </a:txBody>
                  <a:tcPr marL="7620" marR="7620" marT="7620" marB="0" anchor="ctr"/>
                </a:tc>
              </a:tr>
              <a:tr h="446138">
                <a:tc>
                  <a:txBody>
                    <a:bodyPr/>
                    <a:lstStyle/>
                    <a:p>
                      <a:pPr algn="ctr" fontAlgn="ctr"/>
                      <a:r>
                        <a:rPr lang="es-CO" sz="600" b="0" i="0" u="none" strike="noStrike">
                          <a:effectLst/>
                          <a:latin typeface="Arial"/>
                        </a:rPr>
                        <a:t>20186001082472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20192230011151</a:t>
                      </a:r>
                    </a:p>
                  </a:txBody>
                  <a:tcPr marL="7620" marR="7620" marT="7620" marB="0" anchor="ctr"/>
                </a:tc>
              </a:tr>
              <a:tr h="412045">
                <a:tc>
                  <a:txBody>
                    <a:bodyPr/>
                    <a:lstStyle/>
                    <a:p>
                      <a:pPr algn="ctr" fontAlgn="ctr"/>
                      <a:r>
                        <a:rPr lang="es-CO" sz="600" b="0" i="0" u="none" strike="noStrike">
                          <a:effectLst/>
                          <a:latin typeface="Arial"/>
                        </a:rPr>
                        <a:t>20186001082522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20186001082582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438-506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20186001082622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20186001082662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2/01/2019</a:t>
                      </a:r>
                    </a:p>
                  </a:txBody>
                  <a:tcPr marL="7620" marR="7620" marT="7620" marB="0" anchor="ctr"/>
                </a:tc>
                <a:tc>
                  <a:txBody>
                    <a:bodyPr/>
                    <a:lstStyle/>
                    <a:p>
                      <a:pPr algn="ctr" fontAlgn="ctr"/>
                      <a:r>
                        <a:rPr lang="es-CO" sz="600" b="0" i="0" u="none" strike="noStrike">
                          <a:effectLst/>
                          <a:latin typeface="Arial"/>
                        </a:rPr>
                        <a:t>20192230000981</a:t>
                      </a:r>
                    </a:p>
                  </a:txBody>
                  <a:tcPr marL="7620" marR="7620" marT="7620" marB="0" anchor="ctr"/>
                </a:tc>
              </a:tr>
              <a:tr h="412045">
                <a:tc>
                  <a:txBody>
                    <a:bodyPr/>
                    <a:lstStyle/>
                    <a:p>
                      <a:pPr algn="ctr" fontAlgn="ctr"/>
                      <a:r>
                        <a:rPr lang="es-CO" sz="600" b="0" i="0" u="none" strike="noStrike">
                          <a:effectLst/>
                          <a:latin typeface="Arial"/>
                        </a:rPr>
                        <a:t>20186001082672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20186001082702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INSCRIPCION-SIMO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20186001082732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CONVOCATORIAS</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002728788"/>
      </p:ext>
    </p:extLst>
  </p:cSld>
  <p:clrMapOvr>
    <a:masterClrMapping/>
  </p:clrMapOvr>
  <p:timing>
    <p:tnLst>
      <p:par>
        <p:cTn id="1" dur="indefinite" restart="never" nodeType="tmRoot"/>
      </p:par>
    </p:tnLst>
  </p:timing>
</p:sld>
</file>

<file path=ppt/slides/slide158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1588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17250722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20186001082752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DE INFORMACION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20186001082772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CAMBIO DE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20186001082842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INFORMACION - DIAN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20186001082862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INFORMACION - DIAN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20186001082892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CV 210060 INFORME DE EJECUCION FINANCIERA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20186001082982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AUTORIZACION RECOMPOSICION LISTA DE ELEGIBLES - OPEC 208463</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20186001083002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CITACION A NOTIFICACION PERSONAL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20186001083052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DERECHO DE PETICION - CONVOCATORIA 328 DE 2015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20186001083072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OFICIOS RADICADOS 20185000286181 DE FECHA 15 DE MAYO DE 2018 Y 20185000371081</a:t>
                      </a:r>
                    </a:p>
                  </a:txBody>
                  <a:tcPr marL="7620" marR="7620" marT="7620" marB="0" anchor="ctr"/>
                </a:tc>
                <a:tc>
                  <a:txBody>
                    <a:bodyPr/>
                    <a:lstStyle/>
                    <a:p>
                      <a:pPr algn="ctr" fontAlgn="ctr"/>
                      <a:r>
                        <a:rPr lang="es-CO" sz="600" b="0" i="0" u="none" strike="noStrike">
                          <a:effectLst/>
                          <a:latin typeface="Arial"/>
                        </a:rPr>
                        <a:t>11/01/2019</a:t>
                      </a:r>
                    </a:p>
                  </a:txBody>
                  <a:tcPr marL="7620" marR="7620" marT="7620" marB="0" anchor="ctr"/>
                </a:tc>
                <a:tc>
                  <a:txBody>
                    <a:bodyPr/>
                    <a:lstStyle/>
                    <a:p>
                      <a:pPr algn="ctr" fontAlgn="ctr"/>
                      <a:r>
                        <a:rPr lang="es-CO" sz="600" b="0" i="0" u="none" strike="noStrike" dirty="0">
                          <a:effectLst/>
                          <a:latin typeface="Arial"/>
                        </a:rPr>
                        <a:t>20195000015131</a:t>
                      </a:r>
                    </a:p>
                  </a:txBody>
                  <a:tcPr marL="7620" marR="7620" marT="7620" marB="0" anchor="ctr"/>
                </a:tc>
              </a:tr>
            </a:tbl>
          </a:graphicData>
        </a:graphic>
      </p:graphicFrame>
    </p:spTree>
    <p:extLst>
      <p:ext uri="{BB962C8B-B14F-4D97-AF65-F5344CB8AC3E}">
        <p14:creationId xmlns:p14="http://schemas.microsoft.com/office/powerpoint/2010/main" val="1802959389"/>
      </p:ext>
    </p:extLst>
  </p:cSld>
  <p:clrMapOvr>
    <a:masterClrMapping/>
  </p:clrMapOvr>
  <p:timing>
    <p:tnLst>
      <p:par>
        <p:cTn id="1" dur="indefinite" restart="never" nodeType="tmRoot"/>
      </p:par>
    </p:tnLst>
  </p:timing>
</p:sld>
</file>

<file path=ppt/slides/slide158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1589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9769865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20186001083092</a:t>
                      </a:r>
                    </a:p>
                  </a:txBody>
                  <a:tcPr marL="7620" marR="7620" marT="7620" marB="0" anchor="ctr"/>
                </a:tc>
                <a:tc>
                  <a:txBody>
                    <a:bodyPr/>
                    <a:lstStyle/>
                    <a:p>
                      <a:pPr algn="ctr" fontAlgn="ctr"/>
                      <a:r>
                        <a:rPr lang="es-CO" sz="600" b="0" i="0" u="none" strike="noStrike">
                          <a:effectLst/>
                          <a:latin typeface="Arial"/>
                        </a:rPr>
                        <a:t>20/12/2018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OFICIO RADICADO N° 20181020666121 DEL 05 DE DICIEMBRE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20186001083362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DERROGATORIAS DE NOMBRAMIENTO EN PERIODO DE PRUEBA CONV. 435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20186001083842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20186001083902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20186001083922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20186001083932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20186001083952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RESPUESTA AL OFICIO 20181700539041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20186001083982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BOMBEROS EMPLEOS DE CARRERA E2018-79926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20186001084032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OPEC - MUNICIPIO EL ROSARIO NARIÑO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216828610"/>
      </p:ext>
    </p:extLst>
  </p:cSld>
  <p:clrMapOvr>
    <a:masterClrMapping/>
  </p:clrMapOvr>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24148683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201811010072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201811010078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201811010079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201811010080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201811010081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201811010082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201811010085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201811010086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201811010087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159</a:t>
            </a:fld>
            <a:endParaRPr lang="es-CO"/>
          </a:p>
        </p:txBody>
      </p:sp>
    </p:spTree>
    <p:extLst>
      <p:ext uri="{BB962C8B-B14F-4D97-AF65-F5344CB8AC3E}">
        <p14:creationId xmlns:p14="http://schemas.microsoft.com/office/powerpoint/2010/main" val="2062035922"/>
      </p:ext>
    </p:extLst>
  </p:cSld>
  <p:clrMapOvr>
    <a:masterClrMapping/>
  </p:clrMapOvr>
  <p:timing>
    <p:tnLst>
      <p:par>
        <p:cTn id="1" dur="indefinite" restart="never" nodeType="tmRoot"/>
      </p:par>
    </p:tnLst>
  </p:timing>
</p:sld>
</file>

<file path=ppt/slides/slide159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1590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7492215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20186001084042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20186001084052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20192230001751</a:t>
                      </a:r>
                    </a:p>
                  </a:txBody>
                  <a:tcPr marL="7620" marR="7620" marT="7620" marB="0" anchor="ctr"/>
                </a:tc>
              </a:tr>
              <a:tr h="412045">
                <a:tc>
                  <a:txBody>
                    <a:bodyPr/>
                    <a:lstStyle/>
                    <a:p>
                      <a:pPr algn="ctr" fontAlgn="ctr"/>
                      <a:r>
                        <a:rPr lang="es-CO" sz="600" b="0" i="0" u="none" strike="noStrike">
                          <a:effectLst/>
                          <a:latin typeface="Arial"/>
                        </a:rPr>
                        <a:t>20186001084062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DOCUMENTO NORMATIVA MANUAL DE FUNCION ADELA PASQUEL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20186001084072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ERROR INGRESO APLICACION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20186001084082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428</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20192120005381</a:t>
                      </a:r>
                    </a:p>
                  </a:txBody>
                  <a:tcPr marL="7620" marR="7620" marT="7620" marB="0" anchor="ctr"/>
                </a:tc>
              </a:tr>
              <a:tr h="412045">
                <a:tc>
                  <a:txBody>
                    <a:bodyPr/>
                    <a:lstStyle/>
                    <a:p>
                      <a:pPr algn="ctr" fontAlgn="ctr"/>
                      <a:r>
                        <a:rPr lang="es-CO" sz="600" b="0" i="0" u="none" strike="noStrike">
                          <a:effectLst/>
                          <a:latin typeface="Arial"/>
                        </a:rPr>
                        <a:t>20186001084112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DERECHO DE PETICION CONVOCATORIA 740 DE 2018 SECRETARIA DISTRITAL DE GOBIERNO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20186001084132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20186001084152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426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11/01/2019</a:t>
                      </a:r>
                    </a:p>
                  </a:txBody>
                  <a:tcPr marL="7620" marR="7620" marT="7620" marB="0" anchor="ctr"/>
                </a:tc>
                <a:tc>
                  <a:txBody>
                    <a:bodyPr/>
                    <a:lstStyle/>
                    <a:p>
                      <a:pPr algn="ctr" fontAlgn="ctr"/>
                      <a:r>
                        <a:rPr lang="es-CO" sz="600" b="0" i="0" u="none" strike="noStrike">
                          <a:effectLst/>
                          <a:latin typeface="Arial"/>
                        </a:rPr>
                        <a:t>20192110015461</a:t>
                      </a:r>
                    </a:p>
                  </a:txBody>
                  <a:tcPr marL="7620" marR="7620" marT="7620" marB="0" anchor="ctr"/>
                </a:tc>
              </a:tr>
              <a:tr h="493103">
                <a:tc>
                  <a:txBody>
                    <a:bodyPr/>
                    <a:lstStyle/>
                    <a:p>
                      <a:pPr algn="ctr" fontAlgn="ctr"/>
                      <a:r>
                        <a:rPr lang="es-CO" sz="600" b="0" i="0" u="none" strike="noStrike">
                          <a:effectLst/>
                          <a:latin typeface="Arial"/>
                        </a:rPr>
                        <a:t>20186001084182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dirty="0">
                          <a:effectLst/>
                          <a:latin typeface="Arial"/>
                        </a:rPr>
                        <a:t>20192020004101</a:t>
                      </a:r>
                    </a:p>
                  </a:txBody>
                  <a:tcPr marL="7620" marR="7620" marT="7620" marB="0" anchor="ctr"/>
                </a:tc>
              </a:tr>
            </a:tbl>
          </a:graphicData>
        </a:graphic>
      </p:graphicFrame>
    </p:spTree>
    <p:extLst>
      <p:ext uri="{BB962C8B-B14F-4D97-AF65-F5344CB8AC3E}">
        <p14:creationId xmlns:p14="http://schemas.microsoft.com/office/powerpoint/2010/main" val="3107474444"/>
      </p:ext>
    </p:extLst>
  </p:cSld>
  <p:clrMapOvr>
    <a:masterClrMapping/>
  </p:clrMapOvr>
  <p:timing>
    <p:tnLst>
      <p:par>
        <p:cTn id="1" dur="indefinite" restart="never" nodeType="tmRoot"/>
      </p:par>
    </p:tnLst>
  </p:timing>
</p:sld>
</file>

<file path=ppt/slides/slide159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1591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77899484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20186001084232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20186001084252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20192020004131</a:t>
                      </a:r>
                    </a:p>
                  </a:txBody>
                  <a:tcPr marL="7620" marR="7620" marT="7620" marB="0" anchor="ctr"/>
                </a:tc>
              </a:tr>
              <a:tr h="412045">
                <a:tc>
                  <a:txBody>
                    <a:bodyPr/>
                    <a:lstStyle/>
                    <a:p>
                      <a:pPr algn="ctr" fontAlgn="ctr"/>
                      <a:r>
                        <a:rPr lang="es-CO" sz="600" b="0" i="0" u="none" strike="noStrike">
                          <a:effectLst/>
                          <a:latin typeface="Arial"/>
                        </a:rPr>
                        <a:t>20186001084262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20186001084282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RECUPERAR CONTRASEÑA-SIMO-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20186001084292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CAMBIO DE CORREO ELECTRONICO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20186001084332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20186001084342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20192020004171</a:t>
                      </a:r>
                    </a:p>
                  </a:txBody>
                  <a:tcPr marL="7620" marR="7620" marT="7620" marB="0" anchor="ctr"/>
                </a:tc>
              </a:tr>
              <a:tr h="412045">
                <a:tc>
                  <a:txBody>
                    <a:bodyPr/>
                    <a:lstStyle/>
                    <a:p>
                      <a:pPr algn="ctr" fontAlgn="ctr"/>
                      <a:r>
                        <a:rPr lang="es-CO" sz="600" b="0" i="0" u="none" strike="noStrike">
                          <a:effectLst/>
                          <a:latin typeface="Arial"/>
                        </a:rPr>
                        <a:t>20186001084362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DE ADMINISTRACION DE  CARRERA ADMINISTRATIVA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20186001084372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603626457"/>
      </p:ext>
    </p:extLst>
  </p:cSld>
  <p:clrMapOvr>
    <a:masterClrMapping/>
  </p:clrMapOvr>
  <p:timing>
    <p:tnLst>
      <p:par>
        <p:cTn id="1" dur="indefinite" restart="never" nodeType="tmRoot"/>
      </p:par>
    </p:tnLst>
  </p:timing>
</p:sld>
</file>

<file path=ppt/slides/slide159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1592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54021428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20186001084382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SOLICITUD DE INFORMACION DE ACTUALIZACION/INSCRIPCION EN EL REGISTRO PUBLICO DE CARRERA ADMINISTRATIVA DE FUNCIONARIOS ALCALDIA EL PASO CESAR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20181700694501</a:t>
                      </a:r>
                    </a:p>
                  </a:txBody>
                  <a:tcPr marL="7620" marR="7620" marT="7620" marB="0" anchor="ctr"/>
                </a:tc>
              </a:tr>
              <a:tr h="446138">
                <a:tc>
                  <a:txBody>
                    <a:bodyPr/>
                    <a:lstStyle/>
                    <a:p>
                      <a:pPr algn="ctr" fontAlgn="ctr"/>
                      <a:r>
                        <a:rPr lang="es-CO" sz="600" b="0" i="0" u="none" strike="noStrike">
                          <a:effectLst/>
                          <a:latin typeface="Arial"/>
                        </a:rPr>
                        <a:t>20186001084392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 NO ESPECIFICA CONVOCATORIA</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20186001084402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OFICIO CON COPIA A LA CNSC</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20186001084412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507-591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20186001084422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OFICIO CON COPIA A LA CNSC</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20186001084432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507-591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20186001084442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INSCRIPCION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20186001084492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DOCUMENTO PARA CUMPLIMIENTO DE LA SENTENCIA S U 377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20186001084512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INGRESO A BASE DE DATOS DE PARTE DE LA ASEQ UDENAR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169019523"/>
      </p:ext>
    </p:extLst>
  </p:cSld>
  <p:clrMapOvr>
    <a:masterClrMapping/>
  </p:clrMapOvr>
  <p:timing>
    <p:tnLst>
      <p:par>
        <p:cTn id="1" dur="indefinite" restart="never" nodeType="tmRoot"/>
      </p:par>
    </p:tnLst>
  </p:timing>
</p:sld>
</file>

<file path=ppt/slides/slide159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1593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82645490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20186001084542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20186001084552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CANCELACION CUENTA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20186001084592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20186001084602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20192020004311</a:t>
                      </a:r>
                    </a:p>
                  </a:txBody>
                  <a:tcPr marL="7620" marR="7620" marT="7620" marB="0" anchor="ctr"/>
                </a:tc>
              </a:tr>
              <a:tr h="412045">
                <a:tc>
                  <a:txBody>
                    <a:bodyPr/>
                    <a:lstStyle/>
                    <a:p>
                      <a:pPr algn="ctr" fontAlgn="ctr"/>
                      <a:r>
                        <a:rPr lang="es-CO" sz="600" b="0" i="0" u="none" strike="noStrike">
                          <a:effectLst/>
                          <a:latin typeface="Arial"/>
                        </a:rPr>
                        <a:t>20186001084612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20186001084622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20186001084642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20186001084672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20186001084682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NUMERO DE CEDULA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638076742"/>
      </p:ext>
    </p:extLst>
  </p:cSld>
  <p:clrMapOvr>
    <a:masterClrMapping/>
  </p:clrMapOvr>
  <p:timing>
    <p:tnLst>
      <p:par>
        <p:cTn id="1" dur="indefinite" restart="never" nodeType="tmRoot"/>
      </p:par>
    </p:tnLst>
  </p:timing>
</p:sld>
</file>

<file path=ppt/slides/slide159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1594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00766201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20186001084692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20186001084722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CPF DG No. 2-2018-018093 - EN ESTE PROCESO SE IDENTIFICO SEGUN ACTA 011 DE LA COMISION REGIONAL DE PERSONAL DE QUE EN ALGUNAS OPECS SE COMETIERON ERRORES QUE SE RELACIONAN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20186001084872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20186001084892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OBSERVACIONES AL INFORME FINAL PRESENTADO POR EL MINTIC/PAR.CUMPLIMIENTO ÍTEM TRIGÉSIMO SU-377/14.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20186001084912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20182230696581</a:t>
                      </a:r>
                    </a:p>
                  </a:txBody>
                  <a:tcPr marL="7620" marR="7620" marT="7620" marB="0" anchor="ctr"/>
                </a:tc>
              </a:tr>
              <a:tr h="412045">
                <a:tc>
                  <a:txBody>
                    <a:bodyPr/>
                    <a:lstStyle/>
                    <a:p>
                      <a:pPr algn="ctr" fontAlgn="ctr"/>
                      <a:r>
                        <a:rPr lang="es-CO" sz="600" b="0" i="0" u="none" strike="noStrike">
                          <a:effectLst/>
                          <a:latin typeface="Arial"/>
                        </a:rPr>
                        <a:t>20186001084922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20186001084932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CONVOCATORIA DOCENTES Y DIRECTIVOS DOCENTES 2016 </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20192000010191</a:t>
                      </a:r>
                    </a:p>
                  </a:txBody>
                  <a:tcPr marL="7620" marR="7620" marT="7620" marB="0" anchor="ctr"/>
                </a:tc>
              </a:tr>
              <a:tr h="412045">
                <a:tc>
                  <a:txBody>
                    <a:bodyPr/>
                    <a:lstStyle/>
                    <a:p>
                      <a:pPr algn="ctr" fontAlgn="ctr"/>
                      <a:r>
                        <a:rPr lang="es-CO" sz="600" b="0" i="0" u="none" strike="noStrike">
                          <a:effectLst/>
                          <a:latin typeface="Arial"/>
                        </a:rPr>
                        <a:t>20186001084942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OBSERVACIONES AL INFORME FINAL PRESENTADO POR EL MINTIC/PAR.CUMPLIMIENTO ÍTEM TRIGÉSIMO SU-377/14.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20186001084952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CAMBIO NUMERO DE CEDULA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935318015"/>
      </p:ext>
    </p:extLst>
  </p:cSld>
  <p:clrMapOvr>
    <a:masterClrMapping/>
  </p:clrMapOvr>
  <p:timing>
    <p:tnLst>
      <p:par>
        <p:cTn id="1" dur="indefinite" restart="never" nodeType="tmRoot"/>
      </p:par>
    </p:tnLst>
  </p:timing>
</p:sld>
</file>

<file path=ppt/slides/slide159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1595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94292045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20186001084962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20186001085072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RESPUESTA RADICADO N° 20186000598441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20186001085082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RESPUESTA RADICADO N° 20186000618711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20186001085122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20192010005911</a:t>
                      </a:r>
                    </a:p>
                  </a:txBody>
                  <a:tcPr marL="7620" marR="7620" marT="7620" marB="0" anchor="ctr"/>
                </a:tc>
              </a:tr>
              <a:tr h="412045">
                <a:tc>
                  <a:txBody>
                    <a:bodyPr/>
                    <a:lstStyle/>
                    <a:p>
                      <a:pPr algn="ctr" fontAlgn="ctr"/>
                      <a:r>
                        <a:rPr lang="es-CO" sz="600" b="0" i="0" u="none" strike="noStrike">
                          <a:effectLst/>
                          <a:latin typeface="Arial"/>
                        </a:rPr>
                        <a:t>20186001085182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DE CORREO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20186001085192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20186001085202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20186001085222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INFORME DEROGATORIAS REALIZADAS POR CORPOBOYACÁ.PRODUCTO DE LA CONVOCATORIA 435 DE 2016 CAR-ANLA Y SOLICITUD DE AUTORIZACIÓN DE USO DE LOS ELEGIBLES QUE SIGUEN EN LISTA PARA NOMBRAMIENTO.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20186001085232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604771990"/>
      </p:ext>
    </p:extLst>
  </p:cSld>
  <p:clrMapOvr>
    <a:masterClrMapping/>
  </p:clrMapOvr>
  <p:timing>
    <p:tnLst>
      <p:par>
        <p:cTn id="1" dur="indefinite" restart="never" nodeType="tmRoot"/>
      </p:par>
    </p:tnLst>
  </p:timing>
</p:sld>
</file>

<file path=ppt/slides/slide159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1596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49130884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20186001085242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PETICIÓN Y ACCIÓN DE TUTELA  PQR 201810280001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20186001085252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20186001085282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427-2016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20186001085302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MANIFESTACION DE INTENCION PARA EL CONCURSO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20186001085322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CARRERA ADMINISTRATIVA</a:t>
                      </a: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20192000006431</a:t>
                      </a:r>
                    </a:p>
                  </a:txBody>
                  <a:tcPr marL="7620" marR="7620" marT="7620" marB="0" anchor="ctr"/>
                </a:tc>
              </a:tr>
              <a:tr h="412045">
                <a:tc>
                  <a:txBody>
                    <a:bodyPr/>
                    <a:lstStyle/>
                    <a:p>
                      <a:pPr algn="ctr" fontAlgn="ctr"/>
                      <a:r>
                        <a:rPr lang="es-CO" sz="600" b="0" i="0" u="none" strike="noStrike">
                          <a:effectLst/>
                          <a:latin typeface="Arial"/>
                        </a:rPr>
                        <a:t>20186001085372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TERMINACION ANTICIPADA  CONTRATO No. 238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20186001085402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20186001085412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20192020004521</a:t>
                      </a:r>
                    </a:p>
                  </a:txBody>
                  <a:tcPr marL="7620" marR="7620" marT="7620" marB="0" anchor="ctr"/>
                </a:tc>
              </a:tr>
              <a:tr h="493103">
                <a:tc>
                  <a:txBody>
                    <a:bodyPr/>
                    <a:lstStyle/>
                    <a:p>
                      <a:pPr algn="ctr" fontAlgn="ctr"/>
                      <a:r>
                        <a:rPr lang="es-CO" sz="600" b="0" i="0" u="none" strike="noStrike">
                          <a:effectLst/>
                          <a:latin typeface="Arial"/>
                        </a:rPr>
                        <a:t>20186001085442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128339652"/>
      </p:ext>
    </p:extLst>
  </p:cSld>
  <p:clrMapOvr>
    <a:masterClrMapping/>
  </p:clrMapOvr>
  <p:timing>
    <p:tnLst>
      <p:par>
        <p:cTn id="1" dur="indefinite" restart="never" nodeType="tmRoot"/>
      </p:par>
    </p:tnLst>
  </p:timing>
</p:sld>
</file>

<file path=ppt/slides/slide159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1597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95817143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20186001085472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20186001085482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20186001085492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20186001085512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20186001085582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RESPUESTA CIUDADANA 8-2018-076234 A RESPUESTA SOLICITUD NO. 1-2018-028870  - RESPUESTA RADICADO CNSC NO. 20185000671511 </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20195000009411</a:t>
                      </a:r>
                    </a:p>
                  </a:txBody>
                  <a:tcPr marL="7620" marR="7620" marT="7620" marB="0" anchor="ctr"/>
                </a:tc>
              </a:tr>
              <a:tr h="412045">
                <a:tc>
                  <a:txBody>
                    <a:bodyPr/>
                    <a:lstStyle/>
                    <a:p>
                      <a:pPr algn="ctr" fontAlgn="ctr"/>
                      <a:r>
                        <a:rPr lang="es-CO" sz="600" b="0" i="0" u="none" strike="noStrike">
                          <a:effectLst/>
                          <a:latin typeface="Arial"/>
                        </a:rPr>
                        <a:t>20186001085722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20186001085822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RESPUESTA FUNCION PUBLICA RAD. 20182040328331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20186001085852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vi-VN" sz="600" b="0" i="0" u="none" strike="noStrike">
                          <a:effectLst/>
                          <a:latin typeface="Arial"/>
                        </a:rPr>
                        <a:t>PETICIÓN - COMISIÓN DE PERSONAL</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20186001085902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ANOTACIÓN EN EL REGISTRO PUBLICO DE CARRERA ADMINISTRATIVA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10/01/2019</a:t>
                      </a:r>
                    </a:p>
                  </a:txBody>
                  <a:tcPr marL="7620" marR="7620" marT="7620" marB="0" anchor="ctr"/>
                </a:tc>
                <a:tc>
                  <a:txBody>
                    <a:bodyPr/>
                    <a:lstStyle/>
                    <a:p>
                      <a:pPr algn="ctr" fontAlgn="ctr"/>
                      <a:r>
                        <a:rPr lang="es-CO" sz="600" b="0" i="0" u="none" strike="noStrike" dirty="0">
                          <a:effectLst/>
                          <a:latin typeface="Arial"/>
                        </a:rPr>
                        <a:t>20181700693341</a:t>
                      </a:r>
                    </a:p>
                  </a:txBody>
                  <a:tcPr marL="7620" marR="7620" marT="7620" marB="0" anchor="ctr"/>
                </a:tc>
              </a:tr>
            </a:tbl>
          </a:graphicData>
        </a:graphic>
      </p:graphicFrame>
    </p:spTree>
    <p:extLst>
      <p:ext uri="{BB962C8B-B14F-4D97-AF65-F5344CB8AC3E}">
        <p14:creationId xmlns:p14="http://schemas.microsoft.com/office/powerpoint/2010/main" val="2404274734"/>
      </p:ext>
    </p:extLst>
  </p:cSld>
  <p:clrMapOvr>
    <a:masterClrMapping/>
  </p:clrMapOvr>
  <p:timing>
    <p:tnLst>
      <p:par>
        <p:cTn id="1" dur="indefinite" restart="never" nodeType="tmRoot"/>
      </p:par>
    </p:tnLst>
  </p:timing>
</p:sld>
</file>

<file path=ppt/slides/slide159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1598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61595126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20186001085912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ACEPTACIÓN CARGO PROFESIONAL GRADO 3 OPEC 57137 SENA REGIONAL SOGAMOSO BOYACA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20186001085922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20186001085942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 OFICIO A LA CNSC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20186001085952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PETICION LISTA DEPARTAMENTAL ORIENTADORES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20186001085982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CAMBIO NUMERO DE CEDULA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20186001085992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20186001086022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DERECHO DE PETICION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20186001086032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20186001086052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4405221"/>
      </p:ext>
    </p:extLst>
  </p:cSld>
  <p:clrMapOvr>
    <a:masterClrMapping/>
  </p:clrMapOvr>
  <p:timing>
    <p:tnLst>
      <p:par>
        <p:cTn id="1" dur="indefinite" restart="never" nodeType="tmRoot"/>
      </p:par>
    </p:tnLst>
  </p:timing>
</p:sld>
</file>

<file path=ppt/slides/slide159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1599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67936977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20186001086072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PETICIÓN DE DOCUMENTOS Y DE INFORMACIÓN DEL PROCESO DE ACEPTACIÓN DEL CARGO CÓDIGO OPEC 62089 DELA CONVOCATORIA 436 DE 2017.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20186001086082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20186001086092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20186001086102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INFORMACIÓN </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20181700695041</a:t>
                      </a:r>
                    </a:p>
                  </a:txBody>
                  <a:tcPr marL="7620" marR="7620" marT="7620" marB="0" anchor="ctr"/>
                </a:tc>
              </a:tr>
              <a:tr h="412045">
                <a:tc>
                  <a:txBody>
                    <a:bodyPr/>
                    <a:lstStyle/>
                    <a:p>
                      <a:pPr algn="ctr" fontAlgn="ctr"/>
                      <a:r>
                        <a:rPr lang="es-CO" sz="600" b="0" i="0" u="none" strike="noStrike">
                          <a:effectLst/>
                          <a:latin typeface="Arial"/>
                        </a:rPr>
                        <a:t>20186001086122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REPORTE RENUNCIA NOMBRAMIENTO PLATA TEMPORAL DE LA SECRETARIA DISTRITAL - SOLICITUD DE VERIFICACION LISTA DE ELEGIBLES CORRESPONDIENTE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20186001086192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20186001086202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20186001086242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20186001086262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LISTA DE ELEGIBLES RESOLUCIÓN 20182120147505 OPEC 57894</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003995256"/>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Subtítulo 2"/>
          <p:cNvSpPr txBox="1">
            <a:spLocks/>
          </p:cNvSpPr>
          <p:nvPr/>
        </p:nvSpPr>
        <p:spPr>
          <a:xfrm>
            <a:off x="611560" y="1052736"/>
            <a:ext cx="7992888" cy="5116591"/>
          </a:xfrm>
          <a:prstGeom prst="rect">
            <a:avLst/>
          </a:prstGeom>
        </p:spPr>
        <p:txBody>
          <a:bodyPr vert="horz" lIns="91440" tIns="45720" rIns="91440" bIns="45720" rtlCol="0">
            <a:normAutofit/>
          </a:bodyPr>
          <a:lst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just">
              <a:buNone/>
            </a:pPr>
            <a:endParaRPr lang="es-ES" sz="2000" b="1" dirty="0" smtClean="0">
              <a:latin typeface="Arial" panose="020B0604020202020204" pitchFamily="34" charset="0"/>
              <a:cs typeface="Arial" panose="020B0604020202020204" pitchFamily="34" charset="0"/>
            </a:endParaRPr>
          </a:p>
        </p:txBody>
      </p:sp>
      <p:graphicFrame>
        <p:nvGraphicFramePr>
          <p:cNvPr id="3" name="Tabla 2"/>
          <p:cNvGraphicFramePr>
            <a:graphicFrameLocks noGrp="1"/>
          </p:cNvGraphicFramePr>
          <p:nvPr>
            <p:extLst>
              <p:ext uri="{D42A27DB-BD31-4B8C-83A1-F6EECF244321}">
                <p14:modId xmlns:p14="http://schemas.microsoft.com/office/powerpoint/2010/main" val="969566737"/>
              </p:ext>
            </p:extLst>
          </p:nvPr>
        </p:nvGraphicFramePr>
        <p:xfrm>
          <a:off x="539551" y="1340767"/>
          <a:ext cx="8208913" cy="4692962"/>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1406">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74007">
                <a:tc>
                  <a:txBody>
                    <a:bodyPr/>
                    <a:lstStyle/>
                    <a:p>
                      <a:pPr algn="ctr" fontAlgn="ctr"/>
                      <a:r>
                        <a:rPr lang="es-ES" sz="700" b="0" i="0" u="none" strike="noStrike" dirty="0">
                          <a:solidFill>
                            <a:srgbClr val="000000"/>
                          </a:solidFill>
                          <a:effectLst/>
                          <a:latin typeface="Arial" panose="020B0604020202020204" pitchFamily="34" charset="0"/>
                        </a:rPr>
                        <a:t>201810020069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201810020069</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201810020070</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201810020071</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201810020072</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201810020073</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201810020074</a:t>
                      </a:r>
                    </a:p>
                  </a:txBody>
                  <a:tcPr marL="9525" marR="9525" marT="9525" marB="0" anchor="ctr"/>
                </a:tc>
              </a:tr>
              <a:tr h="403514">
                <a:tc>
                  <a:txBody>
                    <a:bodyPr/>
                    <a:lstStyle/>
                    <a:p>
                      <a:pPr algn="ctr" fontAlgn="ctr"/>
                      <a:r>
                        <a:rPr lang="es-ES" sz="700" b="0" i="0" u="none" strike="noStrike">
                          <a:solidFill>
                            <a:srgbClr val="000000"/>
                          </a:solidFill>
                          <a:effectLst/>
                          <a:latin typeface="Arial" panose="020B0604020202020204" pitchFamily="34" charset="0"/>
                        </a:rPr>
                        <a:t>201810020075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201810020075</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201810020076</a:t>
                      </a:r>
                    </a:p>
                  </a:txBody>
                  <a:tcPr marL="9525" marR="9525" marT="9525" marB="0" anchor="ctr"/>
                </a:tc>
              </a:tr>
              <a:tr h="403514">
                <a:tc>
                  <a:txBody>
                    <a:bodyPr/>
                    <a:lstStyle/>
                    <a:p>
                      <a:pPr algn="ctr" fontAlgn="ctr"/>
                      <a:r>
                        <a:rPr lang="es-ES" sz="700" b="0" i="0" u="none" strike="noStrike">
                          <a:solidFill>
                            <a:srgbClr val="000000"/>
                          </a:solidFill>
                          <a:effectLst/>
                          <a:latin typeface="Arial" panose="020B0604020202020204" pitchFamily="34" charset="0"/>
                        </a:rPr>
                        <a:t>201810020077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201810020077</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201810020078</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201810020079</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201810020080</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201810020081</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201810020082</a:t>
                      </a:r>
                    </a:p>
                  </a:txBody>
                  <a:tcPr marL="9525" marR="9525" marT="9525" marB="0" anchor="ctr"/>
                </a:tc>
              </a:tr>
              <a:tr h="274007">
                <a:tc>
                  <a:txBody>
                    <a:bodyPr/>
                    <a:lstStyle/>
                    <a:p>
                      <a:pPr algn="ctr" fontAlgn="ctr"/>
                      <a:r>
                        <a:rPr lang="es-ES" sz="700" b="0" i="0" u="none" strike="noStrike">
                          <a:solidFill>
                            <a:srgbClr val="000000"/>
                          </a:solidFill>
                          <a:effectLst/>
                          <a:latin typeface="Arial" panose="020B0604020202020204" pitchFamily="34" charset="0"/>
                        </a:rPr>
                        <a:t>201810020083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201810020083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16</a:t>
            </a:fld>
            <a:endParaRPr lang="es-CO"/>
          </a:p>
        </p:txBody>
      </p:sp>
    </p:spTree>
    <p:extLst>
      <p:ext uri="{BB962C8B-B14F-4D97-AF65-F5344CB8AC3E}">
        <p14:creationId xmlns:p14="http://schemas.microsoft.com/office/powerpoint/2010/main" val="4211569280"/>
      </p:ext>
    </p:extLst>
  </p:cSld>
  <p:clrMapOvr>
    <a:masterClrMapping/>
  </p:clrMapOvr>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65494415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201811010088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201811010088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201811010089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201811010090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201811010091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201811010092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201811010093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201811010094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201811010095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201811010095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201811010096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201811010096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201811010097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201811010097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201811010098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201811010098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201811010099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201811010099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201811010100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201811010100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201811010101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201811010101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201811010102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201811010102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201811010103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201811010103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160</a:t>
            </a:fld>
            <a:endParaRPr lang="es-CO"/>
          </a:p>
        </p:txBody>
      </p:sp>
    </p:spTree>
    <p:extLst>
      <p:ext uri="{BB962C8B-B14F-4D97-AF65-F5344CB8AC3E}">
        <p14:creationId xmlns:p14="http://schemas.microsoft.com/office/powerpoint/2010/main" val="4267109546"/>
      </p:ext>
    </p:extLst>
  </p:cSld>
  <p:clrMapOvr>
    <a:masterClrMapping/>
  </p:clrMapOvr>
  <p:timing>
    <p:tnLst>
      <p:par>
        <p:cTn id="1" dur="indefinite" restart="never" nodeType="tmRoot"/>
      </p:par>
    </p:tnLst>
  </p:timing>
</p:sld>
</file>

<file path=ppt/slides/slide160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1600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56210599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20186001086292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20192230006531</a:t>
                      </a:r>
                    </a:p>
                  </a:txBody>
                  <a:tcPr marL="7620" marR="7620" marT="7620" marB="0" anchor="ctr"/>
                </a:tc>
              </a:tr>
              <a:tr h="446138">
                <a:tc>
                  <a:txBody>
                    <a:bodyPr/>
                    <a:lstStyle/>
                    <a:p>
                      <a:pPr algn="ctr" fontAlgn="ctr"/>
                      <a:r>
                        <a:rPr lang="es-CO" sz="600" b="0" i="0" u="none" strike="noStrike">
                          <a:effectLst/>
                          <a:latin typeface="Arial"/>
                        </a:rPr>
                        <a:t>20186001086302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VIRLEY DEL SOCORRO MILLAN LOMBANAOPEC CONVOCATORIA 604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20186001086312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20186001086322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RESPUESTA RADICADO NO. 20186001023862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20186001086332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INSCRIPCION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20186001086362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20182230696151</a:t>
                      </a:r>
                    </a:p>
                  </a:txBody>
                  <a:tcPr marL="7620" marR="7620" marT="7620" marB="0" anchor="ctr"/>
                </a:tc>
              </a:tr>
              <a:tr h="412045">
                <a:tc>
                  <a:txBody>
                    <a:bodyPr/>
                    <a:lstStyle/>
                    <a:p>
                      <a:pPr algn="ctr" fontAlgn="ctr"/>
                      <a:r>
                        <a:rPr lang="es-CO" sz="600" b="0" i="0" u="none" strike="noStrike">
                          <a:effectLst/>
                          <a:latin typeface="Arial"/>
                        </a:rPr>
                        <a:t>20186001086372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AUTO CNSC 20182000016264 DEL 15 DE NOVIEMBRE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20186001086382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SOLICITUD DE INFORMACION </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20195000010401</a:t>
                      </a:r>
                    </a:p>
                  </a:txBody>
                  <a:tcPr marL="7620" marR="7620" marT="7620" marB="0" anchor="ctr"/>
                </a:tc>
              </a:tr>
              <a:tr h="493103">
                <a:tc>
                  <a:txBody>
                    <a:bodyPr/>
                    <a:lstStyle/>
                    <a:p>
                      <a:pPr algn="ctr" fontAlgn="ctr"/>
                      <a:r>
                        <a:rPr lang="es-CO" sz="600" b="0" i="0" u="none" strike="noStrike">
                          <a:effectLst/>
                          <a:latin typeface="Arial"/>
                        </a:rPr>
                        <a:t>20186001086392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AUTO CNSC 20182000016264 DEL 15 DE NOVIEMBRE DE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541156144"/>
      </p:ext>
    </p:extLst>
  </p:cSld>
  <p:clrMapOvr>
    <a:masterClrMapping/>
  </p:clrMapOvr>
  <p:timing>
    <p:tnLst>
      <p:par>
        <p:cTn id="1" dur="indefinite" restart="never" nodeType="tmRoot"/>
      </p:par>
    </p:tnLst>
  </p:timing>
</p:sld>
</file>

<file path=ppt/slides/slide160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1601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21795479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20186001086402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20186001086412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DE CORREO ELECTRONICO - SOLICITUD RECUPERAR CONTRASEÑA SIMO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20186001086422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20186001086432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OFICIO CON COPIA A LA CNSC</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20186001086442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20186001086452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436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20186001086462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DERECHO DE PETICION - EDUARDO DE JESUS MONTOYA PEREZ</a:t>
                      </a:r>
                    </a:p>
                  </a:txBody>
                  <a:tcPr marL="7620" marR="7620" marT="7620" marB="0" anchor="ctr"/>
                </a:tc>
                <a:tc>
                  <a:txBody>
                    <a:bodyPr/>
                    <a:lstStyle/>
                    <a:p>
                      <a:pPr algn="ctr" fontAlgn="ctr"/>
                      <a:r>
                        <a:rPr lang="es-CO" sz="600" b="0" i="0" u="none" strike="noStrike">
                          <a:effectLst/>
                          <a:latin typeface="Arial"/>
                        </a:rPr>
                        <a:t>2/01/2019</a:t>
                      </a:r>
                    </a:p>
                  </a:txBody>
                  <a:tcPr marL="7620" marR="7620" marT="7620" marB="0" anchor="ctr"/>
                </a:tc>
                <a:tc>
                  <a:txBody>
                    <a:bodyPr/>
                    <a:lstStyle/>
                    <a:p>
                      <a:pPr algn="ctr" fontAlgn="ctr"/>
                      <a:r>
                        <a:rPr lang="es-CO" sz="600" b="0" i="0" u="none" strike="noStrike">
                          <a:effectLst/>
                          <a:latin typeface="Arial"/>
                        </a:rPr>
                        <a:t>20192010000431</a:t>
                      </a:r>
                    </a:p>
                  </a:txBody>
                  <a:tcPr marL="7620" marR="7620" marT="7620" marB="0" anchor="ctr"/>
                </a:tc>
              </a:tr>
              <a:tr h="412045">
                <a:tc>
                  <a:txBody>
                    <a:bodyPr/>
                    <a:lstStyle/>
                    <a:p>
                      <a:pPr algn="ctr" fontAlgn="ctr"/>
                      <a:r>
                        <a:rPr lang="es-CO" sz="600" b="0" i="0" u="none" strike="noStrike">
                          <a:effectLst/>
                          <a:latin typeface="Arial"/>
                        </a:rPr>
                        <a:t>20186001086472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INSCRIPCION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20186001086502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OFICIO CON COPIA A LA CNSC</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147441484"/>
      </p:ext>
    </p:extLst>
  </p:cSld>
  <p:clrMapOvr>
    <a:masterClrMapping/>
  </p:clrMapOvr>
  <p:timing>
    <p:tnLst>
      <p:par>
        <p:cTn id="1" dur="indefinite" restart="never" nodeType="tmRoot"/>
      </p:par>
    </p:tnLst>
  </p:timing>
</p:sld>
</file>

<file path=ppt/slides/slide160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1602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3873491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20186001086512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OFICIO CON COPIA A LA CNSC</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20186001086522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OFICIO CON COPIA A LA CNSC</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20186001086532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OFICIO CON COPIA A LA CNSC</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20186001086562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OFICIO CON COPIA A LA CNSC</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20186001086572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OFICIO CON COPIA A LA CNSC</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20186001086582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RESPUESTA CIUDADANA 8-2018-076440 A RESPUESTA SOLICITUD NO. 1-2018-005488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20186001086592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CRM No. 7-2018-043691 - PETICIÓN DE DOCUMENTOS Y DE INFORMACIÓN DEL PROCESO DE ACEPTACIÓN DEL CARGO CÓDIGO OPEC 62089 DELA CONVOCATORIA 436 DE 2017.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20186001086602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CIUDADANA 8-2018-076443 A RESPUESTA PETICION NO. 7-2018-042658 </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20186001086612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104200403"/>
      </p:ext>
    </p:extLst>
  </p:cSld>
  <p:clrMapOvr>
    <a:masterClrMapping/>
  </p:clrMapOvr>
  <p:timing>
    <p:tnLst>
      <p:par>
        <p:cTn id="1" dur="indefinite" restart="never" nodeType="tmRoot"/>
      </p:par>
    </p:tnLst>
  </p:timing>
</p:sld>
</file>

<file path=ppt/slides/slide160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1603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18323589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20186001086632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20192020004581</a:t>
                      </a:r>
                    </a:p>
                  </a:txBody>
                  <a:tcPr marL="7620" marR="7620" marT="7620" marB="0" anchor="ctr"/>
                </a:tc>
              </a:tr>
              <a:tr h="446138">
                <a:tc>
                  <a:txBody>
                    <a:bodyPr/>
                    <a:lstStyle/>
                    <a:p>
                      <a:pPr algn="ctr" fontAlgn="ctr"/>
                      <a:r>
                        <a:rPr lang="es-CO" sz="600" b="0" i="0" u="none" strike="noStrike">
                          <a:effectLst/>
                          <a:latin typeface="Arial"/>
                        </a:rPr>
                        <a:t>20186001086642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20186001086652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vi-VN" sz="600" b="0" i="0" u="none" strike="noStrike">
                          <a:effectLst/>
                          <a:latin typeface="Arial"/>
                        </a:rPr>
                        <a:t>SOLICITUD REUBICACIÓN ENTIDAD RECEPTORA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20186001086662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20192020004671</a:t>
                      </a:r>
                    </a:p>
                  </a:txBody>
                  <a:tcPr marL="7620" marR="7620" marT="7620" marB="0" anchor="ctr"/>
                </a:tc>
              </a:tr>
              <a:tr h="412045">
                <a:tc>
                  <a:txBody>
                    <a:bodyPr/>
                    <a:lstStyle/>
                    <a:p>
                      <a:pPr algn="ctr" fontAlgn="ctr"/>
                      <a:r>
                        <a:rPr lang="es-CO" sz="600" b="0" i="0" u="none" strike="noStrike">
                          <a:effectLst/>
                          <a:latin typeface="Arial"/>
                        </a:rPr>
                        <a:t>20186001086672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CONVOCATORIA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20186001086712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REQUERIMIENTO PARA LA ACTUALIZACION DEL REGISTRO PUBLICO DE CARRERA ADMINISTRATIVA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20186001086722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20186001086732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20192230003641</a:t>
                      </a:r>
                    </a:p>
                  </a:txBody>
                  <a:tcPr marL="7620" marR="7620" marT="7620" marB="0" anchor="ctr"/>
                </a:tc>
              </a:tr>
              <a:tr h="493103">
                <a:tc>
                  <a:txBody>
                    <a:bodyPr/>
                    <a:lstStyle/>
                    <a:p>
                      <a:pPr algn="ctr" fontAlgn="ctr"/>
                      <a:r>
                        <a:rPr lang="es-CO" sz="600" b="0" i="0" u="none" strike="noStrike">
                          <a:effectLst/>
                          <a:latin typeface="Arial"/>
                        </a:rPr>
                        <a:t>20186001086782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BASE DE DATOS REGISTRO PUBLICO MONTERERY CASANARE </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dirty="0">
                          <a:effectLst/>
                          <a:latin typeface="Arial"/>
                        </a:rPr>
                        <a:t>20181700694461</a:t>
                      </a:r>
                    </a:p>
                  </a:txBody>
                  <a:tcPr marL="7620" marR="7620" marT="7620" marB="0" anchor="ctr"/>
                </a:tc>
              </a:tr>
            </a:tbl>
          </a:graphicData>
        </a:graphic>
      </p:graphicFrame>
    </p:spTree>
    <p:extLst>
      <p:ext uri="{BB962C8B-B14F-4D97-AF65-F5344CB8AC3E}">
        <p14:creationId xmlns:p14="http://schemas.microsoft.com/office/powerpoint/2010/main" val="3241043093"/>
      </p:ext>
    </p:extLst>
  </p:cSld>
  <p:clrMapOvr>
    <a:masterClrMapping/>
  </p:clrMapOvr>
  <p:timing>
    <p:tnLst>
      <p:par>
        <p:cTn id="1" dur="indefinite" restart="never" nodeType="tmRoot"/>
      </p:par>
    </p:tnLst>
  </p:timing>
</p:sld>
</file>

<file path=ppt/slides/slide160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1604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00125720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20186001086802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20186001086812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NOMBRAMIENTO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20186001086832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20192230003631</a:t>
                      </a:r>
                    </a:p>
                  </a:txBody>
                  <a:tcPr marL="7620" marR="7620" marT="7620" marB="0" anchor="ctr"/>
                </a:tc>
              </a:tr>
              <a:tr h="412045">
                <a:tc>
                  <a:txBody>
                    <a:bodyPr/>
                    <a:lstStyle/>
                    <a:p>
                      <a:pPr algn="ctr" fontAlgn="ctr"/>
                      <a:r>
                        <a:rPr lang="es-CO" sz="600" b="0" i="0" u="none" strike="noStrike">
                          <a:effectLst/>
                          <a:latin typeface="Arial"/>
                        </a:rPr>
                        <a:t>20186001086882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RESPUESTA RADICADO No. 201842301913732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20186001086892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RESPUESTA RADICADO N° 20182320670601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20186001086902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SUSPENSION CONTRATO DE PRESTACION DE SERVICIOS N° 316 DE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20186001086932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CONCEPTO JURIDICO SOBRE MODIFICACION DE COMPROMISOS LABORES Y COMPETENCIAS COPORTAMENTALES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20186001086942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RADICADO N° 20182130628821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20186001086952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10/01/2019</a:t>
                      </a:r>
                    </a:p>
                  </a:txBody>
                  <a:tcPr marL="7620" marR="7620" marT="7620" marB="0" anchor="ctr"/>
                </a:tc>
                <a:tc>
                  <a:txBody>
                    <a:bodyPr/>
                    <a:lstStyle/>
                    <a:p>
                      <a:pPr algn="ctr" fontAlgn="ctr"/>
                      <a:r>
                        <a:rPr lang="es-CO" sz="600" b="0" i="0" u="none" strike="noStrike" dirty="0">
                          <a:effectLst/>
                          <a:latin typeface="Arial"/>
                        </a:rPr>
                        <a:t>20192110012601</a:t>
                      </a:r>
                    </a:p>
                  </a:txBody>
                  <a:tcPr marL="7620" marR="7620" marT="7620" marB="0" anchor="ctr"/>
                </a:tc>
              </a:tr>
            </a:tbl>
          </a:graphicData>
        </a:graphic>
      </p:graphicFrame>
    </p:spTree>
    <p:extLst>
      <p:ext uri="{BB962C8B-B14F-4D97-AF65-F5344CB8AC3E}">
        <p14:creationId xmlns:p14="http://schemas.microsoft.com/office/powerpoint/2010/main" val="1994308022"/>
      </p:ext>
    </p:extLst>
  </p:cSld>
  <p:clrMapOvr>
    <a:masterClrMapping/>
  </p:clrMapOvr>
  <p:timing>
    <p:tnLst>
      <p:par>
        <p:cTn id="1" dur="indefinite" restart="never" nodeType="tmRoot"/>
      </p:par>
    </p:tnLst>
  </p:timing>
</p:sld>
</file>

<file path=ppt/slides/slide160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1605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74734814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20186001086972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DERECHO DE PETICION ARTICULO 23 DE CPN - CONVOCATORIA 426 DE 2016</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20182110694061</a:t>
                      </a:r>
                    </a:p>
                  </a:txBody>
                  <a:tcPr marL="7620" marR="7620" marT="7620" marB="0" anchor="ctr"/>
                </a:tc>
              </a:tr>
              <a:tr h="446138">
                <a:tc>
                  <a:txBody>
                    <a:bodyPr/>
                    <a:lstStyle/>
                    <a:p>
                      <a:pPr algn="ctr" fontAlgn="ctr"/>
                      <a:r>
                        <a:rPr lang="es-CO" sz="600" b="0" i="0" u="none" strike="noStrike">
                          <a:effectLst/>
                          <a:latin typeface="Arial"/>
                        </a:rPr>
                        <a:t>20186001086982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CONSULTA DE REFERENCIA DE COMPETENCIA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20186001086992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VERIFICACION LISTA DE ELEGIBLES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20186001087002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VERIFICACION LISTA DE ELEGIBLES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20186001087012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ENVIO DE DOCUMENTOS DE DOCENTE AMENAZADA</a:t>
                      </a: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20192000006261</a:t>
                      </a:r>
                    </a:p>
                  </a:txBody>
                  <a:tcPr marL="7620" marR="7620" marT="7620" marB="0" anchor="ctr"/>
                </a:tc>
              </a:tr>
              <a:tr h="412045">
                <a:tc>
                  <a:txBody>
                    <a:bodyPr/>
                    <a:lstStyle/>
                    <a:p>
                      <a:pPr algn="ctr" fontAlgn="ctr"/>
                      <a:r>
                        <a:rPr lang="es-CO" sz="600" b="0" i="0" u="none" strike="noStrike">
                          <a:effectLst/>
                          <a:latin typeface="Arial"/>
                        </a:rPr>
                        <a:t>20186001087022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REPORTE RENUNCIA DE FUNCIONARIOS 324 DE 2014 - ICA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20186001087032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EJES TEMATICOS - ANEXOS SE ENVIARON VÍA ELECTRONICA)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20186001087052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REQUERIMIENTO ACTUALIZACION DEL REGISTRO PUBLICO DE CARRERA ADMINISTRATIVA </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20181700692841</a:t>
                      </a:r>
                    </a:p>
                  </a:txBody>
                  <a:tcPr marL="7620" marR="7620" marT="7620" marB="0" anchor="ctr"/>
                </a:tc>
              </a:tr>
              <a:tr h="493103">
                <a:tc>
                  <a:txBody>
                    <a:bodyPr/>
                    <a:lstStyle/>
                    <a:p>
                      <a:pPr algn="ctr" fontAlgn="ctr"/>
                      <a:r>
                        <a:rPr lang="es-CO" sz="600" b="0" i="0" u="none" strike="noStrike">
                          <a:effectLst/>
                          <a:latin typeface="Arial"/>
                        </a:rPr>
                        <a:t>20186001087062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PETICION </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dirty="0">
                          <a:effectLst/>
                          <a:latin typeface="Arial"/>
                        </a:rPr>
                        <a:t>20191700009651</a:t>
                      </a:r>
                    </a:p>
                  </a:txBody>
                  <a:tcPr marL="7620" marR="7620" marT="7620" marB="0" anchor="ctr"/>
                </a:tc>
              </a:tr>
            </a:tbl>
          </a:graphicData>
        </a:graphic>
      </p:graphicFrame>
    </p:spTree>
    <p:extLst>
      <p:ext uri="{BB962C8B-B14F-4D97-AF65-F5344CB8AC3E}">
        <p14:creationId xmlns:p14="http://schemas.microsoft.com/office/powerpoint/2010/main" val="4201190603"/>
      </p:ext>
    </p:extLst>
  </p:cSld>
  <p:clrMapOvr>
    <a:masterClrMapping/>
  </p:clrMapOvr>
  <p:timing>
    <p:tnLst>
      <p:par>
        <p:cTn id="1" dur="indefinite" restart="never" nodeType="tmRoot"/>
      </p:par>
    </p:tnLst>
  </p:timing>
</p:sld>
</file>

<file path=ppt/slides/slide160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1606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18006867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20186001087172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APLICACION LISTA DE ELEGIBLES CONCURSO 433 DE 2016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20186001087542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DESVINCULACION DE FUNCIONARIOS NOMBRADOS - CONVOCATORIA 428</a:t>
                      </a:r>
                    </a:p>
                  </a:txBody>
                  <a:tcPr marL="7620" marR="7620" marT="7620" marB="0" anchor="ctr"/>
                </a:tc>
                <a:tc>
                  <a:txBody>
                    <a:bodyPr/>
                    <a:lstStyle/>
                    <a:p>
                      <a:pPr algn="ctr" fontAlgn="ctr"/>
                      <a:r>
                        <a:rPr lang="es-CO" sz="600" b="0" i="0" u="none" strike="noStrike">
                          <a:effectLst/>
                          <a:latin typeface="Arial"/>
                        </a:rPr>
                        <a:t>10/01/2019</a:t>
                      </a:r>
                    </a:p>
                  </a:txBody>
                  <a:tcPr marL="7620" marR="7620" marT="7620" marB="0" anchor="ctr"/>
                </a:tc>
                <a:tc>
                  <a:txBody>
                    <a:bodyPr/>
                    <a:lstStyle/>
                    <a:p>
                      <a:pPr algn="ctr" fontAlgn="ctr"/>
                      <a:r>
                        <a:rPr lang="es-CO" sz="600" b="0" i="0" u="none" strike="noStrike">
                          <a:effectLst/>
                          <a:latin typeface="Arial"/>
                        </a:rPr>
                        <a:t>20195000011271</a:t>
                      </a:r>
                    </a:p>
                  </a:txBody>
                  <a:tcPr marL="7620" marR="7620" marT="7620" marB="0" anchor="ctr"/>
                </a:tc>
              </a:tr>
              <a:tr h="412045">
                <a:tc>
                  <a:txBody>
                    <a:bodyPr/>
                    <a:lstStyle/>
                    <a:p>
                      <a:pPr algn="ctr" fontAlgn="ctr"/>
                      <a:r>
                        <a:rPr lang="es-CO" sz="600" b="0" i="0" u="none" strike="noStrike">
                          <a:effectLst/>
                          <a:latin typeface="Arial"/>
                        </a:rPr>
                        <a:t>20186001087612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CANCELACION EN EL REGISTRO PUBLICO DE CARRERA ADMINISTRATIVA DE MARTHA YOLANDA PARRA ACOSTA CC 40021891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20186001087622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CANCELACION EN EL REGISTRO PUBLICO DE CARRERA ADMINISTRATIVA DE HERY JOSE SANCHEZ MARTINEZ CC 79310336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20186001087632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CANCELACION EN EL REGISTRO PUBLICO DE CARRERA ADMINISTRATIVA DE MARIA GLORIA RAMIREZ DIAZ CC 23274512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20186001087652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CANCELACION EN EL REGISTRO PUBLICO DE CARRERA ADMINISTRATIVA DE MAUREN YANIRA PINEDA AVILA CC 40022107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20186001087672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CANCELACION EN EL REGISTRO PUBLICO DE CARRERA ADMINISTRATIVA DE ANGELA TRUJILLO CABEZAS CC 28698222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20186001087692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CANCELACION EN EL REGISTRO PUBLICO DE CARRERA ADMINISTRATIVA DE LUZ MARINA RODRIGUEZ CORREDOR CC 40022234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20186001087702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CANCELACION EN EL REGISTRO PUBLICO DE CARRERA ADMINISTRATIVA DE MARIA ALICIA RODRIGUEZ VILLAMIL CC 40010315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217059899"/>
      </p:ext>
    </p:extLst>
  </p:cSld>
  <p:clrMapOvr>
    <a:masterClrMapping/>
  </p:clrMapOvr>
  <p:timing>
    <p:tnLst>
      <p:par>
        <p:cTn id="1" dur="indefinite" restart="never" nodeType="tmRoot"/>
      </p:par>
    </p:tnLst>
  </p:timing>
</p:sld>
</file>

<file path=ppt/slides/slide160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1607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04805329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20186001087712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SOLICITUD DE CANCELACION EN EL REGISTRO PUBLICO DE CARRERA ADMINISTRATIVA DE LAZARO GONZALEZ CC 7922842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20186001087742</a:t>
                      </a:r>
                    </a:p>
                  </a:txBody>
                  <a:tcPr marL="7620" marR="7620" marT="7620" marB="0" anchor="ctr"/>
                </a:tc>
                <a:tc>
                  <a:txBody>
                    <a:bodyPr/>
                    <a:lstStyle/>
                    <a:p>
                      <a:pPr algn="ctr" fontAlgn="ctr"/>
                      <a:r>
                        <a:rPr lang="es-CO" sz="600" b="0" i="0" u="none" strike="noStrike">
                          <a:effectLst/>
                          <a:latin typeface="Arial"/>
                        </a:rPr>
                        <a:t>21/12/2018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CANCELACION EN EL REGISTRO PUBLICO DE CARRERA ADMINISTRATIVA DE SONIA ESPERANZA SAENZ PARDO CC 40036768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20186001088382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JUZGADO DE EJECUCION DE PENAS Y MEDIDAS DE SEGURIDAD DE ARAUCA JUAN MANUEL CARRILLO MORENO Y OTRA-2018-00404-00</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20186001088482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A ORFEO 201841730101251792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20186001088572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ADMITE ACCION DE TUTELA </a:t>
                      </a:r>
                      <a:br>
                        <a:rPr lang="es-CO" sz="600" b="0" i="0" u="none" strike="noStrike">
                          <a:effectLst/>
                          <a:latin typeface="Arial"/>
                        </a:rPr>
                      </a:br>
                      <a:r>
                        <a:rPr lang="es-CO" sz="600" b="0" i="0" u="none" strike="noStrike">
                          <a:effectLst/>
                          <a:latin typeface="Arial"/>
                        </a:rPr>
                        <a:t>EXPEDIENTE 2018-486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20186001088742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CONCEDE FALLO ACCION DE TUTELA </a:t>
                      </a:r>
                      <a:br>
                        <a:rPr lang="es-CO" sz="600" b="0" i="0" u="none" strike="noStrike">
                          <a:effectLst/>
                          <a:latin typeface="Arial"/>
                        </a:rPr>
                      </a:br>
                      <a:r>
                        <a:rPr lang="es-CO" sz="600" b="0" i="0" u="none" strike="noStrike">
                          <a:effectLst/>
                          <a:latin typeface="Arial"/>
                        </a:rPr>
                        <a:t>EXPEDIENTE 201800285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20186001088762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ENVIO DOCUMENTOS PARA CONTINUAR EL TRAMITE DE SOLICITUDES DE ACTUALIZACION EN EL REGISTRO PUBLICO DE CARRERA </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20181700694611</a:t>
                      </a:r>
                    </a:p>
                  </a:txBody>
                  <a:tcPr marL="7620" marR="7620" marT="7620" marB="0" anchor="ctr"/>
                </a:tc>
              </a:tr>
              <a:tr h="412045">
                <a:tc>
                  <a:txBody>
                    <a:bodyPr/>
                    <a:lstStyle/>
                    <a:p>
                      <a:pPr algn="ctr" fontAlgn="ctr"/>
                      <a:r>
                        <a:rPr lang="es-CO" sz="600" b="0" i="0" u="none" strike="noStrike">
                          <a:effectLst/>
                          <a:latin typeface="Arial"/>
                        </a:rPr>
                        <a:t>20186001088822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PROCESO ADELANTADO LISTA DE ELEGIBLES RESOLUCION  20182210101125 DEL 15 DE AGOSTO DE 2018 OPEC 39792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20186001088932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USO DIRECTO LISTA DE ELEGIBLES CONVOCATORIA 433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825696249"/>
      </p:ext>
    </p:extLst>
  </p:cSld>
  <p:clrMapOvr>
    <a:masterClrMapping/>
  </p:clrMapOvr>
  <p:timing>
    <p:tnLst>
      <p:par>
        <p:cTn id="1" dur="indefinite" restart="never" nodeType="tmRoot"/>
      </p:par>
    </p:tnLst>
  </p:timing>
</p:sld>
</file>

<file path=ppt/slides/slide160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1608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33030483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20186001088992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DERECHO DE PETICION - CONVOCATORIA 436 DEL 2017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20186001089012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TRASLADOI POR COMPETENCIA - E-2018-370126 - SOLICITUD DE INFORMACION CONVOCATORIA 434 - JULIO CESAR FONSECA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20186001089022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RESPETUOSA REINTEGRO RECURSOS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20186001089032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TRASLADOI POR COMPETENCIA - E-2018-378371 - SOLICITUD DE INFORMACION CONVOCATORIA 434 - DIANA CUELLAR</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20186001089052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TRASLADOI POR COMPETENCIA - E-2018-397132 - SOLICITUD DE INFORMACION CONVOCATORIA 433 - NESTOR JAVIOER CORTES CORTES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20186001089082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TRASLADOI POR COMPETENCIA - E-2018-411186 - SOLICITUD DE INFORMACION CONVOCATORIA 507-591 - JAIME ALBERTO MOLINA</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20192210010971</a:t>
                      </a:r>
                    </a:p>
                  </a:txBody>
                  <a:tcPr marL="7620" marR="7620" marT="7620" marB="0" anchor="ctr"/>
                </a:tc>
              </a:tr>
              <a:tr h="412045">
                <a:tc>
                  <a:txBody>
                    <a:bodyPr/>
                    <a:lstStyle/>
                    <a:p>
                      <a:pPr algn="ctr" fontAlgn="ctr"/>
                      <a:r>
                        <a:rPr lang="es-CO" sz="600" b="0" i="0" u="none" strike="noStrike">
                          <a:effectLst/>
                          <a:latin typeface="Arial"/>
                        </a:rPr>
                        <a:t>20186001089092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TRASLADOI POR COMPETENCIA - E-2018-400588 - SOLICITUD DE INFORMACION CONVOCATORIA 433 - HAROLD BOLAÑO DE LA HOZ</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20186001089102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TRASLADO POR COMPETENCIA - E-2018-408272 - SOLICITUD DE INFORMACION CONVOCATORIA 507-591 - JULIO CESAR TRIANA MURILLO</a:t>
                      </a:r>
                    </a:p>
                  </a:txBody>
                  <a:tcPr marL="7620" marR="7620" marT="7620" marB="0" anchor="ctr"/>
                </a:tc>
                <a:tc>
                  <a:txBody>
                    <a:bodyPr/>
                    <a:lstStyle/>
                    <a:p>
                      <a:pPr algn="ctr" fontAlgn="ctr"/>
                      <a:r>
                        <a:rPr lang="es-CO" sz="600" b="0" i="0" u="none" strike="noStrike">
                          <a:effectLst/>
                          <a:latin typeface="Arial"/>
                        </a:rPr>
                        <a:t>10/01/2019</a:t>
                      </a:r>
                    </a:p>
                  </a:txBody>
                  <a:tcPr marL="7620" marR="7620" marT="7620" marB="0" anchor="ctr"/>
                </a:tc>
                <a:tc>
                  <a:txBody>
                    <a:bodyPr/>
                    <a:lstStyle/>
                    <a:p>
                      <a:pPr algn="ctr" fontAlgn="ctr"/>
                      <a:r>
                        <a:rPr lang="es-CO" sz="600" b="0" i="0" u="none" strike="noStrike">
                          <a:effectLst/>
                          <a:latin typeface="Arial"/>
                        </a:rPr>
                        <a:t>20192210011221</a:t>
                      </a:r>
                    </a:p>
                  </a:txBody>
                  <a:tcPr marL="7620" marR="7620" marT="7620" marB="0" anchor="ctr"/>
                </a:tc>
              </a:tr>
              <a:tr h="493103">
                <a:tc>
                  <a:txBody>
                    <a:bodyPr/>
                    <a:lstStyle/>
                    <a:p>
                      <a:pPr algn="ctr" fontAlgn="ctr"/>
                      <a:r>
                        <a:rPr lang="es-CO" sz="600" b="0" i="0" u="none" strike="noStrike">
                          <a:effectLst/>
                          <a:latin typeface="Arial"/>
                        </a:rPr>
                        <a:t>20186001089112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DE ADMINISTRACION DE  CARRERA ADMINISTRATIVA</a:t>
                      </a:r>
                    </a:p>
                  </a:txBody>
                  <a:tcPr marL="7620" marR="7620" marT="7620" marB="0" anchor="ctr"/>
                </a:tc>
                <a:tc>
                  <a:txBody>
                    <a:bodyPr/>
                    <a:lstStyle/>
                    <a:p>
                      <a:pPr algn="ctr" fontAlgn="ctr"/>
                      <a:r>
                        <a:rPr lang="es-CO" sz="600" b="0" i="0" u="none" strike="noStrike">
                          <a:effectLst/>
                          <a:latin typeface="Arial"/>
                        </a:rPr>
                        <a:t>TRASLADOI POR COMPETENCIA - E-2018-408206 - SOLICITUD DE INFORMACION CONVOCATORIA 428 - CONCURSANTES CONVOCATORIA 428 - kadr1983@hotmail.com - ANEXO SIN CD NI FIRMAS MENCIONADAS EN OFICIO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792542315"/>
      </p:ext>
    </p:extLst>
  </p:cSld>
  <p:clrMapOvr>
    <a:masterClrMapping/>
  </p:clrMapOvr>
  <p:timing>
    <p:tnLst>
      <p:par>
        <p:cTn id="1" dur="indefinite" restart="never" nodeType="tmRoot"/>
      </p:par>
    </p:tnLst>
  </p:timing>
</p:sld>
</file>

<file path=ppt/slides/slide160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1609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05623067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20186001089162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TRASLADOI POR COMPETENCIA - E-2018-410231 - PRESUNTA VULNERACION DE DERECHOS DE CARRERA ADMINISTRATIVA DE DORIS STELLA TEJEDA PUENTES CC 31841192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20186001089172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TRASLADOI POR COMPETENCIA - E-2018-436866 - SOLICITUD DE INFORMACION.NO ADJUNTA PETICION MENCIONADA EN CORREO ELECTRONICO - ALEXANDRA CORDOBA MINISTERIO DEL INTERIOR</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20186001089192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TRASLADOI POR COMPETENCIA - E-2018-444330 - SOLICITUD DE INFORMACION CONVOCATORIA 436 - JOSE HILARIO CLAROS COLLAZOS - SEUP</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20192120010991</a:t>
                      </a:r>
                    </a:p>
                  </a:txBody>
                  <a:tcPr marL="7620" marR="7620" marT="7620" marB="0" anchor="ctr"/>
                </a:tc>
              </a:tr>
              <a:tr h="412045">
                <a:tc>
                  <a:txBody>
                    <a:bodyPr/>
                    <a:lstStyle/>
                    <a:p>
                      <a:pPr algn="ctr" fontAlgn="ctr"/>
                      <a:r>
                        <a:rPr lang="es-CO" sz="600" b="0" i="0" u="none" strike="noStrike">
                          <a:effectLst/>
                          <a:latin typeface="Arial"/>
                        </a:rPr>
                        <a:t>20186001089212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TRASLADO POR COMPETENCIA - E-2018-442789 - SOLICITUD DE INFORMACION CONVOCATORIA 436 - JOSE HILARIO CLAROS COLLAZOS - SEUP</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20186001089222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TRASLADO POR COMPETENCIA - E-2018-436944 - SOLICITUD DE INFORMACION CONVOCATORIA 437 - GUSTAVO JAVIER SANCHEZ GUARIN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20186001089342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RESPUESTA RADICADO 20182010670371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20186001089492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DERECHO DE PETICION CONV 433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20186001089512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CORRECCION CEDULA DE MARIA DEL PILAR SERRANO VARGAS CC 51653748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20186001089592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INCUMPLIMIENTO PAGO DE RECURSOS PENDIENTES CONV. 426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124924128"/>
      </p:ext>
    </p:extLst>
  </p:cSld>
  <p:clrMapOvr>
    <a:masterClrMapping/>
  </p:clrMapOvr>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7616919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201811010104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201811010104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201811010105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201811010105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201811020005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201811020006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201811020007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201811020008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201811020014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161</a:t>
            </a:fld>
            <a:endParaRPr lang="es-CO"/>
          </a:p>
        </p:txBody>
      </p:sp>
    </p:spTree>
    <p:extLst>
      <p:ext uri="{BB962C8B-B14F-4D97-AF65-F5344CB8AC3E}">
        <p14:creationId xmlns:p14="http://schemas.microsoft.com/office/powerpoint/2010/main" val="3620614921"/>
      </p:ext>
    </p:extLst>
  </p:cSld>
  <p:clrMapOvr>
    <a:masterClrMapping/>
  </p:clrMapOvr>
  <p:timing>
    <p:tnLst>
      <p:par>
        <p:cTn id="1" dur="indefinite" restart="never" nodeType="tmRoot"/>
      </p:par>
    </p:tnLst>
  </p:timing>
</p:sld>
</file>

<file path=ppt/slides/slide161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1610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25901242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20186001089672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TRASLADO POR COMPETENCIA - E-2018564975 - NOVEDAD REQUERIMIENTOS MINIMOS CARGO DE TECNOLOGO 430-06 Y PROFESIONAL JUNIOR 300-01  - DAYHANA PEREZ CORTES </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20183200695461</a:t>
                      </a:r>
                    </a:p>
                  </a:txBody>
                  <a:tcPr marL="7620" marR="7620" marT="7620" marB="0" anchor="ctr"/>
                </a:tc>
              </a:tr>
              <a:tr h="446138">
                <a:tc>
                  <a:txBody>
                    <a:bodyPr/>
                    <a:lstStyle/>
                    <a:p>
                      <a:pPr algn="ctr" fontAlgn="ctr"/>
                      <a:r>
                        <a:rPr lang="es-CO" sz="600" b="0" i="0" u="none" strike="noStrike">
                          <a:effectLst/>
                          <a:latin typeface="Arial"/>
                        </a:rPr>
                        <a:t>20186001089792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TRASLADO POR COMPETENCIA - E-2018574288 - SOLICITUD DE INTERVENCION POR PROCESO DE CONVOCATORIA 431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20186001089802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FACTURA DE VENTA N° 1262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20186001089812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TRASLADO POR COMPETENCIA - E-2018576356 - INCUMPLIMIENTO DEL SENA POR NOTIFICACION DE ELEGIBLES </a:t>
                      </a:r>
                      <a:br>
                        <a:rPr lang="es-CO" sz="600" b="0" i="0" u="none" strike="noStrike">
                          <a:effectLst/>
                          <a:latin typeface="Arial"/>
                        </a:rPr>
                      </a:br>
                      <a:r>
                        <a:rPr lang="es-CO" sz="600" b="0" i="0" u="none" strike="noStrike">
                          <a:effectLst/>
                          <a:latin typeface="Arial"/>
                        </a:rPr>
                        <a:t>LUIS FERNANDO OSORIO NORIEGA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20186001089822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REQUERIMIENTO PARA LA ACTUALIZACION DE REGISTRO PUBLICO </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20181700696491</a:t>
                      </a:r>
                    </a:p>
                  </a:txBody>
                  <a:tcPr marL="7620" marR="7620" marT="7620" marB="0" anchor="ctr"/>
                </a:tc>
              </a:tr>
              <a:tr h="412045">
                <a:tc>
                  <a:txBody>
                    <a:bodyPr/>
                    <a:lstStyle/>
                    <a:p>
                      <a:pPr algn="ctr" fontAlgn="ctr"/>
                      <a:r>
                        <a:rPr lang="es-CO" sz="600" b="0" i="0" u="none" strike="noStrike">
                          <a:effectLst/>
                          <a:latin typeface="Arial"/>
                        </a:rPr>
                        <a:t>20186001089852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RECURSO DE REPOSICION INVAMA CONV. 649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20186001089962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IRREGULARIDADES EN LAS PRUEBAS REALIZADAS EN LA CONVOCATORIA 428 DE 2016</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20192120010591</a:t>
                      </a:r>
                    </a:p>
                  </a:txBody>
                  <a:tcPr marL="7620" marR="7620" marT="7620" marB="0" anchor="ctr"/>
                </a:tc>
              </a:tr>
              <a:tr h="412045">
                <a:tc>
                  <a:txBody>
                    <a:bodyPr/>
                    <a:lstStyle/>
                    <a:p>
                      <a:pPr algn="ctr" fontAlgn="ctr"/>
                      <a:r>
                        <a:rPr lang="es-CO" sz="600" b="0" i="0" u="none" strike="noStrike">
                          <a:effectLst/>
                          <a:latin typeface="Arial"/>
                        </a:rPr>
                        <a:t>20186001089972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QUEJA CONTRA LA ALCALDIA MUNICIPAL DE FUNZA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20186001090012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RESPUESTA A RADICADO 20185000639951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215113089"/>
      </p:ext>
    </p:extLst>
  </p:cSld>
  <p:clrMapOvr>
    <a:masterClrMapping/>
  </p:clrMapOvr>
  <p:timing>
    <p:tnLst>
      <p:par>
        <p:cTn id="1" dur="indefinite" restart="never" nodeType="tmRoot"/>
      </p:par>
    </p:tnLst>
  </p:timing>
</p:sld>
</file>

<file path=ppt/slides/slide161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1611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026244792"/>
              </p:ext>
            </p:extLst>
          </p:nvPr>
        </p:nvGraphicFramePr>
        <p:xfrm>
          <a:off x="539552" y="1268761"/>
          <a:ext cx="8208913" cy="440709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20186001090082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CONVOCATORIA 436 DE 2017 SENA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20186001090172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ELEGIBLES OPEC 56939 CONVOCATORIA 436 DE 2017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20186001090332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ADMITE ACCION DE TUTELA </a:t>
                      </a:r>
                      <a:br>
                        <a:rPr lang="es-CO" sz="600" b="0" i="0" u="none" strike="noStrike">
                          <a:effectLst/>
                          <a:latin typeface="Arial"/>
                        </a:rPr>
                      </a:br>
                      <a:r>
                        <a:rPr lang="es-CO" sz="600" b="0" i="0" u="none" strike="noStrike">
                          <a:effectLst/>
                          <a:latin typeface="Arial"/>
                        </a:rPr>
                        <a:t>EXPEDIENTE 2018-00265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20186001090442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PAGO COSTOS PARA PROVEER EMPLEOS VACANTES EN LA CDN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b"/>
                      <a:r>
                        <a:rPr lang="es-CO" sz="600" b="0" i="0" u="none" strike="noStrike">
                          <a:effectLst/>
                          <a:latin typeface="Arial"/>
                        </a:rPr>
                        <a:t>20186001090452</a:t>
                      </a:r>
                    </a:p>
                  </a:txBody>
                  <a:tcPr marL="7620" marR="7620" marT="7620" marB="0" anchor="ctr"/>
                </a:tc>
                <a:tc>
                  <a:txBody>
                    <a:bodyPr/>
                    <a:lstStyle/>
                    <a:p>
                      <a:pPr algn="ctr" fontAlgn="b"/>
                      <a:r>
                        <a:rPr lang="es-CO" sz="600" b="0" i="0" u="none" strike="noStrike">
                          <a:effectLst/>
                          <a:latin typeface="Arial"/>
                        </a:rPr>
                        <a:t>24/12/2018</a:t>
                      </a:r>
                    </a:p>
                  </a:txBody>
                  <a:tcPr marL="7620" marR="7620" marT="7620" marB="0" anchor="ctr"/>
                </a:tc>
                <a:tc>
                  <a:txBody>
                    <a:bodyPr/>
                    <a:lstStyle/>
                    <a:p>
                      <a:pPr algn="ctr" fontAlgn="b"/>
                      <a:r>
                        <a:rPr lang="es-CO" sz="600" b="0" i="0" u="none" strike="noStrike">
                          <a:effectLst/>
                          <a:latin typeface="Arial"/>
                        </a:rPr>
                        <a:t>CONCEPTOS</a:t>
                      </a:r>
                    </a:p>
                  </a:txBody>
                  <a:tcPr marL="7620" marR="7620" marT="7620" marB="0" anchor="ctr"/>
                </a:tc>
                <a:tc>
                  <a:txBody>
                    <a:bodyPr/>
                    <a:lstStyle/>
                    <a:p>
                      <a:pPr algn="ctr" fontAlgn="b"/>
                      <a:r>
                        <a:rPr lang="es-CO" sz="600" b="0" i="0" u="none" strike="noStrike">
                          <a:effectLst/>
                          <a:latin typeface="Arial"/>
                        </a:rPr>
                        <a:t>30</a:t>
                      </a:r>
                    </a:p>
                  </a:txBody>
                  <a:tcPr marL="7620" marR="7620" marT="7620" marB="0" anchor="ctr"/>
                </a:tc>
                <a:tc>
                  <a:txBody>
                    <a:bodyPr/>
                    <a:lstStyle/>
                    <a:p>
                      <a:pPr algn="ctr" fontAlgn="b"/>
                      <a:r>
                        <a:rPr lang="it-IT" sz="600" b="0" i="0" u="none" strike="noStrike">
                          <a:effectLst/>
                          <a:latin typeface="Arial"/>
                        </a:rPr>
                        <a:t>GRUPO CONVOCATORIA 2 - DR. FRIDOLE BALLEN</a:t>
                      </a:r>
                    </a:p>
                  </a:txBody>
                  <a:tcPr marL="7620" marR="7620" marT="7620" marB="0" anchor="ctr"/>
                </a:tc>
                <a:tc>
                  <a:txBody>
                    <a:bodyPr/>
                    <a:lstStyle/>
                    <a:p>
                      <a:pPr algn="ctr" fontAlgn="b"/>
                      <a:r>
                        <a:rPr lang="es-CO" sz="600" b="0" i="0" u="none" strike="noStrike">
                          <a:effectLst/>
                          <a:latin typeface="Arial"/>
                        </a:rPr>
                        <a:t>PROCESO COACTIVO N° 1697</a:t>
                      </a:r>
                    </a:p>
                  </a:txBody>
                  <a:tcPr marL="7620" marR="7620" marT="7620" marB="0" anchor="ctr"/>
                </a:tc>
                <a:tc>
                  <a:txBody>
                    <a:bodyPr/>
                    <a:lstStyle/>
                    <a:p>
                      <a:pPr algn="ctr" fontAlgn="b"/>
                      <a:r>
                        <a:rPr lang="es-CO" sz="600" b="0" i="0" u="none" strike="noStrike">
                          <a:effectLst/>
                          <a:latin typeface="Arial"/>
                        </a:rPr>
                        <a:t>9/01/2019</a:t>
                      </a:r>
                    </a:p>
                  </a:txBody>
                  <a:tcPr marL="7620" marR="7620" marT="7620" marB="0" anchor="ctr"/>
                </a:tc>
                <a:tc>
                  <a:txBody>
                    <a:bodyPr/>
                    <a:lstStyle/>
                    <a:p>
                      <a:pPr algn="ctr" fontAlgn="b"/>
                      <a:r>
                        <a:rPr lang="es-CO" sz="600" b="0" i="0" u="none" strike="noStrike">
                          <a:effectLst/>
                          <a:latin typeface="Arial"/>
                        </a:rPr>
                        <a:t>20191700009421</a:t>
                      </a:r>
                    </a:p>
                  </a:txBody>
                  <a:tcPr marL="7620" marR="7620" marT="7620" marB="0" anchor="ctr"/>
                </a:tc>
              </a:tr>
              <a:tr h="412045">
                <a:tc>
                  <a:txBody>
                    <a:bodyPr/>
                    <a:lstStyle/>
                    <a:p>
                      <a:pPr algn="ctr" fontAlgn="b"/>
                      <a:r>
                        <a:rPr lang="es-CO" sz="600" b="0" i="0" u="none" strike="noStrike">
                          <a:effectLst/>
                          <a:latin typeface="Arial"/>
                        </a:rPr>
                        <a:t>20186001090462</a:t>
                      </a:r>
                    </a:p>
                  </a:txBody>
                  <a:tcPr marL="7620" marR="7620" marT="7620" marB="0" anchor="ctr"/>
                </a:tc>
                <a:tc>
                  <a:txBody>
                    <a:bodyPr/>
                    <a:lstStyle/>
                    <a:p>
                      <a:pPr algn="ctr" fontAlgn="b"/>
                      <a:r>
                        <a:rPr lang="es-CO" sz="600" b="0" i="0" u="none" strike="noStrike">
                          <a:effectLst/>
                          <a:latin typeface="Arial"/>
                        </a:rPr>
                        <a:t>24/12/2018</a:t>
                      </a:r>
                    </a:p>
                  </a:txBody>
                  <a:tcPr marL="7620" marR="7620" marT="7620" marB="0" anchor="ctr"/>
                </a:tc>
                <a:tc>
                  <a:txBody>
                    <a:bodyPr/>
                    <a:lstStyle/>
                    <a:p>
                      <a:pPr algn="ctr" fontAlgn="b"/>
                      <a:r>
                        <a:rPr lang="es-CO" sz="600" b="0" i="0" u="none" strike="noStrike">
                          <a:effectLst/>
                          <a:latin typeface="Arial"/>
                        </a:rPr>
                        <a:t>CONCEPTOS</a:t>
                      </a:r>
                    </a:p>
                  </a:txBody>
                  <a:tcPr marL="7620" marR="7620" marT="7620" marB="0" anchor="ctr"/>
                </a:tc>
                <a:tc>
                  <a:txBody>
                    <a:bodyPr/>
                    <a:lstStyle/>
                    <a:p>
                      <a:pPr algn="ctr" fontAlgn="b"/>
                      <a:r>
                        <a:rPr lang="es-CO" sz="600" b="0" i="0" u="none" strike="noStrike">
                          <a:effectLst/>
                          <a:latin typeface="Arial"/>
                        </a:rPr>
                        <a:t>30</a:t>
                      </a:r>
                    </a:p>
                  </a:txBody>
                  <a:tcPr marL="7620" marR="7620" marT="7620" marB="0" anchor="ctr"/>
                </a:tc>
                <a:tc>
                  <a:txBody>
                    <a:bodyPr/>
                    <a:lstStyle/>
                    <a:p>
                      <a:pPr algn="ctr" fontAlgn="b"/>
                      <a:r>
                        <a:rPr lang="es-CO" sz="600" b="0" i="0" u="none" strike="noStrike">
                          <a:effectLst/>
                          <a:latin typeface="Arial"/>
                        </a:rPr>
                        <a:t>GRUPO PROVISION DE EMPLEO</a:t>
                      </a:r>
                    </a:p>
                  </a:txBody>
                  <a:tcPr marL="7620" marR="7620" marT="7620" marB="0" anchor="ctr"/>
                </a:tc>
                <a:tc>
                  <a:txBody>
                    <a:bodyPr/>
                    <a:lstStyle/>
                    <a:p>
                      <a:pPr algn="ctr" fontAlgn="b"/>
                      <a:r>
                        <a:rPr lang="es-CO" sz="600" b="0" i="0" u="none" strike="noStrike">
                          <a:effectLst/>
                          <a:latin typeface="Arial"/>
                        </a:rPr>
                        <a:t>PROCESO COACTIVO N° 1603</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b"/>
                      <a:r>
                        <a:rPr lang="es-CO" sz="600" b="0" i="0" u="none" strike="noStrike">
                          <a:effectLst/>
                          <a:latin typeface="Arial"/>
                        </a:rPr>
                        <a:t> </a:t>
                      </a:r>
                    </a:p>
                  </a:txBody>
                  <a:tcPr marL="7620" marR="7620" marT="7620" marB="0" anchor="ctr"/>
                </a:tc>
                <a:tc>
                  <a:txBody>
                    <a:bodyPr/>
                    <a:lstStyle/>
                    <a:p>
                      <a:pPr algn="ctr" fontAlgn="b"/>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20186001090482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REINCORPORACION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20186001090612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DERECHO DE PETICION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20186001090652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DERERECHO DE PETICION - PRESUNTA VULNERACION DE DERECHOS DE CARRERA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213431110"/>
      </p:ext>
    </p:extLst>
  </p:cSld>
  <p:clrMapOvr>
    <a:masterClrMapping/>
  </p:clrMapOvr>
  <p:timing>
    <p:tnLst>
      <p:par>
        <p:cTn id="1" dur="indefinite" restart="never" nodeType="tmRoot"/>
      </p:par>
    </p:tnLst>
  </p:timing>
</p:sld>
</file>

<file path=ppt/slides/slide161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1612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93621706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20186001090662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TRASLADO POR COMPETENCIA - E-2018-508326 - SOLICITUD DE INFORMACION CONVOCATORIA 436 - LUZ DARY MONTENEGRO OSPINA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20186001090682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TRASLADO POR COMPETENCIA - E-2018-500385 - SOLICITUD DE INFORMACION CONVOCATORIA 436 - LIZET ZAMUDIO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20186001090712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INTERVENCION AL CONCURSO ABIERTO DE MERITOS CONVOCATORIA 436 DE 2017 SENA - LUIS ALEJANDRO OSORIO GONZALEZ E-2018598073</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20186001090732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MOFICACION MODELO PROPIO DE EVALUACION DEL DESEMPEÑO LABORAL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20186001090782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TRASLADO POR COMPETENCIA - E-2018-525819 - SOLICITUD DE INFORMACION CONVOCATORIA 507-591 - JENNIFER ALEXANDRA HUESO CELY</a:t>
                      </a:r>
                    </a:p>
                  </a:txBody>
                  <a:tcPr marL="7620" marR="7620" marT="7620" marB="0" anchor="ctr"/>
                </a:tc>
                <a:tc>
                  <a:txBody>
                    <a:bodyPr/>
                    <a:lstStyle/>
                    <a:p>
                      <a:pPr algn="ctr" fontAlgn="ctr"/>
                      <a:r>
                        <a:rPr lang="es-CO" sz="600" b="0" i="0" u="none" strike="noStrike">
                          <a:effectLst/>
                          <a:latin typeface="Arial"/>
                        </a:rPr>
                        <a:t>10/01/2019</a:t>
                      </a:r>
                    </a:p>
                  </a:txBody>
                  <a:tcPr marL="7620" marR="7620" marT="7620" marB="0" anchor="ctr"/>
                </a:tc>
                <a:tc>
                  <a:txBody>
                    <a:bodyPr/>
                    <a:lstStyle/>
                    <a:p>
                      <a:pPr algn="ctr" fontAlgn="ctr"/>
                      <a:r>
                        <a:rPr lang="es-CO" sz="600" b="0" i="0" u="none" strike="noStrike">
                          <a:effectLst/>
                          <a:latin typeface="Arial"/>
                        </a:rPr>
                        <a:t>20192210011451</a:t>
                      </a:r>
                    </a:p>
                  </a:txBody>
                  <a:tcPr marL="7620" marR="7620" marT="7620" marB="0" anchor="ctr"/>
                </a:tc>
              </a:tr>
              <a:tr h="412045">
                <a:tc>
                  <a:txBody>
                    <a:bodyPr/>
                    <a:lstStyle/>
                    <a:p>
                      <a:pPr algn="ctr" fontAlgn="ctr"/>
                      <a:r>
                        <a:rPr lang="es-CO" sz="600" b="0" i="0" u="none" strike="noStrike">
                          <a:effectLst/>
                          <a:latin typeface="Arial"/>
                        </a:rPr>
                        <a:t>20186001090792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INVESTIGAR LAS PLANTAS DE FUNCIONARIOS </a:t>
                      </a: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20195000007501</a:t>
                      </a:r>
                    </a:p>
                  </a:txBody>
                  <a:tcPr marL="7620" marR="7620" marT="7620" marB="0" anchor="ctr"/>
                </a:tc>
              </a:tr>
              <a:tr h="412045">
                <a:tc>
                  <a:txBody>
                    <a:bodyPr/>
                    <a:lstStyle/>
                    <a:p>
                      <a:pPr algn="ctr" fontAlgn="ctr"/>
                      <a:r>
                        <a:rPr lang="es-CO" sz="600" b="0" i="0" u="none" strike="noStrike">
                          <a:effectLst/>
                          <a:latin typeface="Arial"/>
                        </a:rPr>
                        <a:t>20186001090822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TRASLADO POR COMPETENCIA - E-2018-511009 - CORREO ELECTRONICO ICBF SIN DETALLE DE PETICION NI ANEXOS</a:t>
                      </a:r>
                    </a:p>
                  </a:txBody>
                  <a:tcPr marL="7620" marR="7620" marT="7620" marB="0" anchor="ctr"/>
                </a:tc>
                <a:tc>
                  <a:txBody>
                    <a:bodyPr/>
                    <a:lstStyle/>
                    <a:p>
                      <a:pPr algn="ctr" fontAlgn="ctr"/>
                      <a:r>
                        <a:rPr lang="es-CO" sz="600" b="0" i="0" u="none" strike="noStrike">
                          <a:effectLst/>
                          <a:latin typeface="Arial"/>
                        </a:rPr>
                        <a:t>2/01/2019</a:t>
                      </a:r>
                    </a:p>
                  </a:txBody>
                  <a:tcPr marL="7620" marR="7620" marT="7620" marB="0" anchor="ctr"/>
                </a:tc>
                <a:tc>
                  <a:txBody>
                    <a:bodyPr/>
                    <a:lstStyle/>
                    <a:p>
                      <a:pPr algn="ctr" fontAlgn="ctr"/>
                      <a:r>
                        <a:rPr lang="es-CO" sz="600" b="0" i="0" u="none" strike="noStrike">
                          <a:effectLst/>
                          <a:latin typeface="Arial"/>
                        </a:rPr>
                        <a:t>20183200695861</a:t>
                      </a:r>
                    </a:p>
                  </a:txBody>
                  <a:tcPr marL="7620" marR="7620" marT="7620" marB="0" anchor="ctr"/>
                </a:tc>
              </a:tr>
              <a:tr h="412045">
                <a:tc>
                  <a:txBody>
                    <a:bodyPr/>
                    <a:lstStyle/>
                    <a:p>
                      <a:pPr algn="ctr" fontAlgn="ctr"/>
                      <a:r>
                        <a:rPr lang="es-CO" sz="600" b="0" i="0" u="none" strike="noStrike">
                          <a:effectLst/>
                          <a:latin typeface="Arial"/>
                        </a:rPr>
                        <a:t>20186001090872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TRASLADO POR COMPETENCIA - E-2018-514601 - SOLICITUD DE INFORMACION CONVOCATORIA 436 - GERMAN ORLANDO JAIMES MUÑOZ</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20186001090892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TRASLADO POR COMPETENCIA - E-2018-524618 - SOLICITUD DE INFORMACION CONVOCATORIA 740-741 - ANDREA ANGELA PORTELA DUSSAN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3804530"/>
      </p:ext>
    </p:extLst>
  </p:cSld>
  <p:clrMapOvr>
    <a:masterClrMapping/>
  </p:clrMapOvr>
  <p:timing>
    <p:tnLst>
      <p:par>
        <p:cTn id="1" dur="indefinite" restart="never" nodeType="tmRoot"/>
      </p:par>
    </p:tnLst>
  </p:timing>
</p:sld>
</file>

<file path=ppt/slides/slide161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1613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57319584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20186001090902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TRASLADO POR COMPETENCIA - E-2018-521511 - SOLICITUD DE INFORMACION CONVOCATORIA 507-591 - JEYME GISELLE RODRIGUEZ</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20192210008531</a:t>
                      </a:r>
                    </a:p>
                  </a:txBody>
                  <a:tcPr marL="7620" marR="7620" marT="7620" marB="0" anchor="ctr"/>
                </a:tc>
              </a:tr>
              <a:tr h="446138">
                <a:tc>
                  <a:txBody>
                    <a:bodyPr/>
                    <a:lstStyle/>
                    <a:p>
                      <a:pPr algn="ctr" fontAlgn="ctr"/>
                      <a:r>
                        <a:rPr lang="es-CO" sz="600" b="0" i="0" u="none" strike="noStrike">
                          <a:effectLst/>
                          <a:latin typeface="Arial"/>
                        </a:rPr>
                        <a:t>20186001090912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PETICION - CONVOCATORIA 436 - MANUEL DEL CRISTO ALVAREZ</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20186001090922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TRASLADO POR COMPETENCIA - E-2018-530482 - SOLICITUD DE INFORMACION CONVOCATORIA 436 - MANUEL SALVADOR BUSTOS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20186001090942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TRASLADO POR COMPETENCIA - E-2018-526883 - SOLICITUD DE INFORMACION CONVOCATORIA 338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20186001090972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TRASLADO POR COMPETENCIA - E-2018-533630 - SOLICITUD DE INFORMACION CONVOCATORIA 507-591 - FELISA FERNANDA GUARNIZO</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20192210009531</a:t>
                      </a:r>
                    </a:p>
                  </a:txBody>
                  <a:tcPr marL="7620" marR="7620" marT="7620" marB="0" anchor="ctr"/>
                </a:tc>
              </a:tr>
              <a:tr h="412045">
                <a:tc>
                  <a:txBody>
                    <a:bodyPr/>
                    <a:lstStyle/>
                    <a:p>
                      <a:pPr algn="ctr" fontAlgn="ctr"/>
                      <a:r>
                        <a:rPr lang="es-CO" sz="600" b="0" i="0" u="none" strike="noStrike">
                          <a:effectLst/>
                          <a:latin typeface="Arial"/>
                        </a:rPr>
                        <a:t>20186001090982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DERECHO DE PETICION - CONVOCATORIA 427 - OSCAR MOJICA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20186001090992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PETICION RELACIONADA CON CONVOCATORIAS ADMINISTRADAS POR LA CNSC - YOLANDA CASTILLO ROMERO - E2018555142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20186001091002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TRASLADO POR COMPETENCIA - E-2018-536593 - SOLICITUD DE INFORMACION CONVOCATORIA 436 - ALVARO ILLERA DODINO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20186001091012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DERECHO DE PETICION - CONVOCATORIA 436 - MAYRA PEÑA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213336272"/>
      </p:ext>
    </p:extLst>
  </p:cSld>
  <p:clrMapOvr>
    <a:masterClrMapping/>
  </p:clrMapOvr>
  <p:timing>
    <p:tnLst>
      <p:par>
        <p:cTn id="1" dur="indefinite" restart="never" nodeType="tmRoot"/>
      </p:par>
    </p:tnLst>
  </p:timing>
</p:sld>
</file>

<file path=ppt/slides/slide161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1614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21454793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20186001091022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TRASLADO POR COMPETENCIA - E-2018-533219 - SOLICITUD DE INFORMACION CONVOCATORIA 436 - HILARIO CLAROS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20186001091032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PETICION RELACIONADA CON CONVOCATORIAS ADMINISTRADAS POR LA CNSC - LAURA ALEJANDRA SANCHEZ FARFAN - 2018558826</a:t>
                      </a:r>
                    </a:p>
                  </a:txBody>
                  <a:tcPr marL="7620" marR="7620" marT="7620" marB="0" anchor="ctr"/>
                </a:tc>
                <a:tc>
                  <a:txBody>
                    <a:bodyPr/>
                    <a:lstStyle/>
                    <a:p>
                      <a:pPr algn="ctr" fontAlgn="ctr"/>
                      <a:r>
                        <a:rPr lang="es-CO" sz="600" b="0" i="0" u="none" strike="noStrike">
                          <a:effectLst/>
                          <a:latin typeface="Arial"/>
                        </a:rPr>
                        <a:t>10/01/2019</a:t>
                      </a:r>
                    </a:p>
                  </a:txBody>
                  <a:tcPr marL="7620" marR="7620" marT="7620" marB="0" anchor="ctr"/>
                </a:tc>
                <a:tc>
                  <a:txBody>
                    <a:bodyPr/>
                    <a:lstStyle/>
                    <a:p>
                      <a:pPr algn="ctr" fontAlgn="ctr"/>
                      <a:r>
                        <a:rPr lang="es-CO" sz="600" b="0" i="0" u="none" strike="noStrike">
                          <a:effectLst/>
                          <a:latin typeface="Arial"/>
                        </a:rPr>
                        <a:t>20195000013121</a:t>
                      </a:r>
                    </a:p>
                  </a:txBody>
                  <a:tcPr marL="7620" marR="7620" marT="7620" marB="0" anchor="ctr"/>
                </a:tc>
              </a:tr>
              <a:tr h="412045">
                <a:tc>
                  <a:txBody>
                    <a:bodyPr/>
                    <a:lstStyle/>
                    <a:p>
                      <a:pPr algn="ctr" fontAlgn="ctr"/>
                      <a:r>
                        <a:rPr lang="es-CO" sz="600" b="0" i="0" u="none" strike="noStrike">
                          <a:effectLst/>
                          <a:latin typeface="Arial"/>
                        </a:rPr>
                        <a:t>20186001091042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DERECHO DE PETICION - CONVOCATORIA 436 - TERESITA MOLINA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20186001091052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DERECHO DE PETICION - CONVOCATORIA 426 - GINA MOLINA </a:t>
                      </a:r>
                    </a:p>
                  </a:txBody>
                  <a:tcPr marL="7620" marR="7620" marT="7620" marB="0" anchor="ctr"/>
                </a:tc>
                <a:tc>
                  <a:txBody>
                    <a:bodyPr/>
                    <a:lstStyle/>
                    <a:p>
                      <a:pPr algn="ctr" fontAlgn="ctr"/>
                      <a:r>
                        <a:rPr lang="es-CO" sz="600" b="0" i="0" u="none" strike="noStrike">
                          <a:effectLst/>
                          <a:latin typeface="Arial"/>
                        </a:rPr>
                        <a:t>11/01/2019</a:t>
                      </a:r>
                    </a:p>
                  </a:txBody>
                  <a:tcPr marL="7620" marR="7620" marT="7620" marB="0" anchor="ctr"/>
                </a:tc>
                <a:tc>
                  <a:txBody>
                    <a:bodyPr/>
                    <a:lstStyle/>
                    <a:p>
                      <a:pPr algn="ctr" fontAlgn="ctr"/>
                      <a:r>
                        <a:rPr lang="es-CO" sz="600" b="0" i="0" u="none" strike="noStrike">
                          <a:effectLst/>
                          <a:latin typeface="Arial"/>
                        </a:rPr>
                        <a:t>20192110013131</a:t>
                      </a:r>
                    </a:p>
                  </a:txBody>
                  <a:tcPr marL="7620" marR="7620" marT="7620" marB="0" anchor="ctr"/>
                </a:tc>
              </a:tr>
              <a:tr h="412045">
                <a:tc>
                  <a:txBody>
                    <a:bodyPr/>
                    <a:lstStyle/>
                    <a:p>
                      <a:pPr algn="ctr" fontAlgn="ctr"/>
                      <a:r>
                        <a:rPr lang="es-CO" sz="600" b="0" i="0" u="none" strike="noStrike">
                          <a:effectLst/>
                          <a:latin typeface="Arial"/>
                        </a:rPr>
                        <a:t>20186001091072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DERECHO DE PETICION - CONVOCATORIA 436 - MARIA CARDONA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20186001091082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DERECHO DE PETICION - CONVOCATORIA 433 - ALONSO MARTINEZ PULIDO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20186001091092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TRASLADO POR COMPETENCIA - E-2018-533584 - SOLICITUD DE INFORMACION CONVOCATORIA 338 - MARIA MERCEDES OSORIO RODRIGUEZ</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20186001091102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PETICION RELACIONADA CON CONVOCATORIAS ADMINISTRADAS POR LA CNSC - ANONIMO - 2018551255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20186001091122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PETICION RELACIONADA CON CONVOCATORIAS ADMINISTRADAS POR LA CNSC - GERMAN RICAURTE - 2018556273</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804041114"/>
      </p:ext>
    </p:extLst>
  </p:cSld>
  <p:clrMapOvr>
    <a:masterClrMapping/>
  </p:clrMapOvr>
  <p:timing>
    <p:tnLst>
      <p:par>
        <p:cTn id="1" dur="indefinite" restart="never" nodeType="tmRoot"/>
      </p:par>
    </p:tnLst>
  </p:timing>
</p:sld>
</file>

<file path=ppt/slides/slide161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1615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28647976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20186001091132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FALLO TUTELAS CONSEJO DE ESTADO CONV. 436 SENA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20186001091142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TRASLADO POR COMPETENCIA - E-2018-558496 - CONVOCATORIA INTERNA UNAL - DIEGO FELIPE RUBIO</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20183200697791</a:t>
                      </a:r>
                    </a:p>
                  </a:txBody>
                  <a:tcPr marL="7620" marR="7620" marT="7620" marB="0" anchor="ctr"/>
                </a:tc>
              </a:tr>
              <a:tr h="412045">
                <a:tc>
                  <a:txBody>
                    <a:bodyPr/>
                    <a:lstStyle/>
                    <a:p>
                      <a:pPr algn="ctr" fontAlgn="ctr"/>
                      <a:r>
                        <a:rPr lang="es-CO" sz="600" b="0" i="0" u="none" strike="noStrike">
                          <a:effectLst/>
                          <a:latin typeface="Arial"/>
                        </a:rPr>
                        <a:t>20186001091152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PETICION - CONVOCATORIA 428 - JOSE RICARDO VANEGAS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20186001091162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TRASLADO POR COMPETENCIA - E-2018-560532 - SOLICITUD DE INFOIRMACION CONVOCATORIA 436 - CLARA INES CARDONA GALLO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20186001091172</a:t>
                      </a:r>
                    </a:p>
                  </a:txBody>
                  <a:tcPr marL="7620" marR="7620" marT="7620" marB="0" anchor="ctr"/>
                </a:tc>
                <a:tc>
                  <a:txBody>
                    <a:bodyPr/>
                    <a:lstStyle/>
                    <a:p>
                      <a:pPr algn="ctr" fontAlgn="ctr"/>
                      <a:r>
                        <a:rPr lang="es-CO" sz="600" b="0" i="0" u="none" strike="noStrike">
                          <a:effectLst/>
                          <a:latin typeface="Arial"/>
                        </a:rPr>
                        <a:t>24/12/2018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PETICION SOBRE CALIFICCION DE ANTECEDENTES - CONVOCATORIA 436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20186001091232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20186001091242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PROTOCOLO DE SOLICITUD DE VACANTES DESIERTAS EN LA CONVOCATORIA - 436 DE 2017 SERVICIO NACIONAL DE APRENDIZAJE - SENA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20186001091252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RADICACION ORFEO NO. 201841730101692712 </a:t>
                      </a: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20191700005721</a:t>
                      </a:r>
                    </a:p>
                  </a:txBody>
                  <a:tcPr marL="7620" marR="7620" marT="7620" marB="0" anchor="ctr"/>
                </a:tc>
              </a:tr>
              <a:tr h="493103">
                <a:tc>
                  <a:txBody>
                    <a:bodyPr/>
                    <a:lstStyle/>
                    <a:p>
                      <a:pPr algn="ctr" fontAlgn="ctr"/>
                      <a:r>
                        <a:rPr lang="es-CO" sz="600" b="0" i="0" u="none" strike="noStrike">
                          <a:effectLst/>
                          <a:latin typeface="Arial"/>
                        </a:rPr>
                        <a:t>20186001091262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643844713"/>
      </p:ext>
    </p:extLst>
  </p:cSld>
  <p:clrMapOvr>
    <a:masterClrMapping/>
  </p:clrMapOvr>
  <p:timing>
    <p:tnLst>
      <p:par>
        <p:cTn id="1" dur="indefinite" restart="never" nodeType="tmRoot"/>
      </p:par>
    </p:tnLst>
  </p:timing>
</p:sld>
</file>

<file path=ppt/slides/slide161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1616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767312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20186001091272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RETIRO EX SERVIDORA PÚBLICA </a:t>
                      </a:r>
                    </a:p>
                  </a:txBody>
                  <a:tcPr marL="7620" marR="7620" marT="7620" marB="0" anchor="ctr"/>
                </a:tc>
                <a:tc>
                  <a:txBody>
                    <a:bodyPr/>
                    <a:lstStyle/>
                    <a:p>
                      <a:pPr algn="ctr" fontAlgn="ctr"/>
                      <a:r>
                        <a:rPr lang="es-CO" sz="600" b="0" i="0" u="none" strike="noStrike">
                          <a:effectLst/>
                          <a:latin typeface="Arial"/>
                        </a:rPr>
                        <a:t>10/01/2019</a:t>
                      </a:r>
                    </a:p>
                  </a:txBody>
                  <a:tcPr marL="7620" marR="7620" marT="7620" marB="0" anchor="ctr"/>
                </a:tc>
                <a:tc>
                  <a:txBody>
                    <a:bodyPr/>
                    <a:lstStyle/>
                    <a:p>
                      <a:pPr algn="ctr" fontAlgn="ctr"/>
                      <a:r>
                        <a:rPr lang="es-CO" sz="600" b="0" i="0" u="none" strike="noStrike">
                          <a:effectLst/>
                          <a:latin typeface="Arial"/>
                        </a:rPr>
                        <a:t>20181700694221</a:t>
                      </a:r>
                    </a:p>
                  </a:txBody>
                  <a:tcPr marL="7620" marR="7620" marT="7620" marB="0" anchor="ctr"/>
                </a:tc>
              </a:tr>
              <a:tr h="446138">
                <a:tc>
                  <a:txBody>
                    <a:bodyPr/>
                    <a:lstStyle/>
                    <a:p>
                      <a:pPr algn="ctr" fontAlgn="ctr"/>
                      <a:r>
                        <a:rPr lang="es-CO" sz="600" b="0" i="0" u="none" strike="noStrike">
                          <a:effectLst/>
                          <a:latin typeface="Arial"/>
                        </a:rPr>
                        <a:t>20186001091282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20192230003601</a:t>
                      </a:r>
                    </a:p>
                  </a:txBody>
                  <a:tcPr marL="7620" marR="7620" marT="7620" marB="0" anchor="ctr"/>
                </a:tc>
              </a:tr>
              <a:tr h="412045">
                <a:tc>
                  <a:txBody>
                    <a:bodyPr/>
                    <a:lstStyle/>
                    <a:p>
                      <a:pPr algn="ctr" fontAlgn="ctr"/>
                      <a:r>
                        <a:rPr lang="es-CO" sz="600" b="0" i="0" u="none" strike="noStrike">
                          <a:effectLst/>
                          <a:latin typeface="Arial"/>
                        </a:rPr>
                        <a:t>20186001091292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DE ADMINISTRACION DE  CARRERA ADMINISTRATIVA</a:t>
                      </a:r>
                    </a:p>
                  </a:txBody>
                  <a:tcPr marL="7620" marR="7620" marT="7620" marB="0" anchor="ctr"/>
                </a:tc>
                <a:tc>
                  <a:txBody>
                    <a:bodyPr/>
                    <a:lstStyle/>
                    <a:p>
                      <a:pPr algn="ctr" fontAlgn="ctr"/>
                      <a:r>
                        <a:rPr lang="es-CO" sz="600" b="0" i="0" u="none" strike="noStrike">
                          <a:effectLst/>
                          <a:latin typeface="Arial"/>
                        </a:rPr>
                        <a:t>AUSENCIA DE MI NOMBRE ANDRÉS ACUÑA CANO EN LISTA DE ELEGIBLES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20186001091302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PRÓRROGA POSESIÓN NOMBRAMIENTO EFECTUADO MEDIANTE RESOLUCIÓN NO. 012597 DEL 14 DE DICIEMBRE DE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20186001091312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NUMERO DE CEDULA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20186001091332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20186001091362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20186001091372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20192020004761</a:t>
                      </a:r>
                    </a:p>
                  </a:txBody>
                  <a:tcPr marL="7620" marR="7620" marT="7620" marB="0" anchor="ctr"/>
                </a:tc>
              </a:tr>
              <a:tr h="493103">
                <a:tc>
                  <a:txBody>
                    <a:bodyPr/>
                    <a:lstStyle/>
                    <a:p>
                      <a:pPr algn="ctr" fontAlgn="ctr"/>
                      <a:r>
                        <a:rPr lang="es-CO" sz="600" b="0" i="0" u="none" strike="noStrike">
                          <a:effectLst/>
                          <a:latin typeface="Arial"/>
                        </a:rPr>
                        <a:t>20186001091392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883243369"/>
      </p:ext>
    </p:extLst>
  </p:cSld>
  <p:clrMapOvr>
    <a:masterClrMapping/>
  </p:clrMapOvr>
  <p:timing>
    <p:tnLst>
      <p:par>
        <p:cTn id="1" dur="indefinite" restart="never" nodeType="tmRoot"/>
      </p:par>
    </p:tnLst>
  </p:timing>
</p:sld>
</file>

<file path=ppt/slides/slide161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1617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21033287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20186001091412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20192230003581</a:t>
                      </a:r>
                    </a:p>
                  </a:txBody>
                  <a:tcPr marL="7620" marR="7620" marT="7620" marB="0" anchor="ctr"/>
                </a:tc>
              </a:tr>
              <a:tr h="446138">
                <a:tc>
                  <a:txBody>
                    <a:bodyPr/>
                    <a:lstStyle/>
                    <a:p>
                      <a:pPr algn="ctr" fontAlgn="ctr"/>
                      <a:r>
                        <a:rPr lang="es-CO" sz="600" b="0" i="0" u="none" strike="noStrike">
                          <a:effectLst/>
                          <a:latin typeface="Arial"/>
                        </a:rPr>
                        <a:t>20186001091432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 SOLICITUD PETICION CON RADICADOS 1-2018-002449-1-2018-011854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20186001091442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20186001091452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20192230017011</a:t>
                      </a:r>
                    </a:p>
                  </a:txBody>
                  <a:tcPr marL="7620" marR="7620" marT="7620" marB="0" anchor="ctr"/>
                </a:tc>
              </a:tr>
              <a:tr h="412045">
                <a:tc>
                  <a:txBody>
                    <a:bodyPr/>
                    <a:lstStyle/>
                    <a:p>
                      <a:pPr algn="ctr" fontAlgn="ctr"/>
                      <a:r>
                        <a:rPr lang="es-CO" sz="600" b="0" i="0" u="none" strike="noStrike">
                          <a:effectLst/>
                          <a:latin typeface="Arial"/>
                        </a:rPr>
                        <a:t>20186001091502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RADICADO NO. 20185000681951</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20185000693891</a:t>
                      </a:r>
                    </a:p>
                  </a:txBody>
                  <a:tcPr marL="7620" marR="7620" marT="7620" marB="0" anchor="ctr"/>
                </a:tc>
              </a:tr>
              <a:tr h="412045">
                <a:tc>
                  <a:txBody>
                    <a:bodyPr/>
                    <a:lstStyle/>
                    <a:p>
                      <a:pPr algn="ctr" fontAlgn="ctr"/>
                      <a:r>
                        <a:rPr lang="es-CO" sz="600" b="0" i="0" u="none" strike="noStrike">
                          <a:effectLst/>
                          <a:latin typeface="Arial"/>
                        </a:rPr>
                        <a:t>20186001091542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REPORTE DE EJES TEMATICOS PROCESO DE SELECCION 741 - 41 FOLIOS POR CONFIDENCIALIDAD LOS CONSERVA LA DRA GLORIA GUTIERREZ</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20186001091562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pt-BR" sz="600" b="0" i="0" u="none" strike="noStrike">
                          <a:effectLst/>
                          <a:latin typeface="Arial"/>
                        </a:rPr>
                        <a:t>CDP ALCALDIA MUNICIPAL SASAIMA CUNDINAMARCA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20186001091572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RESPUESTA RADICADO 2018ER22992 DEL 18 DE DICIEMBRE DE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20186001091892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342291303"/>
      </p:ext>
    </p:extLst>
  </p:cSld>
  <p:clrMapOvr>
    <a:masterClrMapping/>
  </p:clrMapOvr>
  <p:timing>
    <p:tnLst>
      <p:par>
        <p:cTn id="1" dur="indefinite" restart="never" nodeType="tmRoot"/>
      </p:par>
    </p:tnLst>
  </p:timing>
</p:sld>
</file>

<file path=ppt/slides/slide161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1618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46914972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20186001091902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ACLARACION CONCERTACION DE COMPROMISOS PERIODO DE PRUEBA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20192020009631</a:t>
                      </a:r>
                    </a:p>
                  </a:txBody>
                  <a:tcPr marL="7620" marR="7620" marT="7620" marB="0" anchor="ctr"/>
                </a:tc>
              </a:tr>
              <a:tr h="446138">
                <a:tc>
                  <a:txBody>
                    <a:bodyPr/>
                    <a:lstStyle/>
                    <a:p>
                      <a:pPr algn="ctr" fontAlgn="ctr"/>
                      <a:r>
                        <a:rPr lang="es-CO" sz="600" b="0" i="0" u="none" strike="noStrike">
                          <a:effectLst/>
                          <a:latin typeface="Arial"/>
                        </a:rPr>
                        <a:t>20186001091922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NO ACEPTACIÓN NOMBRAMIENTO EN EL CARGO DE PROFESIONAL ESPECIALIZADO.CÓDIGO 2028.GRADO 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20186001091992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20186001092012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427</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20186001092022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20186001092042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20186001092232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20186001092272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AUTORIDAD NACIONAL DE LICENCIAS AMBIENTALES DOCUMENTO  2018181395-2-000</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20186001092442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AUTORIDAD NACIONAL DE LICENCIAS AMBIENTALES RADICADO 2018181395-2-000 DE 21 DICIEMBRE DE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98772292"/>
      </p:ext>
    </p:extLst>
  </p:cSld>
  <p:clrMapOvr>
    <a:masterClrMapping/>
  </p:clrMapOvr>
  <p:timing>
    <p:tnLst>
      <p:par>
        <p:cTn id="1" dur="indefinite" restart="never" nodeType="tmRoot"/>
      </p:par>
    </p:tnLst>
  </p:timing>
</p:sld>
</file>

<file path=ppt/slides/slide161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1619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06642607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20186001092452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20186001092462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CIUDADANA 8-2018-076613 A RESPUESTA SOLICITUD NO. 7-2018-040324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20186001092472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PETICION DEL ESTADO DE TRAMITE - RESOLUCION 20182120137975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20186001092482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20186001092492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RESPUESTA CIUDADANA 8-2018-076621 A RESPUESTA SOLICITUD NO. 8-2018-076621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20186001092512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20186001092532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SALARIOS EMPLEOS ENTIDADES TERRITORIALES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20186001092552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QUEJA POR VULNERACION DE DERECHOS </a:t>
                      </a:r>
                    </a:p>
                  </a:txBody>
                  <a:tcPr marL="7620" marR="7620" marT="7620" marB="0" anchor="ctr"/>
                </a:tc>
                <a:tc>
                  <a:txBody>
                    <a:bodyPr/>
                    <a:lstStyle/>
                    <a:p>
                      <a:pPr algn="ctr" fontAlgn="ctr"/>
                      <a:r>
                        <a:rPr lang="es-CO" sz="600" b="0" i="0" u="none" strike="noStrike">
                          <a:effectLst/>
                          <a:latin typeface="Arial"/>
                        </a:rPr>
                        <a:t>2/01/2019</a:t>
                      </a:r>
                    </a:p>
                  </a:txBody>
                  <a:tcPr marL="7620" marR="7620" marT="7620" marB="0" anchor="ctr"/>
                </a:tc>
                <a:tc>
                  <a:txBody>
                    <a:bodyPr/>
                    <a:lstStyle/>
                    <a:p>
                      <a:pPr algn="ctr" fontAlgn="ctr"/>
                      <a:r>
                        <a:rPr lang="es-CO" sz="600" b="0" i="0" u="none" strike="noStrike">
                          <a:effectLst/>
                          <a:latin typeface="Arial"/>
                        </a:rPr>
                        <a:t>20195000001071</a:t>
                      </a:r>
                    </a:p>
                  </a:txBody>
                  <a:tcPr marL="7620" marR="7620" marT="7620" marB="0" anchor="ctr"/>
                </a:tc>
              </a:tr>
              <a:tr h="493103">
                <a:tc>
                  <a:txBody>
                    <a:bodyPr/>
                    <a:lstStyle/>
                    <a:p>
                      <a:pPr algn="ctr" fontAlgn="ctr"/>
                      <a:r>
                        <a:rPr lang="es-CO" sz="600" b="0" i="0" u="none" strike="noStrike">
                          <a:effectLst/>
                          <a:latin typeface="Arial"/>
                        </a:rPr>
                        <a:t>20186001092562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ALCANCE OFICIO N° 20186001057582 - USO DIRECTO DE LISTA DE ELEGIBLES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831373950"/>
      </p:ext>
    </p:extLst>
  </p:cSld>
  <p:clrMapOvr>
    <a:masterClrMapping/>
  </p:clrMapOvr>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01446318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201811020015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201811020021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201811020022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201811020023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201811020024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201811020030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162</a:t>
            </a:fld>
            <a:endParaRPr lang="es-CO"/>
          </a:p>
        </p:txBody>
      </p:sp>
    </p:spTree>
    <p:extLst>
      <p:ext uri="{BB962C8B-B14F-4D97-AF65-F5344CB8AC3E}">
        <p14:creationId xmlns:p14="http://schemas.microsoft.com/office/powerpoint/2010/main" val="597657283"/>
      </p:ext>
    </p:extLst>
  </p:cSld>
  <p:clrMapOvr>
    <a:masterClrMapping/>
  </p:clrMapOvr>
  <p:timing>
    <p:tnLst>
      <p:par>
        <p:cTn id="1" dur="indefinite" restart="never" nodeType="tmRoot"/>
      </p:par>
    </p:tnLst>
  </p:timing>
</p:sld>
</file>

<file path=ppt/slides/slide162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1620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93367908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20186001092572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SITUACION ADMINISTRATIVA OPEC 208287 - ATENCION OFICIO 20181020649601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20186001092582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NOTIFICACION DE ACTO ADMINISTRATIVO DE NOMBRAMIENTO EN PERIODO DE PRUEBA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20186001092682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CAMBIO NUMERO DE CEDULA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20186001092692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SOLICITUD DE INFORMACION LISTAS DE ELEGIBLES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20186001092702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31/12/2018</a:t>
                      </a:r>
                    </a:p>
                  </a:txBody>
                  <a:tcPr marL="7620" marR="7620" marT="7620" marB="0" anchor="ctr"/>
                </a:tc>
                <a:tc>
                  <a:txBody>
                    <a:bodyPr/>
                    <a:lstStyle/>
                    <a:p>
                      <a:pPr algn="ctr" fontAlgn="ctr"/>
                      <a:r>
                        <a:rPr lang="es-CO" sz="600" b="0" i="0" u="none" strike="noStrike">
                          <a:effectLst/>
                          <a:latin typeface="Arial"/>
                        </a:rPr>
                        <a:t>20182230698151</a:t>
                      </a:r>
                    </a:p>
                  </a:txBody>
                  <a:tcPr marL="7620" marR="7620" marT="7620" marB="0" anchor="ctr"/>
                </a:tc>
              </a:tr>
              <a:tr h="412045">
                <a:tc>
                  <a:txBody>
                    <a:bodyPr/>
                    <a:lstStyle/>
                    <a:p>
                      <a:pPr algn="ctr" fontAlgn="ctr"/>
                      <a:r>
                        <a:rPr lang="es-CO" sz="600" b="0" i="0" u="none" strike="noStrike">
                          <a:effectLst/>
                          <a:latin typeface="Arial"/>
                        </a:rPr>
                        <a:t>20186001092712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AUTORIZACION DE NOMBRAMIENTO DEL SIGUIENTE ELEGIBLE EN LISTA OPEC 207820 CONVOCATORIA 324-2014 ICA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20186001092732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AUTORIZACION DE NOMBRAMIENTO DEL SIGUIENTE ELEGIBLE EN LISTA OPEC 207831 CONVOCATORIA 324-2014 ICA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20186001092742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AUTORIZACION DE NOMBRAMIENTO DEL SIGUIENTE ELEGIBLE EN LISTA OPEC 207971 CONVOCATORIA 324-2014 ICA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20186001092752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AUTORIZACION DE NOMBRAMIENTO DEL SIGUIENTE ELEGIBLE EN LISTA OPEC 207971 CONVOCATORIA 324-2014 ICA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277452941"/>
      </p:ext>
    </p:extLst>
  </p:cSld>
  <p:clrMapOvr>
    <a:masterClrMapping/>
  </p:clrMapOvr>
  <p:timing>
    <p:tnLst>
      <p:par>
        <p:cTn id="1" dur="indefinite" restart="never" nodeType="tmRoot"/>
      </p:par>
    </p:tnLst>
  </p:timing>
</p:sld>
</file>

<file path=ppt/slides/slide162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1621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55975635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20186001092762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AUTORIZACION DE NOMBRAMIENTO DEL SIGUIENTE ELEGIBLE EN LISTA OPEC 207937 CONVOCATORIA 324-2014 ICA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20186001092772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RESPUESTA RECLAMACION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20186001092782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AUTORIZACION DE NOMBRAMIENTO DEL SIGUIENTE ELEGIBLE EN LISTA OPEC 207957 CONVOCATORIA 324-2014 ICA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20186001092792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20186001092802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AUTORIZACION DE NOMBRAMIENTO DEL SIGUIENTE ELEGIBLE EN LISTA OPEC 207971 CONVOCATORIA 324-2014 ICA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20186001092812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AUTORIZACION DE NOMBRAMIENTO DEL SIGUIENTE ELEGIBLE EN LISTA OPEC 207971 CONVOCATORIA 324-2014 ICA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20186001092822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INPEC</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20186001092872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INFORMACION INPEC</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20186001092912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209051148"/>
      </p:ext>
    </p:extLst>
  </p:cSld>
  <p:clrMapOvr>
    <a:masterClrMapping/>
  </p:clrMapOvr>
  <p:timing>
    <p:tnLst>
      <p:par>
        <p:cTn id="1" dur="indefinite" restart="never" nodeType="tmRoot"/>
      </p:par>
    </p:tnLst>
  </p:timing>
</p:sld>
</file>

<file path=ppt/slides/slide162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1622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58651519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20186001092932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20186001093062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20186001093102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20186001093232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RADICADO N° 20182120691581 DEL 21 DE DICIEMBRE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20186001093252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20186001093322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CONVOCATORIA 436 UNIVERSIDAD DE MEDELLIN - RESPUESTA RECLAMACIONES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20186001093352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20186001093382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MODIFICADO CONVOCATORIA 436- RESPUESTA RECLAMACIONES - UNIVERSIDAD DE MEDELLIN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20186001093412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dirty="0">
                          <a:effectLst/>
                          <a:latin typeface="Arial"/>
                        </a:rPr>
                        <a:t>20182230696571</a:t>
                      </a:r>
                    </a:p>
                  </a:txBody>
                  <a:tcPr marL="7620" marR="7620" marT="7620" marB="0" anchor="ctr"/>
                </a:tc>
              </a:tr>
            </a:tbl>
          </a:graphicData>
        </a:graphic>
      </p:graphicFrame>
    </p:spTree>
    <p:extLst>
      <p:ext uri="{BB962C8B-B14F-4D97-AF65-F5344CB8AC3E}">
        <p14:creationId xmlns:p14="http://schemas.microsoft.com/office/powerpoint/2010/main" val="2850974339"/>
      </p:ext>
    </p:extLst>
  </p:cSld>
  <p:clrMapOvr>
    <a:masterClrMapping/>
  </p:clrMapOvr>
  <p:timing>
    <p:tnLst>
      <p:par>
        <p:cTn id="1" dur="indefinite" restart="never" nodeType="tmRoot"/>
      </p:par>
    </p:tnLst>
  </p:timing>
</p:sld>
</file>

<file path=ppt/slides/slide162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1623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81337353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20186001093442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20186001093472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20186001093512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INFORMACIÓN GENERAL </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20181700696661</a:t>
                      </a:r>
                    </a:p>
                  </a:txBody>
                  <a:tcPr marL="7620" marR="7620" marT="7620" marB="0" anchor="ctr"/>
                </a:tc>
              </a:tr>
              <a:tr h="412045">
                <a:tc>
                  <a:txBody>
                    <a:bodyPr/>
                    <a:lstStyle/>
                    <a:p>
                      <a:pPr algn="ctr" fontAlgn="ctr"/>
                      <a:r>
                        <a:rPr lang="es-CO" sz="600" b="0" i="0" u="none" strike="noStrike">
                          <a:effectLst/>
                          <a:latin typeface="Arial"/>
                        </a:rPr>
                        <a:t>20186001093552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DERECHO DE PETICION - CONVOCATORIA 436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20186001093582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20186001093602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
                      </a:r>
                      <a:br>
                        <a:rPr lang="es-CO" sz="600" b="0" i="0" u="none" strike="noStrike">
                          <a:effectLst/>
                          <a:latin typeface="Arial"/>
                        </a:rPr>
                      </a:br>
                      <a:r>
                        <a:rPr lang="es-CO" sz="600" b="0" i="0" u="none" strike="noStrike">
                          <a:effectLst/>
                          <a:latin typeface="Arial"/>
                        </a:rPr>
                        <a:t>DERECHO DE PETECION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20186001093632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20182230696561</a:t>
                      </a:r>
                    </a:p>
                  </a:txBody>
                  <a:tcPr marL="7620" marR="7620" marT="7620" marB="0" anchor="ctr"/>
                </a:tc>
              </a:tr>
              <a:tr h="412045">
                <a:tc>
                  <a:txBody>
                    <a:bodyPr/>
                    <a:lstStyle/>
                    <a:p>
                      <a:pPr algn="ctr" fontAlgn="ctr"/>
                      <a:r>
                        <a:rPr lang="es-CO" sz="600" b="0" i="0" u="none" strike="noStrike">
                          <a:effectLst/>
                          <a:latin typeface="Arial"/>
                        </a:rPr>
                        <a:t>20186001093682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AVANCE DOCUMENTO COMPORTAMIENTO PRESUPUESTAL Y CONTABLE DE LA CNSC - CONTRATO 226 DE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20186001093762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2/01/2019</a:t>
                      </a:r>
                    </a:p>
                  </a:txBody>
                  <a:tcPr marL="7620" marR="7620" marT="7620" marB="0" anchor="ctr"/>
                </a:tc>
                <a:tc>
                  <a:txBody>
                    <a:bodyPr/>
                    <a:lstStyle/>
                    <a:p>
                      <a:pPr algn="ctr" fontAlgn="ctr"/>
                      <a:r>
                        <a:rPr lang="es-CO" sz="600" b="0" i="0" u="none" strike="noStrike" dirty="0">
                          <a:effectLst/>
                          <a:latin typeface="Arial"/>
                        </a:rPr>
                        <a:t>20192230000741</a:t>
                      </a:r>
                    </a:p>
                  </a:txBody>
                  <a:tcPr marL="7620" marR="7620" marT="7620" marB="0" anchor="ctr"/>
                </a:tc>
              </a:tr>
            </a:tbl>
          </a:graphicData>
        </a:graphic>
      </p:graphicFrame>
    </p:spTree>
    <p:extLst>
      <p:ext uri="{BB962C8B-B14F-4D97-AF65-F5344CB8AC3E}">
        <p14:creationId xmlns:p14="http://schemas.microsoft.com/office/powerpoint/2010/main" val="1399206797"/>
      </p:ext>
    </p:extLst>
  </p:cSld>
  <p:clrMapOvr>
    <a:masterClrMapping/>
  </p:clrMapOvr>
  <p:timing>
    <p:tnLst>
      <p:par>
        <p:cTn id="1" dur="indefinite" restart="never" nodeType="tmRoot"/>
      </p:par>
    </p:tnLst>
  </p:timing>
</p:sld>
</file>

<file path=ppt/slides/slide162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1624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83690292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20186001093872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RESPUESTA RADICADO 20181700538311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20181700695471</a:t>
                      </a:r>
                    </a:p>
                  </a:txBody>
                  <a:tcPr marL="7620" marR="7620" marT="7620" marB="0" anchor="ctr"/>
                </a:tc>
              </a:tr>
              <a:tr h="446138">
                <a:tc>
                  <a:txBody>
                    <a:bodyPr/>
                    <a:lstStyle/>
                    <a:p>
                      <a:pPr algn="ctr" fontAlgn="ctr"/>
                      <a:r>
                        <a:rPr lang="es-CO" sz="600" b="0" i="0" u="none" strike="noStrike">
                          <a:effectLst/>
                          <a:latin typeface="Arial"/>
                        </a:rPr>
                        <a:t>20186001093932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RESPUESTA PQR 201812070017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20186001093972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2/01/2019</a:t>
                      </a:r>
                    </a:p>
                  </a:txBody>
                  <a:tcPr marL="7620" marR="7620" marT="7620" marB="0" anchor="ctr"/>
                </a:tc>
                <a:tc>
                  <a:txBody>
                    <a:bodyPr/>
                    <a:lstStyle/>
                    <a:p>
                      <a:pPr algn="ctr" fontAlgn="ctr"/>
                      <a:r>
                        <a:rPr lang="es-CO" sz="600" b="0" i="0" u="none" strike="noStrike">
                          <a:effectLst/>
                          <a:latin typeface="Arial"/>
                        </a:rPr>
                        <a:t>20192230000731</a:t>
                      </a:r>
                    </a:p>
                  </a:txBody>
                  <a:tcPr marL="7620" marR="7620" marT="7620" marB="0" anchor="ctr"/>
                </a:tc>
              </a:tr>
              <a:tr h="412045">
                <a:tc>
                  <a:txBody>
                    <a:bodyPr/>
                    <a:lstStyle/>
                    <a:p>
                      <a:pPr algn="ctr" fontAlgn="ctr"/>
                      <a:r>
                        <a:rPr lang="es-CO" sz="600" b="0" i="0" u="none" strike="noStrike">
                          <a:effectLst/>
                          <a:latin typeface="Arial"/>
                        </a:rPr>
                        <a:t>20186001094002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EVA YOLIMA CERON CC 23646794</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20186001094042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MILTON MAURICIO CORREA CC 19451069</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20186001094052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20186001094092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20186001094102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FREDDY EVERETS FONSECA CC 6763722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20186001094142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ROSA INES GARCIA CC 43013377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363373150"/>
      </p:ext>
    </p:extLst>
  </p:cSld>
  <p:clrMapOvr>
    <a:masterClrMapping/>
  </p:clrMapOvr>
  <p:timing>
    <p:tnLst>
      <p:par>
        <p:cTn id="1" dur="indefinite" restart="never" nodeType="tmRoot"/>
      </p:par>
    </p:tnLst>
  </p:timing>
</p:sld>
</file>

<file path=ppt/slides/slide162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1625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63379651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20186001094172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DORIS MONROY CC 40017053</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20186001094192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LIBIA GABRIELA MORENO CC 40027350</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20186001094202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RESPUESTA RECLAMO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20186001094212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ALBERTO POVEDA CC 4172728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20186001094232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20186001094242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RICARDO SANTIAGO CC 6769051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20186001094272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ELIECER BARRERA CC 6772754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20186001094282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20186001094302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MARIA ISTMENIA CASALLAS CC 40008613</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591964977"/>
      </p:ext>
    </p:extLst>
  </p:cSld>
  <p:clrMapOvr>
    <a:masterClrMapping/>
  </p:clrMapOvr>
  <p:timing>
    <p:tnLst>
      <p:par>
        <p:cTn id="1" dur="indefinite" restart="never" nodeType="tmRoot"/>
      </p:par>
    </p:tnLst>
  </p:timing>
</p:sld>
</file>

<file path=ppt/slides/slide162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1626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55982058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20186001094322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LIGIA CEPEDA CC 51679562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20186001094342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2/01/2019</a:t>
                      </a:r>
                    </a:p>
                  </a:txBody>
                  <a:tcPr marL="7620" marR="7620" marT="7620" marB="0" anchor="ctr"/>
                </a:tc>
                <a:tc>
                  <a:txBody>
                    <a:bodyPr/>
                    <a:lstStyle/>
                    <a:p>
                      <a:pPr algn="ctr" fontAlgn="ctr"/>
                      <a:r>
                        <a:rPr lang="es-CO" sz="600" b="0" i="0" u="none" strike="noStrike">
                          <a:effectLst/>
                          <a:latin typeface="Arial"/>
                        </a:rPr>
                        <a:t>20192230000711</a:t>
                      </a:r>
                    </a:p>
                  </a:txBody>
                  <a:tcPr marL="7620" marR="7620" marT="7620" marB="0" anchor="ctr"/>
                </a:tc>
              </a:tr>
              <a:tr h="412045">
                <a:tc>
                  <a:txBody>
                    <a:bodyPr/>
                    <a:lstStyle/>
                    <a:p>
                      <a:pPr algn="ctr" fontAlgn="ctr"/>
                      <a:r>
                        <a:rPr lang="es-CO" sz="600" b="0" i="0" u="none" strike="noStrike">
                          <a:effectLst/>
                          <a:latin typeface="Arial"/>
                        </a:rPr>
                        <a:t>20186001094352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EDGAR DEUSDEDITH CORTES CC 4147018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20186001094372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20186001094382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ISIDRO ORLANDO DAMIAN CC 6765810</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20186001094412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JAIME GUERRERO CC 7162275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20186001094432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YEFFER RODOLFO MARTINEZ CC 7169631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20186001094452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20186001094462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MARIA MARGARITA QUINTERO CC 40025675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617865167"/>
      </p:ext>
    </p:extLst>
  </p:cSld>
  <p:clrMapOvr>
    <a:masterClrMapping/>
  </p:clrMapOvr>
  <p:timing>
    <p:tnLst>
      <p:par>
        <p:cTn id="1" dur="indefinite" restart="never" nodeType="tmRoot"/>
      </p:par>
    </p:tnLst>
  </p:timing>
</p:sld>
</file>

<file path=ppt/slides/slide162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1627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47264339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20186001094492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JOSE DE LOS ANGELES RINCON CC 6766689</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20186001094512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PABLO ANTONIO VACACC 9503377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20186001094532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20186001094552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FERMIN CASTELLANOS CC 6746413</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20186001094562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JORGE CAMARGO CC 7160697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20186001094582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CLARA EUGENIA SUAREZ CC 40029954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20186001094602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20186001094622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MARIA LEONOR LOPEZ CC 22275905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20186001094632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RESOLUCIONES DEROGA NOMBRAMIENTO</a:t>
                      </a:r>
                      <a:br>
                        <a:rPr lang="es-CO" sz="600" b="0" i="0" u="none" strike="noStrike">
                          <a:effectLst/>
                          <a:latin typeface="Arial"/>
                        </a:rPr>
                      </a:br>
                      <a:r>
                        <a:rPr lang="es-CO" sz="600" b="0" i="0" u="none" strike="noStrike">
                          <a:effectLst/>
                          <a:latin typeface="Arial"/>
                        </a:rPr>
                        <a:t>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567690933"/>
      </p:ext>
    </p:extLst>
  </p:cSld>
  <p:clrMapOvr>
    <a:masterClrMapping/>
  </p:clrMapOvr>
  <p:timing>
    <p:tnLst>
      <p:par>
        <p:cTn id="1" dur="indefinite" restart="never" nodeType="tmRoot"/>
      </p:par>
    </p:tnLst>
  </p:timing>
</p:sld>
</file>

<file path=ppt/slides/slide162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1628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05368415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20186001094652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PABLO EMILIO FONSECA CC 6766489</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20186001094682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CARMEN ROSA PEREZ CC 41517753</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20186001094712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GERMAN ANTONIO PIRANEQUE CC 6767823</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20186001094722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MARTHA PATRICIA CARREÑO CC 23551166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20186001094752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MYRIAM RUIZ CC 23866015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20186001094782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MARCO ANTONIO CUPA CC 6751231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20186001094792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MARIA GLORIA CONTRERAS CC 40015139</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20186001094812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JOSE ORLANDO DOZA CC 1009394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20186001094852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FABIO GARCIA CC 6756485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491620121"/>
      </p:ext>
    </p:extLst>
  </p:cSld>
  <p:clrMapOvr>
    <a:masterClrMapping/>
  </p:clrMapOvr>
  <p:timing>
    <p:tnLst>
      <p:par>
        <p:cTn id="1" dur="indefinite" restart="never" nodeType="tmRoot"/>
      </p:par>
    </p:tnLst>
  </p:timing>
</p:sld>
</file>

<file path=ppt/slides/slide162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1629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97563769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20186001094872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CLODOVEO MARTINEZ CC 6763645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20186001094882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IRENE MONROY CC 23273302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20186001094902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DULCELINA MORENO CC 23266379</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20186001094932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GABRIEL MOYANO CC 6749803</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20186001094952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JOSE MANUEL PEREZ CC 6758956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20186001094972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AURA MARIA RODRIGUEZ CC 24037024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20186001094992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PASTORA SOLER CC 23274489</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20186001095022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LUIS ANIBAL VIRACACHA CC 6755612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20186001095312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RECUPERAR CONTRASEÑA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754646237"/>
      </p:ext>
    </p:extLst>
  </p:cSld>
  <p:clrMapOvr>
    <a:masterClrMapping/>
  </p:clrMapOvr>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96567962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201811020031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201811020037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201811020038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201811020039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201811020040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201811020046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163</a:t>
            </a:fld>
            <a:endParaRPr lang="es-CO"/>
          </a:p>
        </p:txBody>
      </p:sp>
    </p:spTree>
    <p:extLst>
      <p:ext uri="{BB962C8B-B14F-4D97-AF65-F5344CB8AC3E}">
        <p14:creationId xmlns:p14="http://schemas.microsoft.com/office/powerpoint/2010/main" val="2649219197"/>
      </p:ext>
    </p:extLst>
  </p:cSld>
  <p:clrMapOvr>
    <a:masterClrMapping/>
  </p:clrMapOvr>
  <p:timing>
    <p:tnLst>
      <p:par>
        <p:cTn id="1" dur="indefinite" restart="never" nodeType="tmRoot"/>
      </p:par>
    </p:tnLst>
  </p:timing>
</p:sld>
</file>

<file path=ppt/slides/slide163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1630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71650509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20186001095322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20186001095332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2/01/2019</a:t>
                      </a:r>
                    </a:p>
                  </a:txBody>
                  <a:tcPr marL="7620" marR="7620" marT="7620" marB="0" anchor="ctr"/>
                </a:tc>
                <a:tc>
                  <a:txBody>
                    <a:bodyPr/>
                    <a:lstStyle/>
                    <a:p>
                      <a:pPr algn="ctr" fontAlgn="ctr"/>
                      <a:r>
                        <a:rPr lang="es-CO" sz="600" b="0" i="0" u="none" strike="noStrike">
                          <a:effectLst/>
                          <a:latin typeface="Arial"/>
                        </a:rPr>
                        <a:t>20192230000701</a:t>
                      </a:r>
                    </a:p>
                  </a:txBody>
                  <a:tcPr marL="7620" marR="7620" marT="7620" marB="0" anchor="ctr"/>
                </a:tc>
              </a:tr>
              <a:tr h="412045">
                <a:tc>
                  <a:txBody>
                    <a:bodyPr/>
                    <a:lstStyle/>
                    <a:p>
                      <a:pPr algn="ctr" fontAlgn="ctr"/>
                      <a:r>
                        <a:rPr lang="es-CO" sz="600" b="0" i="0" u="none" strike="noStrike">
                          <a:effectLst/>
                          <a:latin typeface="Arial"/>
                        </a:rPr>
                        <a:t>20186001095342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20186001095352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CANCELACION CUENTA SIMO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20186001095362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20186001095382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20186001095412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20186001095422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CDP MUNICIPIO DE NEMOCON - CUNDINAMARCA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20186001095652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349284516"/>
      </p:ext>
    </p:extLst>
  </p:cSld>
  <p:clrMapOvr>
    <a:masterClrMapping/>
  </p:clrMapOvr>
  <p:timing>
    <p:tnLst>
      <p:par>
        <p:cTn id="1" dur="indefinite" restart="never" nodeType="tmRoot"/>
      </p:par>
    </p:tnLst>
  </p:timing>
</p:sld>
</file>

<file path=ppt/slides/slide163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1631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4770183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20186001095672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20186001095832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COMUNICACION RESOLUCION N° 0634 DEL 19 DE DICIEMBRE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20186001095992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 NOTIFICACION OFICIO QUILLA-18-242660</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20186001096032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NOTIFICACION OFICIO QUILLA-18-242662</a:t>
                      </a:r>
                      <a:br>
                        <a:rPr lang="es-CO" sz="600" b="0" i="0" u="none" strike="noStrike">
                          <a:effectLst/>
                          <a:latin typeface="Arial"/>
                        </a:rPr>
                      </a:b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20186001096042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436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20186001096052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20186001096062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REMISION DOCUMENTOS HOJA DE VIDA - RECURSO DE APELACION - WILSON ARMANDO BOJACA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20186001096082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OFICIO RADICADO 20181020667491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20186001096152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Observaciones al informe final presentado por el MINTIC/PAR.cumplimiento ítem trigésimo SU-377/14.</a:t>
                      </a:r>
                      <a:br>
                        <a:rPr lang="es-CO" sz="600" b="0" i="0" u="none" strike="noStrike">
                          <a:effectLst/>
                          <a:latin typeface="Arial"/>
                        </a:rPr>
                      </a:br>
                      <a:r>
                        <a:rPr lang="es-CO" sz="600" b="0" i="0" u="none" strike="noStrike">
                          <a:effectLst/>
                          <a:latin typeface="Arial"/>
                        </a:rPr>
                        <a:t>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562450328"/>
      </p:ext>
    </p:extLst>
  </p:cSld>
  <p:clrMapOvr>
    <a:masterClrMapping/>
  </p:clrMapOvr>
  <p:timing>
    <p:tnLst>
      <p:par>
        <p:cTn id="1" dur="indefinite" restart="never" nodeType="tmRoot"/>
      </p:par>
    </p:tnLst>
  </p:timing>
</p:sld>
</file>

<file path=ppt/slides/slide163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1632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39838814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20186001096162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REMISION DOCUMENTOS HOJA DE VIDA - RECURSO DE APELACION - MILTON ALBERTO HERNANDEZ NIÑO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20186001096172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REMISION DOCUMENTOS HOJA DE VIDA - RECURSO DE APELACION - RICHAR DARIO FERNANDEZ HERNANDEZ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20186001096192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Requerimiento de Actos Administrativos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20186001096202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REMISION DOCUMENTOS HOJA DE VIDA - RECURSO DE APELACION - JORGE DARIO GUERRERO MATEUS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20186001096222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20181700697671</a:t>
                      </a:r>
                    </a:p>
                  </a:txBody>
                  <a:tcPr marL="7620" marR="7620" marT="7620" marB="0" anchor="ctr"/>
                </a:tc>
              </a:tr>
              <a:tr h="412045">
                <a:tc>
                  <a:txBody>
                    <a:bodyPr/>
                    <a:lstStyle/>
                    <a:p>
                      <a:pPr algn="ctr" fontAlgn="ctr"/>
                      <a:r>
                        <a:rPr lang="es-CO" sz="600" b="0" i="0" u="none" strike="noStrike">
                          <a:effectLst/>
                          <a:latin typeface="Arial"/>
                        </a:rPr>
                        <a:t>20186001096232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20186001096242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SOPORTES NOMBRAMIENTO DIANA PATRICIA PALACIOS DIAZ CONVOCATORIA 427 SED PLANTA OPEC 32943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20186001096262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436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20186001096282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CDP IFINORTE INSTITUTO FINANCIERO PARA EL DESARROLLO DE NORTE DE SANTANDER</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159866191"/>
      </p:ext>
    </p:extLst>
  </p:cSld>
  <p:clrMapOvr>
    <a:masterClrMapping/>
  </p:clrMapOvr>
  <p:timing>
    <p:tnLst>
      <p:par>
        <p:cTn id="1" dur="indefinite" restart="never" nodeType="tmRoot"/>
      </p:par>
    </p:tnLst>
  </p:timing>
</p:sld>
</file>

<file path=ppt/slides/slide163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1633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67346233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20186001096292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2/01/2019</a:t>
                      </a:r>
                    </a:p>
                  </a:txBody>
                  <a:tcPr marL="7620" marR="7620" marT="7620" marB="0" anchor="ctr"/>
                </a:tc>
                <a:tc>
                  <a:txBody>
                    <a:bodyPr/>
                    <a:lstStyle/>
                    <a:p>
                      <a:pPr algn="ctr" fontAlgn="ctr"/>
                      <a:r>
                        <a:rPr lang="es-CO" sz="600" b="0" i="0" u="none" strike="noStrike">
                          <a:effectLst/>
                          <a:latin typeface="Arial"/>
                        </a:rPr>
                        <a:t>20192230000691</a:t>
                      </a:r>
                    </a:p>
                  </a:txBody>
                  <a:tcPr marL="7620" marR="7620" marT="7620" marB="0" anchor="ctr"/>
                </a:tc>
              </a:tr>
              <a:tr h="446138">
                <a:tc>
                  <a:txBody>
                    <a:bodyPr/>
                    <a:lstStyle/>
                    <a:p>
                      <a:pPr algn="ctr" fontAlgn="ctr"/>
                      <a:r>
                        <a:rPr lang="es-CO" sz="600" b="0" i="0" u="none" strike="noStrike">
                          <a:effectLst/>
                          <a:latin typeface="Arial"/>
                        </a:rPr>
                        <a:t>20186001096302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20186001096312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INSCRIPCION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20186001096322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DERECHO DE ENCARGO </a:t>
                      </a: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20195000010651</a:t>
                      </a:r>
                    </a:p>
                  </a:txBody>
                  <a:tcPr marL="7620" marR="7620" marT="7620" marB="0" anchor="ctr"/>
                </a:tc>
              </a:tr>
              <a:tr h="412045">
                <a:tc>
                  <a:txBody>
                    <a:bodyPr/>
                    <a:lstStyle/>
                    <a:p>
                      <a:pPr algn="ctr" fontAlgn="ctr"/>
                      <a:r>
                        <a:rPr lang="es-CO" sz="600" b="0" i="0" u="none" strike="noStrike">
                          <a:effectLst/>
                          <a:latin typeface="Arial"/>
                        </a:rPr>
                        <a:t>20186001096342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Observaciones al informe final presentado por el MINTIC/PAR.cumplimiento ítem trigésimo SU-377/14.</a:t>
                      </a:r>
                      <a:br>
                        <a:rPr lang="es-CO" sz="600" b="0" i="0" u="none" strike="noStrike">
                          <a:effectLst/>
                          <a:latin typeface="Arial"/>
                        </a:rPr>
                      </a:b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20186001096352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Envío NOMBRAMIENTO GLORIA INES ORTEGA GARCIA RES. 2530 DE 2018.NOMBRAMIENTO SANDRA LAGUNA LUQUE RES 2471 DE 2018</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20186001096372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Revocatorias de Nombramientos Convocatoria 435 CAR-ANLA</a:t>
                      </a:r>
                      <a:br>
                        <a:rPr lang="es-CO" sz="600" b="0" i="0" u="none" strike="noStrike">
                          <a:effectLst/>
                          <a:latin typeface="Arial"/>
                        </a:rPr>
                      </a:b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20186001096422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RAD 15752- Informe derogatorias realizadas por Corpoboyacá.producto de la convocatoria 435 de 2016 CAR-ANLA y solicitud de autorización de uso de los elegibles que siguen en lista para nombramiento.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20186001096482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pt-BR" sz="600" b="0" i="0" u="none" strike="noStrike">
                          <a:effectLst/>
                          <a:latin typeface="Arial"/>
                        </a:rPr>
                        <a:t>Reporte de cargos convocatoria N°435 de 2016 CAR-ANLA</a:t>
                      </a:r>
                      <a:br>
                        <a:rPr lang="pt-BR" sz="600" b="0" i="0" u="none" strike="noStrike">
                          <a:effectLst/>
                          <a:latin typeface="Arial"/>
                        </a:rPr>
                      </a:br>
                      <a:r>
                        <a:rPr lang="pt-BR"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787509582"/>
      </p:ext>
    </p:extLst>
  </p:cSld>
  <p:clrMapOvr>
    <a:masterClrMapping/>
  </p:clrMapOvr>
  <p:timing>
    <p:tnLst>
      <p:par>
        <p:cTn id="1" dur="indefinite" restart="never" nodeType="tmRoot"/>
      </p:par>
    </p:tnLst>
  </p:timing>
</p:sld>
</file>

<file path=ppt/slides/slide163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1634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09416988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20186001096552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437 VALLE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20186001096602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7437 VALLE</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20186001096722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Reporte actualización de nombramientos provisionales de docentes y encargos de directivos - BARRANQUILLA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20186001096772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CLAUDIA JEANNTTE ALVAREZ CC 52046931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20186001096782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 Remisión Acuerdo No. 20181000007836 del 07 de diciembre de 2018 Convocatoria No. 870 de 2018 - MUNICIPIOS PRIORIZADOS PARA EL POST CONFLICTO</a:t>
                      </a:r>
                      <a:br>
                        <a:rPr lang="es-CO" sz="600" b="0" i="0" u="none" strike="noStrike">
                          <a:effectLst/>
                          <a:latin typeface="Arial"/>
                        </a:rPr>
                      </a:b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20186001096822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ACTUALIZACION EN EL REGISTRO PUBLICO DE CARRERA ADMINISTRATIVA DE MARIA EUGENIA TOVAR CC 51940215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20186001096862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Respuesta Radicado No 20182130628821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20186001096942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DUDA PARTICIPACIÓN EN CONVOCATORIA CENTRO/ORIENTE CÓDIGO OPEC:75269</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20186001097292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 CONVOCATORIA CENTRO ORIENTE </a:t>
                      </a:r>
                    </a:p>
                  </a:txBody>
                  <a:tcPr marL="7620" marR="7620" marT="7620" marB="0" anchor="ctr"/>
                </a:tc>
                <a:tc>
                  <a:txBody>
                    <a:bodyPr/>
                    <a:lstStyle/>
                    <a:p>
                      <a:pPr algn="ctr" fontAlgn="ctr"/>
                      <a:r>
                        <a:rPr lang="es-CO" sz="600" b="0" i="0" u="none" strike="noStrike">
                          <a:effectLst/>
                          <a:latin typeface="Arial"/>
                        </a:rPr>
                        <a:t>2/01/2019</a:t>
                      </a:r>
                    </a:p>
                  </a:txBody>
                  <a:tcPr marL="7620" marR="7620" marT="7620" marB="0" anchor="ctr"/>
                </a:tc>
                <a:tc>
                  <a:txBody>
                    <a:bodyPr/>
                    <a:lstStyle/>
                    <a:p>
                      <a:pPr algn="ctr" fontAlgn="ctr"/>
                      <a:r>
                        <a:rPr lang="es-CO" sz="600" b="0" i="0" u="none" strike="noStrike" dirty="0">
                          <a:effectLst/>
                          <a:latin typeface="Arial"/>
                        </a:rPr>
                        <a:t>20192230000681</a:t>
                      </a:r>
                    </a:p>
                  </a:txBody>
                  <a:tcPr marL="7620" marR="7620" marT="7620" marB="0" anchor="ctr"/>
                </a:tc>
              </a:tr>
            </a:tbl>
          </a:graphicData>
        </a:graphic>
      </p:graphicFrame>
    </p:spTree>
    <p:extLst>
      <p:ext uri="{BB962C8B-B14F-4D97-AF65-F5344CB8AC3E}">
        <p14:creationId xmlns:p14="http://schemas.microsoft.com/office/powerpoint/2010/main" val="2142818505"/>
      </p:ext>
    </p:extLst>
  </p:cSld>
  <p:clrMapOvr>
    <a:masterClrMapping/>
  </p:clrMapOvr>
  <p:timing>
    <p:tnLst>
      <p:par>
        <p:cTn id="1" dur="indefinite" restart="never" nodeType="tmRoot"/>
      </p:par>
    </p:tnLst>
  </p:timing>
</p:sld>
</file>

<file path=ppt/slides/slide163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1635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562960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20186001097332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CENTRO ORIENTE </a:t>
                      </a: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20192230000671</a:t>
                      </a:r>
                    </a:p>
                  </a:txBody>
                  <a:tcPr marL="7620" marR="7620" marT="7620" marB="0" anchor="ctr"/>
                </a:tc>
              </a:tr>
              <a:tr h="446138">
                <a:tc>
                  <a:txBody>
                    <a:bodyPr/>
                    <a:lstStyle/>
                    <a:p>
                      <a:pPr algn="ctr" fontAlgn="ctr"/>
                      <a:r>
                        <a:rPr lang="es-CO" sz="600" b="0" i="0" u="none" strike="noStrike">
                          <a:effectLst/>
                          <a:latin typeface="Arial"/>
                        </a:rPr>
                        <a:t>20186001097362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CONVOCATORIA CENTRO ORIENTE </a:t>
                      </a:r>
                    </a:p>
                  </a:txBody>
                  <a:tcPr marL="7620" marR="7620" marT="7620" marB="0" anchor="ctr"/>
                </a:tc>
                <a:tc>
                  <a:txBody>
                    <a:bodyPr/>
                    <a:lstStyle/>
                    <a:p>
                      <a:pPr algn="ctr" fontAlgn="ctr"/>
                      <a:r>
                        <a:rPr lang="es-CO" sz="600" b="0" i="0" u="none" strike="noStrike">
                          <a:effectLst/>
                          <a:latin typeface="Arial"/>
                        </a:rPr>
                        <a:t>2/01/2019</a:t>
                      </a:r>
                    </a:p>
                  </a:txBody>
                  <a:tcPr marL="7620" marR="7620" marT="7620" marB="0" anchor="ctr"/>
                </a:tc>
                <a:tc>
                  <a:txBody>
                    <a:bodyPr/>
                    <a:lstStyle/>
                    <a:p>
                      <a:pPr algn="ctr" fontAlgn="ctr"/>
                      <a:r>
                        <a:rPr lang="es-CO" sz="600" b="0" i="0" u="none" strike="noStrike">
                          <a:effectLst/>
                          <a:latin typeface="Arial"/>
                        </a:rPr>
                        <a:t>20192230000651</a:t>
                      </a:r>
                    </a:p>
                  </a:txBody>
                  <a:tcPr marL="7620" marR="7620" marT="7620" marB="0" anchor="ctr"/>
                </a:tc>
              </a:tr>
              <a:tr h="412045">
                <a:tc>
                  <a:txBody>
                    <a:bodyPr/>
                    <a:lstStyle/>
                    <a:p>
                      <a:pPr algn="ctr" fontAlgn="ctr"/>
                      <a:r>
                        <a:rPr lang="es-CO" sz="600" b="0" i="0" u="none" strike="noStrike">
                          <a:effectLst/>
                          <a:latin typeface="Arial"/>
                        </a:rPr>
                        <a:t>20186001097392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 CONVOCATORIA SENA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20186001097442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SENA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20186001097492</a:t>
                      </a:r>
                    </a:p>
                  </a:txBody>
                  <a:tcPr marL="7620" marR="7620" marT="7620" marB="0" anchor="ctr"/>
                </a:tc>
                <a:tc>
                  <a:txBody>
                    <a:bodyPr/>
                    <a:lstStyle/>
                    <a:p>
                      <a:pPr algn="ctr" fontAlgn="ctr"/>
                      <a:r>
                        <a:rPr lang="es-CO" sz="600" b="0" i="0" u="none" strike="noStrike">
                          <a:effectLst/>
                          <a:latin typeface="Arial"/>
                        </a:rPr>
                        <a:t>26/12/2018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SENA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20186001098102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20186001098112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CIUDADANA 8-2018-076973 A INFORMES NO. 8-2018-076973 </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20186001098132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RESPUESTA CIUDADANA 8-2018-076975 A INFORMES NO. 8-2018-076975 </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20186001098162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 CUENTA DE COBRO CONTRATO 564 PAGO 2 DE 8</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628136643"/>
      </p:ext>
    </p:extLst>
  </p:cSld>
  <p:clrMapOvr>
    <a:masterClrMapping/>
  </p:clrMapOvr>
  <p:timing>
    <p:tnLst>
      <p:par>
        <p:cTn id="1" dur="indefinite" restart="never" nodeType="tmRoot"/>
      </p:par>
    </p:tnLst>
  </p:timing>
</p:sld>
</file>

<file path=ppt/slides/slide163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1636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20679243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20186001098192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RESPUESTA CIUDADANA 8-2018-076976 A INFORMES NO. 8-2018-076976 </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20186001098212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CIUDADANA 8-2018-076978 A INFORMES NO. 8-2018-076978 </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20186001098242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CIUDADANA 8-2018-076979 A INFORMES NO. 8-2018-076979</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20186001098252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COMUNICADO DE RECLAMACIÒN A MI OBJECION ENVIADO A JEFE DE PERSONAL BELLOSALUD</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11/01/2019</a:t>
                      </a:r>
                    </a:p>
                  </a:txBody>
                  <a:tcPr marL="7620" marR="7620" marT="7620" marB="0" anchor="ctr"/>
                </a:tc>
                <a:tc>
                  <a:txBody>
                    <a:bodyPr/>
                    <a:lstStyle/>
                    <a:p>
                      <a:pPr algn="ctr" fontAlgn="ctr"/>
                      <a:r>
                        <a:rPr lang="es-CO" sz="600" b="0" i="0" u="none" strike="noStrike">
                          <a:effectLst/>
                          <a:latin typeface="Arial"/>
                        </a:rPr>
                        <a:t>20192110014111</a:t>
                      </a:r>
                    </a:p>
                  </a:txBody>
                  <a:tcPr marL="7620" marR="7620" marT="7620" marB="0" anchor="ctr"/>
                </a:tc>
              </a:tr>
              <a:tr h="412045">
                <a:tc>
                  <a:txBody>
                    <a:bodyPr/>
                    <a:lstStyle/>
                    <a:p>
                      <a:pPr algn="ctr" fontAlgn="ctr"/>
                      <a:r>
                        <a:rPr lang="es-CO" sz="600" b="0" i="0" u="none" strike="noStrike">
                          <a:effectLst/>
                          <a:latin typeface="Arial"/>
                        </a:rPr>
                        <a:t>20186001098282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REPORTE DE ACTOS DE NOMBRAMIENTOS.DEROGATORIA Y POSESIONES EN CARRERA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20186001098302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A SOLICITUD DE NOMBRAMIENTO EN PERIODO DE PRUEBA - MEN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20186001098312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20186001098322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20186001098352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10/01/2019</a:t>
                      </a:r>
                    </a:p>
                  </a:txBody>
                  <a:tcPr marL="7620" marR="7620" marT="7620" marB="0" anchor="ctr"/>
                </a:tc>
                <a:tc>
                  <a:txBody>
                    <a:bodyPr/>
                    <a:lstStyle/>
                    <a:p>
                      <a:pPr algn="ctr" fontAlgn="ctr"/>
                      <a:r>
                        <a:rPr lang="es-CO" sz="600" b="0" i="0" u="none" strike="noStrike" dirty="0">
                          <a:effectLst/>
                          <a:latin typeface="Arial"/>
                        </a:rPr>
                        <a:t>20192210013181</a:t>
                      </a:r>
                    </a:p>
                  </a:txBody>
                  <a:tcPr marL="7620" marR="7620" marT="7620" marB="0" anchor="ctr"/>
                </a:tc>
              </a:tr>
            </a:tbl>
          </a:graphicData>
        </a:graphic>
      </p:graphicFrame>
    </p:spTree>
    <p:extLst>
      <p:ext uri="{BB962C8B-B14F-4D97-AF65-F5344CB8AC3E}">
        <p14:creationId xmlns:p14="http://schemas.microsoft.com/office/powerpoint/2010/main" val="3095028201"/>
      </p:ext>
    </p:extLst>
  </p:cSld>
  <p:clrMapOvr>
    <a:masterClrMapping/>
  </p:clrMapOvr>
  <p:timing>
    <p:tnLst>
      <p:par>
        <p:cTn id="1" dur="indefinite" restart="never" nodeType="tmRoot"/>
      </p:par>
    </p:tnLst>
  </p:timing>
</p:sld>
</file>

<file path=ppt/slides/slide163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1637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86308457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20186001098362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2/01/2019</a:t>
                      </a:r>
                    </a:p>
                  </a:txBody>
                  <a:tcPr marL="7620" marR="7620" marT="7620" marB="0" anchor="ctr"/>
                </a:tc>
                <a:tc>
                  <a:txBody>
                    <a:bodyPr/>
                    <a:lstStyle/>
                    <a:p>
                      <a:pPr algn="ctr" fontAlgn="ctr"/>
                      <a:r>
                        <a:rPr lang="es-CO" sz="600" b="0" i="0" u="none" strike="noStrike">
                          <a:effectLst/>
                          <a:latin typeface="Arial"/>
                        </a:rPr>
                        <a:t>20192230000531</a:t>
                      </a:r>
                    </a:p>
                  </a:txBody>
                  <a:tcPr marL="7620" marR="7620" marT="7620" marB="0" anchor="ctr"/>
                </a:tc>
              </a:tr>
              <a:tr h="446138">
                <a:tc>
                  <a:txBody>
                    <a:bodyPr/>
                    <a:lstStyle/>
                    <a:p>
                      <a:pPr algn="ctr" fontAlgn="ctr"/>
                      <a:r>
                        <a:rPr lang="es-CO" sz="600" b="0" i="0" u="none" strike="noStrike">
                          <a:effectLst/>
                          <a:latin typeface="Arial"/>
                        </a:rPr>
                        <a:t>20186001098372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DOCENTE</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20182000697571</a:t>
                      </a:r>
                    </a:p>
                  </a:txBody>
                  <a:tcPr marL="7620" marR="7620" marT="7620" marB="0" anchor="ctr"/>
                </a:tc>
              </a:tr>
              <a:tr h="412045">
                <a:tc>
                  <a:txBody>
                    <a:bodyPr/>
                    <a:lstStyle/>
                    <a:p>
                      <a:pPr algn="ctr" fontAlgn="ctr"/>
                      <a:r>
                        <a:rPr lang="es-CO" sz="600" b="0" i="0" u="none" strike="noStrike">
                          <a:effectLst/>
                          <a:latin typeface="Arial"/>
                        </a:rPr>
                        <a:t>20186001098382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20192230001531</a:t>
                      </a:r>
                    </a:p>
                  </a:txBody>
                  <a:tcPr marL="7620" marR="7620" marT="7620" marB="0" anchor="ctr"/>
                </a:tc>
              </a:tr>
              <a:tr h="412045">
                <a:tc>
                  <a:txBody>
                    <a:bodyPr/>
                    <a:lstStyle/>
                    <a:p>
                      <a:pPr algn="ctr" fontAlgn="ctr"/>
                      <a:r>
                        <a:rPr lang="es-CO" sz="600" b="0" i="0" u="none" strike="noStrike">
                          <a:effectLst/>
                          <a:latin typeface="Arial"/>
                        </a:rPr>
                        <a:t>20186001098392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20186001098402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20186001098412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20186001098432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20186001098442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20186001098452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RESPUESTA OFICIO RADICADO N° 20181020679711 DEL 14 DE DICIEMBRE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434424292"/>
      </p:ext>
    </p:extLst>
  </p:cSld>
  <p:clrMapOvr>
    <a:masterClrMapping/>
  </p:clrMapOvr>
  <p:timing>
    <p:tnLst>
      <p:par>
        <p:cTn id="1" dur="indefinite" restart="never" nodeType="tmRoot"/>
      </p:par>
    </p:tnLst>
  </p:timing>
</p:sld>
</file>

<file path=ppt/slides/slide163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1638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25633735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20186001098502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20186001098572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TERRITORIAL NORTE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11/01/2019</a:t>
                      </a:r>
                    </a:p>
                  </a:txBody>
                  <a:tcPr marL="7620" marR="7620" marT="7620" marB="0" anchor="ctr"/>
                </a:tc>
                <a:tc>
                  <a:txBody>
                    <a:bodyPr/>
                    <a:lstStyle/>
                    <a:p>
                      <a:pPr algn="ctr" fontAlgn="ctr"/>
                      <a:r>
                        <a:rPr lang="es-CO" sz="600" b="0" i="0" u="none" strike="noStrike">
                          <a:effectLst/>
                          <a:latin typeface="Arial"/>
                        </a:rPr>
                        <a:t>20192210010171</a:t>
                      </a:r>
                    </a:p>
                  </a:txBody>
                  <a:tcPr marL="7620" marR="7620" marT="7620" marB="0" anchor="ctr"/>
                </a:tc>
              </a:tr>
              <a:tr h="412045">
                <a:tc>
                  <a:txBody>
                    <a:bodyPr/>
                    <a:lstStyle/>
                    <a:p>
                      <a:pPr algn="ctr" fontAlgn="ctr"/>
                      <a:r>
                        <a:rPr lang="es-CO" sz="600" b="0" i="0" u="none" strike="noStrike">
                          <a:effectLst/>
                          <a:latin typeface="Arial"/>
                        </a:rPr>
                        <a:t>20186001098582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20186001098592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20192000001291</a:t>
                      </a:r>
                    </a:p>
                  </a:txBody>
                  <a:tcPr marL="7620" marR="7620" marT="7620" marB="0" anchor="ctr"/>
                </a:tc>
              </a:tr>
              <a:tr h="412045">
                <a:tc>
                  <a:txBody>
                    <a:bodyPr/>
                    <a:lstStyle/>
                    <a:p>
                      <a:pPr algn="ctr" fontAlgn="ctr"/>
                      <a:r>
                        <a:rPr lang="es-CO" sz="600" b="0" i="0" u="none" strike="noStrike">
                          <a:effectLst/>
                          <a:latin typeface="Arial"/>
                        </a:rPr>
                        <a:t>20186001098622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INCONSISTENCIAS EN FUNCIONARIA DEL SECTOR PUBLICO - CONVOCATORIA 436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20186001098672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DERECHO DE PETICION SOLICITUD DE REPROGAMACION DE LA PRUEBA TECNICA PEDAGOGICA  - CONVOCATORIA 436 DE 2017 - SENA </a:t>
                      </a: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20192120001791</a:t>
                      </a:r>
                    </a:p>
                  </a:txBody>
                  <a:tcPr marL="7620" marR="7620" marT="7620" marB="0" anchor="ctr"/>
                </a:tc>
              </a:tr>
              <a:tr h="412045">
                <a:tc>
                  <a:txBody>
                    <a:bodyPr/>
                    <a:lstStyle/>
                    <a:p>
                      <a:pPr algn="ctr" fontAlgn="ctr"/>
                      <a:r>
                        <a:rPr lang="es-CO" sz="600" b="0" i="0" u="none" strike="noStrike">
                          <a:effectLst/>
                          <a:latin typeface="Arial"/>
                        </a:rPr>
                        <a:t>20186001098692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DE ADMINISTRACION DE  CARRERA ADMINISTRATIVA</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20182000697531</a:t>
                      </a:r>
                    </a:p>
                  </a:txBody>
                  <a:tcPr marL="7620" marR="7620" marT="7620" marB="0" anchor="ctr"/>
                </a:tc>
              </a:tr>
              <a:tr h="412045">
                <a:tc>
                  <a:txBody>
                    <a:bodyPr/>
                    <a:lstStyle/>
                    <a:p>
                      <a:pPr algn="ctr" fontAlgn="ctr"/>
                      <a:r>
                        <a:rPr lang="es-CO" sz="600" b="0" i="0" u="none" strike="noStrike">
                          <a:effectLst/>
                          <a:latin typeface="Arial"/>
                        </a:rPr>
                        <a:t>20186001098702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20186001098712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TERRITORIAL NORTE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dirty="0">
                          <a:effectLst/>
                          <a:latin typeface="Arial"/>
                        </a:rPr>
                        <a:t>20192210017561</a:t>
                      </a:r>
                    </a:p>
                  </a:txBody>
                  <a:tcPr marL="7620" marR="7620" marT="7620" marB="0" anchor="ctr"/>
                </a:tc>
              </a:tr>
            </a:tbl>
          </a:graphicData>
        </a:graphic>
      </p:graphicFrame>
    </p:spTree>
    <p:extLst>
      <p:ext uri="{BB962C8B-B14F-4D97-AF65-F5344CB8AC3E}">
        <p14:creationId xmlns:p14="http://schemas.microsoft.com/office/powerpoint/2010/main" val="1708819861"/>
      </p:ext>
    </p:extLst>
  </p:cSld>
  <p:clrMapOvr>
    <a:masterClrMapping/>
  </p:clrMapOvr>
  <p:timing>
    <p:tnLst>
      <p:par>
        <p:cTn id="1" dur="indefinite" restart="never" nodeType="tmRoot"/>
      </p:par>
    </p:tnLst>
  </p:timing>
</p:sld>
</file>

<file path=ppt/slides/slide163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1639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29045081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20186001098722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20186001098732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20186001098742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RESPUESTA A REQUERIMIENTO POR PRESUNTO INCUMPLIMIENTO DE NORMAS DE CARRERA ADMINISTRATIVA </a:t>
                      </a:r>
                    </a:p>
                  </a:txBody>
                  <a:tcPr marL="7620" marR="7620" marT="7620" marB="0" anchor="ctr"/>
                </a:tc>
                <a:tc>
                  <a:txBody>
                    <a:bodyPr/>
                    <a:lstStyle/>
                    <a:p>
                      <a:pPr algn="ctr" fontAlgn="ctr"/>
                      <a:r>
                        <a:rPr lang="es-CO" sz="600" b="0" i="0" u="none" strike="noStrike">
                          <a:effectLst/>
                          <a:latin typeface="Arial"/>
                        </a:rPr>
                        <a:t>2/01/2019</a:t>
                      </a:r>
                    </a:p>
                  </a:txBody>
                  <a:tcPr marL="7620" marR="7620" marT="7620" marB="0" anchor="ctr"/>
                </a:tc>
                <a:tc>
                  <a:txBody>
                    <a:bodyPr/>
                    <a:lstStyle/>
                    <a:p>
                      <a:pPr algn="ctr" fontAlgn="ctr"/>
                      <a:r>
                        <a:rPr lang="es-CO" sz="600" b="0" i="0" u="none" strike="noStrike">
                          <a:effectLst/>
                          <a:latin typeface="Arial"/>
                        </a:rPr>
                        <a:t>20195000001091</a:t>
                      </a:r>
                    </a:p>
                  </a:txBody>
                  <a:tcPr marL="7620" marR="7620" marT="7620" marB="0" anchor="ctr"/>
                </a:tc>
              </a:tr>
              <a:tr h="412045">
                <a:tc>
                  <a:txBody>
                    <a:bodyPr/>
                    <a:lstStyle/>
                    <a:p>
                      <a:pPr algn="ctr" fontAlgn="ctr"/>
                      <a:r>
                        <a:rPr lang="es-CO" sz="600" b="0" i="0" u="none" strike="noStrike">
                          <a:effectLst/>
                          <a:latin typeface="Arial"/>
                        </a:rPr>
                        <a:t>20186001098752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20192110017971</a:t>
                      </a:r>
                    </a:p>
                  </a:txBody>
                  <a:tcPr marL="7620" marR="7620" marT="7620" marB="0" anchor="ctr"/>
                </a:tc>
              </a:tr>
              <a:tr h="412045">
                <a:tc>
                  <a:txBody>
                    <a:bodyPr/>
                    <a:lstStyle/>
                    <a:p>
                      <a:pPr algn="ctr" fontAlgn="ctr"/>
                      <a:r>
                        <a:rPr lang="es-CO" sz="600" b="0" i="0" u="none" strike="noStrike">
                          <a:effectLst/>
                          <a:latin typeface="Arial"/>
                        </a:rPr>
                        <a:t>20186001098772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20192230001551</a:t>
                      </a:r>
                    </a:p>
                  </a:txBody>
                  <a:tcPr marL="7620" marR="7620" marT="7620" marB="0" anchor="ctr"/>
                </a:tc>
              </a:tr>
              <a:tr h="412045">
                <a:tc>
                  <a:txBody>
                    <a:bodyPr/>
                    <a:lstStyle/>
                    <a:p>
                      <a:pPr algn="ctr" fontAlgn="ctr"/>
                      <a:r>
                        <a:rPr lang="es-CO" sz="600" b="0" i="0" u="none" strike="noStrike">
                          <a:effectLst/>
                          <a:latin typeface="Arial"/>
                        </a:rPr>
                        <a:t>20186001098782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20186001098802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20186001098812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20186001098822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589249933"/>
      </p:ext>
    </p:extLst>
  </p:cSld>
  <p:clrMapOvr>
    <a:masterClrMapping/>
  </p:clrMapOvr>
  <p:timing>
    <p:tnLst>
      <p:par>
        <p:cT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781985363"/>
              </p:ext>
            </p:extLst>
          </p:nvPr>
        </p:nvGraphicFramePr>
        <p:xfrm>
          <a:off x="539551" y="1340769"/>
          <a:ext cx="8208913" cy="4757903"/>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8473">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47088">
                <a:tc>
                  <a:txBody>
                    <a:bodyPr/>
                    <a:lstStyle/>
                    <a:p>
                      <a:pPr algn="ctr" fontAlgn="ctr"/>
                      <a:r>
                        <a:rPr lang="es-ES" sz="700" b="0" i="0" u="none" strike="noStrike" dirty="0">
                          <a:solidFill>
                            <a:srgbClr val="000000"/>
                          </a:solidFill>
                          <a:effectLst/>
                          <a:latin typeface="Arial" panose="020B0604020202020204" pitchFamily="34" charset="0"/>
                        </a:rPr>
                        <a:t>201811020047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201811020047</a:t>
                      </a:r>
                    </a:p>
                  </a:txBody>
                  <a:tcPr marL="9525" marR="9525" marT="9525" marB="0" anchor="ctr"/>
                </a:tc>
              </a:tr>
              <a:tr h="247088">
                <a:tc>
                  <a:txBody>
                    <a:bodyPr/>
                    <a:lstStyle/>
                    <a:p>
                      <a:pPr algn="ctr" fontAlgn="ctr"/>
                      <a:r>
                        <a:rPr lang="es-ES" sz="700" b="0" i="0" u="none" strike="noStrike">
                          <a:solidFill>
                            <a:srgbClr val="000000"/>
                          </a:solidFill>
                          <a:effectLst/>
                          <a:latin typeface="Arial" panose="020B0604020202020204" pitchFamily="34" charset="0"/>
                        </a:rPr>
                        <a:t>201811020048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201811020048</a:t>
                      </a:r>
                    </a:p>
                  </a:txBody>
                  <a:tcPr marL="9525" marR="9525" marT="9525" marB="0" anchor="ctr"/>
                </a:tc>
              </a:tr>
              <a:tr h="247088">
                <a:tc>
                  <a:txBody>
                    <a:bodyPr/>
                    <a:lstStyle/>
                    <a:p>
                      <a:pPr algn="ctr" fontAlgn="ctr"/>
                      <a:r>
                        <a:rPr lang="es-ES" sz="700" b="0" i="0" u="none" strike="noStrike">
                          <a:solidFill>
                            <a:srgbClr val="000000"/>
                          </a:solidFill>
                          <a:effectLst/>
                          <a:latin typeface="Arial" panose="020B0604020202020204" pitchFamily="34" charset="0"/>
                        </a:rPr>
                        <a:t>201811020049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201811020049</a:t>
                      </a:r>
                    </a:p>
                  </a:txBody>
                  <a:tcPr marL="9525" marR="9525" marT="9525" marB="0" anchor="ctr"/>
                </a:tc>
              </a:tr>
              <a:tr h="247088">
                <a:tc>
                  <a:txBody>
                    <a:bodyPr/>
                    <a:lstStyle/>
                    <a:p>
                      <a:pPr algn="ctr" fontAlgn="ctr"/>
                      <a:r>
                        <a:rPr lang="es-ES" sz="700" b="0" i="0" u="none" strike="noStrike">
                          <a:solidFill>
                            <a:srgbClr val="000000"/>
                          </a:solidFill>
                          <a:effectLst/>
                          <a:latin typeface="Arial" panose="020B0604020202020204" pitchFamily="34" charset="0"/>
                        </a:rPr>
                        <a:t>201811020050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201811020050</a:t>
                      </a:r>
                    </a:p>
                  </a:txBody>
                  <a:tcPr marL="9525" marR="9525" marT="9525" marB="0" anchor="ctr"/>
                </a:tc>
              </a:tr>
              <a:tr h="247088">
                <a:tc>
                  <a:txBody>
                    <a:bodyPr/>
                    <a:lstStyle/>
                    <a:p>
                      <a:pPr algn="ctr" fontAlgn="ctr"/>
                      <a:r>
                        <a:rPr lang="es-ES" sz="700" b="0" i="0" u="none" strike="noStrike">
                          <a:solidFill>
                            <a:srgbClr val="000000"/>
                          </a:solidFill>
                          <a:effectLst/>
                          <a:latin typeface="Arial" panose="020B0604020202020204" pitchFamily="34" charset="0"/>
                        </a:rPr>
                        <a:t>201811020051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201811020051</a:t>
                      </a:r>
                    </a:p>
                  </a:txBody>
                  <a:tcPr marL="9525" marR="9525" marT="9525" marB="0" anchor="ctr"/>
                </a:tc>
              </a:tr>
              <a:tr h="247088">
                <a:tc>
                  <a:txBody>
                    <a:bodyPr/>
                    <a:lstStyle/>
                    <a:p>
                      <a:pPr algn="ctr" fontAlgn="ctr"/>
                      <a:r>
                        <a:rPr lang="es-ES" sz="700" b="0" i="0" u="none" strike="noStrike">
                          <a:solidFill>
                            <a:srgbClr val="000000"/>
                          </a:solidFill>
                          <a:effectLst/>
                          <a:latin typeface="Arial" panose="020B0604020202020204" pitchFamily="34" charset="0"/>
                        </a:rPr>
                        <a:t>201811020052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201811020052</a:t>
                      </a:r>
                    </a:p>
                  </a:txBody>
                  <a:tcPr marL="9525" marR="9525" marT="9525" marB="0" anchor="ctr"/>
                </a:tc>
              </a:tr>
              <a:tr h="247088">
                <a:tc>
                  <a:txBody>
                    <a:bodyPr/>
                    <a:lstStyle/>
                    <a:p>
                      <a:pPr algn="ctr" fontAlgn="ctr"/>
                      <a:r>
                        <a:rPr lang="es-ES" sz="700" b="0" i="0" u="none" strike="noStrike">
                          <a:solidFill>
                            <a:srgbClr val="000000"/>
                          </a:solidFill>
                          <a:effectLst/>
                          <a:latin typeface="Arial" panose="020B0604020202020204" pitchFamily="34" charset="0"/>
                        </a:rPr>
                        <a:t>201811020053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201811020053</a:t>
                      </a:r>
                    </a:p>
                  </a:txBody>
                  <a:tcPr marL="9525" marR="9525" marT="9525" marB="0" anchor="ctr"/>
                </a:tc>
              </a:tr>
              <a:tr h="247088">
                <a:tc>
                  <a:txBody>
                    <a:bodyPr/>
                    <a:lstStyle/>
                    <a:p>
                      <a:pPr algn="ctr" fontAlgn="ctr"/>
                      <a:r>
                        <a:rPr lang="es-ES" sz="700" b="0" i="0" u="none" strike="noStrike">
                          <a:solidFill>
                            <a:srgbClr val="000000"/>
                          </a:solidFill>
                          <a:effectLst/>
                          <a:latin typeface="Arial" panose="020B0604020202020204" pitchFamily="34" charset="0"/>
                        </a:rPr>
                        <a:t>201811020054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201811020054</a:t>
                      </a:r>
                    </a:p>
                  </a:txBody>
                  <a:tcPr marL="9525" marR="9525" marT="9525" marB="0" anchor="ctr"/>
                </a:tc>
              </a:tr>
              <a:tr h="363870">
                <a:tc>
                  <a:txBody>
                    <a:bodyPr/>
                    <a:lstStyle/>
                    <a:p>
                      <a:pPr algn="ctr" fontAlgn="ctr"/>
                      <a:r>
                        <a:rPr lang="es-ES" sz="700" b="0" i="0" u="none" strike="noStrike">
                          <a:solidFill>
                            <a:srgbClr val="000000"/>
                          </a:solidFill>
                          <a:effectLst/>
                          <a:latin typeface="Arial" panose="020B0604020202020204" pitchFamily="34" charset="0"/>
                        </a:rPr>
                        <a:t>201811020055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201811020055</a:t>
                      </a:r>
                    </a:p>
                  </a:txBody>
                  <a:tcPr marL="9525" marR="9525" marT="9525" marB="0" anchor="ctr"/>
                </a:tc>
              </a:tr>
              <a:tr h="247088">
                <a:tc>
                  <a:txBody>
                    <a:bodyPr/>
                    <a:lstStyle/>
                    <a:p>
                      <a:pPr algn="ctr" fontAlgn="ctr"/>
                      <a:r>
                        <a:rPr lang="es-ES" sz="700" b="0" i="0" u="none" strike="noStrike">
                          <a:solidFill>
                            <a:srgbClr val="000000"/>
                          </a:solidFill>
                          <a:effectLst/>
                          <a:latin typeface="Arial" panose="020B0604020202020204" pitchFamily="34" charset="0"/>
                        </a:rPr>
                        <a:t>201811020056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201811020056</a:t>
                      </a:r>
                    </a:p>
                  </a:txBody>
                  <a:tcPr marL="9525" marR="9525" marT="9525" marB="0" anchor="ctr"/>
                </a:tc>
              </a:tr>
              <a:tr h="363870">
                <a:tc>
                  <a:txBody>
                    <a:bodyPr/>
                    <a:lstStyle/>
                    <a:p>
                      <a:pPr algn="ctr" fontAlgn="ctr"/>
                      <a:r>
                        <a:rPr lang="es-ES" sz="700" b="0" i="0" u="none" strike="noStrike">
                          <a:solidFill>
                            <a:srgbClr val="000000"/>
                          </a:solidFill>
                          <a:effectLst/>
                          <a:latin typeface="Arial" panose="020B0604020202020204" pitchFamily="34" charset="0"/>
                        </a:rPr>
                        <a:t>201811020057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201811020057</a:t>
                      </a:r>
                    </a:p>
                  </a:txBody>
                  <a:tcPr marL="9525" marR="9525" marT="9525" marB="0" anchor="ctr"/>
                </a:tc>
              </a:tr>
              <a:tr h="247088">
                <a:tc>
                  <a:txBody>
                    <a:bodyPr/>
                    <a:lstStyle/>
                    <a:p>
                      <a:pPr algn="ctr" fontAlgn="ctr"/>
                      <a:r>
                        <a:rPr lang="es-ES" sz="700" b="0" i="0" u="none" strike="noStrike">
                          <a:solidFill>
                            <a:srgbClr val="000000"/>
                          </a:solidFill>
                          <a:effectLst/>
                          <a:latin typeface="Arial" panose="020B0604020202020204" pitchFamily="34" charset="0"/>
                        </a:rPr>
                        <a:t>201811020058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201811020058</a:t>
                      </a:r>
                    </a:p>
                  </a:txBody>
                  <a:tcPr marL="9525" marR="9525" marT="9525" marB="0" anchor="ctr"/>
                </a:tc>
              </a:tr>
              <a:tr h="247088">
                <a:tc>
                  <a:txBody>
                    <a:bodyPr/>
                    <a:lstStyle/>
                    <a:p>
                      <a:pPr algn="ctr" fontAlgn="ctr"/>
                      <a:r>
                        <a:rPr lang="es-ES" sz="700" b="0" i="0" u="none" strike="noStrike">
                          <a:solidFill>
                            <a:srgbClr val="000000"/>
                          </a:solidFill>
                          <a:effectLst/>
                          <a:latin typeface="Arial" panose="020B0604020202020204" pitchFamily="34" charset="0"/>
                        </a:rPr>
                        <a:t>201811020059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201811020059</a:t>
                      </a:r>
                    </a:p>
                  </a:txBody>
                  <a:tcPr marL="9525" marR="9525" marT="9525" marB="0" anchor="ctr"/>
                </a:tc>
              </a:tr>
              <a:tr h="247088">
                <a:tc>
                  <a:txBody>
                    <a:bodyPr/>
                    <a:lstStyle/>
                    <a:p>
                      <a:pPr algn="ctr" fontAlgn="ctr"/>
                      <a:r>
                        <a:rPr lang="es-ES" sz="700" b="0" i="0" u="none" strike="noStrike">
                          <a:solidFill>
                            <a:srgbClr val="000000"/>
                          </a:solidFill>
                          <a:effectLst/>
                          <a:latin typeface="Arial" panose="020B0604020202020204" pitchFamily="34" charset="0"/>
                        </a:rPr>
                        <a:t>201811020060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201811020060</a:t>
                      </a:r>
                    </a:p>
                  </a:txBody>
                  <a:tcPr marL="9525" marR="9525" marT="9525" marB="0" anchor="ctr"/>
                </a:tc>
              </a:tr>
              <a:tr h="247088">
                <a:tc>
                  <a:txBody>
                    <a:bodyPr/>
                    <a:lstStyle/>
                    <a:p>
                      <a:pPr algn="ctr" fontAlgn="ctr"/>
                      <a:r>
                        <a:rPr lang="es-ES" sz="700" b="0" i="0" u="none" strike="noStrike">
                          <a:solidFill>
                            <a:srgbClr val="000000"/>
                          </a:solidFill>
                          <a:effectLst/>
                          <a:latin typeface="Arial" panose="020B0604020202020204" pitchFamily="34" charset="0"/>
                        </a:rPr>
                        <a:t>201811020061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201811020061</a:t>
                      </a:r>
                    </a:p>
                  </a:txBody>
                  <a:tcPr marL="9525" marR="9525" marT="9525" marB="0" anchor="ctr"/>
                </a:tc>
              </a:tr>
              <a:tr h="247088">
                <a:tc>
                  <a:txBody>
                    <a:bodyPr/>
                    <a:lstStyle/>
                    <a:p>
                      <a:pPr algn="ctr" fontAlgn="ctr"/>
                      <a:r>
                        <a:rPr lang="es-ES" sz="700" b="0" i="0" u="none" strike="noStrike">
                          <a:solidFill>
                            <a:srgbClr val="000000"/>
                          </a:solidFill>
                          <a:effectLst/>
                          <a:latin typeface="Arial" panose="020B0604020202020204" pitchFamily="34" charset="0"/>
                        </a:rPr>
                        <a:t>201811020062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201811020062</a:t>
                      </a:r>
                    </a:p>
                  </a:txBody>
                  <a:tcPr marL="9525" marR="9525" marT="9525" marB="0" anchor="ctr"/>
                </a:tc>
              </a:tr>
              <a:tr h="247088">
                <a:tc>
                  <a:txBody>
                    <a:bodyPr/>
                    <a:lstStyle/>
                    <a:p>
                      <a:pPr algn="ctr" fontAlgn="ctr"/>
                      <a:r>
                        <a:rPr lang="es-ES" sz="700" b="0" i="0" u="none" strike="noStrike">
                          <a:solidFill>
                            <a:srgbClr val="000000"/>
                          </a:solidFill>
                          <a:effectLst/>
                          <a:latin typeface="Arial" panose="020B0604020202020204" pitchFamily="34" charset="0"/>
                        </a:rPr>
                        <a:t>201811020063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201811020063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164</a:t>
            </a:fld>
            <a:endParaRPr lang="es-CO"/>
          </a:p>
        </p:txBody>
      </p:sp>
    </p:spTree>
    <p:extLst>
      <p:ext uri="{BB962C8B-B14F-4D97-AF65-F5344CB8AC3E}">
        <p14:creationId xmlns:p14="http://schemas.microsoft.com/office/powerpoint/2010/main" val="2137322828"/>
      </p:ext>
    </p:extLst>
  </p:cSld>
  <p:clrMapOvr>
    <a:masterClrMapping/>
  </p:clrMapOvr>
  <p:timing>
    <p:tnLst>
      <p:par>
        <p:cTn id="1" dur="indefinite" restart="never" nodeType="tmRoot"/>
      </p:par>
    </p:tnLst>
  </p:timing>
</p:sld>
</file>

<file path=ppt/slides/slide164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1640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77559825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20186001098842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20186001098852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20186001098872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RESPUESTA A SU SOLICITUD DE FECHA 17 DE DICIEMBRE DE 2018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20186001098902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DERECHO DE PETICIÓN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20186001098912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20186001098922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11/01/2019</a:t>
                      </a:r>
                    </a:p>
                  </a:txBody>
                  <a:tcPr marL="7620" marR="7620" marT="7620" marB="0" anchor="ctr"/>
                </a:tc>
                <a:tc>
                  <a:txBody>
                    <a:bodyPr/>
                    <a:lstStyle/>
                    <a:p>
                      <a:pPr algn="ctr" fontAlgn="ctr"/>
                      <a:r>
                        <a:rPr lang="es-CO" sz="600" b="0" i="0" u="none" strike="noStrike">
                          <a:effectLst/>
                          <a:latin typeface="Arial"/>
                        </a:rPr>
                        <a:t>20192110014201</a:t>
                      </a:r>
                    </a:p>
                  </a:txBody>
                  <a:tcPr marL="7620" marR="7620" marT="7620" marB="0" anchor="ctr"/>
                </a:tc>
              </a:tr>
              <a:tr h="412045">
                <a:tc>
                  <a:txBody>
                    <a:bodyPr/>
                    <a:lstStyle/>
                    <a:p>
                      <a:pPr algn="ctr" fontAlgn="ctr"/>
                      <a:r>
                        <a:rPr lang="es-CO" sz="600" b="0" i="0" u="none" strike="noStrike">
                          <a:effectLst/>
                          <a:latin typeface="Arial"/>
                        </a:rPr>
                        <a:t>20186001098932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AUTORIZACION USO DIRECTO DE LISTA DE ELEGIBLES OPEC 207897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20186001098952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20186001098962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418914187"/>
      </p:ext>
    </p:extLst>
  </p:cSld>
  <p:clrMapOvr>
    <a:masterClrMapping/>
  </p:clrMapOvr>
  <p:timing>
    <p:tnLst>
      <p:par>
        <p:cTn id="1" dur="indefinite" restart="never" nodeType="tmRoot"/>
      </p:par>
    </p:tnLst>
  </p:timing>
</p:sld>
</file>

<file path=ppt/slides/slide164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1641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35982826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20186001098972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20186001099002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20182000697481</a:t>
                      </a:r>
                    </a:p>
                  </a:txBody>
                  <a:tcPr marL="7620" marR="7620" marT="7620" marB="0" anchor="ctr"/>
                </a:tc>
              </a:tr>
              <a:tr h="412045">
                <a:tc>
                  <a:txBody>
                    <a:bodyPr/>
                    <a:lstStyle/>
                    <a:p>
                      <a:pPr algn="ctr" fontAlgn="ctr"/>
                      <a:r>
                        <a:rPr lang="es-CO" sz="600" b="0" i="0" u="none" strike="noStrike">
                          <a:effectLst/>
                          <a:latin typeface="Arial"/>
                        </a:rPr>
                        <a:t>20186001099012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20186001099022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20192230001571</a:t>
                      </a:r>
                    </a:p>
                  </a:txBody>
                  <a:tcPr marL="7620" marR="7620" marT="7620" marB="0" anchor="ctr"/>
                </a:tc>
              </a:tr>
              <a:tr h="412045">
                <a:tc>
                  <a:txBody>
                    <a:bodyPr/>
                    <a:lstStyle/>
                    <a:p>
                      <a:pPr algn="ctr" fontAlgn="ctr"/>
                      <a:r>
                        <a:rPr lang="es-CO" sz="600" b="0" i="0" u="none" strike="noStrike">
                          <a:effectLst/>
                          <a:latin typeface="Arial"/>
                        </a:rPr>
                        <a:t>20186001099032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20186001099052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AUTORIZACION USO DE LISTA DE ELEGIBLES ANTE RENUNCIA DE ELEGIBLES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20186001099062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20186001099112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20192230001591</a:t>
                      </a:r>
                    </a:p>
                  </a:txBody>
                  <a:tcPr marL="7620" marR="7620" marT="7620" marB="0" anchor="ctr"/>
                </a:tc>
              </a:tr>
              <a:tr h="493103">
                <a:tc>
                  <a:txBody>
                    <a:bodyPr/>
                    <a:lstStyle/>
                    <a:p>
                      <a:pPr algn="ctr" fontAlgn="ctr"/>
                      <a:r>
                        <a:rPr lang="es-CO" sz="600" b="0" i="0" u="none" strike="noStrike">
                          <a:effectLst/>
                          <a:latin typeface="Arial"/>
                        </a:rPr>
                        <a:t>20186001099132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AUTORIZACION DE USO DE LISTA DE ELEGIBLES ANTE RENUNCIA DEL ELEGIBLE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355680951"/>
      </p:ext>
    </p:extLst>
  </p:cSld>
  <p:clrMapOvr>
    <a:masterClrMapping/>
  </p:clrMapOvr>
  <p:timing>
    <p:tnLst>
      <p:par>
        <p:cTn id="1" dur="indefinite" restart="never" nodeType="tmRoot"/>
      </p:par>
    </p:tnLst>
  </p:timing>
</p:sld>
</file>

<file path=ppt/slides/slide164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1642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3543681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20186001099142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INFORME DEROGATORIAS REALIZADAS POR CORPOBOYACA - CONVOCATORIA 435 DE 2016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20186001099272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COMPROMISO ALTA DIRECCION EN LA ADOPCION Y DESARROLLO DE UN SISTEMA PROPIO DE EVALUACION DEL DESEMPEÑO EN LA ENTIDAD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20186001099302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REMISION RESOLUCION NO. 1536 DE 2018 MEDIANTE LA CUAL SE DECLARO LA VACANCIA DE UN EMPLEO POR ABANDONO DE CARGO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20186001099352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REQUERIMIENTO - URGENTE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20186001099382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CONFIRMACION PARTICIPACION CONVOCATORIA CONCURSO DE MERITOS - DIGSA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20186001099542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corrección de número de cédula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20186001099562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CORRECCION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20186001099572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FUNCIÓN PÚBLICA RAD. 20182040333741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20191700016231</a:t>
                      </a:r>
                    </a:p>
                  </a:txBody>
                  <a:tcPr marL="7620" marR="7620" marT="7620" marB="0" anchor="ctr"/>
                </a:tc>
              </a:tr>
              <a:tr h="493103">
                <a:tc>
                  <a:txBody>
                    <a:bodyPr/>
                    <a:lstStyle/>
                    <a:p>
                      <a:pPr algn="ctr" fontAlgn="ctr"/>
                      <a:r>
                        <a:rPr lang="es-CO" sz="600" b="0" i="0" u="none" strike="noStrike">
                          <a:effectLst/>
                          <a:latin typeface="Arial"/>
                        </a:rPr>
                        <a:t>20186001099582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INFORMACIÓN CONVOCATORIA 426</a:t>
                      </a: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dirty="0">
                          <a:effectLst/>
                          <a:latin typeface="Arial"/>
                        </a:rPr>
                        <a:t>20192110018291</a:t>
                      </a:r>
                    </a:p>
                  </a:txBody>
                  <a:tcPr marL="7620" marR="7620" marT="7620" marB="0" anchor="ctr"/>
                </a:tc>
              </a:tr>
            </a:tbl>
          </a:graphicData>
        </a:graphic>
      </p:graphicFrame>
    </p:spTree>
    <p:extLst>
      <p:ext uri="{BB962C8B-B14F-4D97-AF65-F5344CB8AC3E}">
        <p14:creationId xmlns:p14="http://schemas.microsoft.com/office/powerpoint/2010/main" val="583642863"/>
      </p:ext>
    </p:extLst>
  </p:cSld>
  <p:clrMapOvr>
    <a:masterClrMapping/>
  </p:clrMapOvr>
  <p:timing>
    <p:tnLst>
      <p:par>
        <p:cTn id="1" dur="indefinite" restart="never" nodeType="tmRoot"/>
      </p:par>
    </p:tnLst>
  </p:timing>
</p:sld>
</file>

<file path=ppt/slides/slide164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1643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48367778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20186001099592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20192230001601</a:t>
                      </a:r>
                    </a:p>
                  </a:txBody>
                  <a:tcPr marL="7620" marR="7620" marT="7620" marB="0" anchor="ctr"/>
                </a:tc>
              </a:tr>
              <a:tr h="446138">
                <a:tc>
                  <a:txBody>
                    <a:bodyPr/>
                    <a:lstStyle/>
                    <a:p>
                      <a:pPr algn="ctr" fontAlgn="ctr"/>
                      <a:r>
                        <a:rPr lang="es-CO" sz="600" b="0" i="0" u="none" strike="noStrike">
                          <a:effectLst/>
                          <a:latin typeface="Arial"/>
                        </a:rPr>
                        <a:t>20186001099602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20186001099612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DE CORREO ELECTRONICO</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20186001099622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NORTE</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20186001099632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RECUPERACION USUARIO SIMO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20186001099652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NUMERO DE CEDULA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20186001099662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CAMBIO NUMERO DE CEDULA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20186001099672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SITUACIÓN PARTICULAR EJECUCIÓN DE RECURSOS- CONVOCATORIA 428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20186001099682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EVALUACION DE DESEMPEÑO</a:t>
                      </a:r>
                    </a:p>
                  </a:txBody>
                  <a:tcPr marL="7620" marR="7620" marT="7620" marB="0" anchor="ctr"/>
                </a:tc>
                <a:tc>
                  <a:txBody>
                    <a:bodyPr/>
                    <a:lstStyle/>
                    <a:p>
                      <a:pPr algn="ctr" fontAlgn="ctr"/>
                      <a:r>
                        <a:rPr lang="es-CO" sz="600" b="0" i="0" u="none" strike="noStrike">
                          <a:effectLst/>
                          <a:latin typeface="Arial"/>
                        </a:rPr>
                        <a:t>INFORMACIÓN LISTA DE ELEGIBLES CONCURSO SENA INSTRUCTORES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554272377"/>
      </p:ext>
    </p:extLst>
  </p:cSld>
  <p:clrMapOvr>
    <a:masterClrMapping/>
  </p:clrMapOvr>
  <p:timing>
    <p:tnLst>
      <p:par>
        <p:cTn id="1" dur="indefinite" restart="never" nodeType="tmRoot"/>
      </p:par>
    </p:tnLst>
  </p:timing>
</p:sld>
</file>

<file path=ppt/slides/slide164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1644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329750064"/>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20186001099702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SOPORTE</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20186001099752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RECUPERAR CUENTA</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20186001099762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20186001099772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INFORMACIÓN SOBRE USUARIO SIMO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20186001099782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 SOLICITUD ORIENTACIÓN </a:t>
                      </a:r>
                    </a:p>
                  </a:txBody>
                  <a:tcPr marL="7620" marR="7620" marT="7620" marB="0" anchor="ctr"/>
                </a:tc>
                <a:tc>
                  <a:txBody>
                    <a:bodyPr/>
                    <a:lstStyle/>
                    <a:p>
                      <a:pPr algn="ctr" fontAlgn="ctr"/>
                      <a:r>
                        <a:rPr lang="es-CO" sz="600" b="0" i="0" u="none" strike="noStrike">
                          <a:effectLst/>
                          <a:latin typeface="Arial"/>
                        </a:rPr>
                        <a:t>11/01/2019</a:t>
                      </a:r>
                    </a:p>
                  </a:txBody>
                  <a:tcPr marL="7620" marR="7620" marT="7620" marB="0" anchor="ctr"/>
                </a:tc>
                <a:tc>
                  <a:txBody>
                    <a:bodyPr/>
                    <a:lstStyle/>
                    <a:p>
                      <a:pPr algn="ctr" fontAlgn="ctr"/>
                      <a:r>
                        <a:rPr lang="es-CO" sz="600" b="0" i="0" u="none" strike="noStrike">
                          <a:effectLst/>
                          <a:latin typeface="Arial"/>
                        </a:rPr>
                        <a:t>20192110014241</a:t>
                      </a:r>
                    </a:p>
                  </a:txBody>
                  <a:tcPr marL="7620" marR="7620" marT="7620" marB="0" anchor="ctr"/>
                </a:tc>
              </a:tr>
              <a:tr h="412045">
                <a:tc>
                  <a:txBody>
                    <a:bodyPr/>
                    <a:lstStyle/>
                    <a:p>
                      <a:pPr algn="ctr" fontAlgn="ctr"/>
                      <a:r>
                        <a:rPr lang="es-CO" sz="600" b="0" i="0" u="none" strike="noStrike">
                          <a:effectLst/>
                          <a:latin typeface="Arial"/>
                        </a:rPr>
                        <a:t>20186001099802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FIRMEZA- URGENTE.CONCEPTO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20186001099822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RESPUESTA AL RADICADO 20186001055632 DEL 6 DE DICIEMBRE DE 2018</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20192230009271</a:t>
                      </a:r>
                    </a:p>
                  </a:txBody>
                  <a:tcPr marL="7620" marR="7620" marT="7620" marB="0" anchor="ctr"/>
                </a:tc>
              </a:tr>
              <a:tr h="412045">
                <a:tc>
                  <a:txBody>
                    <a:bodyPr/>
                    <a:lstStyle/>
                    <a:p>
                      <a:pPr algn="ctr" fontAlgn="ctr"/>
                      <a:r>
                        <a:rPr lang="es-CO" sz="600" b="0" i="0" u="none" strike="noStrike">
                          <a:effectLst/>
                          <a:latin typeface="Arial"/>
                        </a:rPr>
                        <a:t>20186001099832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20186001099842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COMUNICADO SOBRE DERECHO DEFENSA TERCEROS INTERESADOS ACCION DE TUTELA 2018-00593-00 - CONVOCATORIA 426-2016</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933687201"/>
      </p:ext>
    </p:extLst>
  </p:cSld>
  <p:clrMapOvr>
    <a:masterClrMapping/>
  </p:clrMapOvr>
  <p:timing>
    <p:tnLst>
      <p:par>
        <p:cTn id="1" dur="indefinite" restart="never" nodeType="tmRoot"/>
      </p:par>
    </p:tnLst>
  </p:timing>
</p:sld>
</file>

<file path=ppt/slides/slide164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1645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54432739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20186001099852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20186001099862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20186001099872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20193200003231</a:t>
                      </a:r>
                    </a:p>
                  </a:txBody>
                  <a:tcPr marL="7620" marR="7620" marT="7620" marB="0" anchor="ctr"/>
                </a:tc>
              </a:tr>
              <a:tr h="412045">
                <a:tc>
                  <a:txBody>
                    <a:bodyPr/>
                    <a:lstStyle/>
                    <a:p>
                      <a:pPr algn="ctr" fontAlgn="ctr"/>
                      <a:r>
                        <a:rPr lang="es-CO" sz="600" b="0" i="0" u="none" strike="noStrike">
                          <a:effectLst/>
                          <a:latin typeface="Arial"/>
                        </a:rPr>
                        <a:t>20186001099922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20186001099972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20186001099982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20186001099992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NORTE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20186001100002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NORTE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20186001100022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ALCANCE AL RADICADO 20186001070492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146173557"/>
      </p:ext>
    </p:extLst>
  </p:cSld>
  <p:clrMapOvr>
    <a:masterClrMapping/>
  </p:clrMapOvr>
  <p:timing>
    <p:tnLst>
      <p:par>
        <p:cTn id="1" dur="indefinite" restart="never" nodeType="tmRoot"/>
      </p:par>
    </p:tnLst>
  </p:timing>
</p:sld>
</file>

<file path=ppt/slides/slide164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1646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53252178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20186001100032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20186001100052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20186001100062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20186001100082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DOCUMENTOS DE PAGO CARGOS A OFERTAR</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20186001100092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10/01/2019</a:t>
                      </a:r>
                    </a:p>
                  </a:txBody>
                  <a:tcPr marL="7620" marR="7620" marT="7620" marB="0" anchor="ctr"/>
                </a:tc>
                <a:tc>
                  <a:txBody>
                    <a:bodyPr/>
                    <a:lstStyle/>
                    <a:p>
                      <a:pPr algn="ctr" fontAlgn="ctr"/>
                      <a:r>
                        <a:rPr lang="es-CO" sz="600" b="0" i="0" u="none" strike="noStrike">
                          <a:effectLst/>
                          <a:latin typeface="Arial"/>
                        </a:rPr>
                        <a:t>20192210013241</a:t>
                      </a:r>
                    </a:p>
                  </a:txBody>
                  <a:tcPr marL="7620" marR="7620" marT="7620" marB="0" anchor="ctr"/>
                </a:tc>
              </a:tr>
              <a:tr h="412045">
                <a:tc>
                  <a:txBody>
                    <a:bodyPr/>
                    <a:lstStyle/>
                    <a:p>
                      <a:pPr algn="ctr" fontAlgn="ctr"/>
                      <a:r>
                        <a:rPr lang="es-CO" sz="600" b="0" i="0" u="none" strike="noStrike">
                          <a:effectLst/>
                          <a:latin typeface="Arial"/>
                        </a:rPr>
                        <a:t>20186001100112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NORTE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20186001100122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20186001100132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DEVOLUCION CIRCULAR ORIGINAL FIRMADA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20186001100152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524953481"/>
      </p:ext>
    </p:extLst>
  </p:cSld>
  <p:clrMapOvr>
    <a:masterClrMapping/>
  </p:clrMapOvr>
  <p:timing>
    <p:tnLst>
      <p:par>
        <p:cTn id="1" dur="indefinite" restart="never" nodeType="tmRoot"/>
      </p:par>
    </p:tnLst>
  </p:timing>
</p:sld>
</file>

<file path=ppt/slides/slide164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1647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91223436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20186001100162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PETICION - SOLICITUD DE FIRMESA DE LISTA DE ELEGIBLES DENTRO DE LA CONVOCATORIA 436 DE 2017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20186001100182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JURIDICA</a:t>
                      </a:r>
                    </a:p>
                  </a:txBody>
                  <a:tcPr marL="7620" marR="7620" marT="7620" marB="0" anchor="ctr"/>
                </a:tc>
                <a:tc>
                  <a:txBody>
                    <a:bodyPr/>
                    <a:lstStyle/>
                    <a:p>
                      <a:pPr algn="ctr" fontAlgn="ctr"/>
                      <a:r>
                        <a:rPr lang="es-CO" sz="600" b="0" i="0" u="none" strike="noStrike">
                          <a:effectLst/>
                          <a:latin typeface="Arial"/>
                        </a:rPr>
                        <a:t>QUEJA 829/2018 - SOLICITUD DE INFORMACION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20186001100192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RECUPERAR CONTRASEÑA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20186001100202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CHARLA INFORMATIVA ACUERDO 617 DE 2018</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20181730000601</a:t>
                      </a:r>
                    </a:p>
                  </a:txBody>
                  <a:tcPr marL="7620" marR="7620" marT="7620" marB="0" anchor="ctr"/>
                </a:tc>
              </a:tr>
              <a:tr h="412045">
                <a:tc>
                  <a:txBody>
                    <a:bodyPr/>
                    <a:lstStyle/>
                    <a:p>
                      <a:pPr algn="ctr" fontAlgn="ctr"/>
                      <a:r>
                        <a:rPr lang="es-CO" sz="600" b="0" i="0" u="none" strike="noStrike">
                          <a:effectLst/>
                          <a:latin typeface="Arial"/>
                        </a:rPr>
                        <a:t>20186001100212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20186001100222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CAMBIO NUMERO DE CEDULA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20186001100232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CONSULTA - CUMPLIMIENTO EN LA POSESION Y NOMBRAMIENTO EN EL CARGO DE PROFESIONAL UNIVERSITARIO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20186001100242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20186001100262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INFORMACION CONVOCATORIA  335- INPEC</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853173185"/>
      </p:ext>
    </p:extLst>
  </p:cSld>
  <p:clrMapOvr>
    <a:masterClrMapping/>
  </p:clrMapOvr>
  <p:timing>
    <p:tnLst>
      <p:par>
        <p:cTn id="1" dur="indefinite" restart="never" nodeType="tmRoot"/>
      </p:par>
    </p:tnLst>
  </p:timing>
</p:sld>
</file>

<file path=ppt/slides/slide164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1648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47004417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20186001100272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427-2016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20186001100282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DERECHO DE PETICION - SOLICITUD DE CORRECCION EN EL REGISTRO DE SIMO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20186001100292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it-IT" sz="600" b="0" i="0" u="none" strike="noStrike">
                          <a:effectLst/>
                          <a:latin typeface="Arial"/>
                        </a:rPr>
                        <a:t>SOLICITUD CONVOCATORIA 740 A 741 DISTRITO</a:t>
                      </a:r>
                      <a:br>
                        <a:rPr lang="it-IT" sz="600" b="0" i="0" u="none" strike="noStrike">
                          <a:effectLst/>
                          <a:latin typeface="Arial"/>
                        </a:rPr>
                      </a:br>
                      <a:endParaRPr lang="it-IT"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20186001100302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20186001100312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20186001100322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20186001100332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20186001100342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DERECHO DE PETICION - SOLICITUD DE ACTO ADMINISTRATIVO POR MEDIO DEL CUAL SE CUBRE LA VACANTE DE PROFESIONAL UNIVERSITARIO GESTOR PARTICIPACION CIUDADANA 219 GRADO 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20186001100352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dirty="0">
                          <a:effectLst/>
                          <a:latin typeface="Arial"/>
                        </a:rPr>
                        <a:t>20182000697441</a:t>
                      </a:r>
                    </a:p>
                  </a:txBody>
                  <a:tcPr marL="7620" marR="7620" marT="7620" marB="0" anchor="ctr"/>
                </a:tc>
              </a:tr>
            </a:tbl>
          </a:graphicData>
        </a:graphic>
      </p:graphicFrame>
    </p:spTree>
    <p:extLst>
      <p:ext uri="{BB962C8B-B14F-4D97-AF65-F5344CB8AC3E}">
        <p14:creationId xmlns:p14="http://schemas.microsoft.com/office/powerpoint/2010/main" val="3021604705"/>
      </p:ext>
    </p:extLst>
  </p:cSld>
  <p:clrMapOvr>
    <a:masterClrMapping/>
  </p:clrMapOvr>
  <p:timing>
    <p:tnLst>
      <p:par>
        <p:cTn id="1" dur="indefinite" restart="never" nodeType="tmRoot"/>
      </p:par>
    </p:tnLst>
  </p:timing>
</p:sld>
</file>

<file path=ppt/slides/slide164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1649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5376111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20186001100362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REMISION DERECHO DE PETICION - RADICADO 20182200109212 - EXPEDIENTE 201850030500200422</a:t>
                      </a: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20195000017001</a:t>
                      </a:r>
                    </a:p>
                  </a:txBody>
                  <a:tcPr marL="7620" marR="7620" marT="7620" marB="0" anchor="ctr"/>
                </a:tc>
              </a:tr>
              <a:tr h="446138">
                <a:tc>
                  <a:txBody>
                    <a:bodyPr/>
                    <a:lstStyle/>
                    <a:p>
                      <a:pPr algn="ctr" fontAlgn="ctr"/>
                      <a:r>
                        <a:rPr lang="es-CO" sz="600" b="0" i="0" u="none" strike="noStrike">
                          <a:effectLst/>
                          <a:latin typeface="Arial"/>
                        </a:rPr>
                        <a:t>20186001100372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11/01/2019</a:t>
                      </a:r>
                    </a:p>
                  </a:txBody>
                  <a:tcPr marL="7620" marR="7620" marT="7620" marB="0" anchor="ctr"/>
                </a:tc>
                <a:tc>
                  <a:txBody>
                    <a:bodyPr/>
                    <a:lstStyle/>
                    <a:p>
                      <a:pPr algn="ctr" fontAlgn="ctr"/>
                      <a:r>
                        <a:rPr lang="es-CO" sz="600" b="0" i="0" u="none" strike="noStrike">
                          <a:effectLst/>
                          <a:latin typeface="Arial"/>
                        </a:rPr>
                        <a:t>20192110014281</a:t>
                      </a:r>
                    </a:p>
                  </a:txBody>
                  <a:tcPr marL="7620" marR="7620" marT="7620" marB="0" anchor="ctr"/>
                </a:tc>
              </a:tr>
              <a:tr h="412045">
                <a:tc>
                  <a:txBody>
                    <a:bodyPr/>
                    <a:lstStyle/>
                    <a:p>
                      <a:pPr algn="ctr" fontAlgn="ctr"/>
                      <a:r>
                        <a:rPr lang="es-CO" sz="600" b="0" i="0" u="none" strike="noStrike">
                          <a:effectLst/>
                          <a:latin typeface="Arial"/>
                        </a:rPr>
                        <a:t>20186001100382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AMPLIACIÓN DE RESPUESTA DERECHO DE PETICIÓN - VIOLACIÓN DE DERECHOS CONVOCATORIA 436 DE 2017SENA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20186001100392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DERECHO DE PETICION Y SOLICITUD DE NULIDAD DE LA PRUEBA TECNICO PEGAGOGICA - CONVOCATORIA 436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20186001100402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AMPLIACIÓN DE RESPUESTA DERECHO DE PETICIÓN - VIOLACIÓN DE DERECHOS CONVOCATORIA 436 DE 2017SENA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20186001100412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ATENCION AL ACUERDO No. 20181000006176 DEL 10-10-2018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20186001100422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AUDIENCIA LISTA DE ELEGIBLES EN FIRME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20192110018331</a:t>
                      </a:r>
                    </a:p>
                  </a:txBody>
                  <a:tcPr marL="7620" marR="7620" marT="7620" marB="0" anchor="ctr"/>
                </a:tc>
              </a:tr>
              <a:tr h="412045">
                <a:tc>
                  <a:txBody>
                    <a:bodyPr/>
                    <a:lstStyle/>
                    <a:p>
                      <a:pPr algn="ctr" fontAlgn="ctr"/>
                      <a:r>
                        <a:rPr lang="es-CO" sz="600" b="0" i="0" u="none" strike="noStrike">
                          <a:effectLst/>
                          <a:latin typeface="Arial"/>
                        </a:rPr>
                        <a:t>20186001100432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DERECHO DE PETICION - CONVOCATORIA 436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20186001100442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INFORME SEMESTRAL SEGUNDO PERIODO DE 2018 CONFORME CIRCULAR DE LA CNSC No. 003 DEL 11 DE JUNIO DE 2014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145459293"/>
      </p:ext>
    </p:extLst>
  </p:cSld>
  <p:clrMapOvr>
    <a:masterClrMapping/>
  </p:clrMapOvr>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59193118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201811020064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201811020070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201811020071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201811020072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201811020073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320 de 2014 - DPS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320 de 2014 - DPS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201811020079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165</a:t>
            </a:fld>
            <a:endParaRPr lang="es-CO"/>
          </a:p>
        </p:txBody>
      </p:sp>
    </p:spTree>
    <p:extLst>
      <p:ext uri="{BB962C8B-B14F-4D97-AF65-F5344CB8AC3E}">
        <p14:creationId xmlns:p14="http://schemas.microsoft.com/office/powerpoint/2010/main" val="2190721481"/>
      </p:ext>
    </p:extLst>
  </p:cSld>
  <p:clrMapOvr>
    <a:masterClrMapping/>
  </p:clrMapOvr>
  <p:timing>
    <p:tnLst>
      <p:par>
        <p:cTn id="1" dur="indefinite" restart="never" nodeType="tmRoot"/>
      </p:par>
    </p:tnLst>
  </p:timing>
</p:sld>
</file>

<file path=ppt/slides/slide165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1650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6847070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20186001100452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RV: AMPLIACIÓN DE RESPUESTA DERECHO DE PETICIÓN - VIOLACIÓN DE DERECHOS CONVOCATORIA 436 DE 2017SENA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20186001100462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20192210015741</a:t>
                      </a:r>
                    </a:p>
                  </a:txBody>
                  <a:tcPr marL="7620" marR="7620" marT="7620" marB="0" anchor="ctr"/>
                </a:tc>
              </a:tr>
              <a:tr h="412045">
                <a:tc>
                  <a:txBody>
                    <a:bodyPr/>
                    <a:lstStyle/>
                    <a:p>
                      <a:pPr algn="ctr" fontAlgn="ctr"/>
                      <a:r>
                        <a:rPr lang="es-CO" sz="600" b="0" i="0" u="none" strike="noStrike">
                          <a:effectLst/>
                          <a:latin typeface="Arial"/>
                        </a:rPr>
                        <a:t>20186001100472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vi-VN" sz="600" b="0" i="0" u="none" strike="noStrike">
                          <a:effectLst/>
                          <a:latin typeface="Arial"/>
                        </a:rPr>
                        <a:t>NOTIFICACIÓN COMISIÓN DE PERSONAL MUNICIPIO DE ENVIGADO ,ANTIOQUIA</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20185000695921</a:t>
                      </a:r>
                    </a:p>
                  </a:txBody>
                  <a:tcPr marL="7620" marR="7620" marT="7620" marB="0" anchor="ctr"/>
                </a:tc>
              </a:tr>
              <a:tr h="412045">
                <a:tc>
                  <a:txBody>
                    <a:bodyPr/>
                    <a:lstStyle/>
                    <a:p>
                      <a:pPr algn="ctr" fontAlgn="ctr"/>
                      <a:r>
                        <a:rPr lang="es-CO" sz="600" b="0" i="0" u="none" strike="noStrike">
                          <a:effectLst/>
                          <a:latin typeface="Arial"/>
                        </a:rPr>
                        <a:t>20186001100482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INFORMACIÓN EMPLEADOS DE CARRERA ADMINISTRATIVA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20186001100502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20186001100512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OBSERVACIONES AL INFORME DE EVALUACIÓN SELECCIÓN ABREVIADA MENOR CUANTÍA CNSC – PAMC - 017 DE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20186001100532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20192230000621</a:t>
                      </a:r>
                    </a:p>
                  </a:txBody>
                  <a:tcPr marL="7620" marR="7620" marT="7620" marB="0" anchor="ctr"/>
                </a:tc>
              </a:tr>
              <a:tr h="412045">
                <a:tc>
                  <a:txBody>
                    <a:bodyPr/>
                    <a:lstStyle/>
                    <a:p>
                      <a:pPr algn="ctr" fontAlgn="ctr"/>
                      <a:r>
                        <a:rPr lang="es-CO" sz="600" b="0" i="0" u="none" strike="noStrike">
                          <a:effectLst/>
                          <a:latin typeface="Arial"/>
                        </a:rPr>
                        <a:t>20186001100542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20192230001611</a:t>
                      </a:r>
                    </a:p>
                  </a:txBody>
                  <a:tcPr marL="7620" marR="7620" marT="7620" marB="0" anchor="ctr"/>
                </a:tc>
              </a:tr>
              <a:tr h="493103">
                <a:tc>
                  <a:txBody>
                    <a:bodyPr/>
                    <a:lstStyle/>
                    <a:p>
                      <a:pPr algn="ctr" fontAlgn="ctr"/>
                      <a:r>
                        <a:rPr lang="es-CO" sz="600" b="0" i="0" u="none" strike="noStrike">
                          <a:effectLst/>
                          <a:latin typeface="Arial"/>
                        </a:rPr>
                        <a:t>20186001100562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426-2016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11/01/2019</a:t>
                      </a:r>
                    </a:p>
                  </a:txBody>
                  <a:tcPr marL="7620" marR="7620" marT="7620" marB="0" anchor="ctr"/>
                </a:tc>
                <a:tc>
                  <a:txBody>
                    <a:bodyPr/>
                    <a:lstStyle/>
                    <a:p>
                      <a:pPr algn="ctr" fontAlgn="ctr"/>
                      <a:r>
                        <a:rPr lang="es-CO" sz="600" b="0" i="0" u="none" strike="noStrike" dirty="0">
                          <a:effectLst/>
                          <a:latin typeface="Arial"/>
                        </a:rPr>
                        <a:t>20192110014591</a:t>
                      </a:r>
                    </a:p>
                  </a:txBody>
                  <a:tcPr marL="7620" marR="7620" marT="7620" marB="0" anchor="ctr"/>
                </a:tc>
              </a:tr>
            </a:tbl>
          </a:graphicData>
        </a:graphic>
      </p:graphicFrame>
    </p:spTree>
    <p:extLst>
      <p:ext uri="{BB962C8B-B14F-4D97-AF65-F5344CB8AC3E}">
        <p14:creationId xmlns:p14="http://schemas.microsoft.com/office/powerpoint/2010/main" val="2713064692"/>
      </p:ext>
    </p:extLst>
  </p:cSld>
  <p:clrMapOvr>
    <a:masterClrMapping/>
  </p:clrMapOvr>
  <p:timing>
    <p:tnLst>
      <p:par>
        <p:cTn id="1" dur="indefinite" restart="never" nodeType="tmRoot"/>
      </p:par>
    </p:tnLst>
  </p:timing>
</p:sld>
</file>

<file path=ppt/slides/slide165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1651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08122212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20186001100572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DERECHO DE PETICION -  CONVOCATORIA 426 DE 2016 </a:t>
                      </a:r>
                    </a:p>
                  </a:txBody>
                  <a:tcPr marL="7620" marR="7620" marT="7620" marB="0" anchor="ctr"/>
                </a:tc>
                <a:tc>
                  <a:txBody>
                    <a:bodyPr/>
                    <a:lstStyle/>
                    <a:p>
                      <a:pPr algn="ctr" fontAlgn="ctr"/>
                      <a:r>
                        <a:rPr lang="es-CO" sz="600" b="0" i="0" u="none" strike="noStrike">
                          <a:effectLst/>
                          <a:latin typeface="Arial"/>
                        </a:rPr>
                        <a:t>11/01/2019</a:t>
                      </a:r>
                    </a:p>
                  </a:txBody>
                  <a:tcPr marL="7620" marR="7620" marT="7620" marB="0" anchor="ctr"/>
                </a:tc>
                <a:tc>
                  <a:txBody>
                    <a:bodyPr/>
                    <a:lstStyle/>
                    <a:p>
                      <a:pPr algn="ctr" fontAlgn="ctr"/>
                      <a:r>
                        <a:rPr lang="es-CO" sz="600" b="0" i="0" u="none" strike="noStrike">
                          <a:effectLst/>
                          <a:latin typeface="Arial"/>
                        </a:rPr>
                        <a:t>20192110014771</a:t>
                      </a:r>
                    </a:p>
                  </a:txBody>
                  <a:tcPr marL="7620" marR="7620" marT="7620" marB="0" anchor="ctr"/>
                </a:tc>
              </a:tr>
              <a:tr h="446138">
                <a:tc>
                  <a:txBody>
                    <a:bodyPr/>
                    <a:lstStyle/>
                    <a:p>
                      <a:pPr algn="ctr" fontAlgn="ctr"/>
                      <a:r>
                        <a:rPr lang="es-CO" sz="600" b="0" i="0" u="none" strike="noStrike">
                          <a:effectLst/>
                          <a:latin typeface="Arial"/>
                        </a:rPr>
                        <a:t>20186001100582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SOLICITUD INFORMACIÓN REPORTE DE INSCRIPCION</a:t>
                      </a: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20192230005101</a:t>
                      </a:r>
                    </a:p>
                  </a:txBody>
                  <a:tcPr marL="7620" marR="7620" marT="7620" marB="0" anchor="ctr"/>
                </a:tc>
              </a:tr>
              <a:tr h="412045">
                <a:tc>
                  <a:txBody>
                    <a:bodyPr/>
                    <a:lstStyle/>
                    <a:p>
                      <a:pPr algn="ctr" fontAlgn="ctr"/>
                      <a:r>
                        <a:rPr lang="es-CO" sz="600" b="0" i="0" u="none" strike="noStrike">
                          <a:effectLst/>
                          <a:latin typeface="Arial"/>
                        </a:rPr>
                        <a:t>20186001100592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20186001100622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DERECHO DE PETICION DE TRAMITE DE RESOLUCION 20182230053585 - CONVOCATORIA 433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20186001100642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ENCARGO Y NOMBRAMIENTO  EN PROVISIONALIDAD</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20186001100682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OFI18-00169945 / IDM: COPIA DIRIGIDA A LA COMISIÓN NACIONAL DE SERVICIO CIVIL.SOLICITUD DE ACTUACIÓN ADMINISTRATIVA Y SUSPENCIÓN DE CONVOCATORIA </a:t>
                      </a:r>
                      <a:br>
                        <a:rPr lang="es-CO" sz="600" b="0" i="0" u="none" strike="noStrike">
                          <a:effectLst/>
                          <a:latin typeface="Arial"/>
                        </a:rPr>
                      </a:br>
                      <a:r>
                        <a:rPr lang="es-CO" sz="600" b="0" i="0" u="none" strike="noStrike">
                          <a:effectLst/>
                          <a:latin typeface="Arial"/>
                        </a:rPr>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20186001100722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20186001100732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REITERACIÓN DE SOLICITUD DE MODIFICACIÓN DE CARGOS A OFERTAR. EN RESPUESTA AL OFICIO RADICADO N°: 20182210689771 DE FECHA 12/20/2018.</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20186001100742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027330479"/>
      </p:ext>
    </p:extLst>
  </p:cSld>
  <p:clrMapOvr>
    <a:masterClrMapping/>
  </p:clrMapOvr>
  <p:timing>
    <p:tnLst>
      <p:par>
        <p:cTn id="1" dur="indefinite" restart="never" nodeType="tmRoot"/>
      </p:par>
    </p:tnLst>
  </p:timing>
</p:sld>
</file>

<file path=ppt/slides/slide165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1652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566796756"/>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20186001100752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TRASLADO SDQS 3002292018 RADICADO EN LA SCJ CON No. 20185410483941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20186001100762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EXCLUSIÓN LISTA DE ELEGIBLES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20186001100772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20186001100792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20192230009291</a:t>
                      </a:r>
                    </a:p>
                  </a:txBody>
                  <a:tcPr marL="7620" marR="7620" marT="7620" marB="0" anchor="ctr"/>
                </a:tc>
              </a:tr>
              <a:tr h="412045">
                <a:tc>
                  <a:txBody>
                    <a:bodyPr/>
                    <a:lstStyle/>
                    <a:p>
                      <a:pPr algn="ctr" fontAlgn="ctr"/>
                      <a:r>
                        <a:rPr lang="es-CO" sz="600" b="0" i="0" u="none" strike="noStrike">
                          <a:effectLst/>
                          <a:latin typeface="Arial"/>
                        </a:rPr>
                        <a:t>20186001100802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20186001100822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20186001100842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COMUNICACIÓN ACTO ADMINISTRATIVO 20182120018004 DE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20186001100882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PLAZA DOCENTE ORIENTADOR SUAITA Y JESUS MARIA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20186001100892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TERRITORIAL NORTE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133011066"/>
      </p:ext>
    </p:extLst>
  </p:cSld>
  <p:clrMapOvr>
    <a:masterClrMapping/>
  </p:clrMapOvr>
  <p:timing>
    <p:tnLst>
      <p:par>
        <p:cTn id="1" dur="indefinite" restart="never" nodeType="tmRoot"/>
      </p:par>
    </p:tnLst>
  </p:timing>
</p:sld>
</file>

<file path=ppt/slides/slide165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1653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66271419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20186001100902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20186001100912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20186001100922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20186001100942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20192230001621</a:t>
                      </a:r>
                    </a:p>
                  </a:txBody>
                  <a:tcPr marL="7620" marR="7620" marT="7620" marB="0" anchor="ctr"/>
                </a:tc>
              </a:tr>
              <a:tr h="412045">
                <a:tc>
                  <a:txBody>
                    <a:bodyPr/>
                    <a:lstStyle/>
                    <a:p>
                      <a:pPr algn="ctr" fontAlgn="ctr"/>
                      <a:r>
                        <a:rPr lang="es-CO" sz="600" b="0" i="0" u="none" strike="noStrike">
                          <a:effectLst/>
                          <a:latin typeface="Arial"/>
                        </a:rPr>
                        <a:t>20186001100952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20182230696251</a:t>
                      </a:r>
                    </a:p>
                  </a:txBody>
                  <a:tcPr marL="7620" marR="7620" marT="7620" marB="0" anchor="ctr"/>
                </a:tc>
              </a:tr>
              <a:tr h="412045">
                <a:tc>
                  <a:txBody>
                    <a:bodyPr/>
                    <a:lstStyle/>
                    <a:p>
                      <a:pPr algn="ctr" fontAlgn="ctr"/>
                      <a:r>
                        <a:rPr lang="es-CO" sz="600" b="0" i="0" u="none" strike="noStrike">
                          <a:effectLst/>
                          <a:latin typeface="Arial"/>
                        </a:rPr>
                        <a:t>20186001100972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CAMBIO NUMERO DE CEDULA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20186001100992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vi-VN" sz="600" b="0" i="0" u="none" strike="noStrike">
                          <a:effectLst/>
                          <a:latin typeface="Arial"/>
                        </a:rPr>
                        <a:t>DERECHO DE PETICIÓN</a:t>
                      </a:r>
                      <a:br>
                        <a:rPr lang="vi-VN" sz="600" b="0" i="0" u="none" strike="noStrike">
                          <a:effectLst/>
                          <a:latin typeface="Arial"/>
                        </a:rPr>
                      </a:br>
                      <a:endParaRPr lang="vi-VN"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20186001101012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20186001101042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FUNCIÓN PÚBLICA RAD. 20182040334591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758463170"/>
      </p:ext>
    </p:extLst>
  </p:cSld>
  <p:clrMapOvr>
    <a:masterClrMapping/>
  </p:clrMapOvr>
  <p:timing>
    <p:tnLst>
      <p:par>
        <p:cTn id="1" dur="indefinite" restart="never" nodeType="tmRoot"/>
      </p:par>
    </p:tnLst>
  </p:timing>
</p:sld>
</file>

<file path=ppt/slides/slide165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1654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33955952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20186001101062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RADICADO 20185000640271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20191700007381</a:t>
                      </a:r>
                    </a:p>
                  </a:txBody>
                  <a:tcPr marL="7620" marR="7620" marT="7620" marB="0" anchor="ctr"/>
                </a:tc>
              </a:tr>
              <a:tr h="446138">
                <a:tc>
                  <a:txBody>
                    <a:bodyPr/>
                    <a:lstStyle/>
                    <a:p>
                      <a:pPr algn="ctr" fontAlgn="ctr"/>
                      <a:r>
                        <a:rPr lang="es-CO" sz="600" b="0" i="0" u="none" strike="noStrike">
                          <a:effectLst/>
                          <a:latin typeface="Arial"/>
                        </a:rPr>
                        <a:t>20186001101072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20186001101092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CONVOCATORIA  339-2016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20182000697431</a:t>
                      </a:r>
                    </a:p>
                  </a:txBody>
                  <a:tcPr marL="7620" marR="7620" marT="7620" marB="0" anchor="ctr"/>
                </a:tc>
              </a:tr>
              <a:tr h="412045">
                <a:tc>
                  <a:txBody>
                    <a:bodyPr/>
                    <a:lstStyle/>
                    <a:p>
                      <a:pPr algn="ctr" fontAlgn="ctr"/>
                      <a:r>
                        <a:rPr lang="es-CO" sz="600" b="0" i="0" u="none" strike="noStrike">
                          <a:effectLst/>
                          <a:latin typeface="Arial"/>
                        </a:rPr>
                        <a:t>20186001101102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20186001101112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ACTUALIZACION DE LA RECLAMACION RESUELTA Y EJECUTORIADA DENTRO DE LA CONVOCATORIA 507 A 591 </a:t>
                      </a:r>
                    </a:p>
                  </a:txBody>
                  <a:tcPr marL="7620" marR="7620" marT="7620" marB="0" anchor="ctr"/>
                </a:tc>
                <a:tc>
                  <a:txBody>
                    <a:bodyPr/>
                    <a:lstStyle/>
                    <a:p>
                      <a:pPr algn="ctr" fontAlgn="ctr"/>
                      <a:r>
                        <a:rPr lang="es-CO" sz="600" b="0" i="0" u="none" strike="noStrike">
                          <a:effectLst/>
                          <a:latin typeface="Arial"/>
                        </a:rPr>
                        <a:t>10/01/2019</a:t>
                      </a:r>
                    </a:p>
                  </a:txBody>
                  <a:tcPr marL="7620" marR="7620" marT="7620" marB="0" anchor="ctr"/>
                </a:tc>
                <a:tc>
                  <a:txBody>
                    <a:bodyPr/>
                    <a:lstStyle/>
                    <a:p>
                      <a:pPr algn="ctr" fontAlgn="ctr"/>
                      <a:r>
                        <a:rPr lang="es-CO" sz="600" b="0" i="0" u="none" strike="noStrike">
                          <a:effectLst/>
                          <a:latin typeface="Arial"/>
                        </a:rPr>
                        <a:t>20192210013021</a:t>
                      </a:r>
                    </a:p>
                  </a:txBody>
                  <a:tcPr marL="7620" marR="7620" marT="7620" marB="0" anchor="ctr"/>
                </a:tc>
              </a:tr>
              <a:tr h="412045">
                <a:tc>
                  <a:txBody>
                    <a:bodyPr/>
                    <a:lstStyle/>
                    <a:p>
                      <a:pPr algn="ctr" fontAlgn="ctr"/>
                      <a:r>
                        <a:rPr lang="es-CO" sz="600" b="0" i="0" u="none" strike="noStrike">
                          <a:effectLst/>
                          <a:latin typeface="Arial"/>
                        </a:rPr>
                        <a:t>20186001101132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20186001101142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NORTE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20192210017881</a:t>
                      </a:r>
                    </a:p>
                  </a:txBody>
                  <a:tcPr marL="7620" marR="7620" marT="7620" marB="0" anchor="ctr"/>
                </a:tc>
              </a:tr>
              <a:tr h="412045">
                <a:tc>
                  <a:txBody>
                    <a:bodyPr/>
                    <a:lstStyle/>
                    <a:p>
                      <a:pPr algn="ctr" fontAlgn="ctr"/>
                      <a:r>
                        <a:rPr lang="es-CO" sz="600" b="0" i="0" u="none" strike="noStrike">
                          <a:effectLst/>
                          <a:latin typeface="Arial"/>
                        </a:rPr>
                        <a:t>20186001101162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20192230001631</a:t>
                      </a:r>
                    </a:p>
                  </a:txBody>
                  <a:tcPr marL="7620" marR="7620" marT="7620" marB="0" anchor="ctr"/>
                </a:tc>
              </a:tr>
              <a:tr h="493103">
                <a:tc>
                  <a:txBody>
                    <a:bodyPr/>
                    <a:lstStyle/>
                    <a:p>
                      <a:pPr algn="ctr" fontAlgn="ctr"/>
                      <a:r>
                        <a:rPr lang="es-CO" sz="600" b="0" i="0" u="none" strike="noStrike">
                          <a:effectLst/>
                          <a:latin typeface="Arial"/>
                        </a:rPr>
                        <a:t>20186001101182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SOLICITUD DE INFORMACIÓN RADICADO 20185000679241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796807860"/>
      </p:ext>
    </p:extLst>
  </p:cSld>
  <p:clrMapOvr>
    <a:masterClrMapping/>
  </p:clrMapOvr>
  <p:timing>
    <p:tnLst>
      <p:par>
        <p:cTn id="1" dur="indefinite" restart="never" nodeType="tmRoot"/>
      </p:par>
    </p:tnLst>
  </p:timing>
</p:sld>
</file>

<file path=ppt/slides/slide165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1655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735659302"/>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20186001101212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ANEXO RESPUESTA SOLICITUD DE INFORMACIÓN RADICADO 20185000679241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20186001101222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20186001101252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20192230001651</a:t>
                      </a:r>
                    </a:p>
                  </a:txBody>
                  <a:tcPr marL="7620" marR="7620" marT="7620" marB="0" anchor="ctr"/>
                </a:tc>
              </a:tr>
              <a:tr h="412045">
                <a:tc>
                  <a:txBody>
                    <a:bodyPr/>
                    <a:lstStyle/>
                    <a:p>
                      <a:pPr algn="ctr" fontAlgn="ctr"/>
                      <a:r>
                        <a:rPr lang="es-CO" sz="600" b="0" i="0" u="none" strike="noStrike">
                          <a:effectLst/>
                          <a:latin typeface="Arial"/>
                        </a:rPr>
                        <a:t>20186001101272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20192230001741</a:t>
                      </a:r>
                    </a:p>
                  </a:txBody>
                  <a:tcPr marL="7620" marR="7620" marT="7620" marB="0" anchor="ctr"/>
                </a:tc>
              </a:tr>
              <a:tr h="412045">
                <a:tc>
                  <a:txBody>
                    <a:bodyPr/>
                    <a:lstStyle/>
                    <a:p>
                      <a:pPr algn="ctr" fontAlgn="ctr"/>
                      <a:r>
                        <a:rPr lang="es-CO" sz="600" b="0" i="0" u="none" strike="noStrike">
                          <a:effectLst/>
                          <a:latin typeface="Arial"/>
                        </a:rPr>
                        <a:t>20186001101302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20186001101312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20186001102002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CUENTA DE COBRO CONTRATO 007 DE 2018 PAGO 12 DE 12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20186001102032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CORREO SIMO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20186001102042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ACTUALIZACION DE CORREO ELECTRONICO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414617068"/>
      </p:ext>
    </p:extLst>
  </p:cSld>
  <p:clrMapOvr>
    <a:masterClrMapping/>
  </p:clrMapOvr>
  <p:timing>
    <p:tnLst>
      <p:par>
        <p:cTn id="1" dur="indefinite" restart="never" nodeType="tmRoot"/>
      </p:par>
    </p:tnLst>
  </p:timing>
</p:sld>
</file>

<file path=ppt/slides/slide165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1656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25261669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20186001102052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CAMBIO DE CORREO ELECTRONICO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20186001102062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INFORMACIÓN SOBRE CONVOCATORIA 426</a:t>
                      </a: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20192110016601</a:t>
                      </a:r>
                    </a:p>
                  </a:txBody>
                  <a:tcPr marL="7620" marR="7620" marT="7620" marB="0" anchor="ctr"/>
                </a:tc>
              </a:tr>
              <a:tr h="412045">
                <a:tc>
                  <a:txBody>
                    <a:bodyPr/>
                    <a:lstStyle/>
                    <a:p>
                      <a:pPr algn="ctr" fontAlgn="ctr"/>
                      <a:r>
                        <a:rPr lang="es-CO" sz="600" b="0" i="0" u="none" strike="noStrike">
                          <a:effectLst/>
                          <a:latin typeface="Arial"/>
                        </a:rPr>
                        <a:t>20186001102072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a Radicado CNSC No. 20181020672841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20186001102082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Autorización de Recomposición de listas por Renuncia</a:t>
                      </a:r>
                      <a:br>
                        <a:rPr lang="es-CO" sz="600" b="0" i="0" u="none" strike="noStrike">
                          <a:effectLst/>
                          <a:latin typeface="Arial"/>
                        </a:rPr>
                      </a:b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20186001102092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INFORMACIÓN CONVOCATORIA CENTRO ORIENTE </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20182230696591</a:t>
                      </a:r>
                    </a:p>
                  </a:txBody>
                  <a:tcPr marL="7620" marR="7620" marT="7620" marB="0" anchor="ctr"/>
                </a:tc>
              </a:tr>
              <a:tr h="412045">
                <a:tc>
                  <a:txBody>
                    <a:bodyPr/>
                    <a:lstStyle/>
                    <a:p>
                      <a:pPr algn="ctr" fontAlgn="ctr"/>
                      <a:r>
                        <a:rPr lang="es-CO" sz="600" b="0" i="0" u="none" strike="noStrike">
                          <a:effectLst/>
                          <a:latin typeface="Arial"/>
                        </a:rPr>
                        <a:t>20186001102102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INFORMACIÓN CONVOCATORIA 426</a:t>
                      </a: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20192110018341</a:t>
                      </a:r>
                    </a:p>
                  </a:txBody>
                  <a:tcPr marL="7620" marR="7620" marT="7620" marB="0" anchor="ctr"/>
                </a:tc>
              </a:tr>
              <a:tr h="412045">
                <a:tc>
                  <a:txBody>
                    <a:bodyPr/>
                    <a:lstStyle/>
                    <a:p>
                      <a:pPr algn="ctr" fontAlgn="ctr"/>
                      <a:r>
                        <a:rPr lang="es-CO" sz="600" b="0" i="0" u="none" strike="noStrike">
                          <a:effectLst/>
                          <a:latin typeface="Arial"/>
                        </a:rPr>
                        <a:t>20186001102112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Convocatoria 436 de 2017 Servicio Nacional de Aprendizaje -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20186001102132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SOLICITUD DE INFORMACION CONVOCATORIA CENTRO ORIENTE </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20182230696831</a:t>
                      </a:r>
                    </a:p>
                  </a:txBody>
                  <a:tcPr marL="7620" marR="7620" marT="7620" marB="0" anchor="ctr"/>
                </a:tc>
              </a:tr>
              <a:tr h="493103">
                <a:tc>
                  <a:txBody>
                    <a:bodyPr/>
                    <a:lstStyle/>
                    <a:p>
                      <a:pPr algn="ctr" fontAlgn="ctr"/>
                      <a:r>
                        <a:rPr lang="es-CO" sz="600" b="0" i="0" u="none" strike="noStrike">
                          <a:effectLst/>
                          <a:latin typeface="Arial"/>
                        </a:rPr>
                        <a:t>20186001102162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vi-VN" sz="600" b="0" i="0" u="none" strike="noStrike">
                          <a:effectLst/>
                          <a:latin typeface="Arial"/>
                        </a:rPr>
                        <a:t>Información Resultados Convocatoria 436 de 2017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487439943"/>
      </p:ext>
    </p:extLst>
  </p:cSld>
  <p:clrMapOvr>
    <a:masterClrMapping/>
  </p:clrMapOvr>
  <p:timing>
    <p:tnLst>
      <p:par>
        <p:cTn id="1" dur="indefinite" restart="never" nodeType="tmRoot"/>
      </p:par>
    </p:tnLst>
  </p:timing>
</p:sld>
</file>

<file path=ppt/slides/slide165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1657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49948083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20186001102172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SOBRE CONVOCATORIA 426</a:t>
                      </a: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20192110018351</a:t>
                      </a:r>
                    </a:p>
                  </a:txBody>
                  <a:tcPr marL="7620" marR="7620" marT="7620" marB="0" anchor="ctr"/>
                </a:tc>
              </a:tr>
              <a:tr h="446138">
                <a:tc>
                  <a:txBody>
                    <a:bodyPr/>
                    <a:lstStyle/>
                    <a:p>
                      <a:pPr algn="ctr" fontAlgn="ctr"/>
                      <a:r>
                        <a:rPr lang="es-CO" sz="600" b="0" i="0" u="none" strike="noStrike">
                          <a:effectLst/>
                          <a:latin typeface="Arial"/>
                        </a:rPr>
                        <a:t>20186001102182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INFORMACIÓN CONVOCATORIA 426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20186001102202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CAMBIO DE CORREO</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20186001102212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SIMO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20186001102222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CAMBIO DE DIRECCION ELECTRONICA</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20186001102232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USUARIO SIMO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20186001102242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RECUPERACION DE USUARIO</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20186001102262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RECUPERACIÓN USUARIO SIMO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20186001102282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CONVOCATORIA CENTRO ORIENTE </a:t>
                      </a: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dirty="0">
                          <a:effectLst/>
                          <a:latin typeface="Arial"/>
                        </a:rPr>
                        <a:t>20192230001761</a:t>
                      </a:r>
                    </a:p>
                  </a:txBody>
                  <a:tcPr marL="7620" marR="7620" marT="7620" marB="0" anchor="ctr"/>
                </a:tc>
              </a:tr>
            </a:tbl>
          </a:graphicData>
        </a:graphic>
      </p:graphicFrame>
    </p:spTree>
    <p:extLst>
      <p:ext uri="{BB962C8B-B14F-4D97-AF65-F5344CB8AC3E}">
        <p14:creationId xmlns:p14="http://schemas.microsoft.com/office/powerpoint/2010/main" val="2774411428"/>
      </p:ext>
    </p:extLst>
  </p:cSld>
  <p:clrMapOvr>
    <a:masterClrMapping/>
  </p:clrMapOvr>
  <p:timing>
    <p:tnLst>
      <p:par>
        <p:cTn id="1" dur="indefinite" restart="never" nodeType="tmRoot"/>
      </p:par>
    </p:tnLst>
  </p:timing>
</p:sld>
</file>

<file path=ppt/slides/slide165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1658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04055561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20186001102292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Ampliación de respuesta Derecho de petición - Violación de derechos Convocatoria 436 de 2017Sena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20186001102302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RECUPERACION CUENTA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20186001102312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SOBRE CONVOCATORIA 426</a:t>
                      </a: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20192110018311</a:t>
                      </a:r>
                    </a:p>
                  </a:txBody>
                  <a:tcPr marL="7620" marR="7620" marT="7620" marB="0" anchor="ctr"/>
                </a:tc>
              </a:tr>
              <a:tr h="412045">
                <a:tc>
                  <a:txBody>
                    <a:bodyPr/>
                    <a:lstStyle/>
                    <a:p>
                      <a:pPr algn="ctr" fontAlgn="ctr"/>
                      <a:r>
                        <a:rPr lang="es-CO" sz="600" b="0" i="0" u="none" strike="noStrike">
                          <a:effectLst/>
                          <a:latin typeface="Arial"/>
                        </a:rPr>
                        <a:t>20186001102322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CAMBIO DE CORREO ELECTRONICO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20186001102332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CAMBIO DE CORREO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20186001102342</a:t>
                      </a:r>
                    </a:p>
                  </a:txBody>
                  <a:tcPr marL="7620" marR="7620" marT="7620" marB="0" anchor="ctr"/>
                </a:tc>
                <a:tc>
                  <a:txBody>
                    <a:bodyPr/>
                    <a:lstStyle/>
                    <a:p>
                      <a:pPr algn="ctr" fontAlgn="ctr"/>
                      <a:r>
                        <a:rPr lang="es-CO" sz="600" b="0" i="0" u="none" strike="noStrike">
                          <a:effectLst/>
                          <a:latin typeface="Arial"/>
                        </a:rPr>
                        <a:t>27/12/2018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DERECHO DE PETICIÓN</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20186001102362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REMISION INFORMACION -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20186001102612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DERECHO DE PETICION </a:t>
                      </a:r>
                    </a:p>
                  </a:txBody>
                  <a:tcPr marL="7620" marR="7620" marT="7620" marB="0" anchor="ctr"/>
                </a:tc>
                <a:tc>
                  <a:txBody>
                    <a:bodyPr/>
                    <a:lstStyle/>
                    <a:p>
                      <a:pPr algn="ctr" fontAlgn="ctr"/>
                      <a:r>
                        <a:rPr lang="es-CO" sz="600" b="0" i="0" u="none" strike="noStrike">
                          <a:effectLst/>
                          <a:latin typeface="Arial"/>
                        </a:rPr>
                        <a:t>10/01/2019</a:t>
                      </a:r>
                    </a:p>
                  </a:txBody>
                  <a:tcPr marL="7620" marR="7620" marT="7620" marB="0" anchor="ctr"/>
                </a:tc>
                <a:tc>
                  <a:txBody>
                    <a:bodyPr/>
                    <a:lstStyle/>
                    <a:p>
                      <a:pPr algn="ctr" fontAlgn="ctr"/>
                      <a:r>
                        <a:rPr lang="es-CO" sz="600" b="0" i="0" u="none" strike="noStrike">
                          <a:effectLst/>
                          <a:latin typeface="Arial"/>
                        </a:rPr>
                        <a:t>20192010005851</a:t>
                      </a:r>
                    </a:p>
                  </a:txBody>
                  <a:tcPr marL="7620" marR="7620" marT="7620" marB="0" anchor="ctr"/>
                </a:tc>
              </a:tr>
              <a:tr h="493103">
                <a:tc>
                  <a:txBody>
                    <a:bodyPr/>
                    <a:lstStyle/>
                    <a:p>
                      <a:pPr algn="ctr" fontAlgn="ctr"/>
                      <a:r>
                        <a:rPr lang="es-CO" sz="600" b="0" i="0" u="none" strike="noStrike">
                          <a:effectLst/>
                          <a:latin typeface="Arial"/>
                        </a:rPr>
                        <a:t>20186001102672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PROCESO ACTUALIZACION Y REGISTRO CARRERA ADMINISTRATIVA</a:t>
                      </a: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dirty="0">
                          <a:effectLst/>
                          <a:latin typeface="Arial"/>
                        </a:rPr>
                        <a:t>20191700002851</a:t>
                      </a:r>
                    </a:p>
                  </a:txBody>
                  <a:tcPr marL="7620" marR="7620" marT="7620" marB="0" anchor="ctr"/>
                </a:tc>
              </a:tr>
            </a:tbl>
          </a:graphicData>
        </a:graphic>
      </p:graphicFrame>
    </p:spTree>
    <p:extLst>
      <p:ext uri="{BB962C8B-B14F-4D97-AF65-F5344CB8AC3E}">
        <p14:creationId xmlns:p14="http://schemas.microsoft.com/office/powerpoint/2010/main" val="3387351059"/>
      </p:ext>
    </p:extLst>
  </p:cSld>
  <p:clrMapOvr>
    <a:masterClrMapping/>
  </p:clrMapOvr>
  <p:timing>
    <p:tnLst>
      <p:par>
        <p:cTn id="1" dur="indefinite" restart="never" nodeType="tmRoot"/>
      </p:par>
    </p:tnLst>
  </p:timing>
</p:sld>
</file>

<file path=ppt/slides/slide165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1659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64477662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20186001102702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RESPUESTA CIUDADANA 8-2018-077282 A RESPUESTA SOLICITUD NO. 7-2018-042509 </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20186001102722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RESPUESTA CIUDADANA 8-2018-077280 A RESPUESTA SOLICITUD NO. 7-2018-042209 </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20186001102792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RESPUESTA CIUDADANA 8-2018-077277 A RESPUESTA SOLICITUD NO. 7-2018-031770 </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20186001102812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CRM NO. 7-2018-043945 - VIOLACIÓN DE DERECHOS CONVOCATORIA 436 DE 2017SENA. </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20186001102852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CRM No. 7-2018-043944 - AMPLIACIÓN DE RESPUESTA DERECHO DE PETICIÓN - VIOLACIÓN DE DERECHOS CONVOCATORIA 436 DE 2017SENA.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20186001102902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CRM NO. 7-2018-043945 - VIOLACIÓN DE DERECHOS CONVOCATORIA 436 DE 2017SENA. </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20186001102972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20186001103002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20192020004781</a:t>
                      </a:r>
                    </a:p>
                  </a:txBody>
                  <a:tcPr marL="7620" marR="7620" marT="7620" marB="0" anchor="ctr"/>
                </a:tc>
              </a:tr>
              <a:tr h="493103">
                <a:tc>
                  <a:txBody>
                    <a:bodyPr/>
                    <a:lstStyle/>
                    <a:p>
                      <a:pPr algn="ctr" fontAlgn="ctr"/>
                      <a:r>
                        <a:rPr lang="es-CO" sz="600" b="0" i="0" u="none" strike="noStrike">
                          <a:effectLst/>
                          <a:latin typeface="Arial"/>
                        </a:rPr>
                        <a:t>20186001103012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332372844"/>
      </p:ext>
    </p:extLst>
  </p:cSld>
  <p:clrMapOvr>
    <a:masterClrMapping/>
  </p:clrMapOvr>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31238023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201811020080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201811020082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201811020085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201811020086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201811020087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201811020087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201811020088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201811020089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201811020089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201811020090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201811020091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201811020092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201811020093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201811020094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201811020095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201811020095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166</a:t>
            </a:fld>
            <a:endParaRPr lang="es-CO"/>
          </a:p>
        </p:txBody>
      </p:sp>
    </p:spTree>
    <p:extLst>
      <p:ext uri="{BB962C8B-B14F-4D97-AF65-F5344CB8AC3E}">
        <p14:creationId xmlns:p14="http://schemas.microsoft.com/office/powerpoint/2010/main" val="1536262472"/>
      </p:ext>
    </p:extLst>
  </p:cSld>
  <p:clrMapOvr>
    <a:masterClrMapping/>
  </p:clrMapOvr>
  <p:timing>
    <p:tnLst>
      <p:par>
        <p:cTn id="1" dur="indefinite" restart="never" nodeType="tmRoot"/>
      </p:par>
    </p:tnLst>
  </p:timing>
</p:sld>
</file>

<file path=ppt/slides/slide166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1660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037544009"/>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20186001103022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20186001103042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RESPUESTA OFICIO RADICADO NO. 20181020680611 DEL 17/12/2018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20186001103052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ENTREGA SOPORTES PRIMER PAGO CONTRATO 639 DE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20186001103072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20192020004841</a:t>
                      </a:r>
                    </a:p>
                  </a:txBody>
                  <a:tcPr marL="7620" marR="7620" marT="7620" marB="0" anchor="ctr"/>
                </a:tc>
              </a:tr>
              <a:tr h="412045">
                <a:tc>
                  <a:txBody>
                    <a:bodyPr/>
                    <a:lstStyle/>
                    <a:p>
                      <a:pPr algn="ctr" fontAlgn="ctr"/>
                      <a:r>
                        <a:rPr lang="es-CO" sz="600" b="0" i="0" u="none" strike="noStrike">
                          <a:effectLst/>
                          <a:latin typeface="Arial"/>
                        </a:rPr>
                        <a:t>20186001103082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NORTE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10/01/2019</a:t>
                      </a:r>
                    </a:p>
                  </a:txBody>
                  <a:tcPr marL="7620" marR="7620" marT="7620" marB="0" anchor="ctr"/>
                </a:tc>
                <a:tc>
                  <a:txBody>
                    <a:bodyPr/>
                    <a:lstStyle/>
                    <a:p>
                      <a:pPr algn="ctr" fontAlgn="ctr"/>
                      <a:r>
                        <a:rPr lang="es-CO" sz="600" b="0" i="0" u="none" strike="noStrike">
                          <a:effectLst/>
                          <a:latin typeface="Arial"/>
                        </a:rPr>
                        <a:t>20192210011981</a:t>
                      </a:r>
                    </a:p>
                  </a:txBody>
                  <a:tcPr marL="7620" marR="7620" marT="7620" marB="0" anchor="ctr"/>
                </a:tc>
              </a:tr>
              <a:tr h="412045">
                <a:tc>
                  <a:txBody>
                    <a:bodyPr/>
                    <a:lstStyle/>
                    <a:p>
                      <a:pPr algn="ctr" fontAlgn="ctr"/>
                      <a:r>
                        <a:rPr lang="es-CO" sz="600" b="0" i="0" u="none" strike="noStrike">
                          <a:effectLst/>
                          <a:latin typeface="Arial"/>
                        </a:rPr>
                        <a:t>20186001103102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CONVOCATORIA 435-2016</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20186001103122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OFICIO N° 20181020671751 DE FECHA 11 DE DICIEMBRE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20186001103142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RESPUESTA AL RADICADO 20182130653131 DEL 14 DE NOVIEMBRE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20186001103152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560035530"/>
      </p:ext>
    </p:extLst>
  </p:cSld>
  <p:clrMapOvr>
    <a:masterClrMapping/>
  </p:clrMapOvr>
  <p:timing>
    <p:tnLst>
      <p:par>
        <p:cTn id="1" dur="indefinite" restart="never" nodeType="tmRoot"/>
      </p:par>
    </p:tnLst>
  </p:timing>
</p:sld>
</file>

<file path=ppt/slides/slide166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1661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080708573"/>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20186001103172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PREGUNTA SOBRE LA APERTURA EN LA CONVOCATORIA EN EL MUNICIPIO DE BOYACÁ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20186001103182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RESPUESTA REQUERIMIENTO APROPIACION DE RECURSOS CONCURSO CONVOCATORIA ALCALDIA DE SOPO </a:t>
                      </a: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20192210016861</a:t>
                      </a:r>
                    </a:p>
                  </a:txBody>
                  <a:tcPr marL="7620" marR="7620" marT="7620" marB="0" anchor="ctr"/>
                </a:tc>
              </a:tr>
              <a:tr h="412045">
                <a:tc>
                  <a:txBody>
                    <a:bodyPr/>
                    <a:lstStyle/>
                    <a:p>
                      <a:pPr algn="ctr" fontAlgn="ctr"/>
                      <a:r>
                        <a:rPr lang="es-CO" sz="600" b="0" i="0" u="none" strike="noStrike">
                          <a:effectLst/>
                          <a:latin typeface="Arial"/>
                        </a:rPr>
                        <a:t>20186001103202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20192020004881</a:t>
                      </a:r>
                    </a:p>
                  </a:txBody>
                  <a:tcPr marL="7620" marR="7620" marT="7620" marB="0" anchor="ctr"/>
                </a:tc>
              </a:tr>
              <a:tr h="412045">
                <a:tc>
                  <a:txBody>
                    <a:bodyPr/>
                    <a:lstStyle/>
                    <a:p>
                      <a:pPr algn="ctr" fontAlgn="ctr"/>
                      <a:r>
                        <a:rPr lang="es-CO" sz="600" b="0" i="0" u="none" strike="noStrike">
                          <a:effectLst/>
                          <a:latin typeface="Arial"/>
                        </a:rPr>
                        <a:t>20186001103222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RESOLUCION CNSC N° 20182010161995 DEL 04 DE DICIEMBRE DE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20186001103232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20186001103242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20186001103252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ACTUALIZACIÓN REGISTRO PUBLICO DEL PERSONAL INSCRITO_ESE RED DE SERVICIOS DE SALUD DE PRIMER NIVEL NIT 822.006.051-1 </a:t>
                      </a:r>
                    </a:p>
                  </a:txBody>
                  <a:tcPr marL="7620" marR="7620" marT="7620" marB="0" anchor="ctr"/>
                </a:tc>
                <a:tc>
                  <a:txBody>
                    <a:bodyPr/>
                    <a:lstStyle/>
                    <a:p>
                      <a:pPr algn="ctr" fontAlgn="ctr"/>
                      <a:r>
                        <a:rPr lang="es-CO" sz="600" b="0" i="0" u="none" strike="noStrike">
                          <a:effectLst/>
                          <a:latin typeface="Arial"/>
                        </a:rPr>
                        <a:t>10/01/2019</a:t>
                      </a:r>
                    </a:p>
                  </a:txBody>
                  <a:tcPr marL="7620" marR="7620" marT="7620" marB="0" anchor="ctr"/>
                </a:tc>
                <a:tc>
                  <a:txBody>
                    <a:bodyPr/>
                    <a:lstStyle/>
                    <a:p>
                      <a:pPr algn="ctr" fontAlgn="ctr"/>
                      <a:r>
                        <a:rPr lang="es-CO" sz="600" b="0" i="0" u="none" strike="noStrike">
                          <a:effectLst/>
                          <a:latin typeface="Arial"/>
                        </a:rPr>
                        <a:t>20191700009941</a:t>
                      </a:r>
                    </a:p>
                  </a:txBody>
                  <a:tcPr marL="7620" marR="7620" marT="7620" marB="0" anchor="ctr"/>
                </a:tc>
              </a:tr>
              <a:tr h="412045">
                <a:tc>
                  <a:txBody>
                    <a:bodyPr/>
                    <a:lstStyle/>
                    <a:p>
                      <a:pPr algn="ctr" fontAlgn="ctr"/>
                      <a:r>
                        <a:rPr lang="es-CO" sz="600" b="0" i="0" u="none" strike="noStrike">
                          <a:effectLst/>
                          <a:latin typeface="Arial"/>
                        </a:rPr>
                        <a:t>20186001103272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NORTE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20186001103292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989554715"/>
      </p:ext>
    </p:extLst>
  </p:cSld>
  <p:clrMapOvr>
    <a:masterClrMapping/>
  </p:clrMapOvr>
  <p:timing>
    <p:tnLst>
      <p:par>
        <p:cTn id="1" dur="indefinite" restart="never" nodeType="tmRoot"/>
      </p:par>
    </p:tnLst>
  </p:timing>
</p:sld>
</file>

<file path=ppt/slides/slide166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1662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58700199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20186001103332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20192210018161</a:t>
                      </a:r>
                    </a:p>
                  </a:txBody>
                  <a:tcPr marL="7620" marR="7620" marT="7620" marB="0" anchor="ctr"/>
                </a:tc>
              </a:tr>
              <a:tr h="446138">
                <a:tc>
                  <a:txBody>
                    <a:bodyPr/>
                    <a:lstStyle/>
                    <a:p>
                      <a:pPr algn="ctr" fontAlgn="ctr"/>
                      <a:r>
                        <a:rPr lang="es-CO" sz="600" b="0" i="0" u="none" strike="noStrike">
                          <a:effectLst/>
                          <a:latin typeface="Arial"/>
                        </a:rPr>
                        <a:t>20186001103372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11/01/2019</a:t>
                      </a:r>
                    </a:p>
                  </a:txBody>
                  <a:tcPr marL="7620" marR="7620" marT="7620" marB="0" anchor="ctr"/>
                </a:tc>
                <a:tc>
                  <a:txBody>
                    <a:bodyPr/>
                    <a:lstStyle/>
                    <a:p>
                      <a:pPr algn="ctr" fontAlgn="ctr"/>
                      <a:r>
                        <a:rPr lang="es-CO" sz="600" b="0" i="0" u="none" strike="noStrike">
                          <a:effectLst/>
                          <a:latin typeface="Arial"/>
                        </a:rPr>
                        <a:t>20192020014901</a:t>
                      </a:r>
                    </a:p>
                  </a:txBody>
                  <a:tcPr marL="7620" marR="7620" marT="7620" marB="0" anchor="ctr"/>
                </a:tc>
              </a:tr>
              <a:tr h="412045">
                <a:tc>
                  <a:txBody>
                    <a:bodyPr/>
                    <a:lstStyle/>
                    <a:p>
                      <a:pPr algn="ctr" fontAlgn="ctr"/>
                      <a:r>
                        <a:rPr lang="es-CO" sz="600" b="0" i="0" u="none" strike="noStrike">
                          <a:effectLst/>
                          <a:latin typeface="Arial"/>
                        </a:rPr>
                        <a:t>20186001103392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20192020004961</a:t>
                      </a:r>
                    </a:p>
                  </a:txBody>
                  <a:tcPr marL="7620" marR="7620" marT="7620" marB="0" anchor="ctr"/>
                </a:tc>
              </a:tr>
              <a:tr h="412045">
                <a:tc>
                  <a:txBody>
                    <a:bodyPr/>
                    <a:lstStyle/>
                    <a:p>
                      <a:pPr algn="ctr" fontAlgn="ctr"/>
                      <a:r>
                        <a:rPr lang="es-CO" sz="600" b="0" i="0" u="none" strike="noStrike">
                          <a:effectLst/>
                          <a:latin typeface="Arial"/>
                        </a:rPr>
                        <a:t>20186001103402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20192020004981</a:t>
                      </a:r>
                    </a:p>
                  </a:txBody>
                  <a:tcPr marL="7620" marR="7620" marT="7620" marB="0" anchor="ctr"/>
                </a:tc>
              </a:tr>
              <a:tr h="412045">
                <a:tc>
                  <a:txBody>
                    <a:bodyPr/>
                    <a:lstStyle/>
                    <a:p>
                      <a:pPr algn="ctr" fontAlgn="ctr"/>
                      <a:r>
                        <a:rPr lang="es-CO" sz="600" b="0" i="0" u="none" strike="noStrike">
                          <a:effectLst/>
                          <a:latin typeface="Arial"/>
                        </a:rPr>
                        <a:t>20186001103422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AVISO DE TRANSFERENCIA INTERBANCARIA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20186001103432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TERRITORIAL NORTE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20186001103452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RUT PARA PAGO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20186001103462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20186001103472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FUNCIÓN PÚBLICA RAD. 20182040334791</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480730809"/>
      </p:ext>
    </p:extLst>
  </p:cSld>
  <p:clrMapOvr>
    <a:masterClrMapping/>
  </p:clrMapOvr>
  <p:timing>
    <p:tnLst>
      <p:par>
        <p:cTn id="1" dur="indefinite" restart="never" nodeType="tmRoot"/>
      </p:par>
    </p:tnLst>
  </p:timing>
</p:sld>
</file>

<file path=ppt/slides/slide166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1663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49866417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20186001103502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20192020004991</a:t>
                      </a:r>
                    </a:p>
                  </a:txBody>
                  <a:tcPr marL="7620" marR="7620" marT="7620" marB="0" anchor="ctr"/>
                </a:tc>
              </a:tr>
              <a:tr h="446138">
                <a:tc>
                  <a:txBody>
                    <a:bodyPr/>
                    <a:lstStyle/>
                    <a:p>
                      <a:pPr algn="ctr" fontAlgn="ctr"/>
                      <a:r>
                        <a:rPr lang="es-CO" sz="600" b="0" i="0" u="none" strike="noStrike">
                          <a:effectLst/>
                          <a:latin typeface="Arial"/>
                        </a:rPr>
                        <a:t>20186001103522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TERRITORIAL NORTE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20192210017781</a:t>
                      </a:r>
                    </a:p>
                  </a:txBody>
                  <a:tcPr marL="7620" marR="7620" marT="7620" marB="0" anchor="ctr"/>
                </a:tc>
              </a:tr>
              <a:tr h="412045">
                <a:tc>
                  <a:txBody>
                    <a:bodyPr/>
                    <a:lstStyle/>
                    <a:p>
                      <a:pPr algn="ctr" fontAlgn="ctr"/>
                      <a:r>
                        <a:rPr lang="es-CO" sz="600" b="0" i="0" u="none" strike="noStrike">
                          <a:effectLst/>
                          <a:latin typeface="Arial"/>
                        </a:rPr>
                        <a:t>20186001103542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20192020005291</a:t>
                      </a:r>
                    </a:p>
                  </a:txBody>
                  <a:tcPr marL="7620" marR="7620" marT="7620" marB="0" anchor="ctr"/>
                </a:tc>
              </a:tr>
              <a:tr h="412045">
                <a:tc>
                  <a:txBody>
                    <a:bodyPr/>
                    <a:lstStyle/>
                    <a:p>
                      <a:pPr algn="ctr" fontAlgn="ctr"/>
                      <a:r>
                        <a:rPr lang="es-CO" sz="600" b="0" i="0" u="none" strike="noStrike">
                          <a:effectLst/>
                          <a:latin typeface="Arial"/>
                        </a:rPr>
                        <a:t>20186001103552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20186001103562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20186001103582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NORTE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20186001103592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20186001103622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vi-VN" sz="600" b="0" i="0" u="none" strike="noStrike">
                          <a:effectLst/>
                          <a:latin typeface="Arial"/>
                        </a:rPr>
                        <a:t>DERECHO DE PETICIÓN</a:t>
                      </a:r>
                      <a:br>
                        <a:rPr lang="vi-VN" sz="600" b="0" i="0" u="none" strike="noStrike">
                          <a:effectLst/>
                          <a:latin typeface="Arial"/>
                        </a:rPr>
                      </a:br>
                      <a:endParaRPr lang="vi-VN"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20192110017381</a:t>
                      </a:r>
                    </a:p>
                  </a:txBody>
                  <a:tcPr marL="7620" marR="7620" marT="7620" marB="0" anchor="ctr"/>
                </a:tc>
              </a:tr>
              <a:tr h="493103">
                <a:tc>
                  <a:txBody>
                    <a:bodyPr/>
                    <a:lstStyle/>
                    <a:p>
                      <a:pPr algn="ctr" fontAlgn="ctr"/>
                      <a:r>
                        <a:rPr lang="es-CO" sz="600" b="0" i="0" u="none" strike="noStrike">
                          <a:effectLst/>
                          <a:latin typeface="Arial"/>
                        </a:rPr>
                        <a:t>20186001103792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937741125"/>
      </p:ext>
    </p:extLst>
  </p:cSld>
  <p:clrMapOvr>
    <a:masterClrMapping/>
  </p:clrMapOvr>
  <p:timing>
    <p:tnLst>
      <p:par>
        <p:cTn id="1" dur="indefinite" restart="never" nodeType="tmRoot"/>
      </p:par>
    </p:tnLst>
  </p:timing>
</p:sld>
</file>

<file path=ppt/slides/slide166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1664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92451237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20186001103812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20186001103822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20192020005311</a:t>
                      </a:r>
                    </a:p>
                  </a:txBody>
                  <a:tcPr marL="7620" marR="7620" marT="7620" marB="0" anchor="ctr"/>
                </a:tc>
              </a:tr>
              <a:tr h="412045">
                <a:tc>
                  <a:txBody>
                    <a:bodyPr/>
                    <a:lstStyle/>
                    <a:p>
                      <a:pPr algn="ctr" fontAlgn="ctr"/>
                      <a:r>
                        <a:rPr lang="es-CO" sz="600" b="0" i="0" u="none" strike="noStrike">
                          <a:effectLst/>
                          <a:latin typeface="Arial"/>
                        </a:rPr>
                        <a:t>20186001103862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20186001103882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20186001103892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NORTE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20186001103902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20186001103922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20192020005031</a:t>
                      </a:r>
                    </a:p>
                  </a:txBody>
                  <a:tcPr marL="7620" marR="7620" marT="7620" marB="0" anchor="ctr"/>
                </a:tc>
              </a:tr>
              <a:tr h="412045">
                <a:tc>
                  <a:txBody>
                    <a:bodyPr/>
                    <a:lstStyle/>
                    <a:p>
                      <a:pPr algn="ctr" fontAlgn="ctr"/>
                      <a:r>
                        <a:rPr lang="es-CO" sz="600" b="0" i="0" u="none" strike="noStrike">
                          <a:effectLst/>
                          <a:latin typeface="Arial"/>
                        </a:rPr>
                        <a:t>20186001103932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20192020005081</a:t>
                      </a:r>
                    </a:p>
                  </a:txBody>
                  <a:tcPr marL="7620" marR="7620" marT="7620" marB="0" anchor="ctr"/>
                </a:tc>
              </a:tr>
              <a:tr h="493103">
                <a:tc>
                  <a:txBody>
                    <a:bodyPr/>
                    <a:lstStyle/>
                    <a:p>
                      <a:pPr algn="ctr" fontAlgn="ctr"/>
                      <a:r>
                        <a:rPr lang="es-CO" sz="600" b="0" i="0" u="none" strike="noStrike">
                          <a:effectLst/>
                          <a:latin typeface="Arial"/>
                        </a:rPr>
                        <a:t>20186001103942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dirty="0">
                          <a:effectLst/>
                          <a:latin typeface="Arial"/>
                        </a:rPr>
                        <a:t>20192020005061</a:t>
                      </a:r>
                    </a:p>
                  </a:txBody>
                  <a:tcPr marL="7620" marR="7620" marT="7620" marB="0" anchor="ctr"/>
                </a:tc>
              </a:tr>
            </a:tbl>
          </a:graphicData>
        </a:graphic>
      </p:graphicFrame>
    </p:spTree>
    <p:extLst>
      <p:ext uri="{BB962C8B-B14F-4D97-AF65-F5344CB8AC3E}">
        <p14:creationId xmlns:p14="http://schemas.microsoft.com/office/powerpoint/2010/main" val="35507773"/>
      </p:ext>
    </p:extLst>
  </p:cSld>
  <p:clrMapOvr>
    <a:masterClrMapping/>
  </p:clrMapOvr>
  <p:timing>
    <p:tnLst>
      <p:par>
        <p:cTn id="1" dur="indefinite" restart="never" nodeType="tmRoot"/>
      </p:par>
    </p:tnLst>
  </p:timing>
</p:sld>
</file>

<file path=ppt/slides/slide166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1665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50956507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20186001103952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20182000697111</a:t>
                      </a:r>
                    </a:p>
                  </a:txBody>
                  <a:tcPr marL="7620" marR="7620" marT="7620" marB="0" anchor="ctr"/>
                </a:tc>
              </a:tr>
              <a:tr h="446138">
                <a:tc>
                  <a:txBody>
                    <a:bodyPr/>
                    <a:lstStyle/>
                    <a:p>
                      <a:pPr algn="ctr" fontAlgn="ctr"/>
                      <a:r>
                        <a:rPr lang="es-CO" sz="600" b="0" i="0" u="none" strike="noStrike">
                          <a:effectLst/>
                          <a:latin typeface="Arial"/>
                        </a:rPr>
                        <a:t>20186001103962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20192020005131</a:t>
                      </a:r>
                    </a:p>
                  </a:txBody>
                  <a:tcPr marL="7620" marR="7620" marT="7620" marB="0" anchor="ctr"/>
                </a:tc>
              </a:tr>
              <a:tr h="412045">
                <a:tc>
                  <a:txBody>
                    <a:bodyPr/>
                    <a:lstStyle/>
                    <a:p>
                      <a:pPr algn="ctr" fontAlgn="ctr"/>
                      <a:r>
                        <a:rPr lang="es-CO" sz="600" b="0" i="0" u="none" strike="noStrike">
                          <a:effectLst/>
                          <a:latin typeface="Arial"/>
                        </a:rPr>
                        <a:t>20186001103972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20186001103992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20182000697101</a:t>
                      </a:r>
                    </a:p>
                  </a:txBody>
                  <a:tcPr marL="7620" marR="7620" marT="7620" marB="0" anchor="ctr"/>
                </a:tc>
              </a:tr>
              <a:tr h="412045">
                <a:tc>
                  <a:txBody>
                    <a:bodyPr/>
                    <a:lstStyle/>
                    <a:p>
                      <a:pPr algn="ctr" fontAlgn="ctr"/>
                      <a:r>
                        <a:rPr lang="es-CO" sz="600" b="0" i="0" u="none" strike="noStrike">
                          <a:effectLst/>
                          <a:latin typeface="Arial"/>
                        </a:rPr>
                        <a:t>20186001104002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20186001104032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NORTE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20192210017841</a:t>
                      </a:r>
                    </a:p>
                  </a:txBody>
                  <a:tcPr marL="7620" marR="7620" marT="7620" marB="0" anchor="ctr"/>
                </a:tc>
              </a:tr>
              <a:tr h="412045">
                <a:tc>
                  <a:txBody>
                    <a:bodyPr/>
                    <a:lstStyle/>
                    <a:p>
                      <a:pPr algn="ctr" fontAlgn="ctr"/>
                      <a:r>
                        <a:rPr lang="es-CO" sz="600" b="0" i="0" u="none" strike="noStrike">
                          <a:effectLst/>
                          <a:latin typeface="Arial"/>
                        </a:rPr>
                        <a:t>20186001104052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DERECHO DE PETICION - CONVOCATORIA 426 - ANONIMO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20186001104062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3/01/2019</a:t>
                      </a:r>
                    </a:p>
                  </a:txBody>
                  <a:tcPr marL="7620" marR="7620" marT="7620" marB="0" anchor="ctr"/>
                </a:tc>
                <a:tc>
                  <a:txBody>
                    <a:bodyPr/>
                    <a:lstStyle/>
                    <a:p>
                      <a:pPr algn="ctr" fontAlgn="ctr"/>
                      <a:r>
                        <a:rPr lang="es-CO" sz="600" b="0" i="0" u="none" strike="noStrike">
                          <a:effectLst/>
                          <a:latin typeface="Arial"/>
                        </a:rPr>
                        <a:t>20192230003521</a:t>
                      </a:r>
                    </a:p>
                  </a:txBody>
                  <a:tcPr marL="7620" marR="7620" marT="7620" marB="0" anchor="ctr"/>
                </a:tc>
              </a:tr>
              <a:tr h="493103">
                <a:tc>
                  <a:txBody>
                    <a:bodyPr/>
                    <a:lstStyle/>
                    <a:p>
                      <a:pPr algn="ctr" fontAlgn="ctr"/>
                      <a:r>
                        <a:rPr lang="es-CO" sz="600" b="0" i="0" u="none" strike="noStrike">
                          <a:effectLst/>
                          <a:latin typeface="Arial"/>
                        </a:rPr>
                        <a:t>20186001104072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CONSULTA LISTA DE ELEGIBLES CONVOCATORIA NO. 323 DE 2014 SECRETARÍA DISTRITAL DE PLANEACIÓN</a:t>
                      </a: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dirty="0">
                          <a:effectLst/>
                          <a:latin typeface="Arial"/>
                        </a:rPr>
                        <a:t>20191020008441</a:t>
                      </a:r>
                    </a:p>
                  </a:txBody>
                  <a:tcPr marL="7620" marR="7620" marT="7620" marB="0" anchor="ctr"/>
                </a:tc>
              </a:tr>
            </a:tbl>
          </a:graphicData>
        </a:graphic>
      </p:graphicFrame>
    </p:spTree>
    <p:extLst>
      <p:ext uri="{BB962C8B-B14F-4D97-AF65-F5344CB8AC3E}">
        <p14:creationId xmlns:p14="http://schemas.microsoft.com/office/powerpoint/2010/main" val="1103598485"/>
      </p:ext>
    </p:extLst>
  </p:cSld>
  <p:clrMapOvr>
    <a:masterClrMapping/>
  </p:clrMapOvr>
  <p:timing>
    <p:tnLst>
      <p:par>
        <p:cTn id="1" dur="indefinite" restart="never" nodeType="tmRoot"/>
      </p:par>
    </p:tnLst>
  </p:timing>
</p:sld>
</file>

<file path=ppt/slides/slide166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1666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537004568"/>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20186001104082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CAMBIO NUMERO DE CEDULA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20186001104092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20186001104102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20186001104112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CRM No. 7-2018-043970 - DERECHO DE PETICIÓN.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20186001104122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20192020005321</a:t>
                      </a:r>
                    </a:p>
                  </a:txBody>
                  <a:tcPr marL="7620" marR="7620" marT="7620" marB="0" anchor="ctr"/>
                </a:tc>
              </a:tr>
              <a:tr h="412045">
                <a:tc>
                  <a:txBody>
                    <a:bodyPr/>
                    <a:lstStyle/>
                    <a:p>
                      <a:pPr algn="ctr" fontAlgn="ctr"/>
                      <a:r>
                        <a:rPr lang="es-CO" sz="600" b="0" i="0" u="none" strike="noStrike">
                          <a:effectLst/>
                          <a:latin typeface="Arial"/>
                        </a:rPr>
                        <a:t>20186001104132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20192020005141</a:t>
                      </a:r>
                    </a:p>
                  </a:txBody>
                  <a:tcPr marL="7620" marR="7620" marT="7620" marB="0" anchor="ctr"/>
                </a:tc>
              </a:tr>
              <a:tr h="412045">
                <a:tc>
                  <a:txBody>
                    <a:bodyPr/>
                    <a:lstStyle/>
                    <a:p>
                      <a:pPr algn="ctr" fontAlgn="ctr"/>
                      <a:r>
                        <a:rPr lang="es-CO" sz="600" b="0" i="0" u="none" strike="noStrike">
                          <a:effectLst/>
                          <a:latin typeface="Arial"/>
                        </a:rPr>
                        <a:t>20186001104142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INVESTIGACION PRELIMINAR - SOLICITUD DE INFORMACION </a:t>
                      </a:r>
                    </a:p>
                  </a:txBody>
                  <a:tcPr marL="7620" marR="7620" marT="7620" marB="0" anchor="ctr"/>
                </a:tc>
                <a:tc>
                  <a:txBody>
                    <a:bodyPr/>
                    <a:lstStyle/>
                    <a:p>
                      <a:pPr algn="ctr" fontAlgn="ctr"/>
                      <a:r>
                        <a:rPr lang="es-CO" sz="600" b="0" i="0" u="none" strike="noStrike">
                          <a:effectLst/>
                          <a:latin typeface="Arial"/>
                        </a:rPr>
                        <a:t>10/01/2019</a:t>
                      </a:r>
                    </a:p>
                  </a:txBody>
                  <a:tcPr marL="7620" marR="7620" marT="7620" marB="0" anchor="ctr"/>
                </a:tc>
                <a:tc>
                  <a:txBody>
                    <a:bodyPr/>
                    <a:lstStyle/>
                    <a:p>
                      <a:pPr algn="ctr" fontAlgn="ctr"/>
                      <a:r>
                        <a:rPr lang="es-CO" sz="600" b="0" i="0" u="none" strike="noStrike">
                          <a:effectLst/>
                          <a:latin typeface="Arial"/>
                        </a:rPr>
                        <a:t>20191020011591</a:t>
                      </a:r>
                    </a:p>
                  </a:txBody>
                  <a:tcPr marL="7620" marR="7620" marT="7620" marB="0" anchor="ctr"/>
                </a:tc>
              </a:tr>
              <a:tr h="412045">
                <a:tc>
                  <a:txBody>
                    <a:bodyPr/>
                    <a:lstStyle/>
                    <a:p>
                      <a:pPr algn="ctr" fontAlgn="ctr"/>
                      <a:r>
                        <a:rPr lang="es-CO" sz="600" b="0" i="0" u="none" strike="noStrike">
                          <a:effectLst/>
                          <a:latin typeface="Arial"/>
                        </a:rPr>
                        <a:t>20186001104152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DERECHO DE PETICION - CONVOCATORIA 507 A 591 - ISAIAS BLANCO MORENO </a:t>
                      </a: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20192210016591</a:t>
                      </a:r>
                    </a:p>
                  </a:txBody>
                  <a:tcPr marL="7620" marR="7620" marT="7620" marB="0" anchor="ctr"/>
                </a:tc>
              </a:tr>
              <a:tr h="493103">
                <a:tc>
                  <a:txBody>
                    <a:bodyPr/>
                    <a:lstStyle/>
                    <a:p>
                      <a:pPr algn="ctr" fontAlgn="ctr"/>
                      <a:r>
                        <a:rPr lang="es-CO" sz="600" b="0" i="0" u="none" strike="noStrike">
                          <a:effectLst/>
                          <a:latin typeface="Arial"/>
                        </a:rPr>
                        <a:t>20186001104162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DE ADMINISTRACION DE  CARRERA ADMINISTRATIVA</a:t>
                      </a:r>
                    </a:p>
                  </a:txBody>
                  <a:tcPr marL="7620" marR="7620" marT="7620" marB="0" anchor="ctr"/>
                </a:tc>
                <a:tc>
                  <a:txBody>
                    <a:bodyPr/>
                    <a:lstStyle/>
                    <a:p>
                      <a:pPr algn="ctr" fontAlgn="ctr"/>
                      <a:r>
                        <a:rPr lang="es-CO" sz="600" b="0" i="0" u="none" strike="noStrike">
                          <a:effectLst/>
                          <a:latin typeface="Arial"/>
                        </a:rPr>
                        <a:t>DERECHO DE PETICION - CONVOCATORIA 507 A 591 - SINET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16921295"/>
      </p:ext>
    </p:extLst>
  </p:cSld>
  <p:clrMapOvr>
    <a:masterClrMapping/>
  </p:clrMapOvr>
  <p:timing>
    <p:tnLst>
      <p:par>
        <p:cTn id="1" dur="indefinite" restart="never" nodeType="tmRoot"/>
      </p:par>
    </p:tnLst>
  </p:timing>
</p:sld>
</file>

<file path=ppt/slides/slide166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1667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483188818"/>
              </p:ext>
            </p:extLst>
          </p:nvPr>
        </p:nvGraphicFramePr>
        <p:xfrm>
          <a:off x="539552" y="1268761"/>
          <a:ext cx="8208913" cy="4459871"/>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20186001104172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DOCENTE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20186001104182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DERECHO DE PETICION - CONVOCATORIA 507 A 591 - JESICA MAGALY SOLORZA ROZO </a:t>
                      </a: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20192210016821</a:t>
                      </a:r>
                    </a:p>
                  </a:txBody>
                  <a:tcPr marL="7620" marR="7620" marT="7620" marB="0" anchor="ctr"/>
                </a:tc>
              </a:tr>
              <a:tr h="412045">
                <a:tc>
                  <a:txBody>
                    <a:bodyPr/>
                    <a:lstStyle/>
                    <a:p>
                      <a:pPr algn="r" fontAlgn="b"/>
                      <a:r>
                        <a:rPr lang="es-CO" sz="600" b="0" i="0" u="none" strike="noStrike">
                          <a:effectLst/>
                          <a:latin typeface="Arial"/>
                        </a:rPr>
                        <a:t>20186001104192</a:t>
                      </a:r>
                    </a:p>
                  </a:txBody>
                  <a:tcPr marL="7620" marR="7620" marT="7620" marB="0" anchor="b"/>
                </a:tc>
                <a:tc>
                  <a:txBody>
                    <a:bodyPr/>
                    <a:lstStyle/>
                    <a:p>
                      <a:pPr algn="r" fontAlgn="b"/>
                      <a:r>
                        <a:rPr lang="es-CO" sz="600" b="0" i="0" u="none" strike="noStrike">
                          <a:effectLst/>
                          <a:latin typeface="Arial"/>
                        </a:rPr>
                        <a:t>28/12/2018</a:t>
                      </a:r>
                    </a:p>
                  </a:txBody>
                  <a:tcPr marL="7620" marR="7620" marT="7620" marB="0" anchor="b"/>
                </a:tc>
                <a:tc>
                  <a:txBody>
                    <a:bodyPr/>
                    <a:lstStyle/>
                    <a:p>
                      <a:pPr algn="l" fontAlgn="b"/>
                      <a:r>
                        <a:rPr lang="es-CO" sz="600" b="0" i="0" u="none" strike="noStrike">
                          <a:effectLst/>
                          <a:latin typeface="Arial"/>
                        </a:rPr>
                        <a:t>CONCEPTOS</a:t>
                      </a:r>
                    </a:p>
                  </a:txBody>
                  <a:tcPr marL="7620" marR="7620" marT="7620" marB="0" anchor="b"/>
                </a:tc>
                <a:tc>
                  <a:txBody>
                    <a:bodyPr/>
                    <a:lstStyle/>
                    <a:p>
                      <a:pPr algn="r" fontAlgn="b"/>
                      <a:r>
                        <a:rPr lang="es-CO" sz="600" b="0" i="0" u="none" strike="noStrike">
                          <a:effectLst/>
                          <a:latin typeface="Arial"/>
                        </a:rPr>
                        <a:t>30</a:t>
                      </a:r>
                    </a:p>
                  </a:txBody>
                  <a:tcPr marL="7620" marR="7620" marT="7620" marB="0" anchor="b"/>
                </a:tc>
                <a:tc>
                  <a:txBody>
                    <a:bodyPr/>
                    <a:lstStyle/>
                    <a:p>
                      <a:pPr algn="l" fontAlgn="b"/>
                      <a:r>
                        <a:rPr lang="es-CO" sz="600" b="0" i="0" u="none" strike="noStrike">
                          <a:effectLst/>
                          <a:latin typeface="Arial"/>
                        </a:rPr>
                        <a:t>DIRECCIÓN DE APOYO CORPORATIVO</a:t>
                      </a:r>
                    </a:p>
                  </a:txBody>
                  <a:tcPr marL="7620" marR="7620" marT="7620" marB="0" anchor="b"/>
                </a:tc>
                <a:tc>
                  <a:txBody>
                    <a:bodyPr/>
                    <a:lstStyle/>
                    <a:p>
                      <a:pPr algn="l" fontAlgn="b"/>
                      <a:r>
                        <a:rPr lang="es-CO" sz="600" b="0" i="0" u="none" strike="noStrike">
                          <a:effectLst/>
                          <a:latin typeface="Arial"/>
                        </a:rPr>
                        <a:t>PROCESOS DE JURISDICCION COACTIVA N° 2145</a:t>
                      </a:r>
                    </a:p>
                  </a:txBody>
                  <a:tcPr marL="7620" marR="7620" marT="7620" marB="0" anchor="b"/>
                </a:tc>
                <a:tc>
                  <a:txBody>
                    <a:bodyPr/>
                    <a:lstStyle/>
                    <a:p>
                      <a:pPr algn="r" fontAlgn="b"/>
                      <a:r>
                        <a:rPr lang="es-CO" sz="600" b="0" i="0" u="none" strike="noStrike">
                          <a:effectLst/>
                          <a:latin typeface="Arial"/>
                        </a:rPr>
                        <a:t>14/01/2019</a:t>
                      </a:r>
                    </a:p>
                  </a:txBody>
                  <a:tcPr marL="7620" marR="7620" marT="7620" marB="0" anchor="b"/>
                </a:tc>
                <a:tc>
                  <a:txBody>
                    <a:bodyPr/>
                    <a:lstStyle/>
                    <a:p>
                      <a:pPr algn="r" fontAlgn="b"/>
                      <a:r>
                        <a:rPr lang="es-CO" sz="600" b="0" i="0" u="none" strike="noStrike">
                          <a:effectLst/>
                          <a:latin typeface="Arial"/>
                        </a:rPr>
                        <a:t>20191700016621</a:t>
                      </a:r>
                    </a:p>
                  </a:txBody>
                  <a:tcPr marL="7620" marR="7620" marT="7620" marB="0" anchor="b"/>
                </a:tc>
              </a:tr>
              <a:tr h="412045">
                <a:tc>
                  <a:txBody>
                    <a:bodyPr/>
                    <a:lstStyle/>
                    <a:p>
                      <a:pPr algn="ctr" fontAlgn="ctr"/>
                      <a:r>
                        <a:rPr lang="es-CO" sz="600" b="0" i="0" u="none" strike="noStrike">
                          <a:effectLst/>
                          <a:latin typeface="Arial"/>
                        </a:rPr>
                        <a:t>20186001104202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DERECHO DE PETICION - CONVOCATORIA 436 DE 2016 - JOHANA CANO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20186001104222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SOLICITUD USO DIRECTO LISTA DE ELEGIBLES CONVOCATORIA 433 DE 2016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20186001104232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REMISION RECURSO DE REPOSICION Y EN SUBSIDIO DE APELACION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20186001104242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REMISION RECURSO DE REPOSICION Y EN SUBSIDIO DE APELACION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20186001104252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DERECHO DE PETICION - CONVOCATORIA 435 </a:t>
                      </a: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20192210012211</a:t>
                      </a:r>
                    </a:p>
                  </a:txBody>
                  <a:tcPr marL="7620" marR="7620" marT="7620" marB="0" anchor="ctr"/>
                </a:tc>
              </a:tr>
              <a:tr h="493103">
                <a:tc>
                  <a:txBody>
                    <a:bodyPr/>
                    <a:lstStyle/>
                    <a:p>
                      <a:pPr algn="ctr" fontAlgn="ctr"/>
                      <a:r>
                        <a:rPr lang="es-CO" sz="600" b="0" i="0" u="none" strike="noStrike">
                          <a:effectLst/>
                          <a:latin typeface="Arial"/>
                        </a:rPr>
                        <a:t>20186001104262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DIRECCIÓN DE APOYO CORPORATIVO</a:t>
                      </a:r>
                    </a:p>
                  </a:txBody>
                  <a:tcPr marL="7620" marR="7620" marT="7620" marB="0" anchor="ctr"/>
                </a:tc>
                <a:tc>
                  <a:txBody>
                    <a:bodyPr/>
                    <a:lstStyle/>
                    <a:p>
                      <a:pPr algn="ctr" fontAlgn="ctr"/>
                      <a:r>
                        <a:rPr lang="es-CO" sz="600" b="0" i="0" u="none" strike="noStrike">
                          <a:effectLst/>
                          <a:latin typeface="Arial"/>
                        </a:rPr>
                        <a:t>NUEVODOCUMENTO 2018-12-26 09.20.47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949306434"/>
      </p:ext>
    </p:extLst>
  </p:cSld>
  <p:clrMapOvr>
    <a:masterClrMapping/>
  </p:clrMapOvr>
  <p:timing>
    <p:tnLst>
      <p:par>
        <p:cTn id="1" dur="indefinite" restart="never" nodeType="tmRoot"/>
      </p:par>
    </p:tnLst>
  </p:timing>
</p:sld>
</file>

<file path=ppt/slides/slide166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1668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02347950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20186001104292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OFI18-00171394 / IDM: SOLICITUD DE INTERVENCIÓN PARA LA TOMA DE POSESIÓN DE EMPLEO QUE GANÓ EN CONCURSO DE LA CNSC. </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20186001104312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CRM No. 7-2018-044019 - DERECHO DE PETICIÓN POR CUMPLIMIENTO DE PERFIL. </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20186001104322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RETIRO DE CARGO DE CONCURSO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20186001104452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20192020005331</a:t>
                      </a:r>
                    </a:p>
                  </a:txBody>
                  <a:tcPr marL="7620" marR="7620" marT="7620" marB="0" anchor="ctr"/>
                </a:tc>
              </a:tr>
              <a:tr h="412045">
                <a:tc>
                  <a:txBody>
                    <a:bodyPr/>
                    <a:lstStyle/>
                    <a:p>
                      <a:pPr algn="ctr" fontAlgn="ctr"/>
                      <a:r>
                        <a:rPr lang="es-CO" sz="600" b="0" i="0" u="none" strike="noStrike">
                          <a:effectLst/>
                          <a:latin typeface="Arial"/>
                        </a:rPr>
                        <a:t>20186001104462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4/01/2019</a:t>
                      </a:r>
                    </a:p>
                  </a:txBody>
                  <a:tcPr marL="7620" marR="7620" marT="7620" marB="0" anchor="ctr"/>
                </a:tc>
                <a:tc>
                  <a:txBody>
                    <a:bodyPr/>
                    <a:lstStyle/>
                    <a:p>
                      <a:pPr algn="ctr" fontAlgn="ctr"/>
                      <a:r>
                        <a:rPr lang="es-CO" sz="600" b="0" i="0" u="none" strike="noStrike">
                          <a:effectLst/>
                          <a:latin typeface="Arial"/>
                        </a:rPr>
                        <a:t>20192020005351</a:t>
                      </a:r>
                    </a:p>
                  </a:txBody>
                  <a:tcPr marL="7620" marR="7620" marT="7620" marB="0" anchor="ctr"/>
                </a:tc>
              </a:tr>
              <a:tr h="412045">
                <a:tc>
                  <a:txBody>
                    <a:bodyPr/>
                    <a:lstStyle/>
                    <a:p>
                      <a:pPr algn="ctr" fontAlgn="ctr"/>
                      <a:r>
                        <a:rPr lang="es-CO" sz="600" b="0" i="0" u="none" strike="noStrike">
                          <a:effectLst/>
                          <a:latin typeface="Arial"/>
                        </a:rPr>
                        <a:t>20186001104472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DE INFORMACION CONVOCATORIA 436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20186001104532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20186001104612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3 - DR. FRIDOLE BALLEN</a:t>
                      </a:r>
                    </a:p>
                  </a:txBody>
                  <a:tcPr marL="7620" marR="7620" marT="7620" marB="0" anchor="ctr"/>
                </a:tc>
                <a:tc>
                  <a:txBody>
                    <a:bodyPr/>
                    <a:lstStyle/>
                    <a:p>
                      <a:pPr algn="ctr" fontAlgn="ctr"/>
                      <a:r>
                        <a:rPr lang="es-CO" sz="600" b="0" i="0" u="none" strike="noStrike">
                          <a:effectLst/>
                          <a:latin typeface="Arial"/>
                        </a:rPr>
                        <a:t>SOLICITUD DE INFORMACION CONVOCATORIA 438 a 506 SANTANDER</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20186001104752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TERRITORIAL NORTE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dirty="0">
                          <a:effectLst/>
                          <a:latin typeface="Arial"/>
                        </a:rPr>
                        <a:t>20192210017871</a:t>
                      </a:r>
                    </a:p>
                  </a:txBody>
                  <a:tcPr marL="7620" marR="7620" marT="7620" marB="0" anchor="ctr"/>
                </a:tc>
              </a:tr>
            </a:tbl>
          </a:graphicData>
        </a:graphic>
      </p:graphicFrame>
    </p:spTree>
    <p:extLst>
      <p:ext uri="{BB962C8B-B14F-4D97-AF65-F5344CB8AC3E}">
        <p14:creationId xmlns:p14="http://schemas.microsoft.com/office/powerpoint/2010/main" val="2563217474"/>
      </p:ext>
    </p:extLst>
  </p:cSld>
  <p:clrMapOvr>
    <a:masterClrMapping/>
  </p:clrMapOvr>
  <p:timing>
    <p:tnLst>
      <p:par>
        <p:cTn id="1" dur="indefinite" restart="never" nodeType="tmRoot"/>
      </p:par>
    </p:tnLst>
  </p:timing>
</p:sld>
</file>

<file path=ppt/slides/slide166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1669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545274851"/>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20186001104842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DE INFORMACION CONVOCATORIA TERRITORIAL NORTE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20186001104852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20186001104862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20186001104872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20186001104902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20186001104922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DE EVALUACION DEL DESEMPEÑO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20186001104932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SOLICITUD DE INFORMACION CONVOCATORIA TERRITORIAL NORTE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20186001104942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RESPUESTA A OFICIO CNSC - RADICADO N° 20182310674851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20186001104952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2 - DR. FRIDOLE BALLEN</a:t>
                      </a:r>
                    </a:p>
                  </a:txBody>
                  <a:tcPr marL="7620" marR="7620" marT="7620" marB="0" anchor="ctr"/>
                </a:tc>
                <a:tc>
                  <a:txBody>
                    <a:bodyPr/>
                    <a:lstStyle/>
                    <a:p>
                      <a:pPr algn="ctr" fontAlgn="ctr"/>
                      <a:r>
                        <a:rPr lang="es-CO" sz="600" b="0" i="0" u="none" strike="noStrike">
                          <a:effectLst/>
                          <a:latin typeface="Arial"/>
                        </a:rPr>
                        <a:t>SOLICITUD RECUPERAR USUARIO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920160673"/>
      </p:ext>
    </p:extLst>
  </p:cSld>
  <p:clrMapOvr>
    <a:masterClrMapping/>
  </p:clrMapOvr>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95116519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201811020096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201811020096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201811020097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201811020097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201811020098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201811020098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201811020099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201811020099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201811020100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201811020100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201811020101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201811020101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201811020102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201811020102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201811020103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201811020103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201811020104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201811020104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201811020105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201811020105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201811020106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201811020106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201811030001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201811030001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201811030002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201811030002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201811030003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201811030003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201811030004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201811030004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201811030005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201811030005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167</a:t>
            </a:fld>
            <a:endParaRPr lang="es-CO"/>
          </a:p>
        </p:txBody>
      </p:sp>
    </p:spTree>
    <p:extLst>
      <p:ext uri="{BB962C8B-B14F-4D97-AF65-F5344CB8AC3E}">
        <p14:creationId xmlns:p14="http://schemas.microsoft.com/office/powerpoint/2010/main" val="3895059150"/>
      </p:ext>
    </p:extLst>
  </p:cSld>
  <p:clrMapOvr>
    <a:masterClrMapping/>
  </p:clrMapOvr>
  <p:timing>
    <p:tnLst>
      <p:par>
        <p:cTn id="1" dur="indefinite" restart="never" nodeType="tmRoot"/>
      </p:par>
    </p:tnLst>
  </p:timing>
</p:sld>
</file>

<file path=ppt/slides/slide167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1670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07999728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20186001104982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INFORMACIÓN DE  REGISTRO PUBLICO DE CARRERA ADMINISTRATIVA ÓN </a:t>
                      </a: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20191700011781</a:t>
                      </a:r>
                    </a:p>
                  </a:txBody>
                  <a:tcPr marL="7620" marR="7620" marT="7620" marB="0" anchor="ctr"/>
                </a:tc>
              </a:tr>
              <a:tr h="446138">
                <a:tc>
                  <a:txBody>
                    <a:bodyPr/>
                    <a:lstStyle/>
                    <a:p>
                      <a:pPr algn="ctr" fontAlgn="ctr"/>
                      <a:r>
                        <a:rPr lang="es-CO" sz="600" b="0" i="0" u="none" strike="noStrike">
                          <a:effectLst/>
                          <a:latin typeface="Arial"/>
                        </a:rPr>
                        <a:t>20186001104992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20186001105012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SOLICITUD PRORROGA INFORMACIÓN CNSC</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20191700009481</a:t>
                      </a:r>
                    </a:p>
                  </a:txBody>
                  <a:tcPr marL="7620" marR="7620" marT="7620" marB="0" anchor="ctr"/>
                </a:tc>
              </a:tr>
              <a:tr h="412045">
                <a:tc>
                  <a:txBody>
                    <a:bodyPr/>
                    <a:lstStyle/>
                    <a:p>
                      <a:pPr algn="ctr" fontAlgn="ctr"/>
                      <a:r>
                        <a:rPr lang="es-CO" sz="600" b="0" i="0" u="none" strike="noStrike">
                          <a:effectLst/>
                          <a:latin typeface="Arial"/>
                        </a:rPr>
                        <a:t>20186001105042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DE ADMINISTRACION DE  CARRERA ADMINISTRATIVA</a:t>
                      </a:r>
                    </a:p>
                  </a:txBody>
                  <a:tcPr marL="7620" marR="7620" marT="7620" marB="0" anchor="ctr"/>
                </a:tc>
                <a:tc>
                  <a:txBody>
                    <a:bodyPr/>
                    <a:lstStyle/>
                    <a:p>
                      <a:pPr algn="ctr" fontAlgn="ctr"/>
                      <a:r>
                        <a:rPr lang="es-CO" sz="600" b="0" i="0" u="none" strike="noStrike">
                          <a:effectLst/>
                          <a:latin typeface="Arial"/>
                        </a:rPr>
                        <a:t>SOLICITUD DE INFORMACION</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20186001105052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TRASLADO CONSULTA RADICADO 20182030332592 -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20186001105062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OFI18-00171394 / IDM: SOLICITUD DE INTERVENCIÓN PARA LA TOMA DE POSESIÓN DE EMPLEO QUE GANÓ EN CONCURSO DE LA CNSC.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20186001105092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PROVISION DE EMPLEO</a:t>
                      </a:r>
                    </a:p>
                  </a:txBody>
                  <a:tcPr marL="7620" marR="7620" marT="7620" marB="0" anchor="ctr"/>
                </a:tc>
                <a:tc>
                  <a:txBody>
                    <a:bodyPr/>
                    <a:lstStyle/>
                    <a:p>
                      <a:pPr algn="ctr" fontAlgn="ctr"/>
                      <a:r>
                        <a:rPr lang="es-CO" sz="600" b="0" i="0" u="none" strike="noStrike">
                          <a:effectLst/>
                          <a:latin typeface="Arial"/>
                        </a:rPr>
                        <a:t>REMISON FACTURA ENERGIA OFICINA 501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20186001105102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REMISON FACTURA ENERGIA OFICINA 506 - CUENTA 1672291-5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20186001105122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REMISON FACTURA ENERGIA OFICINA 609- CUENTA 1672310-3</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503661248"/>
      </p:ext>
    </p:extLst>
  </p:cSld>
  <p:clrMapOvr>
    <a:masterClrMapping/>
  </p:clrMapOvr>
  <p:timing>
    <p:tnLst>
      <p:par>
        <p:cTn id="1" dur="indefinite" restart="never" nodeType="tmRoot"/>
      </p:par>
    </p:tnLst>
  </p:timing>
</p:sld>
</file>

<file path=ppt/slides/slide167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1671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144381540"/>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20186001105132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REMISON FACTURA ENERGIA OFICINA 611- CUENTA 1672312-7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20186001105142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REMISON FACTURA ENERGIA OFICINA 702- CUENTA 1672341-6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20186001105152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REMISON FACTURA ENERGIA OFICINA 101- CUENTA 1672229-2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20186001105162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REMISON FACTURA ENERGIA OFICINA 102- CUENTA 1672230-1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20186001105212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FACTURA DE VENTA N° 443 - CONTRATO 204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20186001105232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SOLICITUD DE INFORMACION - PROCESO DISCIPLINARIO N° 723-11 DE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20186001105272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RESPUESTA RADICADO N° 20185000640271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20186001105322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NOTIFICACION RESOLUCION CNSC N° 20182310157765 DEL NOVIEMBRE DE 2018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20186001105332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DERECHO DE PETICION - CONVOCATORIA 436 DE 2017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94246034"/>
      </p:ext>
    </p:extLst>
  </p:cSld>
  <p:clrMapOvr>
    <a:masterClrMapping/>
  </p:clrMapOvr>
  <p:timing>
    <p:tnLst>
      <p:par>
        <p:cTn id="1" dur="indefinite" restart="never" nodeType="tmRoot"/>
      </p:par>
    </p:tnLst>
  </p:timing>
</p:sld>
</file>

<file path=ppt/slides/slide167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1672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512643115"/>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20186001105342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REMISION DE CONSIGNACION - PROCESO DE SELECCION ALCALDIA DE UMBITA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20186001105352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RESPUESTA A RADICADO 0949 - </a:t>
                      </a:r>
                    </a:p>
                  </a:txBody>
                  <a:tcPr marL="7620" marR="7620" marT="7620" marB="0" anchor="ctr"/>
                </a:tc>
                <a:tc>
                  <a:txBody>
                    <a:bodyPr/>
                    <a:lstStyle/>
                    <a:p>
                      <a:pPr algn="ctr" fontAlgn="ctr"/>
                      <a:r>
                        <a:rPr lang="es-CO" sz="600" b="0" i="0" u="none" strike="noStrike">
                          <a:effectLst/>
                          <a:latin typeface="Arial"/>
                        </a:rPr>
                        <a:t>11/01/2019</a:t>
                      </a:r>
                    </a:p>
                  </a:txBody>
                  <a:tcPr marL="7620" marR="7620" marT="7620" marB="0" anchor="ctr"/>
                </a:tc>
                <a:tc>
                  <a:txBody>
                    <a:bodyPr/>
                    <a:lstStyle/>
                    <a:p>
                      <a:pPr algn="ctr" fontAlgn="ctr"/>
                      <a:r>
                        <a:rPr lang="es-CO" sz="600" b="0" i="0" u="none" strike="noStrike">
                          <a:effectLst/>
                          <a:latin typeface="Arial"/>
                        </a:rPr>
                        <a:t>20195000015431</a:t>
                      </a:r>
                    </a:p>
                  </a:txBody>
                  <a:tcPr marL="7620" marR="7620" marT="7620" marB="0" anchor="ctr"/>
                </a:tc>
              </a:tr>
              <a:tr h="412045">
                <a:tc>
                  <a:txBody>
                    <a:bodyPr/>
                    <a:lstStyle/>
                    <a:p>
                      <a:pPr algn="ctr" fontAlgn="ctr"/>
                      <a:r>
                        <a:rPr lang="es-CO" sz="600" b="0" i="0" u="none" strike="noStrike">
                          <a:effectLst/>
                          <a:latin typeface="Arial"/>
                        </a:rPr>
                        <a:t>20186001105362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SOLICITUD DE PRORROGA ENTREGA DE INFORMACION - 20182130628731</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20186001105372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REMISION DE ACUERDO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20186001105382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SOLICITUD CORRECCION DE CEDULA EN EL SIMO - ANEXA CEDULA</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20186001105392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APOYO Y GESTION PARA VINCULACION LABORAL</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20186001105402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PETICION DEL ESTADO DE TRAMITE RESOLUCION N° 20182230064485 - CONVOCATORIA 433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20186001105412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SOLICITUD DE CANCELACION EN EL REGISTRO PUBLICO DE CARRERA ADMINISTRATIVA DE GLORIA JUDITH CASTILLO GOMEZ CC 21190296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20186001105422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TRASLADO POR COMPETENCIA - CONVOCATORIA 434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341262686"/>
      </p:ext>
    </p:extLst>
  </p:cSld>
  <p:clrMapOvr>
    <a:masterClrMapping/>
  </p:clrMapOvr>
  <p:timing>
    <p:tnLst>
      <p:par>
        <p:cTn id="1" dur="indefinite" restart="never" nodeType="tmRoot"/>
      </p:par>
    </p:tnLst>
  </p:timing>
</p:sld>
</file>

<file path=ppt/slides/slide167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1673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456152567"/>
              </p:ext>
            </p:extLst>
          </p:nvPr>
        </p:nvGraphicFramePr>
        <p:xfrm>
          <a:off x="539552" y="1268761"/>
          <a:ext cx="8208913" cy="451264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681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46138">
                <a:tc>
                  <a:txBody>
                    <a:bodyPr/>
                    <a:lstStyle/>
                    <a:p>
                      <a:pPr algn="ctr" fontAlgn="ctr"/>
                      <a:r>
                        <a:rPr lang="es-CO" sz="600" b="0" i="0" u="none" strike="noStrike" dirty="0">
                          <a:effectLst/>
                          <a:latin typeface="Arial"/>
                        </a:rPr>
                        <a:t>20186001105432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SOLICITUD DE CANCELACION EN EL REGISTRO PUBLICO DE CARRERA ADMINISTRATIVA DE ANNIE RAQUEL ANAYA MENDOZA CC 40186634</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46138">
                <a:tc>
                  <a:txBody>
                    <a:bodyPr/>
                    <a:lstStyle/>
                    <a:p>
                      <a:pPr algn="ctr" fontAlgn="ctr"/>
                      <a:r>
                        <a:rPr lang="es-CO" sz="600" b="0" i="0" u="none" strike="noStrike">
                          <a:effectLst/>
                          <a:latin typeface="Arial"/>
                        </a:rPr>
                        <a:t>20186001105442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SOLICITUD DE CANCELACION EN EL REGISTRO PUBLICO DE CARRERA ADMINISTRATIVA DE ARGEMIRO MARMOLEJO ZUÑIGA CC 63449472</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20186001105462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PETICION - REVISION ACUERDO 20181000004376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20186001105472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CORRECCION ERROR ARITMETICO RUBRICA - CONVOCATORIA 436 DE 2017</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20186001105482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DERECHO DE PETICION - CONVOCATORIA 436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20186001105492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RADICADO N° 20182110681141</a:t>
                      </a:r>
                    </a:p>
                  </a:txBody>
                  <a:tcPr marL="7620" marR="7620" marT="7620" marB="0" anchor="ctr"/>
                </a:tc>
                <a:tc>
                  <a:txBody>
                    <a:bodyPr/>
                    <a:lstStyle/>
                    <a:p>
                      <a:pPr algn="ctr" fontAlgn="ctr"/>
                      <a:r>
                        <a:rPr lang="es-CO" sz="600" b="0" i="0" u="none" strike="noStrike">
                          <a:effectLst/>
                          <a:latin typeface="Arial"/>
                        </a:rPr>
                        <a:t>8/01/2019</a:t>
                      </a:r>
                    </a:p>
                  </a:txBody>
                  <a:tcPr marL="7620" marR="7620" marT="7620" marB="0" anchor="ctr"/>
                </a:tc>
                <a:tc>
                  <a:txBody>
                    <a:bodyPr/>
                    <a:lstStyle/>
                    <a:p>
                      <a:pPr algn="ctr" fontAlgn="ctr"/>
                      <a:r>
                        <a:rPr lang="es-CO" sz="600" b="0" i="0" u="none" strike="noStrike">
                          <a:effectLst/>
                          <a:latin typeface="Arial"/>
                        </a:rPr>
                        <a:t>20192110006291</a:t>
                      </a:r>
                    </a:p>
                  </a:txBody>
                  <a:tcPr marL="7620" marR="7620" marT="7620" marB="0" anchor="ctr"/>
                </a:tc>
              </a:tr>
              <a:tr h="412045">
                <a:tc>
                  <a:txBody>
                    <a:bodyPr/>
                    <a:lstStyle/>
                    <a:p>
                      <a:pPr algn="ctr" fontAlgn="ctr"/>
                      <a:r>
                        <a:rPr lang="es-CO" sz="600" b="0" i="0" u="none" strike="noStrike">
                          <a:effectLst/>
                          <a:latin typeface="Arial"/>
                        </a:rPr>
                        <a:t>20186001105522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SOLICITUD DE INFORMACION - CARLOS ALBERTO GONZALEZ MENESES</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12045">
                <a:tc>
                  <a:txBody>
                    <a:bodyPr/>
                    <a:lstStyle/>
                    <a:p>
                      <a:pPr algn="ctr" fontAlgn="ctr"/>
                      <a:r>
                        <a:rPr lang="es-CO" sz="600" b="0" i="0" u="none" strike="noStrike">
                          <a:effectLst/>
                          <a:latin typeface="Arial"/>
                        </a:rPr>
                        <a:t>20186001105532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DERECHO DE PETICION - CONVOCATORIA 437 - ELIECER CARABALI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93103">
                <a:tc>
                  <a:txBody>
                    <a:bodyPr/>
                    <a:lstStyle/>
                    <a:p>
                      <a:pPr algn="ctr" fontAlgn="ctr"/>
                      <a:r>
                        <a:rPr lang="es-CO" sz="600" b="0" i="0" u="none" strike="noStrike">
                          <a:effectLst/>
                          <a:latin typeface="Arial"/>
                        </a:rPr>
                        <a:t>20186001105542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REMISION EN CD DE SOLICITUD 20183010678421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003573575"/>
      </p:ext>
    </p:extLst>
  </p:cSld>
  <p:clrMapOvr>
    <a:masterClrMapping/>
  </p:clrMapOvr>
  <p:timing>
    <p:tnLst>
      <p:par>
        <p:cTn id="1" dur="indefinite" restart="never" nodeType="tmRoot"/>
      </p:par>
    </p:tnLst>
  </p:timing>
</p:sld>
</file>

<file path=ppt/slides/slide167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1674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053231831"/>
              </p:ext>
            </p:extLst>
          </p:nvPr>
        </p:nvGraphicFramePr>
        <p:xfrm>
          <a:off x="539552" y="1268761"/>
          <a:ext cx="8208913" cy="446449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334301">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16274">
                <a:tc>
                  <a:txBody>
                    <a:bodyPr/>
                    <a:lstStyle/>
                    <a:p>
                      <a:pPr algn="ctr" fontAlgn="ctr"/>
                      <a:r>
                        <a:rPr lang="es-CO" sz="600" b="0" i="0" u="none" strike="noStrike" dirty="0">
                          <a:effectLst/>
                          <a:latin typeface="Arial"/>
                        </a:rPr>
                        <a:t>20186001105552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SOLICITUD AMPLIACION DE TERMINOS / REQUERIMIENTO PARA SOLICITUD DE ACTUALIZACION EN EL REGISTRO PUBLICO DE CARRERA ADMINISTRATIVA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9/01/2019</a:t>
                      </a:r>
                    </a:p>
                  </a:txBody>
                  <a:tcPr marL="7620" marR="7620" marT="7620" marB="0" anchor="ctr"/>
                </a:tc>
                <a:tc>
                  <a:txBody>
                    <a:bodyPr/>
                    <a:lstStyle/>
                    <a:p>
                      <a:pPr algn="ctr" fontAlgn="ctr"/>
                      <a:r>
                        <a:rPr lang="es-CO" sz="600" b="0" i="0" u="none" strike="noStrike">
                          <a:effectLst/>
                          <a:latin typeface="Arial"/>
                        </a:rPr>
                        <a:t>20191700010661</a:t>
                      </a:r>
                    </a:p>
                  </a:txBody>
                  <a:tcPr marL="7620" marR="7620" marT="7620" marB="0" anchor="ctr"/>
                </a:tc>
              </a:tr>
              <a:tr h="516274">
                <a:tc>
                  <a:txBody>
                    <a:bodyPr/>
                    <a:lstStyle/>
                    <a:p>
                      <a:pPr algn="ctr" fontAlgn="ctr"/>
                      <a:r>
                        <a:rPr lang="es-CO" sz="600" b="0" i="0" u="none" strike="noStrike">
                          <a:effectLst/>
                          <a:latin typeface="Arial"/>
                        </a:rPr>
                        <a:t>20186001105562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RESPUESTA A RECLAMACION PRUEBA SOBRE COMPETENCIAS FUNCIONALES Y COMPORTAMENTALES </a:t>
                      </a:r>
                    </a:p>
                  </a:txBody>
                  <a:tcPr marL="7620" marR="7620" marT="7620" marB="0" anchor="ctr"/>
                </a:tc>
                <a:tc>
                  <a:txBody>
                    <a:bodyPr/>
                    <a:lstStyle/>
                    <a:p>
                      <a:pPr algn="ctr" fontAlgn="ctr"/>
                      <a:r>
                        <a:rPr lang="es-CO" sz="600" b="0" i="0" u="none" strike="noStrike">
                          <a:effectLst/>
                          <a:latin typeface="Arial"/>
                        </a:rPr>
                        <a:t>11/01/2019</a:t>
                      </a:r>
                    </a:p>
                  </a:txBody>
                  <a:tcPr marL="7620" marR="7620" marT="7620" marB="0" anchor="ctr"/>
                </a:tc>
                <a:tc>
                  <a:txBody>
                    <a:bodyPr/>
                    <a:lstStyle/>
                    <a:p>
                      <a:pPr algn="ctr" fontAlgn="ctr"/>
                      <a:r>
                        <a:rPr lang="es-CO" sz="600" b="0" i="0" u="none" strike="noStrike">
                          <a:effectLst/>
                          <a:latin typeface="Arial"/>
                        </a:rPr>
                        <a:t>20192110013061</a:t>
                      </a:r>
                    </a:p>
                  </a:txBody>
                  <a:tcPr marL="7620" marR="7620" marT="7620" marB="0" anchor="ctr"/>
                </a:tc>
              </a:tr>
              <a:tr h="516274">
                <a:tc>
                  <a:txBody>
                    <a:bodyPr/>
                    <a:lstStyle/>
                    <a:p>
                      <a:pPr algn="ctr" fontAlgn="ctr"/>
                      <a:r>
                        <a:rPr lang="es-CO" sz="600" b="0" i="0" u="none" strike="noStrike">
                          <a:effectLst/>
                          <a:latin typeface="Arial"/>
                        </a:rPr>
                        <a:t>20186001105572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REPORTE DE INFORMACION CUMPLIMIENTO LISTA DE ELEGIBLES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16274">
                <a:tc>
                  <a:txBody>
                    <a:bodyPr/>
                    <a:lstStyle/>
                    <a:p>
                      <a:pPr algn="ctr" fontAlgn="ctr"/>
                      <a:r>
                        <a:rPr lang="es-CO" sz="600" b="0" i="0" u="none" strike="noStrike">
                          <a:effectLst/>
                          <a:latin typeface="Arial"/>
                        </a:rPr>
                        <a:t>20186001105582</a:t>
                      </a:r>
                    </a:p>
                  </a:txBody>
                  <a:tcPr marL="7620" marR="7620" marT="7620" marB="0" anchor="ctr"/>
                </a:tc>
                <a:tc>
                  <a:txBody>
                    <a:bodyPr/>
                    <a:lstStyle/>
                    <a:p>
                      <a:pPr algn="ctr" fontAlgn="ctr"/>
                      <a:r>
                        <a:rPr lang="es-CO" sz="600" b="0" i="0" u="none" strike="noStrike">
                          <a:effectLst/>
                          <a:latin typeface="Arial"/>
                        </a:rPr>
                        <a:t>28/12/2018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DERECHO DE PETICION - MERLENE ESTHWER PERALTA FERREIRA</a:t>
                      </a:r>
                    </a:p>
                  </a:txBody>
                  <a:tcPr marL="7620" marR="7620" marT="7620" marB="0" anchor="ctr"/>
                </a:tc>
                <a:tc>
                  <a:txBody>
                    <a:bodyPr/>
                    <a:lstStyle/>
                    <a:p>
                      <a:pPr algn="ctr" fontAlgn="ctr"/>
                      <a:r>
                        <a:rPr lang="es-CO" sz="600" b="0" i="0" u="none" strike="noStrike">
                          <a:effectLst/>
                          <a:latin typeface="Arial"/>
                        </a:rPr>
                        <a:t>14/01/2019</a:t>
                      </a:r>
                    </a:p>
                  </a:txBody>
                  <a:tcPr marL="7620" marR="7620" marT="7620" marB="0" anchor="ctr"/>
                </a:tc>
                <a:tc>
                  <a:txBody>
                    <a:bodyPr/>
                    <a:lstStyle/>
                    <a:p>
                      <a:pPr algn="ctr" fontAlgn="ctr"/>
                      <a:r>
                        <a:rPr lang="es-CO" sz="600" b="0" i="0" u="none" strike="noStrike">
                          <a:effectLst/>
                          <a:latin typeface="Arial"/>
                        </a:rPr>
                        <a:t>20192110016431</a:t>
                      </a:r>
                    </a:p>
                  </a:txBody>
                  <a:tcPr marL="7620" marR="7620" marT="7620" marB="0" anchor="ctr"/>
                </a:tc>
              </a:tr>
              <a:tr h="516274">
                <a:tc>
                  <a:txBody>
                    <a:bodyPr/>
                    <a:lstStyle/>
                    <a:p>
                      <a:pPr algn="ctr" fontAlgn="ctr"/>
                      <a:r>
                        <a:rPr lang="es-CO" sz="600" b="0" i="0" u="none" strike="noStrike">
                          <a:effectLst/>
                          <a:latin typeface="Arial"/>
                        </a:rPr>
                        <a:t>20186001105602</a:t>
                      </a:r>
                    </a:p>
                  </a:txBody>
                  <a:tcPr marL="7620" marR="7620" marT="7620" marB="0" anchor="ctr"/>
                </a:tc>
                <a:tc>
                  <a:txBody>
                    <a:bodyPr/>
                    <a:lstStyle/>
                    <a:p>
                      <a:pPr algn="ctr" fontAlgn="ctr"/>
                      <a:r>
                        <a:rPr lang="es-CO" sz="600" b="0" i="0" u="none" strike="noStrike">
                          <a:effectLst/>
                          <a:latin typeface="Arial"/>
                        </a:rPr>
                        <a:t>30/12/2018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SOLICITUD DE INFORMACION SOBRE CONVOCATORIA 426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16274">
                <a:tc>
                  <a:txBody>
                    <a:bodyPr/>
                    <a:lstStyle/>
                    <a:p>
                      <a:pPr algn="ctr" fontAlgn="ctr"/>
                      <a:r>
                        <a:rPr lang="es-CO" sz="600" b="0" i="0" u="none" strike="noStrike">
                          <a:effectLst/>
                          <a:latin typeface="Arial"/>
                        </a:rPr>
                        <a:t>20186001105622</a:t>
                      </a:r>
                    </a:p>
                  </a:txBody>
                  <a:tcPr marL="7620" marR="7620" marT="7620" marB="0" anchor="ctr"/>
                </a:tc>
                <a:tc>
                  <a:txBody>
                    <a:bodyPr/>
                    <a:lstStyle/>
                    <a:p>
                      <a:pPr algn="ctr" fontAlgn="ctr"/>
                      <a:r>
                        <a:rPr lang="es-CO" sz="600" b="0" i="0" u="none" strike="noStrike">
                          <a:effectLst/>
                          <a:latin typeface="Arial"/>
                        </a:rPr>
                        <a:t>30/12/2018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16274">
                <a:tc>
                  <a:txBody>
                    <a:bodyPr/>
                    <a:lstStyle/>
                    <a:p>
                      <a:pPr algn="ctr" fontAlgn="ctr"/>
                      <a:r>
                        <a:rPr lang="es-CO" sz="600" b="0" i="0" u="none" strike="noStrike">
                          <a:effectLst/>
                          <a:latin typeface="Arial"/>
                        </a:rPr>
                        <a:t>20186001105632</a:t>
                      </a:r>
                    </a:p>
                  </a:txBody>
                  <a:tcPr marL="7620" marR="7620" marT="7620" marB="0" anchor="ctr"/>
                </a:tc>
                <a:tc>
                  <a:txBody>
                    <a:bodyPr/>
                    <a:lstStyle/>
                    <a:p>
                      <a:pPr algn="ctr" fontAlgn="ctr"/>
                      <a:r>
                        <a:rPr lang="es-CO" sz="600" b="0" i="0" u="none" strike="noStrike">
                          <a:effectLst/>
                          <a:latin typeface="Arial"/>
                        </a:rPr>
                        <a:t>30/12/2018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516274">
                <a:tc>
                  <a:txBody>
                    <a:bodyPr/>
                    <a:lstStyle/>
                    <a:p>
                      <a:pPr algn="ctr" fontAlgn="ctr"/>
                      <a:r>
                        <a:rPr lang="es-CO" sz="600" b="0" i="0" u="none" strike="noStrike">
                          <a:effectLst/>
                          <a:latin typeface="Arial"/>
                        </a:rPr>
                        <a:t>20186001105642</a:t>
                      </a:r>
                    </a:p>
                  </a:txBody>
                  <a:tcPr marL="7620" marR="7620" marT="7620" marB="0" anchor="ctr"/>
                </a:tc>
                <a:tc>
                  <a:txBody>
                    <a:bodyPr/>
                    <a:lstStyle/>
                    <a:p>
                      <a:pPr algn="ctr" fontAlgn="ctr"/>
                      <a:r>
                        <a:rPr lang="es-CO" sz="600" b="0" i="0" u="none" strike="noStrike">
                          <a:effectLst/>
                          <a:latin typeface="Arial"/>
                        </a:rPr>
                        <a:t>30/12/2018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SOLICITUD DE INFORMACION </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861628087"/>
      </p:ext>
    </p:extLst>
  </p:cSld>
  <p:clrMapOvr>
    <a:masterClrMapping/>
  </p:clrMapOvr>
  <p:timing>
    <p:tnLst>
      <p:par>
        <p:cTn id="1" dur="indefinite" restart="never" nodeType="tmRoot"/>
      </p:par>
    </p:tnLst>
  </p:timing>
</p:sld>
</file>

<file path=ppt/slides/slide167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1675</a:t>
            </a:fld>
            <a:endParaRPr lang="es-CO" dirty="0"/>
          </a:p>
        </p:txBody>
      </p:sp>
      <p:sp>
        <p:nvSpPr>
          <p:cNvPr id="2" name="CuadroTexto 1"/>
          <p:cNvSpPr txBox="1"/>
          <p:nvPr/>
        </p:nvSpPr>
        <p:spPr>
          <a:xfrm>
            <a:off x="683568" y="1484784"/>
            <a:ext cx="7848872" cy="261610"/>
          </a:xfrm>
          <a:prstGeom prst="rect">
            <a:avLst/>
          </a:prstGeom>
          <a:noFill/>
        </p:spPr>
        <p:txBody>
          <a:bodyPr wrap="square" rtlCol="0">
            <a:spAutoFit/>
          </a:bodyPr>
          <a:lstStyle/>
          <a:p>
            <a:pPr algn="ctr"/>
            <a:r>
              <a:rPr lang="es-ES" sz="1100" b="1" dirty="0" smtClean="0">
                <a:latin typeface="Arial" panose="020B0604020202020204" pitchFamily="34" charset="0"/>
                <a:cs typeface="Arial" panose="020B0604020202020204" pitchFamily="34" charset="0"/>
              </a:rPr>
              <a:t>SOLICITUDES TRASLADADAS POR COMPETENCIA </a:t>
            </a:r>
            <a:endParaRPr lang="es-ES" sz="1100" b="1" dirty="0">
              <a:latin typeface="Arial" panose="020B0604020202020204" pitchFamily="34" charset="0"/>
              <a:cs typeface="Arial" panose="020B0604020202020204" pitchFamily="34" charset="0"/>
            </a:endParaRPr>
          </a:p>
        </p:txBody>
      </p:sp>
      <p:sp>
        <p:nvSpPr>
          <p:cNvPr id="4" name="CuadroTexto 3"/>
          <p:cNvSpPr txBox="1"/>
          <p:nvPr/>
        </p:nvSpPr>
        <p:spPr>
          <a:xfrm>
            <a:off x="467544" y="1988840"/>
            <a:ext cx="8219256" cy="430887"/>
          </a:xfrm>
          <a:prstGeom prst="rect">
            <a:avLst/>
          </a:prstGeom>
          <a:noFill/>
        </p:spPr>
        <p:txBody>
          <a:bodyPr wrap="square" rtlCol="0">
            <a:spAutoFit/>
          </a:bodyPr>
          <a:lstStyle/>
          <a:p>
            <a:pPr algn="just"/>
            <a:r>
              <a:rPr lang="es-ES" sz="1100" dirty="0" smtClean="0">
                <a:latin typeface="Arial" panose="020B0604020202020204" pitchFamily="34" charset="0"/>
                <a:cs typeface="Arial" panose="020B0604020202020204" pitchFamily="34" charset="0"/>
              </a:rPr>
              <a:t>En cumplimiento con lo establecido en el Decreto 1081 de 2015, y verificada la información que contiene el reporte de actividades realizadas por las integrantes del Grupo de Atención a PQR y Orientación al Ciudadano, se estableció: </a:t>
            </a:r>
            <a:endParaRPr lang="es-ES" sz="1100" dirty="0">
              <a:latin typeface="Arial" panose="020B0604020202020204" pitchFamily="34" charset="0"/>
              <a:cs typeface="Arial" panose="020B0604020202020204" pitchFamily="34" charset="0"/>
            </a:endParaRPr>
          </a:p>
        </p:txBody>
      </p:sp>
      <p:graphicFrame>
        <p:nvGraphicFramePr>
          <p:cNvPr id="5" name="Tabla 4"/>
          <p:cNvGraphicFramePr>
            <a:graphicFrameLocks noGrp="1"/>
          </p:cNvGraphicFramePr>
          <p:nvPr>
            <p:extLst>
              <p:ext uri="{D42A27DB-BD31-4B8C-83A1-F6EECF244321}">
                <p14:modId xmlns:p14="http://schemas.microsoft.com/office/powerpoint/2010/main" val="2809369564"/>
              </p:ext>
            </p:extLst>
          </p:nvPr>
        </p:nvGraphicFramePr>
        <p:xfrm>
          <a:off x="457200" y="3140966"/>
          <a:ext cx="8229601" cy="2016225"/>
        </p:xfrm>
        <a:graphic>
          <a:graphicData uri="http://schemas.openxmlformats.org/drawingml/2006/table">
            <a:tbl>
              <a:tblPr/>
              <a:tblGrid>
                <a:gridCol w="1162472"/>
                <a:gridCol w="1791869"/>
                <a:gridCol w="1711953"/>
                <a:gridCol w="1868474"/>
                <a:gridCol w="1694833"/>
              </a:tblGrid>
              <a:tr h="403245">
                <a:tc>
                  <a:txBody>
                    <a:bodyPr/>
                    <a:lstStyle/>
                    <a:p>
                      <a:pPr algn="ctr" fontAlgn="ctr"/>
                      <a:endParaRPr lang="es-ES" sz="800" b="0" i="0" u="none" strike="noStrike">
                        <a:solidFill>
                          <a:srgbClr val="000000"/>
                        </a:solidFill>
                        <a:effectLst/>
                        <a:latin typeface="Arial" panose="020B0604020202020204" pitchFamily="34" charset="0"/>
                      </a:endParaRPr>
                    </a:p>
                  </a:txBody>
                  <a:tcPr marL="7339" marR="7339" marT="7339" marB="0" anchor="ctr">
                    <a:lnL>
                      <a:noFill/>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c>
                  <a:txBody>
                    <a:bodyPr/>
                    <a:lstStyle/>
                    <a:p>
                      <a:pPr algn="ctr" fontAlgn="ctr"/>
                      <a:r>
                        <a:rPr lang="es-ES" sz="800" b="1" i="0" u="none" strike="noStrike">
                          <a:solidFill>
                            <a:srgbClr val="000000"/>
                          </a:solidFill>
                          <a:effectLst/>
                          <a:latin typeface="Arial" panose="020B0604020202020204" pitchFamily="34" charset="0"/>
                        </a:rPr>
                        <a:t>TOTAL DE SOLICITUDES PRESENTADAS</a:t>
                      </a:r>
                    </a:p>
                  </a:txBody>
                  <a:tcPr marL="7339" marR="7339" marT="733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5B9BD5"/>
                    </a:solidFill>
                  </a:tcPr>
                </a:tc>
                <a:tc>
                  <a:txBody>
                    <a:bodyPr/>
                    <a:lstStyle/>
                    <a:p>
                      <a:pPr algn="ctr" fontAlgn="ctr"/>
                      <a:r>
                        <a:rPr lang="es-ES" sz="800" b="1" i="0" u="none" strike="noStrike" dirty="0">
                          <a:solidFill>
                            <a:srgbClr val="000000"/>
                          </a:solidFill>
                          <a:effectLst/>
                          <a:latin typeface="Arial" panose="020B0604020202020204" pitchFamily="34" charset="0"/>
                        </a:rPr>
                        <a:t>SOLICITUD DE INFORMACIÓN </a:t>
                      </a:r>
                    </a:p>
                  </a:txBody>
                  <a:tcPr marL="7339" marR="7339" marT="733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5B9BD5"/>
                    </a:solidFill>
                  </a:tcPr>
                </a:tc>
                <a:tc>
                  <a:txBody>
                    <a:bodyPr/>
                    <a:lstStyle/>
                    <a:p>
                      <a:pPr algn="ctr" fontAlgn="ctr"/>
                      <a:r>
                        <a:rPr lang="es-ES" sz="800" b="1" i="0" u="none" strike="noStrike">
                          <a:solidFill>
                            <a:srgbClr val="000000"/>
                          </a:solidFill>
                          <a:effectLst/>
                          <a:latin typeface="Arial" panose="020B0604020202020204" pitchFamily="34" charset="0"/>
                        </a:rPr>
                        <a:t>TRASLADOS POR COMPETENCIA</a:t>
                      </a:r>
                    </a:p>
                  </a:txBody>
                  <a:tcPr marL="7339" marR="7339" marT="733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5B9BD5"/>
                    </a:solidFill>
                  </a:tcPr>
                </a:tc>
                <a:tc>
                  <a:txBody>
                    <a:bodyPr/>
                    <a:lstStyle/>
                    <a:p>
                      <a:pPr algn="ctr" fontAlgn="ctr"/>
                      <a:r>
                        <a:rPr lang="es-ES" sz="800" b="1" i="0" u="none" strike="noStrike">
                          <a:solidFill>
                            <a:srgbClr val="000000"/>
                          </a:solidFill>
                          <a:effectLst/>
                          <a:latin typeface="Arial" panose="020B0604020202020204" pitchFamily="34" charset="0"/>
                        </a:rPr>
                        <a:t>NEGACIÓN DE INFORMACIÓN </a:t>
                      </a:r>
                    </a:p>
                  </a:txBody>
                  <a:tcPr marL="7339" marR="7339" marT="733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5B9BD5"/>
                    </a:solidFill>
                  </a:tcPr>
                </a:tc>
              </a:tr>
              <a:tr h="403245">
                <a:tc>
                  <a:txBody>
                    <a:bodyPr/>
                    <a:lstStyle/>
                    <a:p>
                      <a:pPr algn="ctr" fontAlgn="ctr"/>
                      <a:r>
                        <a:rPr lang="es-ES" sz="800" b="1" i="0" u="none" strike="noStrike">
                          <a:solidFill>
                            <a:srgbClr val="000000"/>
                          </a:solidFill>
                          <a:effectLst/>
                          <a:latin typeface="Arial" panose="020B0604020202020204" pitchFamily="34" charset="0"/>
                        </a:rPr>
                        <a:t>OCTUBRE</a:t>
                      </a:r>
                    </a:p>
                  </a:txBody>
                  <a:tcPr marL="7339" marR="7339" marT="733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5B9BD5"/>
                    </a:solidFill>
                  </a:tcPr>
                </a:tc>
                <a:tc>
                  <a:txBody>
                    <a:bodyPr/>
                    <a:lstStyle/>
                    <a:p>
                      <a:pPr algn="ctr" fontAlgn="ctr"/>
                      <a:r>
                        <a:rPr lang="es-ES" sz="800" b="0" i="0" u="none" strike="noStrike" dirty="0" smtClean="0">
                          <a:solidFill>
                            <a:srgbClr val="000000"/>
                          </a:solidFill>
                          <a:effectLst/>
                          <a:latin typeface="Arial" panose="020B0604020202020204" pitchFamily="34" charset="0"/>
                        </a:rPr>
                        <a:t>6.685</a:t>
                      </a:r>
                      <a:endParaRPr lang="es-ES" sz="800" b="0" i="0" u="none" strike="noStrike" dirty="0">
                        <a:solidFill>
                          <a:srgbClr val="000000"/>
                        </a:solidFill>
                        <a:effectLst/>
                        <a:latin typeface="Arial" panose="020B0604020202020204" pitchFamily="34" charset="0"/>
                      </a:endParaRPr>
                    </a:p>
                  </a:txBody>
                  <a:tcPr marL="7339" marR="7339" marT="733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s-ES" sz="800" b="0" i="0" u="none" strike="noStrike">
                          <a:solidFill>
                            <a:srgbClr val="000000"/>
                          </a:solidFill>
                          <a:effectLst/>
                          <a:latin typeface="Arial" panose="020B0604020202020204" pitchFamily="34" charset="0"/>
                        </a:rPr>
                        <a:t>695</a:t>
                      </a:r>
                    </a:p>
                  </a:txBody>
                  <a:tcPr marL="7339" marR="7339" marT="733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s-ES" sz="800" b="0" i="0" u="none" strike="noStrike">
                          <a:solidFill>
                            <a:srgbClr val="000000"/>
                          </a:solidFill>
                          <a:effectLst/>
                          <a:latin typeface="Arial" panose="020B0604020202020204" pitchFamily="34" charset="0"/>
                        </a:rPr>
                        <a:t>40</a:t>
                      </a:r>
                    </a:p>
                  </a:txBody>
                  <a:tcPr marL="7339" marR="7339" marT="733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s-ES" sz="800" b="0" i="0" u="none" strike="noStrike">
                          <a:solidFill>
                            <a:srgbClr val="000000"/>
                          </a:solidFill>
                          <a:effectLst/>
                          <a:latin typeface="Arial" panose="020B0604020202020204" pitchFamily="34" charset="0"/>
                        </a:rPr>
                        <a:t>0</a:t>
                      </a:r>
                    </a:p>
                  </a:txBody>
                  <a:tcPr marL="7339" marR="7339" marT="733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403245">
                <a:tc>
                  <a:txBody>
                    <a:bodyPr/>
                    <a:lstStyle/>
                    <a:p>
                      <a:pPr algn="ctr" fontAlgn="ctr"/>
                      <a:r>
                        <a:rPr lang="es-ES" sz="800" b="1" i="0" u="none" strike="noStrike">
                          <a:solidFill>
                            <a:srgbClr val="000000"/>
                          </a:solidFill>
                          <a:effectLst/>
                          <a:latin typeface="Arial" panose="020B0604020202020204" pitchFamily="34" charset="0"/>
                        </a:rPr>
                        <a:t>NOVIEMBRE</a:t>
                      </a:r>
                    </a:p>
                  </a:txBody>
                  <a:tcPr marL="7339" marR="7339" marT="733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5B9BD5"/>
                    </a:solidFill>
                  </a:tcPr>
                </a:tc>
                <a:tc>
                  <a:txBody>
                    <a:bodyPr/>
                    <a:lstStyle/>
                    <a:p>
                      <a:pPr algn="ctr" fontAlgn="ctr"/>
                      <a:r>
                        <a:rPr lang="es-ES" sz="800" b="0" i="0" u="none" strike="noStrike" dirty="0" smtClean="0">
                          <a:solidFill>
                            <a:srgbClr val="000000"/>
                          </a:solidFill>
                          <a:effectLst/>
                          <a:latin typeface="Arial" panose="020B0604020202020204" pitchFamily="34" charset="0"/>
                        </a:rPr>
                        <a:t>5.697</a:t>
                      </a:r>
                      <a:endParaRPr lang="es-ES" sz="800" b="0" i="0" u="none" strike="noStrike" dirty="0">
                        <a:solidFill>
                          <a:srgbClr val="000000"/>
                        </a:solidFill>
                        <a:effectLst/>
                        <a:latin typeface="Arial" panose="020B0604020202020204" pitchFamily="34" charset="0"/>
                      </a:endParaRPr>
                    </a:p>
                  </a:txBody>
                  <a:tcPr marL="7339" marR="7339" marT="733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s-ES" sz="800" b="0" i="0" u="none" strike="noStrike">
                          <a:solidFill>
                            <a:srgbClr val="000000"/>
                          </a:solidFill>
                          <a:effectLst/>
                          <a:latin typeface="Arial" panose="020B0604020202020204" pitchFamily="34" charset="0"/>
                        </a:rPr>
                        <a:t>621</a:t>
                      </a:r>
                    </a:p>
                  </a:txBody>
                  <a:tcPr marL="7339" marR="7339" marT="733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s-ES" sz="800" b="0" i="0" u="none" strike="noStrike">
                          <a:solidFill>
                            <a:srgbClr val="000000"/>
                          </a:solidFill>
                          <a:effectLst/>
                          <a:latin typeface="Arial" panose="020B0604020202020204" pitchFamily="34" charset="0"/>
                        </a:rPr>
                        <a:t>27</a:t>
                      </a:r>
                    </a:p>
                  </a:txBody>
                  <a:tcPr marL="7339" marR="7339" marT="733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s-ES" sz="800" b="0" i="0" u="none" strike="noStrike">
                          <a:solidFill>
                            <a:srgbClr val="000000"/>
                          </a:solidFill>
                          <a:effectLst/>
                          <a:latin typeface="Arial" panose="020B0604020202020204" pitchFamily="34" charset="0"/>
                        </a:rPr>
                        <a:t>0</a:t>
                      </a:r>
                    </a:p>
                  </a:txBody>
                  <a:tcPr marL="7339" marR="7339" marT="733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403245">
                <a:tc>
                  <a:txBody>
                    <a:bodyPr/>
                    <a:lstStyle/>
                    <a:p>
                      <a:pPr algn="ctr" fontAlgn="ctr"/>
                      <a:r>
                        <a:rPr lang="es-ES" sz="800" b="1" i="0" u="none" strike="noStrike">
                          <a:solidFill>
                            <a:srgbClr val="000000"/>
                          </a:solidFill>
                          <a:effectLst/>
                          <a:latin typeface="Arial" panose="020B0604020202020204" pitchFamily="34" charset="0"/>
                        </a:rPr>
                        <a:t>DICIEMBRE</a:t>
                      </a:r>
                    </a:p>
                  </a:txBody>
                  <a:tcPr marL="7339" marR="7339" marT="733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5B9BD5"/>
                    </a:solidFill>
                  </a:tcPr>
                </a:tc>
                <a:tc>
                  <a:txBody>
                    <a:bodyPr/>
                    <a:lstStyle/>
                    <a:p>
                      <a:pPr algn="ctr" fontAlgn="ctr"/>
                      <a:r>
                        <a:rPr lang="es-ES" sz="800" b="0" i="0" u="none" strike="noStrike" dirty="0" smtClean="0">
                          <a:solidFill>
                            <a:srgbClr val="000000"/>
                          </a:solidFill>
                          <a:effectLst/>
                          <a:latin typeface="Arial" panose="020B0604020202020204" pitchFamily="34" charset="0"/>
                        </a:rPr>
                        <a:t>4.543</a:t>
                      </a:r>
                      <a:endParaRPr lang="es-ES" sz="800" b="0" i="0" u="none" strike="noStrike" dirty="0">
                        <a:solidFill>
                          <a:srgbClr val="000000"/>
                        </a:solidFill>
                        <a:effectLst/>
                        <a:latin typeface="Arial" panose="020B0604020202020204" pitchFamily="34" charset="0"/>
                      </a:endParaRPr>
                    </a:p>
                  </a:txBody>
                  <a:tcPr marL="7339" marR="7339" marT="733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s-ES" sz="800" b="0" i="0" u="none" strike="noStrike">
                          <a:solidFill>
                            <a:srgbClr val="000000"/>
                          </a:solidFill>
                          <a:effectLst/>
                          <a:latin typeface="Arial" panose="020B0604020202020204" pitchFamily="34" charset="0"/>
                        </a:rPr>
                        <a:t>543</a:t>
                      </a:r>
                    </a:p>
                  </a:txBody>
                  <a:tcPr marL="7339" marR="7339" marT="733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s-ES" sz="800" b="0" i="0" u="none" strike="noStrike">
                          <a:solidFill>
                            <a:srgbClr val="000000"/>
                          </a:solidFill>
                          <a:effectLst/>
                          <a:latin typeface="Arial" panose="020B0604020202020204" pitchFamily="34" charset="0"/>
                        </a:rPr>
                        <a:t>25</a:t>
                      </a:r>
                    </a:p>
                  </a:txBody>
                  <a:tcPr marL="7339" marR="7339" marT="733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s-ES" sz="800" b="0" i="0" u="none" strike="noStrike">
                          <a:solidFill>
                            <a:srgbClr val="000000"/>
                          </a:solidFill>
                          <a:effectLst/>
                          <a:latin typeface="Arial" panose="020B0604020202020204" pitchFamily="34" charset="0"/>
                        </a:rPr>
                        <a:t>0</a:t>
                      </a:r>
                    </a:p>
                  </a:txBody>
                  <a:tcPr marL="7339" marR="7339" marT="733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403245">
                <a:tc>
                  <a:txBody>
                    <a:bodyPr/>
                    <a:lstStyle/>
                    <a:p>
                      <a:pPr algn="ctr" fontAlgn="ctr"/>
                      <a:r>
                        <a:rPr lang="es-ES" sz="800" b="1" i="0" u="none" strike="noStrike">
                          <a:solidFill>
                            <a:srgbClr val="000000"/>
                          </a:solidFill>
                          <a:effectLst/>
                          <a:latin typeface="Arial" panose="020B0604020202020204" pitchFamily="34" charset="0"/>
                        </a:rPr>
                        <a:t>TOTAL</a:t>
                      </a:r>
                    </a:p>
                  </a:txBody>
                  <a:tcPr marL="7339" marR="7339" marT="733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5B9BD5"/>
                    </a:solidFill>
                  </a:tcPr>
                </a:tc>
                <a:tc>
                  <a:txBody>
                    <a:bodyPr/>
                    <a:lstStyle/>
                    <a:p>
                      <a:pPr algn="ctr" fontAlgn="ctr"/>
                      <a:r>
                        <a:rPr lang="es-ES" sz="800" b="1" i="0" u="none" strike="noStrike" dirty="0" smtClean="0">
                          <a:solidFill>
                            <a:srgbClr val="000000"/>
                          </a:solidFill>
                          <a:effectLst/>
                          <a:latin typeface="Arial" panose="020B0604020202020204" pitchFamily="34" charset="0"/>
                        </a:rPr>
                        <a:t>16.925</a:t>
                      </a:r>
                      <a:endParaRPr lang="es-ES" sz="800" b="1" i="0" u="none" strike="noStrike" dirty="0">
                        <a:solidFill>
                          <a:srgbClr val="000000"/>
                        </a:solidFill>
                        <a:effectLst/>
                        <a:latin typeface="Arial" panose="020B0604020202020204" pitchFamily="34" charset="0"/>
                      </a:endParaRPr>
                    </a:p>
                  </a:txBody>
                  <a:tcPr marL="7339" marR="7339" marT="733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5B9BD5"/>
                    </a:solidFill>
                  </a:tcPr>
                </a:tc>
                <a:tc>
                  <a:txBody>
                    <a:bodyPr/>
                    <a:lstStyle/>
                    <a:p>
                      <a:pPr algn="ctr" fontAlgn="ctr"/>
                      <a:r>
                        <a:rPr lang="es-ES" sz="800" b="1" i="0" u="none" strike="noStrike" dirty="0" smtClean="0">
                          <a:solidFill>
                            <a:srgbClr val="000000"/>
                          </a:solidFill>
                          <a:effectLst/>
                          <a:latin typeface="Arial" panose="020B0604020202020204" pitchFamily="34" charset="0"/>
                        </a:rPr>
                        <a:t>1.859</a:t>
                      </a:r>
                      <a:endParaRPr lang="es-ES" sz="800" b="1" i="0" u="none" strike="noStrike" dirty="0">
                        <a:solidFill>
                          <a:srgbClr val="000000"/>
                        </a:solidFill>
                        <a:effectLst/>
                        <a:latin typeface="Arial" panose="020B0604020202020204" pitchFamily="34" charset="0"/>
                      </a:endParaRPr>
                    </a:p>
                  </a:txBody>
                  <a:tcPr marL="7339" marR="7339" marT="733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5B9BD5"/>
                    </a:solidFill>
                  </a:tcPr>
                </a:tc>
                <a:tc>
                  <a:txBody>
                    <a:bodyPr/>
                    <a:lstStyle/>
                    <a:p>
                      <a:pPr algn="ctr" fontAlgn="ctr"/>
                      <a:r>
                        <a:rPr lang="es-ES" sz="800" b="1" i="0" u="none" strike="noStrike">
                          <a:solidFill>
                            <a:srgbClr val="000000"/>
                          </a:solidFill>
                          <a:effectLst/>
                          <a:latin typeface="Arial" panose="020B0604020202020204" pitchFamily="34" charset="0"/>
                        </a:rPr>
                        <a:t>92</a:t>
                      </a:r>
                    </a:p>
                  </a:txBody>
                  <a:tcPr marL="7339" marR="7339" marT="733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5B9BD5"/>
                    </a:solidFill>
                  </a:tcPr>
                </a:tc>
                <a:tc>
                  <a:txBody>
                    <a:bodyPr/>
                    <a:lstStyle/>
                    <a:p>
                      <a:pPr algn="ctr" fontAlgn="ctr"/>
                      <a:r>
                        <a:rPr lang="es-ES" sz="800" b="1" i="0" u="none" strike="noStrike" dirty="0">
                          <a:solidFill>
                            <a:srgbClr val="000000"/>
                          </a:solidFill>
                          <a:effectLst/>
                          <a:latin typeface="Arial" panose="020B0604020202020204" pitchFamily="34" charset="0"/>
                        </a:rPr>
                        <a:t>0</a:t>
                      </a:r>
                    </a:p>
                  </a:txBody>
                  <a:tcPr marL="7339" marR="7339" marT="7339"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5B9BD5"/>
                    </a:solidFill>
                  </a:tcPr>
                </a:tc>
              </a:tr>
            </a:tbl>
          </a:graphicData>
        </a:graphic>
      </p:graphicFrame>
    </p:spTree>
    <p:extLst>
      <p:ext uri="{BB962C8B-B14F-4D97-AF65-F5344CB8AC3E}">
        <p14:creationId xmlns:p14="http://schemas.microsoft.com/office/powerpoint/2010/main" val="1075718787"/>
      </p:ext>
    </p:extLst>
  </p:cSld>
  <p:clrMapOvr>
    <a:masterClrMapping/>
  </p:clrMapOvr>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70869247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201811030006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Felicitación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201811030006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201811030007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201811030007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201811030008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201811030008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201811030009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201811030009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201811030010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201811030010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201811030011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201811030011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201811030012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201811030012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201811030013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201811030013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201811030014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201811030014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201811030015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201811030015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201811030016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201811030016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201811030017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201811030017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201811030018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201811030018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201811030019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201811030019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201811030020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201811030020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201811030021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201811030021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168</a:t>
            </a:fld>
            <a:endParaRPr lang="es-CO"/>
          </a:p>
        </p:txBody>
      </p:sp>
    </p:spTree>
    <p:extLst>
      <p:ext uri="{BB962C8B-B14F-4D97-AF65-F5344CB8AC3E}">
        <p14:creationId xmlns:p14="http://schemas.microsoft.com/office/powerpoint/2010/main" val="1959203656"/>
      </p:ext>
    </p:extLst>
  </p:cSld>
  <p:clrMapOvr>
    <a:masterClrMapping/>
  </p:clrMapOvr>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63105564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201811030022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201811030022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201811030023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201811030023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201811030024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201811030024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201811030025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201811030025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201811030026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201811030026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201811030027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201811030027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201811030028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201811030028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201811030029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201811030029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201811030030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201811030030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201811030031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201811030031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201811030032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201811030032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201811030033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201811030033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201811040001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201811040001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201811040002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201811040002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201811040003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201811040003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201811040004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201811040004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169</a:t>
            </a:fld>
            <a:endParaRPr lang="es-CO"/>
          </a:p>
        </p:txBody>
      </p:sp>
    </p:spTree>
    <p:extLst>
      <p:ext uri="{BB962C8B-B14F-4D97-AF65-F5344CB8AC3E}">
        <p14:creationId xmlns:p14="http://schemas.microsoft.com/office/powerpoint/2010/main" val="2299302831"/>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49770024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201810020084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201810020085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201810020085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201810020086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201810020086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201810020087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201810020087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201810020088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256 a 314 de 2013 - Contralorias Territoriales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256 a 314 de 2013 - Contralorias Territoriales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201810020088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201810020089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201810020089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201810020090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201810020090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201810020091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201810020091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201810020092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201810020092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201810020093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201810020093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201810020094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201810020094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201810020095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432 Servicio Geológico Colombiano</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432 Servicio Geológico Colombiano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201810020095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201810020096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201810020096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201810020097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201810020097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201810020098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201810020098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201810020099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201810020099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17</a:t>
            </a:fld>
            <a:endParaRPr lang="es-CO"/>
          </a:p>
        </p:txBody>
      </p:sp>
    </p:spTree>
    <p:extLst>
      <p:ext uri="{BB962C8B-B14F-4D97-AF65-F5344CB8AC3E}">
        <p14:creationId xmlns:p14="http://schemas.microsoft.com/office/powerpoint/2010/main" val="2766576414"/>
      </p:ext>
    </p:extLst>
  </p:cSld>
  <p:clrMapOvr>
    <a:masterClrMapping/>
  </p:clrMapOvr>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74325492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201811040005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201811040005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201811040006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201811040006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201811040007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201811040007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201811040008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201811040008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201811040009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201811040009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201811040010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201811040010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201811040011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201811040011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201811040012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201811040012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201811040013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201811040013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201811040014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201811040014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201811040015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201811040015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201811040016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201811040016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201811040017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201811040017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201811040018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201811040018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201811040019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201811040019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201811040020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201811040020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170</a:t>
            </a:fld>
            <a:endParaRPr lang="es-CO"/>
          </a:p>
        </p:txBody>
      </p:sp>
    </p:spTree>
    <p:extLst>
      <p:ext uri="{BB962C8B-B14F-4D97-AF65-F5344CB8AC3E}">
        <p14:creationId xmlns:p14="http://schemas.microsoft.com/office/powerpoint/2010/main" val="1180171344"/>
      </p:ext>
    </p:extLst>
  </p:cSld>
  <p:clrMapOvr>
    <a:masterClrMapping/>
  </p:clrMapOvr>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60177969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201811040021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201811040021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201811050001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201811050002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201811050003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201811050004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201811050005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201811050006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201811050006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201811050007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201811050008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201811050008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201811050009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201811050010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201811050011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201811050012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201811050013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201811050014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201811050015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201811050015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171</a:t>
            </a:fld>
            <a:endParaRPr lang="es-CO"/>
          </a:p>
        </p:txBody>
      </p:sp>
    </p:spTree>
    <p:extLst>
      <p:ext uri="{BB962C8B-B14F-4D97-AF65-F5344CB8AC3E}">
        <p14:creationId xmlns:p14="http://schemas.microsoft.com/office/powerpoint/2010/main" val="892733063"/>
      </p:ext>
    </p:extLst>
  </p:cSld>
  <p:clrMapOvr>
    <a:masterClrMapping/>
  </p:clrMapOvr>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75574393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201811050016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201811050017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201811050018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201811050019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201811050020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201811050021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201811050022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201811050022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201811050023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201811050024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201811050024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201811050025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201811050026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Felicitación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201811050027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201811050028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201811050029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201811050030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201811050031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201811050031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172</a:t>
            </a:fld>
            <a:endParaRPr lang="es-CO"/>
          </a:p>
        </p:txBody>
      </p:sp>
    </p:spTree>
    <p:extLst>
      <p:ext uri="{BB962C8B-B14F-4D97-AF65-F5344CB8AC3E}">
        <p14:creationId xmlns:p14="http://schemas.microsoft.com/office/powerpoint/2010/main" val="4110736104"/>
      </p:ext>
    </p:extLst>
  </p:cSld>
  <p:clrMapOvr>
    <a:masterClrMapping/>
  </p:clrMapOvr>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22387283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201811050032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201811050033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201811050034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201811050035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201811050036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201811050037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201811050037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201811060001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201811060002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201811060003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201811060004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201811060010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173</a:t>
            </a:fld>
            <a:endParaRPr lang="es-CO"/>
          </a:p>
        </p:txBody>
      </p:sp>
    </p:spTree>
    <p:extLst>
      <p:ext uri="{BB962C8B-B14F-4D97-AF65-F5344CB8AC3E}">
        <p14:creationId xmlns:p14="http://schemas.microsoft.com/office/powerpoint/2010/main" val="918418755"/>
      </p:ext>
    </p:extLst>
  </p:cSld>
  <p:clrMapOvr>
    <a:masterClrMapping/>
  </p:clrMapOvr>
  <p:timing>
    <p:tnLst>
      <p:par>
        <p:cT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97306790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201811060011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201811060017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201811060018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201811060019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201811060020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201811060026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174</a:t>
            </a:fld>
            <a:endParaRPr lang="es-CO"/>
          </a:p>
        </p:txBody>
      </p:sp>
    </p:spTree>
    <p:extLst>
      <p:ext uri="{BB962C8B-B14F-4D97-AF65-F5344CB8AC3E}">
        <p14:creationId xmlns:p14="http://schemas.microsoft.com/office/powerpoint/2010/main" val="1437805192"/>
      </p:ext>
    </p:extLst>
  </p:cSld>
  <p:clrMapOvr>
    <a:masterClrMapping/>
  </p:clrMapOvr>
  <p:timing>
    <p:tnLst>
      <p:par>
        <p:cT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61825712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201811060027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201811060033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201811060034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201811060035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201811060036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201811060042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175</a:t>
            </a:fld>
            <a:endParaRPr lang="es-CO"/>
          </a:p>
        </p:txBody>
      </p:sp>
    </p:spTree>
    <p:extLst>
      <p:ext uri="{BB962C8B-B14F-4D97-AF65-F5344CB8AC3E}">
        <p14:creationId xmlns:p14="http://schemas.microsoft.com/office/powerpoint/2010/main" val="3188969408"/>
      </p:ext>
    </p:extLst>
  </p:cSld>
  <p:clrMapOvr>
    <a:masterClrMapping/>
  </p:clrMapOvr>
  <p:timing>
    <p:tnLst>
      <p:par>
        <p:cTn id="1" dur="indefinite" restart="never" nodeType="tmRoot"/>
      </p:par>
    </p:tnLst>
  </p:timing>
</p:sld>
</file>

<file path=ppt/slides/slide17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63415318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201811060043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201811060049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201811060050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201811060051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201811060052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201811060058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176</a:t>
            </a:fld>
            <a:endParaRPr lang="es-CO"/>
          </a:p>
        </p:txBody>
      </p:sp>
    </p:spTree>
    <p:extLst>
      <p:ext uri="{BB962C8B-B14F-4D97-AF65-F5344CB8AC3E}">
        <p14:creationId xmlns:p14="http://schemas.microsoft.com/office/powerpoint/2010/main" val="3982277172"/>
      </p:ext>
    </p:extLst>
  </p:cSld>
  <p:clrMapOvr>
    <a:masterClrMapping/>
  </p:clrMapOvr>
  <p:timing>
    <p:tnLst>
      <p:par>
        <p:cTn id="1" dur="indefinite" restart="never" nodeType="tmRoot"/>
      </p:par>
    </p:tnLst>
  </p:timing>
</p:sld>
</file>

<file path=ppt/slides/slide17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41612765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201811060059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432 Servicio Geológico Colombiano</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432 Servicio Geológico Colombiano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201811060065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201811060066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201811060067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201811060068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201811060074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177</a:t>
            </a:fld>
            <a:endParaRPr lang="es-CO"/>
          </a:p>
        </p:txBody>
      </p:sp>
    </p:spTree>
    <p:extLst>
      <p:ext uri="{BB962C8B-B14F-4D97-AF65-F5344CB8AC3E}">
        <p14:creationId xmlns:p14="http://schemas.microsoft.com/office/powerpoint/2010/main" val="1163614197"/>
      </p:ext>
    </p:extLst>
  </p:cSld>
  <p:clrMapOvr>
    <a:masterClrMapping/>
  </p:clrMapOvr>
  <p:timing>
    <p:tnLst>
      <p:par>
        <p:cTn id="1" dur="indefinite" restart="never" nodeType="tmRoot"/>
      </p:par>
    </p:tnLst>
  </p:timing>
</p:sld>
</file>

<file path=ppt/slides/slide17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84920612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201811060075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201811060081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201811060082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201811060082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201811060083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201811060084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201811060085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201811060086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201811060087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201811060088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201811060089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201811060090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178</a:t>
            </a:fld>
            <a:endParaRPr lang="es-CO"/>
          </a:p>
        </p:txBody>
      </p:sp>
    </p:spTree>
    <p:extLst>
      <p:ext uri="{BB962C8B-B14F-4D97-AF65-F5344CB8AC3E}">
        <p14:creationId xmlns:p14="http://schemas.microsoft.com/office/powerpoint/2010/main" val="2891793734"/>
      </p:ext>
    </p:extLst>
  </p:cSld>
  <p:clrMapOvr>
    <a:masterClrMapping/>
  </p:clrMapOvr>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6939181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201811060091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201811060091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201811060092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201811060093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201811060094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201811060095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201811060095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201811060096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201811060096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201811060097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201811060097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201811060098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201811060098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201811060099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201811060099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201811060100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201811060100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201811060106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179</a:t>
            </a:fld>
            <a:endParaRPr lang="es-CO"/>
          </a:p>
        </p:txBody>
      </p:sp>
    </p:spTree>
    <p:extLst>
      <p:ext uri="{BB962C8B-B14F-4D97-AF65-F5344CB8AC3E}">
        <p14:creationId xmlns:p14="http://schemas.microsoft.com/office/powerpoint/2010/main" val="2533280191"/>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940568277"/>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201810020100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201810020100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201810020101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201810020101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201810020102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201810020102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201810020103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201810020103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201810020104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201810020104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201810020105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201810020105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201810020106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201810020106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201810020107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201810020107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201810030001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201810030002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201810030008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18</a:t>
            </a:fld>
            <a:endParaRPr lang="es-CO"/>
          </a:p>
        </p:txBody>
      </p:sp>
    </p:spTree>
    <p:extLst>
      <p:ext uri="{BB962C8B-B14F-4D97-AF65-F5344CB8AC3E}">
        <p14:creationId xmlns:p14="http://schemas.microsoft.com/office/powerpoint/2010/main" val="4039799266"/>
      </p:ext>
    </p:extLst>
  </p:cSld>
  <p:clrMapOvr>
    <a:masterClrMapping/>
  </p:clrMapOvr>
  <p:timing>
    <p:tnLst>
      <p:par>
        <p:cTn id="1" dur="indefinite" restart="never" nodeType="tmRoot"/>
      </p:par>
    </p:tnLst>
  </p:timing>
</p:sld>
</file>

<file path=ppt/slides/slide18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817837317"/>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201811060107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201811060113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201811060114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201811060115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201811060116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201811060122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180</a:t>
            </a:fld>
            <a:endParaRPr lang="es-CO"/>
          </a:p>
        </p:txBody>
      </p:sp>
    </p:spTree>
    <p:extLst>
      <p:ext uri="{BB962C8B-B14F-4D97-AF65-F5344CB8AC3E}">
        <p14:creationId xmlns:p14="http://schemas.microsoft.com/office/powerpoint/2010/main" val="2227274820"/>
      </p:ext>
    </p:extLst>
  </p:cSld>
  <p:clrMapOvr>
    <a:masterClrMapping/>
  </p:clrMapOvr>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78957664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201811060123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Sugerencia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201811060129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201811060130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201811060131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201811060132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201811060138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181</a:t>
            </a:fld>
            <a:endParaRPr lang="es-CO"/>
          </a:p>
        </p:txBody>
      </p:sp>
    </p:spTree>
    <p:extLst>
      <p:ext uri="{BB962C8B-B14F-4D97-AF65-F5344CB8AC3E}">
        <p14:creationId xmlns:p14="http://schemas.microsoft.com/office/powerpoint/2010/main" val="882021724"/>
      </p:ext>
    </p:extLst>
  </p:cSld>
  <p:clrMapOvr>
    <a:masterClrMapping/>
  </p:clrMapOvr>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58447121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201811060139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201811060145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201811060146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201811060147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201811060148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201811060152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201811060152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201811070002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182</a:t>
            </a:fld>
            <a:endParaRPr lang="es-CO"/>
          </a:p>
        </p:txBody>
      </p:sp>
    </p:spTree>
    <p:extLst>
      <p:ext uri="{BB962C8B-B14F-4D97-AF65-F5344CB8AC3E}">
        <p14:creationId xmlns:p14="http://schemas.microsoft.com/office/powerpoint/2010/main" val="2951103994"/>
      </p:ext>
    </p:extLst>
  </p:cSld>
  <p:clrMapOvr>
    <a:masterClrMapping/>
  </p:clrMapOvr>
  <p:timing>
    <p:tnLst>
      <p:par>
        <p:cT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39855902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201811070003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201811070009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201811070010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201811070011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201811070012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201811070018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183</a:t>
            </a:fld>
            <a:endParaRPr lang="es-CO"/>
          </a:p>
        </p:txBody>
      </p:sp>
    </p:spTree>
    <p:extLst>
      <p:ext uri="{BB962C8B-B14F-4D97-AF65-F5344CB8AC3E}">
        <p14:creationId xmlns:p14="http://schemas.microsoft.com/office/powerpoint/2010/main" val="1097019697"/>
      </p:ext>
    </p:extLst>
  </p:cSld>
  <p:clrMapOvr>
    <a:masterClrMapping/>
  </p:clrMapOvr>
  <p:timing>
    <p:tnLst>
      <p:par>
        <p:cT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717231747"/>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201811070019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201811070025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201811070026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201811070027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201811070028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201811070034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184</a:t>
            </a:fld>
            <a:endParaRPr lang="es-CO"/>
          </a:p>
        </p:txBody>
      </p:sp>
    </p:spTree>
    <p:extLst>
      <p:ext uri="{BB962C8B-B14F-4D97-AF65-F5344CB8AC3E}">
        <p14:creationId xmlns:p14="http://schemas.microsoft.com/office/powerpoint/2010/main" val="94490981"/>
      </p:ext>
    </p:extLst>
  </p:cSld>
  <p:clrMapOvr>
    <a:masterClrMapping/>
  </p:clrMapOvr>
  <p:timing>
    <p:tnLst>
      <p:par>
        <p:cTn id="1" dur="indefinite" restart="never" nodeType="tmRoot"/>
      </p:par>
    </p:tnLst>
  </p:timing>
</p:sld>
</file>

<file path=ppt/slides/slide18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72601188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201811070035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Felicitación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335 de 2016 INPEC Dragoneantes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335 de 2016 INPEC Dragoneantes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201811070041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201811070042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201811070043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201811070044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201811070050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185</a:t>
            </a:fld>
            <a:endParaRPr lang="es-CO"/>
          </a:p>
        </p:txBody>
      </p:sp>
    </p:spTree>
    <p:extLst>
      <p:ext uri="{BB962C8B-B14F-4D97-AF65-F5344CB8AC3E}">
        <p14:creationId xmlns:p14="http://schemas.microsoft.com/office/powerpoint/2010/main" val="143615745"/>
      </p:ext>
    </p:extLst>
  </p:cSld>
  <p:clrMapOvr>
    <a:masterClrMapping/>
  </p:clrMapOvr>
  <p:timing>
    <p:tnLst>
      <p:par>
        <p:cTn id="1" dur="indefinite" restart="never" nodeType="tmRoot"/>
      </p:par>
    </p:tnLst>
  </p:timing>
</p:sld>
</file>

<file path=ppt/slides/slide18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56227392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201811070051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201811070057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201811070058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201811070059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201811070060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335 de 2016 INPEC Dragoneantes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335 de 2016 INPEC Dragoneantes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201811070066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186</a:t>
            </a:fld>
            <a:endParaRPr lang="es-CO"/>
          </a:p>
        </p:txBody>
      </p:sp>
    </p:spTree>
    <p:extLst>
      <p:ext uri="{BB962C8B-B14F-4D97-AF65-F5344CB8AC3E}">
        <p14:creationId xmlns:p14="http://schemas.microsoft.com/office/powerpoint/2010/main" val="4217144538"/>
      </p:ext>
    </p:extLst>
  </p:cSld>
  <p:clrMapOvr>
    <a:masterClrMapping/>
  </p:clrMapOvr>
  <p:timing>
    <p:tnLst>
      <p:par>
        <p:cTn id="1" dur="indefinite" restart="never" nodeType="tmRoot"/>
      </p:par>
    </p:tnLst>
  </p:timing>
</p:sld>
</file>

<file path=ppt/slides/slide18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87104369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201811070067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201811070073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201811070074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201811070075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201811070076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201811070082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187</a:t>
            </a:fld>
            <a:endParaRPr lang="es-CO"/>
          </a:p>
        </p:txBody>
      </p:sp>
    </p:spTree>
    <p:extLst>
      <p:ext uri="{BB962C8B-B14F-4D97-AF65-F5344CB8AC3E}">
        <p14:creationId xmlns:p14="http://schemas.microsoft.com/office/powerpoint/2010/main" val="3315775651"/>
      </p:ext>
    </p:extLst>
  </p:cSld>
  <p:clrMapOvr>
    <a:masterClrMapping/>
  </p:clrMapOvr>
  <p:timing>
    <p:tnLst>
      <p:par>
        <p:cTn id="1" dur="indefinite" restart="never" nodeType="tmRoot"/>
      </p:par>
    </p:tnLst>
  </p:timing>
</p:sld>
</file>

<file path=ppt/slides/slide18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70585587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201811070083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201811070085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201811070086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201811070087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201811070088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201811070089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201811070090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201811070090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201811070091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201811070092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201811070092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201811070093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201811070094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201811070095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201811070095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201811070096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201811070096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201811070097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201811070097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201811070098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201811070098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188</a:t>
            </a:fld>
            <a:endParaRPr lang="es-CO"/>
          </a:p>
        </p:txBody>
      </p:sp>
    </p:spTree>
    <p:extLst>
      <p:ext uri="{BB962C8B-B14F-4D97-AF65-F5344CB8AC3E}">
        <p14:creationId xmlns:p14="http://schemas.microsoft.com/office/powerpoint/2010/main" val="2028766514"/>
      </p:ext>
    </p:extLst>
  </p:cSld>
  <p:clrMapOvr>
    <a:masterClrMapping/>
  </p:clrMapOvr>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64292795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201811070099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201811070099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201811070100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201811070100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201811070101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201811070101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201811070102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201811070102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201811070103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201811070103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201811070104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201811070104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201811070105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201811070105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201811070106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201811070106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201811070107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201811070107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201811070108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201811070108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201811070109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201811070109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201811070110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201811070110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201811070111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201811070111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201811070112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201811070112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201811070113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201811070113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201811070114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201811070114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189</a:t>
            </a:fld>
            <a:endParaRPr lang="es-CO"/>
          </a:p>
        </p:txBody>
      </p:sp>
    </p:spTree>
    <p:extLst>
      <p:ext uri="{BB962C8B-B14F-4D97-AF65-F5344CB8AC3E}">
        <p14:creationId xmlns:p14="http://schemas.microsoft.com/office/powerpoint/2010/main" val="2075706652"/>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12066959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201810030009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201810030015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201810030016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201810030017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201810030018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201810030024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19</a:t>
            </a:fld>
            <a:endParaRPr lang="es-CO"/>
          </a:p>
        </p:txBody>
      </p:sp>
    </p:spTree>
    <p:extLst>
      <p:ext uri="{BB962C8B-B14F-4D97-AF65-F5344CB8AC3E}">
        <p14:creationId xmlns:p14="http://schemas.microsoft.com/office/powerpoint/2010/main" val="3635210734"/>
      </p:ext>
    </p:extLst>
  </p:cSld>
  <p:clrMapOvr>
    <a:masterClrMapping/>
  </p:clrMapOvr>
  <p:timing>
    <p:tnLst>
      <p:par>
        <p:cTn id="1" dur="indefinite" restart="never" nodeType="tmRoot"/>
      </p:par>
    </p:tnLst>
  </p:timing>
</p:sld>
</file>

<file path=ppt/slides/slide19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63416431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201811070115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201811070115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201811070116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201811070116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201811070117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201811070117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201811070118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201811070118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201811070119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201811070119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201811070120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201811070120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201811070121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201811070121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201811070122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201811070122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201811070123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201811070123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201811070124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201811070124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201811070125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201811070125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201811070126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201811070126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201811070127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201811070127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201811070128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201811070128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201811080002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190</a:t>
            </a:fld>
            <a:endParaRPr lang="es-CO"/>
          </a:p>
        </p:txBody>
      </p:sp>
    </p:spTree>
    <p:extLst>
      <p:ext uri="{BB962C8B-B14F-4D97-AF65-F5344CB8AC3E}">
        <p14:creationId xmlns:p14="http://schemas.microsoft.com/office/powerpoint/2010/main" val="3047054588"/>
      </p:ext>
    </p:extLst>
  </p:cSld>
  <p:clrMapOvr>
    <a:masterClrMapping/>
  </p:clrMapOvr>
  <p:timing>
    <p:tnLst>
      <p:par>
        <p:cT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97396476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201811080003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201811080009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201811080010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201811080011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201811080012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201811080018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191</a:t>
            </a:fld>
            <a:endParaRPr lang="es-CO"/>
          </a:p>
        </p:txBody>
      </p:sp>
    </p:spTree>
    <p:extLst>
      <p:ext uri="{BB962C8B-B14F-4D97-AF65-F5344CB8AC3E}">
        <p14:creationId xmlns:p14="http://schemas.microsoft.com/office/powerpoint/2010/main" val="2012827633"/>
      </p:ext>
    </p:extLst>
  </p:cSld>
  <p:clrMapOvr>
    <a:masterClrMapping/>
  </p:clrMapOvr>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56126370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201811080019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Dirección de Apoyo Corporativo - Administrativo</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Dirección de Apoyo Corporativo - Administrativo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Sugerencia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201811080025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201811080026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201811080027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201811080028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Sugerencia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201811080034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192</a:t>
            </a:fld>
            <a:endParaRPr lang="es-CO"/>
          </a:p>
        </p:txBody>
      </p:sp>
    </p:spTree>
    <p:extLst>
      <p:ext uri="{BB962C8B-B14F-4D97-AF65-F5344CB8AC3E}">
        <p14:creationId xmlns:p14="http://schemas.microsoft.com/office/powerpoint/2010/main" val="3060337332"/>
      </p:ext>
    </p:extLst>
  </p:cSld>
  <p:clrMapOvr>
    <a:masterClrMapping/>
  </p:clrMapOvr>
  <p:timing>
    <p:tnLst>
      <p:par>
        <p:cT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59707037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201811080035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201811080041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201811080042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201811080043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201811080044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326 de 2015 - DANE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326 de 2015 - DANE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201811080050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193</a:t>
            </a:fld>
            <a:endParaRPr lang="es-CO"/>
          </a:p>
        </p:txBody>
      </p:sp>
    </p:spTree>
    <p:extLst>
      <p:ext uri="{BB962C8B-B14F-4D97-AF65-F5344CB8AC3E}">
        <p14:creationId xmlns:p14="http://schemas.microsoft.com/office/powerpoint/2010/main" val="148881218"/>
      </p:ext>
    </p:extLst>
  </p:cSld>
  <p:clrMapOvr>
    <a:masterClrMapping/>
  </p:clrMapOvr>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34603377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201811080051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201811080057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201811080058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201811080059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201811080060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201811080066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194</a:t>
            </a:fld>
            <a:endParaRPr lang="es-CO"/>
          </a:p>
        </p:txBody>
      </p:sp>
    </p:spTree>
    <p:extLst>
      <p:ext uri="{BB962C8B-B14F-4D97-AF65-F5344CB8AC3E}">
        <p14:creationId xmlns:p14="http://schemas.microsoft.com/office/powerpoint/2010/main" val="2650225695"/>
      </p:ext>
    </p:extLst>
  </p:cSld>
  <p:clrMapOvr>
    <a:masterClrMapping/>
  </p:clrMapOvr>
  <p:timing>
    <p:tnLst>
      <p:par>
        <p:cTn id="1" dur="indefinite" restart="never" nodeType="tmRoot"/>
      </p:par>
    </p:tnLst>
  </p:timing>
</p:sld>
</file>

<file path=ppt/slides/slide19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83637305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201811080067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201811080073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201811080074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201811080075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201811080076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201811080082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195</a:t>
            </a:fld>
            <a:endParaRPr lang="es-CO"/>
          </a:p>
        </p:txBody>
      </p:sp>
    </p:spTree>
    <p:extLst>
      <p:ext uri="{BB962C8B-B14F-4D97-AF65-F5344CB8AC3E}">
        <p14:creationId xmlns:p14="http://schemas.microsoft.com/office/powerpoint/2010/main" val="1976735278"/>
      </p:ext>
    </p:extLst>
  </p:cSld>
  <p:clrMapOvr>
    <a:masterClrMapping/>
  </p:clrMapOvr>
  <p:timing>
    <p:tnLst>
      <p:par>
        <p:cTn id="1" dur="indefinite" restart="never" nodeType="tmRoot"/>
      </p:par>
    </p:tnLst>
  </p:timing>
</p:sld>
</file>

<file path=ppt/slides/slide19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000252397"/>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201811080083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201811080085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201811080086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201811080087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Sugerencia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201811080088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201811080089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201811080090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201811080090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201811080091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201811080092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201811080092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201811080093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201811080094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201811080095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201811080095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201811080096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201811080096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201811080097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201811080097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201811080098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201811080098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196</a:t>
            </a:fld>
            <a:endParaRPr lang="es-CO"/>
          </a:p>
        </p:txBody>
      </p:sp>
    </p:spTree>
    <p:extLst>
      <p:ext uri="{BB962C8B-B14F-4D97-AF65-F5344CB8AC3E}">
        <p14:creationId xmlns:p14="http://schemas.microsoft.com/office/powerpoint/2010/main" val="2178690058"/>
      </p:ext>
    </p:extLst>
  </p:cSld>
  <p:clrMapOvr>
    <a:masterClrMapping/>
  </p:clrMapOvr>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59479262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201811080099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201811080099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201811080100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201811080100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201811080101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201811080101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201811080102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201811080102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201811090003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201811090004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201811090005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201811090006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201811090012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197</a:t>
            </a:fld>
            <a:endParaRPr lang="es-CO"/>
          </a:p>
        </p:txBody>
      </p:sp>
    </p:spTree>
    <p:extLst>
      <p:ext uri="{BB962C8B-B14F-4D97-AF65-F5344CB8AC3E}">
        <p14:creationId xmlns:p14="http://schemas.microsoft.com/office/powerpoint/2010/main" val="4235861245"/>
      </p:ext>
    </p:extLst>
  </p:cSld>
  <p:clrMapOvr>
    <a:masterClrMapping/>
  </p:clrMapOvr>
  <p:timing>
    <p:tnLst>
      <p:par>
        <p:cTn id="1" dur="indefinite" restart="never" nodeType="tmRoot"/>
      </p:par>
    </p:tnLst>
  </p:timing>
</p:sld>
</file>

<file path=ppt/slides/slide19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63543057"/>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201811090013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201811090019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201811090020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201811090021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201811090022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201811090028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198</a:t>
            </a:fld>
            <a:endParaRPr lang="es-CO"/>
          </a:p>
        </p:txBody>
      </p:sp>
    </p:spTree>
    <p:extLst>
      <p:ext uri="{BB962C8B-B14F-4D97-AF65-F5344CB8AC3E}">
        <p14:creationId xmlns:p14="http://schemas.microsoft.com/office/powerpoint/2010/main" val="2821909844"/>
      </p:ext>
    </p:extLst>
  </p:cSld>
  <p:clrMapOvr>
    <a:masterClrMapping/>
  </p:clrMapOvr>
  <p:timing>
    <p:tnLst>
      <p:par>
        <p:cTn id="1" dur="indefinite" restart="never" nodeType="tmRoot"/>
      </p:par>
    </p:tnLst>
  </p:timing>
</p:sld>
</file>

<file path=ppt/slides/slide19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94664573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201811090029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201811090035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201811090036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201811090037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201811090038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201811090044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199</a:t>
            </a:fld>
            <a:endParaRPr lang="es-CO"/>
          </a:p>
        </p:txBody>
      </p:sp>
    </p:spTree>
    <p:extLst>
      <p:ext uri="{BB962C8B-B14F-4D97-AF65-F5344CB8AC3E}">
        <p14:creationId xmlns:p14="http://schemas.microsoft.com/office/powerpoint/2010/main" val="1363023004"/>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4" name="Tabla 3"/>
          <p:cNvGraphicFramePr>
            <a:graphicFrameLocks noGrp="1"/>
          </p:cNvGraphicFramePr>
          <p:nvPr>
            <p:extLst>
              <p:ext uri="{D42A27DB-BD31-4B8C-83A1-F6EECF244321}">
                <p14:modId xmlns:p14="http://schemas.microsoft.com/office/powerpoint/2010/main" val="1171935970"/>
              </p:ext>
            </p:extLst>
          </p:nvPr>
        </p:nvGraphicFramePr>
        <p:xfrm>
          <a:off x="539551" y="1340766"/>
          <a:ext cx="8208913" cy="4536506"/>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50437">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FECHA DE REGISTRO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TIPO</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ASUNTO</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FECHA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350437">
                <a:tc>
                  <a:txBody>
                    <a:bodyPr/>
                    <a:lstStyle/>
                    <a:p>
                      <a:pPr algn="ctr" fontAlgn="ctr"/>
                      <a:r>
                        <a:rPr lang="es-ES" sz="700" b="0" i="0" u="none" strike="noStrike" dirty="0">
                          <a:solidFill>
                            <a:srgbClr val="000000"/>
                          </a:solidFill>
                          <a:effectLst/>
                          <a:latin typeface="Arial" panose="020B0604020202020204" pitchFamily="34" charset="0"/>
                        </a:rPr>
                        <a:t>201810010010</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201810010010</a:t>
                      </a:r>
                    </a:p>
                  </a:txBody>
                  <a:tcPr marL="9525" marR="9525" marT="9525" marB="0" anchor="ctr"/>
                </a:tc>
              </a:tr>
              <a:tr h="350437">
                <a:tc>
                  <a:txBody>
                    <a:bodyPr/>
                    <a:lstStyle/>
                    <a:p>
                      <a:pPr algn="ctr" fontAlgn="ctr"/>
                      <a:r>
                        <a:rPr lang="es-ES" sz="700" b="0" i="0" u="none" strike="noStrike" dirty="0">
                          <a:solidFill>
                            <a:srgbClr val="000000"/>
                          </a:solidFill>
                          <a:effectLst/>
                          <a:latin typeface="Arial" panose="020B0604020202020204" pitchFamily="34" charset="0"/>
                        </a:rPr>
                        <a:t>201810010011</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201810010011</a:t>
                      </a:r>
                    </a:p>
                  </a:txBody>
                  <a:tcPr marL="9525" marR="9525" marT="9525" marB="0" anchor="ctr"/>
                </a:tc>
              </a:tr>
              <a:tr h="516068">
                <a:tc>
                  <a:txBody>
                    <a:bodyPr/>
                    <a:lstStyle/>
                    <a:p>
                      <a:pPr algn="ctr" fontAlgn="ctr"/>
                      <a:r>
                        <a:rPr lang="es-ES" sz="700" b="0" i="0" u="none" strike="noStrike" dirty="0">
                          <a:solidFill>
                            <a:srgbClr val="000000"/>
                          </a:solidFill>
                          <a:effectLst/>
                          <a:latin typeface="Arial" panose="020B0604020202020204" pitchFamily="34" charset="0"/>
                        </a:rPr>
                        <a:t>201810010012</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201810010012</a:t>
                      </a:r>
                    </a:p>
                  </a:txBody>
                  <a:tcPr marL="9525" marR="9525" marT="9525" marB="0" anchor="ctr"/>
                </a:tc>
              </a:tr>
              <a:tr h="350437">
                <a:tc>
                  <a:txBody>
                    <a:bodyPr/>
                    <a:lstStyle/>
                    <a:p>
                      <a:pPr algn="ctr" fontAlgn="ctr"/>
                      <a:r>
                        <a:rPr lang="es-ES" sz="700" b="0" i="0" u="none" strike="noStrike" dirty="0">
                          <a:solidFill>
                            <a:srgbClr val="000000"/>
                          </a:solidFill>
                          <a:effectLst/>
                          <a:latin typeface="Arial" panose="020B0604020202020204" pitchFamily="34" charset="0"/>
                        </a:rPr>
                        <a:t>201810010013</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201810010013</a:t>
                      </a:r>
                    </a:p>
                  </a:txBody>
                  <a:tcPr marL="9525" marR="9525" marT="9525" marB="0" anchor="ctr"/>
                </a:tc>
              </a:tr>
              <a:tr h="516068">
                <a:tc>
                  <a:txBody>
                    <a:bodyPr/>
                    <a:lstStyle/>
                    <a:p>
                      <a:pPr algn="ctr" fontAlgn="ctr"/>
                      <a:r>
                        <a:rPr lang="es-ES" sz="700" b="0" i="0" u="none" strike="noStrike" dirty="0">
                          <a:solidFill>
                            <a:srgbClr val="000000"/>
                          </a:solidFill>
                          <a:effectLst/>
                          <a:latin typeface="Arial" panose="020B0604020202020204" pitchFamily="34" charset="0"/>
                        </a:rPr>
                        <a:t>201810010014</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201810010014</a:t>
                      </a:r>
                    </a:p>
                  </a:txBody>
                  <a:tcPr marL="9525" marR="9525" marT="9525" marB="0" anchor="ctr"/>
                </a:tc>
              </a:tr>
              <a:tr h="350437">
                <a:tc>
                  <a:txBody>
                    <a:bodyPr/>
                    <a:lstStyle/>
                    <a:p>
                      <a:pPr algn="ctr" fontAlgn="ctr"/>
                      <a:r>
                        <a:rPr lang="es-ES" sz="700" b="0" i="0" u="none" strike="noStrike" dirty="0">
                          <a:solidFill>
                            <a:srgbClr val="000000"/>
                          </a:solidFill>
                          <a:effectLst/>
                          <a:latin typeface="Arial" panose="020B0604020202020204" pitchFamily="34" charset="0"/>
                        </a:rPr>
                        <a:t>201810010015</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201810010015</a:t>
                      </a:r>
                    </a:p>
                  </a:txBody>
                  <a:tcPr marL="9525" marR="9525" marT="9525" marB="0" anchor="ctr"/>
                </a:tc>
              </a:tr>
              <a:tr h="350437">
                <a:tc>
                  <a:txBody>
                    <a:bodyPr/>
                    <a:lstStyle/>
                    <a:p>
                      <a:pPr algn="ctr" fontAlgn="ctr"/>
                      <a:r>
                        <a:rPr lang="es-ES" sz="700" b="0" i="0" u="none" strike="noStrike" dirty="0">
                          <a:solidFill>
                            <a:srgbClr val="000000"/>
                          </a:solidFill>
                          <a:effectLst/>
                          <a:latin typeface="Arial" panose="020B0604020202020204" pitchFamily="34" charset="0"/>
                        </a:rPr>
                        <a:t>201810010016</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201810010016</a:t>
                      </a:r>
                    </a:p>
                  </a:txBody>
                  <a:tcPr marL="9525" marR="9525" marT="9525" marB="0" anchor="ctr"/>
                </a:tc>
              </a:tr>
              <a:tr h="350437">
                <a:tc>
                  <a:txBody>
                    <a:bodyPr/>
                    <a:lstStyle/>
                    <a:p>
                      <a:pPr algn="ctr" fontAlgn="ctr"/>
                      <a:r>
                        <a:rPr lang="es-ES" sz="700" b="0" i="0" u="none" strike="noStrike" dirty="0">
                          <a:solidFill>
                            <a:srgbClr val="000000"/>
                          </a:solidFill>
                          <a:effectLst/>
                          <a:latin typeface="Arial" panose="020B0604020202020204" pitchFamily="34" charset="0"/>
                        </a:rPr>
                        <a:t>201810010017</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Convocatoria 435 Corporaciones </a:t>
                      </a:r>
                      <a:r>
                        <a:rPr lang="es-ES" sz="700" b="0" i="0" u="none" strike="noStrike" dirty="0" err="1">
                          <a:solidFill>
                            <a:srgbClr val="000000"/>
                          </a:solidFill>
                          <a:effectLst/>
                          <a:latin typeface="Arial" panose="020B0604020202020204" pitchFamily="34" charset="0"/>
                        </a:rPr>
                        <a:t>Autonomas</a:t>
                      </a:r>
                      <a:endParaRPr lang="es-ES" sz="700" b="0" i="0" u="none" strike="noStrike" dirty="0">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201810010017</a:t>
                      </a:r>
                    </a:p>
                  </a:txBody>
                  <a:tcPr marL="9525" marR="9525" marT="9525" marB="0" anchor="ctr"/>
                </a:tc>
              </a:tr>
              <a:tr h="350437">
                <a:tc>
                  <a:txBody>
                    <a:bodyPr/>
                    <a:lstStyle/>
                    <a:p>
                      <a:pPr algn="ctr" fontAlgn="ctr"/>
                      <a:r>
                        <a:rPr lang="es-ES" sz="700" b="0" i="0" u="none" strike="noStrike">
                          <a:solidFill>
                            <a:srgbClr val="000000"/>
                          </a:solidFill>
                          <a:effectLst/>
                          <a:latin typeface="Arial" panose="020B0604020202020204" pitchFamily="34" charset="0"/>
                        </a:rPr>
                        <a:t>201810010018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201810010018</a:t>
                      </a:r>
                    </a:p>
                  </a:txBody>
                  <a:tcPr marL="9525" marR="9525" marT="9525" marB="0" anchor="ctr"/>
                </a:tc>
              </a:tr>
              <a:tr h="350437">
                <a:tc>
                  <a:txBody>
                    <a:bodyPr/>
                    <a:lstStyle/>
                    <a:p>
                      <a:pPr algn="ctr" fontAlgn="ctr"/>
                      <a:r>
                        <a:rPr lang="es-ES" sz="700" b="0" i="0" u="none" strike="noStrike">
                          <a:solidFill>
                            <a:srgbClr val="000000"/>
                          </a:solidFill>
                          <a:effectLst/>
                          <a:latin typeface="Arial" panose="020B0604020202020204" pitchFamily="34" charset="0"/>
                        </a:rPr>
                        <a:t>201810010019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201810010019</a:t>
                      </a:r>
                    </a:p>
                  </a:txBody>
                  <a:tcPr marL="9525" marR="9525" marT="9525" marB="0" anchor="ctr"/>
                </a:tc>
              </a:tr>
              <a:tr h="350437">
                <a:tc>
                  <a:txBody>
                    <a:bodyPr/>
                    <a:lstStyle/>
                    <a:p>
                      <a:pPr algn="ctr" fontAlgn="ctr"/>
                      <a:r>
                        <a:rPr lang="es-ES" sz="700" b="0" i="0" u="none" strike="noStrike">
                          <a:solidFill>
                            <a:srgbClr val="000000"/>
                          </a:solidFill>
                          <a:effectLst/>
                          <a:latin typeface="Arial" panose="020B0604020202020204" pitchFamily="34" charset="0"/>
                        </a:rPr>
                        <a:t>201810010020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201810010020</a:t>
                      </a:r>
                    </a:p>
                  </a:txBody>
                  <a:tcPr marL="9525" marR="9525" marT="9525" marB="0" anchor="ctr"/>
                </a:tc>
              </a:tr>
            </a:tbl>
          </a:graphicData>
        </a:graphic>
      </p:graphicFrame>
      <p:sp>
        <p:nvSpPr>
          <p:cNvPr id="5" name="Marcador de número de diapositiva 4"/>
          <p:cNvSpPr>
            <a:spLocks noGrp="1"/>
          </p:cNvSpPr>
          <p:nvPr>
            <p:ph type="sldNum" sz="quarter" idx="12"/>
          </p:nvPr>
        </p:nvSpPr>
        <p:spPr/>
        <p:txBody>
          <a:bodyPr/>
          <a:lstStyle/>
          <a:p>
            <a:fld id="{B00C997F-A3B0-4854-BA0A-EBDA73E22ECB}" type="slidenum">
              <a:rPr lang="es-CO" smtClean="0"/>
              <a:t>2</a:t>
            </a:fld>
            <a:endParaRPr lang="es-CO"/>
          </a:p>
        </p:txBody>
      </p:sp>
    </p:spTree>
    <p:extLst>
      <p:ext uri="{BB962C8B-B14F-4D97-AF65-F5344CB8AC3E}">
        <p14:creationId xmlns:p14="http://schemas.microsoft.com/office/powerpoint/2010/main" val="3781579776"/>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83087860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201810030025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201810030031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201810030032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201810030033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201810030034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201810030039</a:t>
                      </a:r>
                    </a:p>
                  </a:txBody>
                  <a:tcPr marL="9525" marR="9525" marT="9525" marB="0" anchor="ctr"/>
                </a:tc>
              </a:tr>
              <a:tr h="257723">
                <a:tc>
                  <a:txBody>
                    <a:bodyPr/>
                    <a:lstStyle/>
                    <a:p>
                      <a:pPr algn="ctr" fontAlgn="ctr"/>
                      <a:r>
                        <a:rPr lang="es-ES" sz="700" b="0" i="0" u="none" strike="noStrike" dirty="0">
                          <a:solidFill>
                            <a:srgbClr val="000000"/>
                          </a:solidFill>
                          <a:effectLst/>
                          <a:latin typeface="Arial" panose="020B0604020202020204" pitchFamily="34" charset="0"/>
                        </a:rPr>
                        <a:t>201810030040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201810030040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20</a:t>
            </a:fld>
            <a:endParaRPr lang="es-CO"/>
          </a:p>
        </p:txBody>
      </p:sp>
    </p:spTree>
    <p:extLst>
      <p:ext uri="{BB962C8B-B14F-4D97-AF65-F5344CB8AC3E}">
        <p14:creationId xmlns:p14="http://schemas.microsoft.com/office/powerpoint/2010/main" val="3094153745"/>
      </p:ext>
    </p:extLst>
  </p:cSld>
  <p:clrMapOvr>
    <a:masterClrMapping/>
  </p:clrMapOvr>
  <p:timing>
    <p:tnLst>
      <p:par>
        <p:cTn id="1" dur="indefinite" restart="never" nodeType="tmRoot"/>
      </p:par>
    </p:tnLst>
  </p:timing>
</p:sld>
</file>

<file path=ppt/slides/slide20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82588603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201811090045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201811090051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201811090052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201811090053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201811090054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201811090060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200</a:t>
            </a:fld>
            <a:endParaRPr lang="es-CO"/>
          </a:p>
        </p:txBody>
      </p:sp>
    </p:spTree>
    <p:extLst>
      <p:ext uri="{BB962C8B-B14F-4D97-AF65-F5344CB8AC3E}">
        <p14:creationId xmlns:p14="http://schemas.microsoft.com/office/powerpoint/2010/main" val="2957391879"/>
      </p:ext>
    </p:extLst>
  </p:cSld>
  <p:clrMapOvr>
    <a:masterClrMapping/>
  </p:clrMapOvr>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58157668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201811090061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326 de 2015 - DANE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326 de 2015 - DANE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201811090067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201811090068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201811090069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201811090070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201811090076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201</a:t>
            </a:fld>
            <a:endParaRPr lang="es-CO"/>
          </a:p>
        </p:txBody>
      </p:sp>
    </p:spTree>
    <p:extLst>
      <p:ext uri="{BB962C8B-B14F-4D97-AF65-F5344CB8AC3E}">
        <p14:creationId xmlns:p14="http://schemas.microsoft.com/office/powerpoint/2010/main" val="1202384220"/>
      </p:ext>
    </p:extLst>
  </p:cSld>
  <p:clrMapOvr>
    <a:masterClrMapping/>
  </p:clrMapOvr>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04916163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201811090077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201811090082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201811090083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201811090083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201811090084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201811090084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201811100001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201811100001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201811100002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201811100002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201811100003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201811100003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201811100004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201811100004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201811100005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201811100005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201811100006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201811100006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201811100007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201811100007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201811100008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201811100008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202</a:t>
            </a:fld>
            <a:endParaRPr lang="es-CO"/>
          </a:p>
        </p:txBody>
      </p:sp>
    </p:spTree>
    <p:extLst>
      <p:ext uri="{BB962C8B-B14F-4D97-AF65-F5344CB8AC3E}">
        <p14:creationId xmlns:p14="http://schemas.microsoft.com/office/powerpoint/2010/main" val="918030844"/>
      </p:ext>
    </p:extLst>
  </p:cSld>
  <p:clrMapOvr>
    <a:masterClrMapping/>
  </p:clrMapOvr>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11538027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201811100009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201811100009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201811100010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201811100010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201811100011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201811100011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201811100012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201811100012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201811100013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201811100013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201811100014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201811100014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201811100015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201811100015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201811100016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201811100016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201811100017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201811100017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201811100018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201811100018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201811100019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201811100019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201811100020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201811100020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201811100021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201811100021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201811100022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201811100022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201811100023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201811100023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201811100024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201811100024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203</a:t>
            </a:fld>
            <a:endParaRPr lang="es-CO"/>
          </a:p>
        </p:txBody>
      </p:sp>
    </p:spTree>
    <p:extLst>
      <p:ext uri="{BB962C8B-B14F-4D97-AF65-F5344CB8AC3E}">
        <p14:creationId xmlns:p14="http://schemas.microsoft.com/office/powerpoint/2010/main" val="382416027"/>
      </p:ext>
    </p:extLst>
  </p:cSld>
  <p:clrMapOvr>
    <a:masterClrMapping/>
  </p:clrMapOvr>
  <p:timing>
    <p:tnLst>
      <p:par>
        <p:cTn id="1" dur="indefinite" restart="never" nodeType="tmRoot"/>
      </p:par>
    </p:tnLst>
  </p:timing>
</p:sld>
</file>

<file path=ppt/slides/slide20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51503006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201811100025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201811100025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201811100026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201811100026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201811100027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201811100027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201811100028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201811100028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201811100029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201811100029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201811100030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201811100030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201811100031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201811100031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201811110001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317 de 2013 - Parques Nacionales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317 de 2013 - Parques Nacionales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201811110001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201811110002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201811110002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201811110003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201811110003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201811110004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201811110004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201811110005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201811110005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201811110006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201811110006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201811110007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201811110007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201811110008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201811110008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201811110009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201811110009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204</a:t>
            </a:fld>
            <a:endParaRPr lang="es-CO"/>
          </a:p>
        </p:txBody>
      </p:sp>
    </p:spTree>
    <p:extLst>
      <p:ext uri="{BB962C8B-B14F-4D97-AF65-F5344CB8AC3E}">
        <p14:creationId xmlns:p14="http://schemas.microsoft.com/office/powerpoint/2010/main" val="1415415135"/>
      </p:ext>
    </p:extLst>
  </p:cSld>
  <p:clrMapOvr>
    <a:masterClrMapping/>
  </p:clrMapOvr>
  <p:timing>
    <p:tnLst>
      <p:par>
        <p:cT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2089377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201811110010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201811110010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201811110011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201811110011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201811120001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201811120001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201811120002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201811120002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201811120003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201811120003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201811120004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201811120004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201811120005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201811120005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201811120006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201811120006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201811120007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201811120007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201811120008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201811120008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201811120009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201811120009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201811120010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201811120010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201811120011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201811120011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201811120012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201811120012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201811120013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201811120013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201811120014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201811120014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205</a:t>
            </a:fld>
            <a:endParaRPr lang="es-CO"/>
          </a:p>
        </p:txBody>
      </p:sp>
    </p:spTree>
    <p:extLst>
      <p:ext uri="{BB962C8B-B14F-4D97-AF65-F5344CB8AC3E}">
        <p14:creationId xmlns:p14="http://schemas.microsoft.com/office/powerpoint/2010/main" val="3012538416"/>
      </p:ext>
    </p:extLst>
  </p:cSld>
  <p:clrMapOvr>
    <a:masterClrMapping/>
  </p:clrMapOvr>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029153517"/>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201811120015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201811120015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201811120016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201811120016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201811120017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201811120017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201811120018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201811120018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201811120019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201811120019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201811120020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201811120020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201811120021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201811120021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201811120022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201811120022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201811120023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201811120023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201811120024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201811120024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201811120025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201811120025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201811120026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201811120026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201811120027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201811120027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201811120028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201811120028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201811120029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201811120029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201811120030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201811120030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206</a:t>
            </a:fld>
            <a:endParaRPr lang="es-CO"/>
          </a:p>
        </p:txBody>
      </p:sp>
    </p:spTree>
    <p:extLst>
      <p:ext uri="{BB962C8B-B14F-4D97-AF65-F5344CB8AC3E}">
        <p14:creationId xmlns:p14="http://schemas.microsoft.com/office/powerpoint/2010/main" val="2981343580"/>
      </p:ext>
    </p:extLst>
  </p:cSld>
  <p:clrMapOvr>
    <a:masterClrMapping/>
  </p:clrMapOvr>
  <p:timing>
    <p:tnLst>
      <p:par>
        <p:cTn id="1" dur="indefinite" restart="never" nodeType="tmRoot"/>
      </p:par>
    </p:tnLst>
  </p:timing>
</p:sld>
</file>

<file path=ppt/slides/slide20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43002590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201811120031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201811120031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201811120032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335 de 2016 INPEC Dragoneantes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335 de 2016 INPEC Dragoneantes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201811120032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201811130005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201811130006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201811130007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201811130008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201811130014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207</a:t>
            </a:fld>
            <a:endParaRPr lang="es-CO"/>
          </a:p>
        </p:txBody>
      </p:sp>
    </p:spTree>
    <p:extLst>
      <p:ext uri="{BB962C8B-B14F-4D97-AF65-F5344CB8AC3E}">
        <p14:creationId xmlns:p14="http://schemas.microsoft.com/office/powerpoint/2010/main" val="1941105792"/>
      </p:ext>
    </p:extLst>
  </p:cSld>
  <p:clrMapOvr>
    <a:masterClrMapping/>
  </p:clrMapOvr>
  <p:timing>
    <p:tnLst>
      <p:par>
        <p:cTn id="1" dur="indefinite" restart="never" nodeType="tmRoot"/>
      </p:par>
    </p:tnLst>
  </p:timing>
</p:sld>
</file>

<file path=ppt/slides/slide20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97694408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201811130015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201811130021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201811130022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201811130023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201811130024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201811130030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208</a:t>
            </a:fld>
            <a:endParaRPr lang="es-CO"/>
          </a:p>
        </p:txBody>
      </p:sp>
    </p:spTree>
    <p:extLst>
      <p:ext uri="{BB962C8B-B14F-4D97-AF65-F5344CB8AC3E}">
        <p14:creationId xmlns:p14="http://schemas.microsoft.com/office/powerpoint/2010/main" val="1110036004"/>
      </p:ext>
    </p:extLst>
  </p:cSld>
  <p:clrMapOvr>
    <a:masterClrMapping/>
  </p:clrMapOvr>
  <p:timing>
    <p:tnLst>
      <p:par>
        <p:cTn id="1" dur="indefinite" restart="never" nodeType="tmRoot"/>
      </p:par>
    </p:tnLst>
  </p:timing>
</p:sld>
</file>

<file path=ppt/slides/slide20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55398375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201811130031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201811130037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201811130038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201811130039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201811130040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201811130046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209</a:t>
            </a:fld>
            <a:endParaRPr lang="es-CO"/>
          </a:p>
        </p:txBody>
      </p:sp>
    </p:spTree>
    <p:extLst>
      <p:ext uri="{BB962C8B-B14F-4D97-AF65-F5344CB8AC3E}">
        <p14:creationId xmlns:p14="http://schemas.microsoft.com/office/powerpoint/2010/main" val="3594220232"/>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80093276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201810030041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201810030047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201810030048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201810030049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201810030050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201810030055</a:t>
                      </a:r>
                    </a:p>
                  </a:txBody>
                  <a:tcPr marL="9525" marR="9525" marT="9525" marB="0" anchor="ctr"/>
                </a:tc>
              </a:tr>
              <a:tr h="257723">
                <a:tc>
                  <a:txBody>
                    <a:bodyPr/>
                    <a:lstStyle/>
                    <a:p>
                      <a:pPr algn="ctr" fontAlgn="ctr"/>
                      <a:r>
                        <a:rPr lang="es-ES" sz="700" b="0" i="0" u="none" strike="noStrike" dirty="0">
                          <a:solidFill>
                            <a:srgbClr val="000000"/>
                          </a:solidFill>
                          <a:effectLst/>
                          <a:latin typeface="Arial" panose="020B0604020202020204" pitchFamily="34" charset="0"/>
                        </a:rPr>
                        <a:t>201810030056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201810030056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21</a:t>
            </a:fld>
            <a:endParaRPr lang="es-CO"/>
          </a:p>
        </p:txBody>
      </p:sp>
    </p:spTree>
    <p:extLst>
      <p:ext uri="{BB962C8B-B14F-4D97-AF65-F5344CB8AC3E}">
        <p14:creationId xmlns:p14="http://schemas.microsoft.com/office/powerpoint/2010/main" val="3535250934"/>
      </p:ext>
    </p:extLst>
  </p:cSld>
  <p:clrMapOvr>
    <a:masterClrMapping/>
  </p:clrMapOvr>
  <p:timing>
    <p:tnLst>
      <p:par>
        <p:cTn id="1" dur="indefinite" restart="never" nodeType="tmRoot"/>
      </p:par>
    </p:tnLst>
  </p:timing>
</p:sld>
</file>

<file path=ppt/slides/slide21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65403816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201811130047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201811130053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201811130054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201811130055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201811130056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201811130062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210</a:t>
            </a:fld>
            <a:endParaRPr lang="es-CO"/>
          </a:p>
        </p:txBody>
      </p:sp>
    </p:spTree>
    <p:extLst>
      <p:ext uri="{BB962C8B-B14F-4D97-AF65-F5344CB8AC3E}">
        <p14:creationId xmlns:p14="http://schemas.microsoft.com/office/powerpoint/2010/main" val="2097447940"/>
      </p:ext>
    </p:extLst>
  </p:cSld>
  <p:clrMapOvr>
    <a:masterClrMapping/>
  </p:clrMapOvr>
  <p:timing>
    <p:tnLst>
      <p:par>
        <p:cTn id="1" dur="indefinite" restart="never" nodeType="tmRoot"/>
      </p:par>
    </p:tnLst>
  </p:timing>
</p:sld>
</file>

<file path=ppt/slides/slide21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8979260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201811130063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201811130069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201811130070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201811130071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201811130072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201811130078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211</a:t>
            </a:fld>
            <a:endParaRPr lang="es-CO"/>
          </a:p>
        </p:txBody>
      </p:sp>
    </p:spTree>
    <p:extLst>
      <p:ext uri="{BB962C8B-B14F-4D97-AF65-F5344CB8AC3E}">
        <p14:creationId xmlns:p14="http://schemas.microsoft.com/office/powerpoint/2010/main" val="3483891566"/>
      </p:ext>
    </p:extLst>
  </p:cSld>
  <p:clrMapOvr>
    <a:masterClrMapping/>
  </p:clrMapOvr>
  <p:timing>
    <p:tnLst>
      <p:par>
        <p:cTn id="1" dur="indefinite" restart="never" nodeType="tmRoot"/>
      </p:par>
    </p:tnLst>
  </p:timing>
</p:sld>
</file>

<file path=ppt/slides/slide21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64054104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201811130079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201811130082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201811130085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201811130086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201811130086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201811130087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201811130088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201811130088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201811130089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201811130090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201811130091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201811130092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201811130093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201811130094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212</a:t>
            </a:fld>
            <a:endParaRPr lang="es-CO"/>
          </a:p>
        </p:txBody>
      </p:sp>
    </p:spTree>
    <p:extLst>
      <p:ext uri="{BB962C8B-B14F-4D97-AF65-F5344CB8AC3E}">
        <p14:creationId xmlns:p14="http://schemas.microsoft.com/office/powerpoint/2010/main" val="2074887807"/>
      </p:ext>
    </p:extLst>
  </p:cSld>
  <p:clrMapOvr>
    <a:masterClrMapping/>
  </p:clrMapOvr>
  <p:timing>
    <p:tnLst>
      <p:par>
        <p:cTn id="1" dur="indefinite" restart="never" nodeType="tmRoot"/>
      </p:par>
    </p:tnLst>
  </p:timing>
</p:sld>
</file>

<file path=ppt/slides/slide21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57808121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201811130095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201811130095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201811130096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201811130096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201811130097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201811130097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201811130098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201811130098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201811130099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201811130099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201811130100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201811130100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201811130101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201811130101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201811130102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201811130102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201811130103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201811130103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201811130104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201811130104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201811130105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201811130105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201811130106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201811130106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201811130107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201811130107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201811130108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201811130108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201811130109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201811130109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201811130110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201811130110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213</a:t>
            </a:fld>
            <a:endParaRPr lang="es-CO"/>
          </a:p>
        </p:txBody>
      </p:sp>
    </p:spTree>
    <p:extLst>
      <p:ext uri="{BB962C8B-B14F-4D97-AF65-F5344CB8AC3E}">
        <p14:creationId xmlns:p14="http://schemas.microsoft.com/office/powerpoint/2010/main" val="1351270231"/>
      </p:ext>
    </p:extLst>
  </p:cSld>
  <p:clrMapOvr>
    <a:masterClrMapping/>
  </p:clrMapOvr>
  <p:timing>
    <p:tnLst>
      <p:par>
        <p:cTn id="1" dur="indefinite" restart="never" nodeType="tmRoot"/>
      </p:par>
    </p:tnLst>
  </p:timing>
</p:sld>
</file>

<file path=ppt/slides/slide21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56410211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201811130111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201811130111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201811130112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201811130112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201811130113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201811130113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201811130114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201811130114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201811130115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201811130115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201811130116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201811130116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201811130117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201811130117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201811140001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201811140002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201811140003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201811140009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214</a:t>
            </a:fld>
            <a:endParaRPr lang="es-CO"/>
          </a:p>
        </p:txBody>
      </p:sp>
    </p:spTree>
    <p:extLst>
      <p:ext uri="{BB962C8B-B14F-4D97-AF65-F5344CB8AC3E}">
        <p14:creationId xmlns:p14="http://schemas.microsoft.com/office/powerpoint/2010/main" val="2824091010"/>
      </p:ext>
    </p:extLst>
  </p:cSld>
  <p:clrMapOvr>
    <a:masterClrMapping/>
  </p:clrMapOvr>
  <p:timing>
    <p:tnLst>
      <p:par>
        <p:cT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96201591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201811140010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201811140016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201811140017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201811140018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201811140019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320 de 2014 - DPS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320 de 2014 - DPS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201811140025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215</a:t>
            </a:fld>
            <a:endParaRPr lang="es-CO"/>
          </a:p>
        </p:txBody>
      </p:sp>
    </p:spTree>
    <p:extLst>
      <p:ext uri="{BB962C8B-B14F-4D97-AF65-F5344CB8AC3E}">
        <p14:creationId xmlns:p14="http://schemas.microsoft.com/office/powerpoint/2010/main" val="915465941"/>
      </p:ext>
    </p:extLst>
  </p:cSld>
  <p:clrMapOvr>
    <a:masterClrMapping/>
  </p:clrMapOvr>
  <p:timing>
    <p:tnLst>
      <p:par>
        <p:cTn id="1" dur="indefinite" restart="never" nodeType="tmRoot"/>
      </p:par>
    </p:tnLst>
  </p:timing>
</p:sld>
</file>

<file path=ppt/slides/slide21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03560330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201811140026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201811140032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201811140033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201811140034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201811140035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201811140041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216</a:t>
            </a:fld>
            <a:endParaRPr lang="es-CO"/>
          </a:p>
        </p:txBody>
      </p:sp>
    </p:spTree>
    <p:extLst>
      <p:ext uri="{BB962C8B-B14F-4D97-AF65-F5344CB8AC3E}">
        <p14:creationId xmlns:p14="http://schemas.microsoft.com/office/powerpoint/2010/main" val="3540122337"/>
      </p:ext>
    </p:extLst>
  </p:cSld>
  <p:clrMapOvr>
    <a:masterClrMapping/>
  </p:clrMapOvr>
  <p:timing>
    <p:tnLst>
      <p:par>
        <p:cTn id="1" dur="indefinite" restart="never" nodeType="tmRoot"/>
      </p:par>
    </p:tnLst>
  </p:timing>
</p:sld>
</file>

<file path=ppt/slides/slide21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43092142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201811140042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201811140048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201811140049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201811140050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201811140051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201811140057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217</a:t>
            </a:fld>
            <a:endParaRPr lang="es-CO"/>
          </a:p>
        </p:txBody>
      </p:sp>
    </p:spTree>
    <p:extLst>
      <p:ext uri="{BB962C8B-B14F-4D97-AF65-F5344CB8AC3E}">
        <p14:creationId xmlns:p14="http://schemas.microsoft.com/office/powerpoint/2010/main" val="3252256826"/>
      </p:ext>
    </p:extLst>
  </p:cSld>
  <p:clrMapOvr>
    <a:masterClrMapping/>
  </p:clrMapOvr>
  <p:timing>
    <p:tnLst>
      <p:par>
        <p:cTn id="1" dur="indefinite" restart="never" nodeType="tmRoot"/>
      </p:par>
    </p:tnLst>
  </p:timing>
</p:sld>
</file>

<file path=ppt/slides/slide21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44707928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201811140058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201811140064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201811140065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201811140066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201811140067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201811140073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218</a:t>
            </a:fld>
            <a:endParaRPr lang="es-CO"/>
          </a:p>
        </p:txBody>
      </p:sp>
    </p:spTree>
    <p:extLst>
      <p:ext uri="{BB962C8B-B14F-4D97-AF65-F5344CB8AC3E}">
        <p14:creationId xmlns:p14="http://schemas.microsoft.com/office/powerpoint/2010/main" val="3429556673"/>
      </p:ext>
    </p:extLst>
  </p:cSld>
  <p:clrMapOvr>
    <a:masterClrMapping/>
  </p:clrMapOvr>
  <p:timing>
    <p:tnLst>
      <p:par>
        <p:cTn id="1" dur="indefinite" restart="never" nodeType="tmRoot"/>
      </p:par>
    </p:tnLst>
  </p:timing>
</p:sld>
</file>

<file path=ppt/slides/slide21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45063532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201811140074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201811140080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201811140081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201811140082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201811140083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201811140085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201811140086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201811140087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201811140088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201811140089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219</a:t>
            </a:fld>
            <a:endParaRPr lang="es-CO"/>
          </a:p>
        </p:txBody>
      </p:sp>
    </p:spTree>
    <p:extLst>
      <p:ext uri="{BB962C8B-B14F-4D97-AF65-F5344CB8AC3E}">
        <p14:creationId xmlns:p14="http://schemas.microsoft.com/office/powerpoint/2010/main" val="1349683194"/>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5801384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201810030057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201810030063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201810030064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201810030065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201810030066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201810030071</a:t>
                      </a:r>
                    </a:p>
                  </a:txBody>
                  <a:tcPr marL="9525" marR="9525" marT="9525" marB="0" anchor="ctr"/>
                </a:tc>
              </a:tr>
              <a:tr h="257723">
                <a:tc>
                  <a:txBody>
                    <a:bodyPr/>
                    <a:lstStyle/>
                    <a:p>
                      <a:pPr algn="ctr" fontAlgn="ctr"/>
                      <a:r>
                        <a:rPr lang="es-ES" sz="700" b="0" i="0" u="none" strike="noStrike" dirty="0">
                          <a:solidFill>
                            <a:srgbClr val="000000"/>
                          </a:solidFill>
                          <a:effectLst/>
                          <a:latin typeface="Arial" panose="020B0604020202020204" pitchFamily="34" charset="0"/>
                        </a:rPr>
                        <a:t>201810030072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201810030072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22</a:t>
            </a:fld>
            <a:endParaRPr lang="es-CO"/>
          </a:p>
        </p:txBody>
      </p:sp>
    </p:spTree>
    <p:extLst>
      <p:ext uri="{BB962C8B-B14F-4D97-AF65-F5344CB8AC3E}">
        <p14:creationId xmlns:p14="http://schemas.microsoft.com/office/powerpoint/2010/main" val="2154703089"/>
      </p:ext>
    </p:extLst>
  </p:cSld>
  <p:clrMapOvr>
    <a:masterClrMapping/>
  </p:clrMapOvr>
  <p:timing>
    <p:tnLst>
      <p:par>
        <p:cTn id="1" dur="indefinite" restart="never" nodeType="tmRoot"/>
      </p:par>
    </p:tnLst>
  </p:timing>
</p:sld>
</file>

<file path=ppt/slides/slide22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757414427"/>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201811140090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201811140090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201811140091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201811140092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201811140093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201811140094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201811140095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201811140095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201811140096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201811140096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201811140097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201811140097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201811140098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201811140098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201811150001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201811150007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220</a:t>
            </a:fld>
            <a:endParaRPr lang="es-CO"/>
          </a:p>
        </p:txBody>
      </p:sp>
    </p:spTree>
    <p:extLst>
      <p:ext uri="{BB962C8B-B14F-4D97-AF65-F5344CB8AC3E}">
        <p14:creationId xmlns:p14="http://schemas.microsoft.com/office/powerpoint/2010/main" val="3741958861"/>
      </p:ext>
    </p:extLst>
  </p:cSld>
  <p:clrMapOvr>
    <a:masterClrMapping/>
  </p:clrMapOvr>
  <p:timing>
    <p:tnLst>
      <p:par>
        <p:cTn id="1" dur="indefinite" restart="never" nodeType="tmRoot"/>
      </p:par>
    </p:tnLst>
  </p:timing>
</p:sld>
</file>

<file path=ppt/slides/slide22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759585857"/>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201811150008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201811150014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201811150015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201811150016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201811150017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201811150023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221</a:t>
            </a:fld>
            <a:endParaRPr lang="es-CO"/>
          </a:p>
        </p:txBody>
      </p:sp>
    </p:spTree>
    <p:extLst>
      <p:ext uri="{BB962C8B-B14F-4D97-AF65-F5344CB8AC3E}">
        <p14:creationId xmlns:p14="http://schemas.microsoft.com/office/powerpoint/2010/main" val="2875782555"/>
      </p:ext>
    </p:extLst>
  </p:cSld>
  <p:clrMapOvr>
    <a:masterClrMapping/>
  </p:clrMapOvr>
  <p:timing>
    <p:tnLst>
      <p:par>
        <p:cTn id="1" dur="indefinite" restart="never" nodeType="tmRoot"/>
      </p:par>
    </p:tnLst>
  </p:timing>
</p:sld>
</file>

<file path=ppt/slides/slide22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14254194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201811150024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201811150030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201811150031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201811150032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201811150033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201811150039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222</a:t>
            </a:fld>
            <a:endParaRPr lang="es-CO"/>
          </a:p>
        </p:txBody>
      </p:sp>
    </p:spTree>
    <p:extLst>
      <p:ext uri="{BB962C8B-B14F-4D97-AF65-F5344CB8AC3E}">
        <p14:creationId xmlns:p14="http://schemas.microsoft.com/office/powerpoint/2010/main" val="456255110"/>
      </p:ext>
    </p:extLst>
  </p:cSld>
  <p:clrMapOvr>
    <a:masterClrMapping/>
  </p:clrMapOvr>
  <p:timing>
    <p:tnLst>
      <p:par>
        <p:cTn id="1" dur="indefinite" restart="never" nodeType="tmRoot"/>
      </p:par>
    </p:tnLst>
  </p:timing>
</p:sld>
</file>

<file path=ppt/slides/slide22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67452941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201811150040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201811150046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201811150047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201811150048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201811150049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201811150055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223</a:t>
            </a:fld>
            <a:endParaRPr lang="es-CO"/>
          </a:p>
        </p:txBody>
      </p:sp>
    </p:spTree>
    <p:extLst>
      <p:ext uri="{BB962C8B-B14F-4D97-AF65-F5344CB8AC3E}">
        <p14:creationId xmlns:p14="http://schemas.microsoft.com/office/powerpoint/2010/main" val="2123191310"/>
      </p:ext>
    </p:extLst>
  </p:cSld>
  <p:clrMapOvr>
    <a:masterClrMapping/>
  </p:clrMapOvr>
  <p:timing>
    <p:tnLst>
      <p:par>
        <p:cTn id="1" dur="indefinite" restart="never" nodeType="tmRoot"/>
      </p:par>
    </p:tnLst>
  </p:timing>
</p:sld>
</file>

<file path=ppt/slides/slide22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1532254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201811150056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201811150062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201811150063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201811150064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201811150065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201811150071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224</a:t>
            </a:fld>
            <a:endParaRPr lang="es-CO"/>
          </a:p>
        </p:txBody>
      </p:sp>
    </p:spTree>
    <p:extLst>
      <p:ext uri="{BB962C8B-B14F-4D97-AF65-F5344CB8AC3E}">
        <p14:creationId xmlns:p14="http://schemas.microsoft.com/office/powerpoint/2010/main" val="2974992233"/>
      </p:ext>
    </p:extLst>
  </p:cSld>
  <p:clrMapOvr>
    <a:masterClrMapping/>
  </p:clrMapOvr>
  <p:timing>
    <p:tnLst>
      <p:par>
        <p:cTn id="1" dur="indefinite" restart="never" nodeType="tmRoot"/>
      </p:par>
    </p:tnLst>
  </p:timing>
</p:sld>
</file>

<file path=ppt/slides/slide22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63424101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201811150072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201811150078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201811150079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201811150080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201811150081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201811150082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201811150085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201811150086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201811150087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225</a:t>
            </a:fld>
            <a:endParaRPr lang="es-CO"/>
          </a:p>
        </p:txBody>
      </p:sp>
    </p:spTree>
    <p:extLst>
      <p:ext uri="{BB962C8B-B14F-4D97-AF65-F5344CB8AC3E}">
        <p14:creationId xmlns:p14="http://schemas.microsoft.com/office/powerpoint/2010/main" val="478016325"/>
      </p:ext>
    </p:extLst>
  </p:cSld>
  <p:clrMapOvr>
    <a:masterClrMapping/>
  </p:clrMapOvr>
  <p:timing>
    <p:tnLst>
      <p:par>
        <p:cTn id="1" dur="indefinite" restart="never" nodeType="tmRoot"/>
      </p:par>
    </p:tnLst>
  </p:timing>
</p:sld>
</file>

<file path=ppt/slides/slide22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84889594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201811150088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201811150088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201811150089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201811150090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201811150091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201811150092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201811150093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201811150094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201811150095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201811150095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201811150096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201811150096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201811150097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201811150097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201811150098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201811150098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201811150099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201811150099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201811150100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201811150100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201811150101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201811150101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201811150102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201811150102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201811150103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201811150103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226</a:t>
            </a:fld>
            <a:endParaRPr lang="es-CO"/>
          </a:p>
        </p:txBody>
      </p:sp>
    </p:spTree>
    <p:extLst>
      <p:ext uri="{BB962C8B-B14F-4D97-AF65-F5344CB8AC3E}">
        <p14:creationId xmlns:p14="http://schemas.microsoft.com/office/powerpoint/2010/main" val="1127217317"/>
      </p:ext>
    </p:extLst>
  </p:cSld>
  <p:clrMapOvr>
    <a:masterClrMapping/>
  </p:clrMapOvr>
  <p:timing>
    <p:tnLst>
      <p:par>
        <p:cTn id="1" dur="indefinite" restart="never" nodeType="tmRoot"/>
      </p:par>
    </p:tnLst>
  </p:timing>
</p:sld>
</file>

<file path=ppt/slides/slide22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825338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201811150104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201811150104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201811160006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201811160007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201811160008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201811160009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337 IGAC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337 IGAC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201811160015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227</a:t>
            </a:fld>
            <a:endParaRPr lang="es-CO"/>
          </a:p>
        </p:txBody>
      </p:sp>
    </p:spTree>
    <p:extLst>
      <p:ext uri="{BB962C8B-B14F-4D97-AF65-F5344CB8AC3E}">
        <p14:creationId xmlns:p14="http://schemas.microsoft.com/office/powerpoint/2010/main" val="2061197149"/>
      </p:ext>
    </p:extLst>
  </p:cSld>
  <p:clrMapOvr>
    <a:masterClrMapping/>
  </p:clrMapOvr>
  <p:timing>
    <p:tnLst>
      <p:par>
        <p:cTn id="1" dur="indefinite" restart="never" nodeType="tmRoot"/>
      </p:par>
    </p:tnLst>
  </p:timing>
</p:sld>
</file>

<file path=ppt/slides/slide22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57665962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201811160016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201811160022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201811160023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201811160024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201811160025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201811160031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228</a:t>
            </a:fld>
            <a:endParaRPr lang="es-CO"/>
          </a:p>
        </p:txBody>
      </p:sp>
    </p:spTree>
    <p:extLst>
      <p:ext uri="{BB962C8B-B14F-4D97-AF65-F5344CB8AC3E}">
        <p14:creationId xmlns:p14="http://schemas.microsoft.com/office/powerpoint/2010/main" val="653461845"/>
      </p:ext>
    </p:extLst>
  </p:cSld>
  <p:clrMapOvr>
    <a:masterClrMapping/>
  </p:clrMapOvr>
  <p:timing>
    <p:tnLst>
      <p:par>
        <p:cTn id="1" dur="indefinite" restart="never" nodeType="tmRoot"/>
      </p:par>
    </p:tnLst>
  </p:timing>
</p:sld>
</file>

<file path=ppt/slides/slide22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6527595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201811160032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201811160038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201811160039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201811160040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201811160041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201811160047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229</a:t>
            </a:fld>
            <a:endParaRPr lang="es-CO"/>
          </a:p>
        </p:txBody>
      </p:sp>
    </p:spTree>
    <p:extLst>
      <p:ext uri="{BB962C8B-B14F-4D97-AF65-F5344CB8AC3E}">
        <p14:creationId xmlns:p14="http://schemas.microsoft.com/office/powerpoint/2010/main" val="2366366864"/>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11315432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201810030073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201810030079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201810030080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201810030081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201810030082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201810030082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201810030085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201810030086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201810030087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201810030088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23</a:t>
            </a:fld>
            <a:endParaRPr lang="es-CO"/>
          </a:p>
        </p:txBody>
      </p:sp>
    </p:spTree>
    <p:extLst>
      <p:ext uri="{BB962C8B-B14F-4D97-AF65-F5344CB8AC3E}">
        <p14:creationId xmlns:p14="http://schemas.microsoft.com/office/powerpoint/2010/main" val="2778986677"/>
      </p:ext>
    </p:extLst>
  </p:cSld>
  <p:clrMapOvr>
    <a:masterClrMapping/>
  </p:clrMapOvr>
  <p:timing>
    <p:tnLst>
      <p:par>
        <p:cTn id="1" dur="indefinite" restart="never" nodeType="tmRoot"/>
      </p:par>
    </p:tnLst>
  </p:timing>
</p:sld>
</file>

<file path=ppt/slides/slide23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75800106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201811160048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201811160054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201811160055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201811160056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201811160057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Dirección de Apoyo Corporativo - Talento Humano</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Dirección de Apoyo Corporativo - Talento Humano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201811160063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230</a:t>
            </a:fld>
            <a:endParaRPr lang="es-CO"/>
          </a:p>
        </p:txBody>
      </p:sp>
    </p:spTree>
    <p:extLst>
      <p:ext uri="{BB962C8B-B14F-4D97-AF65-F5344CB8AC3E}">
        <p14:creationId xmlns:p14="http://schemas.microsoft.com/office/powerpoint/2010/main" val="1744046635"/>
      </p:ext>
    </p:extLst>
  </p:cSld>
  <p:clrMapOvr>
    <a:masterClrMapping/>
  </p:clrMapOvr>
  <p:timing>
    <p:tnLst>
      <p:par>
        <p:cTn id="1" dur="indefinite" restart="never" nodeType="tmRoot"/>
      </p:par>
    </p:tnLst>
  </p:timing>
</p:sld>
</file>

<file path=ppt/slides/slide23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52684321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201811160064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201811160070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201811160071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201811160072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201811160073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201811160079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231</a:t>
            </a:fld>
            <a:endParaRPr lang="es-CO"/>
          </a:p>
        </p:txBody>
      </p:sp>
    </p:spTree>
    <p:extLst>
      <p:ext uri="{BB962C8B-B14F-4D97-AF65-F5344CB8AC3E}">
        <p14:creationId xmlns:p14="http://schemas.microsoft.com/office/powerpoint/2010/main" val="1107136277"/>
      </p:ext>
    </p:extLst>
  </p:cSld>
  <p:clrMapOvr>
    <a:masterClrMapping/>
  </p:clrMapOvr>
  <p:timing>
    <p:tnLst>
      <p:par>
        <p:cTn id="1" dur="indefinite" restart="never" nodeType="tmRoot"/>
      </p:par>
    </p:tnLst>
  </p:timing>
</p:sld>
</file>

<file path=ppt/slides/slide23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54100511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201811160080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201811160081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201811160081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201811170001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201811170001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201811170002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201811170002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201811170003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201811170003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201811170004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201811170004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201811170005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201811170005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201811170006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201811170006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201811170007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201811170007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201811170008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201811170008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201811170009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Sugerencia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201811170009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201811170010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336 de 2016 INPEC Ascensos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336 de 2016 INPEC Ascensos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201811170010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201811170011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335 de 2016 INPEC Dragoneantes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335 de 2016 INPEC Dragoneantes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201811170011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201811170012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201811170012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201811170013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201811170013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201811170014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201811170014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232</a:t>
            </a:fld>
            <a:endParaRPr lang="es-CO"/>
          </a:p>
        </p:txBody>
      </p:sp>
    </p:spTree>
    <p:extLst>
      <p:ext uri="{BB962C8B-B14F-4D97-AF65-F5344CB8AC3E}">
        <p14:creationId xmlns:p14="http://schemas.microsoft.com/office/powerpoint/2010/main" val="3390636216"/>
      </p:ext>
    </p:extLst>
  </p:cSld>
  <p:clrMapOvr>
    <a:masterClrMapping/>
  </p:clrMapOvr>
  <p:timing>
    <p:tnLst>
      <p:par>
        <p:cTn id="1" dur="indefinite" restart="never" nodeType="tmRoot"/>
      </p:par>
    </p:tnLst>
  </p:timing>
</p:sld>
</file>

<file path=ppt/slides/slide23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58138803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201811180001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201811180001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201811180002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201811180002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201811180003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201811180003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201811180004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201811180004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201811180005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201811180005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201811180006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201811180006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201811180007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201811180007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201811180008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201811180008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201811180009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201811180009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201811180010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201811180010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201811180011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201811180011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201811180012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201811180012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201811180013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201811180013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201811180014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201811180014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201811180015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201811180015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201811180016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201811180016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233</a:t>
            </a:fld>
            <a:endParaRPr lang="es-CO"/>
          </a:p>
        </p:txBody>
      </p:sp>
    </p:spTree>
    <p:extLst>
      <p:ext uri="{BB962C8B-B14F-4D97-AF65-F5344CB8AC3E}">
        <p14:creationId xmlns:p14="http://schemas.microsoft.com/office/powerpoint/2010/main" val="685863588"/>
      </p:ext>
    </p:extLst>
  </p:cSld>
  <p:clrMapOvr>
    <a:masterClrMapping/>
  </p:clrMapOvr>
  <p:timing>
    <p:tnLst>
      <p:par>
        <p:cTn id="1" dur="indefinite" restart="never" nodeType="tmRoot"/>
      </p:par>
    </p:tnLst>
  </p:timing>
</p:sld>
</file>

<file path=ppt/slides/slide23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583272027"/>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201811180017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201811180017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201811180018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201811180018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201811180019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201811180019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201811180020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201811180020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201811180021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201811180021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201811190002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201811190003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Dirección de Apoyo Corporativo - Talento Humano</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Dirección de Apoyo Corporativo - Talento Humano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201811190004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201811190005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335 de 2016 INPEC Dragoneantes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335 de 2016 INPEC Dragoneantes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201811190011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234</a:t>
            </a:fld>
            <a:endParaRPr lang="es-CO"/>
          </a:p>
        </p:txBody>
      </p:sp>
    </p:spTree>
    <p:extLst>
      <p:ext uri="{BB962C8B-B14F-4D97-AF65-F5344CB8AC3E}">
        <p14:creationId xmlns:p14="http://schemas.microsoft.com/office/powerpoint/2010/main" val="811198079"/>
      </p:ext>
    </p:extLst>
  </p:cSld>
  <p:clrMapOvr>
    <a:masterClrMapping/>
  </p:clrMapOvr>
  <p:timing>
    <p:tnLst>
      <p:par>
        <p:cTn id="1" dur="indefinite" restart="never" nodeType="tmRoot"/>
      </p:par>
    </p:tnLst>
  </p:timing>
</p:sld>
</file>

<file path=ppt/slides/slide23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76669521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201811190012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201811190018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201811190019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201811190020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201811190021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201811190027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235</a:t>
            </a:fld>
            <a:endParaRPr lang="es-CO"/>
          </a:p>
        </p:txBody>
      </p:sp>
    </p:spTree>
    <p:extLst>
      <p:ext uri="{BB962C8B-B14F-4D97-AF65-F5344CB8AC3E}">
        <p14:creationId xmlns:p14="http://schemas.microsoft.com/office/powerpoint/2010/main" val="1271753763"/>
      </p:ext>
    </p:extLst>
  </p:cSld>
  <p:clrMapOvr>
    <a:masterClrMapping/>
  </p:clrMapOvr>
  <p:timing>
    <p:tnLst>
      <p:par>
        <p:cTn id="1" dur="indefinite" restart="never" nodeType="tmRoot"/>
      </p:par>
    </p:tnLst>
  </p:timing>
</p:sld>
</file>

<file path=ppt/slides/slide23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2778997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201811190028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201811190034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201811190035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201811190036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201811190037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201811190043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236</a:t>
            </a:fld>
            <a:endParaRPr lang="es-CO"/>
          </a:p>
        </p:txBody>
      </p:sp>
    </p:spTree>
    <p:extLst>
      <p:ext uri="{BB962C8B-B14F-4D97-AF65-F5344CB8AC3E}">
        <p14:creationId xmlns:p14="http://schemas.microsoft.com/office/powerpoint/2010/main" val="1235399253"/>
      </p:ext>
    </p:extLst>
  </p:cSld>
  <p:clrMapOvr>
    <a:masterClrMapping/>
  </p:clrMapOvr>
  <p:timing>
    <p:tnLst>
      <p:par>
        <p:cTn id="1" dur="indefinite" restart="never" nodeType="tmRoot"/>
      </p:par>
    </p:tnLst>
  </p:timing>
</p:sld>
</file>

<file path=ppt/slides/slide23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42434503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201811190044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201811190050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201811190051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201811190052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201811190053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201811190059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237</a:t>
            </a:fld>
            <a:endParaRPr lang="es-CO"/>
          </a:p>
        </p:txBody>
      </p:sp>
    </p:spTree>
    <p:extLst>
      <p:ext uri="{BB962C8B-B14F-4D97-AF65-F5344CB8AC3E}">
        <p14:creationId xmlns:p14="http://schemas.microsoft.com/office/powerpoint/2010/main" val="1687887614"/>
      </p:ext>
    </p:extLst>
  </p:cSld>
  <p:clrMapOvr>
    <a:masterClrMapping/>
  </p:clrMapOvr>
  <p:timing>
    <p:tnLst>
      <p:par>
        <p:cTn id="1" dur="indefinite" restart="never" nodeType="tmRoot"/>
      </p:par>
    </p:tnLst>
  </p:timing>
</p:sld>
</file>

<file path=ppt/slides/slide23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35064093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201811190060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335 de 2016 INPEC Dragoneantes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335 de 2016 INPEC Dragoneantes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201811190066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201811190067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201811190068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201811190069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337 IGAC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337 IGAC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201811190075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238</a:t>
            </a:fld>
            <a:endParaRPr lang="es-CO"/>
          </a:p>
        </p:txBody>
      </p:sp>
    </p:spTree>
    <p:extLst>
      <p:ext uri="{BB962C8B-B14F-4D97-AF65-F5344CB8AC3E}">
        <p14:creationId xmlns:p14="http://schemas.microsoft.com/office/powerpoint/2010/main" val="2110358757"/>
      </p:ext>
    </p:extLst>
  </p:cSld>
  <p:clrMapOvr>
    <a:masterClrMapping/>
  </p:clrMapOvr>
  <p:timing>
    <p:tnLst>
      <p:par>
        <p:cTn id="1" dur="indefinite" restart="never" nodeType="tmRoot"/>
      </p:par>
    </p:tnLst>
  </p:timing>
</p:sld>
</file>

<file path=ppt/slides/slide23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17951247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201811190076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201811190082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201811190083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201811190084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201811190085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201811190085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201811190086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201811190087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201811190088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201811190089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201811190090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201811190091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239</a:t>
            </a:fld>
            <a:endParaRPr lang="es-CO"/>
          </a:p>
        </p:txBody>
      </p:sp>
    </p:spTree>
    <p:extLst>
      <p:ext uri="{BB962C8B-B14F-4D97-AF65-F5344CB8AC3E}">
        <p14:creationId xmlns:p14="http://schemas.microsoft.com/office/powerpoint/2010/main" val="1867816130"/>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81705706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201810030089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201810030089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201810030090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201810030091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201810030092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201810030093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201810030094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201810030095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201810030095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201810030096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201810030096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201810030097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201810030097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201810030098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201810030098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201810030099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201810030099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201810030100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201810030100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201810030101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201810030101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201810030102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201810030102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201810030103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201810030103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201810030104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201810030104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24</a:t>
            </a:fld>
            <a:endParaRPr lang="es-CO"/>
          </a:p>
        </p:txBody>
      </p:sp>
    </p:spTree>
    <p:extLst>
      <p:ext uri="{BB962C8B-B14F-4D97-AF65-F5344CB8AC3E}">
        <p14:creationId xmlns:p14="http://schemas.microsoft.com/office/powerpoint/2010/main" val="3638585806"/>
      </p:ext>
    </p:extLst>
  </p:cSld>
  <p:clrMapOvr>
    <a:masterClrMapping/>
  </p:clrMapOvr>
  <p:timing>
    <p:tnLst>
      <p:par>
        <p:cTn id="1" dur="indefinite" restart="never" nodeType="tmRoot"/>
      </p:par>
    </p:tnLst>
  </p:timing>
</p:sld>
</file>

<file path=ppt/slides/slide24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80038306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201811190092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201811190092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201811190093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201811190094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201811190095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201811190095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201811190096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201811190096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201811190097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201811190097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201811190098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201811190098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201811200001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201811200002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201811200003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201811200009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240</a:t>
            </a:fld>
            <a:endParaRPr lang="es-CO"/>
          </a:p>
        </p:txBody>
      </p:sp>
    </p:spTree>
    <p:extLst>
      <p:ext uri="{BB962C8B-B14F-4D97-AF65-F5344CB8AC3E}">
        <p14:creationId xmlns:p14="http://schemas.microsoft.com/office/powerpoint/2010/main" val="751193515"/>
      </p:ext>
    </p:extLst>
  </p:cSld>
  <p:clrMapOvr>
    <a:masterClrMapping/>
  </p:clrMapOvr>
  <p:timing>
    <p:tnLst>
      <p:par>
        <p:cTn id="1" dur="indefinite" restart="never" nodeType="tmRoot"/>
      </p:par>
    </p:tnLst>
  </p:timing>
</p:sld>
</file>

<file path=ppt/slides/slide24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67438144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201811200010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201811200016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201811200017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201811200018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201811200019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201811200025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241</a:t>
            </a:fld>
            <a:endParaRPr lang="es-CO"/>
          </a:p>
        </p:txBody>
      </p:sp>
    </p:spTree>
    <p:extLst>
      <p:ext uri="{BB962C8B-B14F-4D97-AF65-F5344CB8AC3E}">
        <p14:creationId xmlns:p14="http://schemas.microsoft.com/office/powerpoint/2010/main" val="564766515"/>
      </p:ext>
    </p:extLst>
  </p:cSld>
  <p:clrMapOvr>
    <a:masterClrMapping/>
  </p:clrMapOvr>
  <p:timing>
    <p:tnLst>
      <p:par>
        <p:cTn id="1" dur="indefinite" restart="never" nodeType="tmRoot"/>
      </p:par>
    </p:tnLst>
  </p:timing>
</p:sld>
</file>

<file path=ppt/slides/slide24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9987068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201811200026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335 de 2016 INPEC Dragoneantes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335 de 2016 INPEC Dragoneantes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201811200032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201811200033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201811200034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201811200035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201811200041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242</a:t>
            </a:fld>
            <a:endParaRPr lang="es-CO"/>
          </a:p>
        </p:txBody>
      </p:sp>
    </p:spTree>
    <p:extLst>
      <p:ext uri="{BB962C8B-B14F-4D97-AF65-F5344CB8AC3E}">
        <p14:creationId xmlns:p14="http://schemas.microsoft.com/office/powerpoint/2010/main" val="1119008677"/>
      </p:ext>
    </p:extLst>
  </p:cSld>
  <p:clrMapOvr>
    <a:masterClrMapping/>
  </p:clrMapOvr>
  <p:timing>
    <p:tnLst>
      <p:par>
        <p:cTn id="1" dur="indefinite" restart="never" nodeType="tmRoot"/>
      </p:par>
    </p:tnLst>
  </p:timing>
</p:sld>
</file>

<file path=ppt/slides/slide24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01557999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201811200042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201811200048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201811200049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201811200050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201811200051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201811200057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243</a:t>
            </a:fld>
            <a:endParaRPr lang="es-CO"/>
          </a:p>
        </p:txBody>
      </p:sp>
    </p:spTree>
    <p:extLst>
      <p:ext uri="{BB962C8B-B14F-4D97-AF65-F5344CB8AC3E}">
        <p14:creationId xmlns:p14="http://schemas.microsoft.com/office/powerpoint/2010/main" val="1354410015"/>
      </p:ext>
    </p:extLst>
  </p:cSld>
  <p:clrMapOvr>
    <a:masterClrMapping/>
  </p:clrMapOvr>
  <p:timing>
    <p:tnLst>
      <p:par>
        <p:cTn id="1" dur="indefinite" restart="never" nodeType="tmRoot"/>
      </p:par>
    </p:tnLst>
  </p:timing>
</p:sld>
</file>

<file path=ppt/slides/slide24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86780567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201811200058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201811200064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201811200065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Dirección de Apoyo Corporativo - Administrativo</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Dirección de Apoyo Corporativo - Administrativo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201811200066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201811200067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201811200073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244</a:t>
            </a:fld>
            <a:endParaRPr lang="es-CO"/>
          </a:p>
        </p:txBody>
      </p:sp>
    </p:spTree>
    <p:extLst>
      <p:ext uri="{BB962C8B-B14F-4D97-AF65-F5344CB8AC3E}">
        <p14:creationId xmlns:p14="http://schemas.microsoft.com/office/powerpoint/2010/main" val="3537812483"/>
      </p:ext>
    </p:extLst>
  </p:cSld>
  <p:clrMapOvr>
    <a:masterClrMapping/>
  </p:clrMapOvr>
  <p:timing>
    <p:tnLst>
      <p:par>
        <p:cTn id="1" dur="indefinite" restart="never" nodeType="tmRoot"/>
      </p:par>
    </p:tnLst>
  </p:timing>
</p:sld>
</file>

<file path=ppt/slides/slide24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8653026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201811200074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201811200080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201811200081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201811200082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201811200083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201811200085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201811200086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201811200087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201811200088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Sugerencia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201811200089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245</a:t>
            </a:fld>
            <a:endParaRPr lang="es-CO"/>
          </a:p>
        </p:txBody>
      </p:sp>
    </p:spTree>
    <p:extLst>
      <p:ext uri="{BB962C8B-B14F-4D97-AF65-F5344CB8AC3E}">
        <p14:creationId xmlns:p14="http://schemas.microsoft.com/office/powerpoint/2010/main" val="2775717011"/>
      </p:ext>
    </p:extLst>
  </p:cSld>
  <p:clrMapOvr>
    <a:masterClrMapping/>
  </p:clrMapOvr>
  <p:timing>
    <p:tnLst>
      <p:par>
        <p:cTn id="1" dur="indefinite" restart="never" nodeType="tmRoot"/>
      </p:par>
    </p:tnLst>
  </p:timing>
</p:sld>
</file>

<file path=ppt/slides/slide24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44394177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201811200090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316 de 2013 - Cooperación Internacional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316 de 2013 - Cooperación Internacional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201811200090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201811200091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201811200092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201811200093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201811200094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201811200095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201811200095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201811200096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201811200096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201811200097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201811200097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201811200098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201811200098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201811200099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201811200099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201811200100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201811200100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201811200101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201811200101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201811200102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201811200102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201811200103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201811200103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Juridica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Juridica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201811210002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246</a:t>
            </a:fld>
            <a:endParaRPr lang="es-CO"/>
          </a:p>
        </p:txBody>
      </p:sp>
    </p:spTree>
    <p:extLst>
      <p:ext uri="{BB962C8B-B14F-4D97-AF65-F5344CB8AC3E}">
        <p14:creationId xmlns:p14="http://schemas.microsoft.com/office/powerpoint/2010/main" val="2123369959"/>
      </p:ext>
    </p:extLst>
  </p:cSld>
  <p:clrMapOvr>
    <a:masterClrMapping/>
  </p:clrMapOvr>
  <p:timing>
    <p:tnLst>
      <p:par>
        <p:cTn id="1" dur="indefinite" restart="never" nodeType="tmRoot"/>
      </p:par>
    </p:tnLst>
  </p:timing>
</p:sld>
</file>

<file path=ppt/slides/slide24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41883436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201811210003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201811210009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201811210010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201811210011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201811210012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201811210018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247</a:t>
            </a:fld>
            <a:endParaRPr lang="es-CO"/>
          </a:p>
        </p:txBody>
      </p:sp>
    </p:spTree>
    <p:extLst>
      <p:ext uri="{BB962C8B-B14F-4D97-AF65-F5344CB8AC3E}">
        <p14:creationId xmlns:p14="http://schemas.microsoft.com/office/powerpoint/2010/main" val="1683229924"/>
      </p:ext>
    </p:extLst>
  </p:cSld>
  <p:clrMapOvr>
    <a:masterClrMapping/>
  </p:clrMapOvr>
  <p:timing>
    <p:tnLst>
      <p:par>
        <p:cTn id="1" dur="indefinite" restart="never" nodeType="tmRoot"/>
      </p:par>
    </p:tnLst>
  </p:timing>
</p:sld>
</file>

<file path=ppt/slides/slide24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73380169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201811210019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201811210025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201811210026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201811210027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201811210028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201811210034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248</a:t>
            </a:fld>
            <a:endParaRPr lang="es-CO"/>
          </a:p>
        </p:txBody>
      </p:sp>
    </p:spTree>
    <p:extLst>
      <p:ext uri="{BB962C8B-B14F-4D97-AF65-F5344CB8AC3E}">
        <p14:creationId xmlns:p14="http://schemas.microsoft.com/office/powerpoint/2010/main" val="2007791680"/>
      </p:ext>
    </p:extLst>
  </p:cSld>
  <p:clrMapOvr>
    <a:masterClrMapping/>
  </p:clrMapOvr>
  <p:timing>
    <p:tnLst>
      <p:par>
        <p:cTn id="1" dur="indefinite" restart="never" nodeType="tmRoot"/>
      </p:par>
    </p:tnLst>
  </p:timing>
</p:sld>
</file>

<file path=ppt/slides/slide24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950674003"/>
              </p:ext>
            </p:extLst>
          </p:nvPr>
        </p:nvGraphicFramePr>
        <p:xfrm>
          <a:off x="539551" y="1340769"/>
          <a:ext cx="8208913" cy="4780759"/>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295607">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35252">
                <a:tc>
                  <a:txBody>
                    <a:bodyPr/>
                    <a:lstStyle/>
                    <a:p>
                      <a:pPr algn="ctr" fontAlgn="ctr"/>
                      <a:r>
                        <a:rPr lang="es-ES" sz="700" b="0" i="0" u="none" strike="noStrike" dirty="0">
                          <a:solidFill>
                            <a:srgbClr val="000000"/>
                          </a:solidFill>
                          <a:effectLst/>
                          <a:latin typeface="Arial" panose="020B0604020202020204" pitchFamily="34" charset="0"/>
                        </a:rPr>
                        <a:t>201811210035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201811210035</a:t>
                      </a:r>
                    </a:p>
                  </a:txBody>
                  <a:tcPr marL="9525" marR="9525" marT="9525" marB="0" anchor="ctr"/>
                </a:tc>
              </a:tr>
              <a:tr h="235252">
                <a:tc>
                  <a:txBody>
                    <a:bodyPr/>
                    <a:lstStyle/>
                    <a:p>
                      <a:pPr algn="ctr" fontAlgn="ctr"/>
                      <a:r>
                        <a:rPr lang="es-ES" sz="700" b="0" i="0" u="none" strike="noStrike">
                          <a:solidFill>
                            <a:srgbClr val="000000"/>
                          </a:solidFill>
                          <a:effectLst/>
                          <a:latin typeface="Arial" panose="020B0604020202020204" pitchFamily="34" charset="0"/>
                        </a:rPr>
                        <a:t>201811210036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201811210036</a:t>
                      </a:r>
                    </a:p>
                  </a:txBody>
                  <a:tcPr marL="9525" marR="9525" marT="9525" marB="0" anchor="ctr"/>
                </a:tc>
              </a:tr>
              <a:tr h="235252">
                <a:tc>
                  <a:txBody>
                    <a:bodyPr/>
                    <a:lstStyle/>
                    <a:p>
                      <a:pPr algn="ctr" fontAlgn="ctr"/>
                      <a:r>
                        <a:rPr lang="es-ES" sz="700" b="0" i="0" u="none" strike="noStrike">
                          <a:solidFill>
                            <a:srgbClr val="000000"/>
                          </a:solidFill>
                          <a:effectLst/>
                          <a:latin typeface="Arial" panose="020B0604020202020204" pitchFamily="34" charset="0"/>
                        </a:rPr>
                        <a:t>201811210037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201811210037</a:t>
                      </a:r>
                    </a:p>
                  </a:txBody>
                  <a:tcPr marL="9525" marR="9525" marT="9525" marB="0" anchor="ctr"/>
                </a:tc>
              </a:tr>
              <a:tr h="235252">
                <a:tc>
                  <a:txBody>
                    <a:bodyPr/>
                    <a:lstStyle/>
                    <a:p>
                      <a:pPr algn="ctr" fontAlgn="ctr"/>
                      <a:r>
                        <a:rPr lang="es-ES" sz="700" b="0" i="0" u="none" strike="noStrike">
                          <a:solidFill>
                            <a:srgbClr val="000000"/>
                          </a:solidFill>
                          <a:effectLst/>
                          <a:latin typeface="Arial" panose="020B0604020202020204" pitchFamily="34" charset="0"/>
                        </a:rPr>
                        <a:t>201811210038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201811210038</a:t>
                      </a:r>
                    </a:p>
                  </a:txBody>
                  <a:tcPr marL="9525" marR="9525" marT="9525" marB="0" anchor="ctr"/>
                </a:tc>
              </a:tr>
              <a:tr h="235252">
                <a:tc>
                  <a:txBody>
                    <a:bodyPr/>
                    <a:lstStyle/>
                    <a:p>
                      <a:pPr algn="ctr" fontAlgn="ctr"/>
                      <a:r>
                        <a:rPr lang="es-ES" sz="700" b="0" i="0" u="none" strike="noStrike">
                          <a:solidFill>
                            <a:srgbClr val="000000"/>
                          </a:solidFill>
                          <a:effectLst/>
                          <a:latin typeface="Arial" panose="020B0604020202020204" pitchFamily="34" charset="0"/>
                        </a:rPr>
                        <a:t>201811210039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201811210039</a:t>
                      </a:r>
                    </a:p>
                  </a:txBody>
                  <a:tcPr marL="9525" marR="9525" marT="9525" marB="0" anchor="ctr"/>
                </a:tc>
              </a:tr>
              <a:tr h="235252">
                <a:tc>
                  <a:txBody>
                    <a:bodyPr/>
                    <a:lstStyle/>
                    <a:p>
                      <a:pPr algn="ctr" fontAlgn="ctr"/>
                      <a:r>
                        <a:rPr lang="es-ES" sz="700" b="0" i="0" u="none" strike="noStrike">
                          <a:solidFill>
                            <a:srgbClr val="000000"/>
                          </a:solidFill>
                          <a:effectLst/>
                          <a:latin typeface="Arial" panose="020B0604020202020204" pitchFamily="34" charset="0"/>
                        </a:rPr>
                        <a:t>201811210040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201811210040</a:t>
                      </a:r>
                    </a:p>
                  </a:txBody>
                  <a:tcPr marL="9525" marR="9525" marT="9525" marB="0" anchor="ctr"/>
                </a:tc>
              </a:tr>
              <a:tr h="235252">
                <a:tc>
                  <a:txBody>
                    <a:bodyPr/>
                    <a:lstStyle/>
                    <a:p>
                      <a:pPr algn="ctr" fontAlgn="ctr"/>
                      <a:r>
                        <a:rPr lang="es-ES" sz="700" b="0" i="0" u="none" strike="noStrike">
                          <a:solidFill>
                            <a:srgbClr val="000000"/>
                          </a:solidFill>
                          <a:effectLst/>
                          <a:latin typeface="Arial" panose="020B0604020202020204" pitchFamily="34" charset="0"/>
                        </a:rPr>
                        <a:t>201811210041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201811210041</a:t>
                      </a:r>
                    </a:p>
                  </a:txBody>
                  <a:tcPr marL="9525" marR="9525" marT="9525" marB="0" anchor="ctr"/>
                </a:tc>
              </a:tr>
              <a:tr h="235252">
                <a:tc>
                  <a:txBody>
                    <a:bodyPr/>
                    <a:lstStyle/>
                    <a:p>
                      <a:pPr algn="ctr" fontAlgn="ctr"/>
                      <a:r>
                        <a:rPr lang="es-ES" sz="700" b="0" i="0" u="none" strike="noStrike">
                          <a:solidFill>
                            <a:srgbClr val="000000"/>
                          </a:solidFill>
                          <a:effectLst/>
                          <a:latin typeface="Arial" panose="020B0604020202020204" pitchFamily="34" charset="0"/>
                        </a:rPr>
                        <a:t>201811210042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201811210042</a:t>
                      </a:r>
                    </a:p>
                  </a:txBody>
                  <a:tcPr marL="9525" marR="9525" marT="9525" marB="0" anchor="ctr"/>
                </a:tc>
              </a:tr>
              <a:tr h="235252">
                <a:tc>
                  <a:txBody>
                    <a:bodyPr/>
                    <a:lstStyle/>
                    <a:p>
                      <a:pPr algn="ctr" fontAlgn="ctr"/>
                      <a:r>
                        <a:rPr lang="es-ES" sz="700" b="0" i="0" u="none" strike="noStrike">
                          <a:solidFill>
                            <a:srgbClr val="000000"/>
                          </a:solidFill>
                          <a:effectLst/>
                          <a:latin typeface="Arial" panose="020B0604020202020204" pitchFamily="34" charset="0"/>
                        </a:rPr>
                        <a:t>201811210043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201811210043</a:t>
                      </a:r>
                    </a:p>
                  </a:txBody>
                  <a:tcPr marL="9525" marR="9525" marT="9525" marB="0" anchor="ctr"/>
                </a:tc>
              </a:tr>
              <a:tr h="346442">
                <a:tc>
                  <a:txBody>
                    <a:bodyPr/>
                    <a:lstStyle/>
                    <a:p>
                      <a:pPr algn="ctr" fontAlgn="ctr"/>
                      <a:r>
                        <a:rPr lang="es-ES" sz="700" b="0" i="0" u="none" strike="noStrike">
                          <a:solidFill>
                            <a:srgbClr val="000000"/>
                          </a:solidFill>
                          <a:effectLst/>
                          <a:latin typeface="Arial" panose="020B0604020202020204" pitchFamily="34" charset="0"/>
                        </a:rPr>
                        <a:t>201811210044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201811210044</a:t>
                      </a:r>
                    </a:p>
                  </a:txBody>
                  <a:tcPr marL="9525" marR="9525" marT="9525" marB="0" anchor="ctr"/>
                </a:tc>
              </a:tr>
              <a:tr h="235252">
                <a:tc>
                  <a:txBody>
                    <a:bodyPr/>
                    <a:lstStyle/>
                    <a:p>
                      <a:pPr algn="ctr" fontAlgn="ctr"/>
                      <a:r>
                        <a:rPr lang="es-ES" sz="700" b="0" i="0" u="none" strike="noStrike">
                          <a:solidFill>
                            <a:srgbClr val="000000"/>
                          </a:solidFill>
                          <a:effectLst/>
                          <a:latin typeface="Arial" panose="020B0604020202020204" pitchFamily="34" charset="0"/>
                        </a:rPr>
                        <a:t>201811210045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201811210045</a:t>
                      </a:r>
                    </a:p>
                  </a:txBody>
                  <a:tcPr marL="9525" marR="9525" marT="9525" marB="0" anchor="ctr"/>
                </a:tc>
              </a:tr>
              <a:tr h="346442">
                <a:tc>
                  <a:txBody>
                    <a:bodyPr/>
                    <a:lstStyle/>
                    <a:p>
                      <a:pPr algn="ctr" fontAlgn="ctr"/>
                      <a:r>
                        <a:rPr lang="es-ES" sz="700" b="0" i="0" u="none" strike="noStrike">
                          <a:solidFill>
                            <a:srgbClr val="000000"/>
                          </a:solidFill>
                          <a:effectLst/>
                          <a:latin typeface="Arial" panose="020B0604020202020204" pitchFamily="34" charset="0"/>
                        </a:rPr>
                        <a:t>201811210046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201811210046</a:t>
                      </a:r>
                    </a:p>
                  </a:txBody>
                  <a:tcPr marL="9525" marR="9525" marT="9525" marB="0" anchor="ctr"/>
                </a:tc>
              </a:tr>
              <a:tr h="235252">
                <a:tc>
                  <a:txBody>
                    <a:bodyPr/>
                    <a:lstStyle/>
                    <a:p>
                      <a:pPr algn="ctr" fontAlgn="ctr"/>
                      <a:r>
                        <a:rPr lang="es-ES" sz="700" b="0" i="0" u="none" strike="noStrike">
                          <a:solidFill>
                            <a:srgbClr val="000000"/>
                          </a:solidFill>
                          <a:effectLst/>
                          <a:latin typeface="Arial" panose="020B0604020202020204" pitchFamily="34" charset="0"/>
                        </a:rPr>
                        <a:t>201811210047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201811210047</a:t>
                      </a:r>
                    </a:p>
                  </a:txBody>
                  <a:tcPr marL="9525" marR="9525" marT="9525" marB="0" anchor="ctr"/>
                </a:tc>
              </a:tr>
              <a:tr h="235252">
                <a:tc>
                  <a:txBody>
                    <a:bodyPr/>
                    <a:lstStyle/>
                    <a:p>
                      <a:pPr algn="ctr" fontAlgn="ctr"/>
                      <a:r>
                        <a:rPr lang="es-ES" sz="700" b="0" i="0" u="none" strike="noStrike">
                          <a:solidFill>
                            <a:srgbClr val="000000"/>
                          </a:solidFill>
                          <a:effectLst/>
                          <a:latin typeface="Arial" panose="020B0604020202020204" pitchFamily="34" charset="0"/>
                        </a:rPr>
                        <a:t>201811210048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315 de 2013 - INPEC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315 de 2013 - INPEC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201811210048</a:t>
                      </a:r>
                    </a:p>
                  </a:txBody>
                  <a:tcPr marL="9525" marR="9525" marT="9525" marB="0" anchor="ctr"/>
                </a:tc>
              </a:tr>
              <a:tr h="235252">
                <a:tc>
                  <a:txBody>
                    <a:bodyPr/>
                    <a:lstStyle/>
                    <a:p>
                      <a:pPr algn="ctr" fontAlgn="ctr"/>
                      <a:r>
                        <a:rPr lang="es-ES" sz="700" b="0" i="0" u="none" strike="noStrike">
                          <a:solidFill>
                            <a:srgbClr val="000000"/>
                          </a:solidFill>
                          <a:effectLst/>
                          <a:latin typeface="Arial" panose="020B0604020202020204" pitchFamily="34" charset="0"/>
                        </a:rPr>
                        <a:t>201811210049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201811210049</a:t>
                      </a:r>
                    </a:p>
                  </a:txBody>
                  <a:tcPr marL="9525" marR="9525" marT="9525" marB="0" anchor="ctr"/>
                </a:tc>
              </a:tr>
              <a:tr h="235252">
                <a:tc>
                  <a:txBody>
                    <a:bodyPr/>
                    <a:lstStyle/>
                    <a:p>
                      <a:pPr algn="ctr" fontAlgn="ctr"/>
                      <a:r>
                        <a:rPr lang="es-ES" sz="700" b="0" i="0" u="none" strike="noStrike">
                          <a:solidFill>
                            <a:srgbClr val="000000"/>
                          </a:solidFill>
                          <a:effectLst/>
                          <a:latin typeface="Arial" panose="020B0604020202020204" pitchFamily="34" charset="0"/>
                        </a:rPr>
                        <a:t>201811210050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201811210050</a:t>
                      </a:r>
                    </a:p>
                  </a:txBody>
                  <a:tcPr marL="9525" marR="9525" marT="9525" marB="0" anchor="ctr"/>
                </a:tc>
              </a:tr>
              <a:tr h="235252">
                <a:tc>
                  <a:txBody>
                    <a:bodyPr/>
                    <a:lstStyle/>
                    <a:p>
                      <a:pPr algn="ctr" fontAlgn="ctr"/>
                      <a:r>
                        <a:rPr lang="es-ES" sz="700" b="0" i="0" u="none" strike="noStrike">
                          <a:solidFill>
                            <a:srgbClr val="000000"/>
                          </a:solidFill>
                          <a:effectLst/>
                          <a:latin typeface="Arial" panose="020B0604020202020204" pitchFamily="34" charset="0"/>
                        </a:rPr>
                        <a:t>201811210051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201811210051</a:t>
                      </a:r>
                    </a:p>
                  </a:txBody>
                  <a:tcPr marL="9525" marR="9525" marT="9525" marB="0" anchor="ctr"/>
                </a:tc>
              </a:tr>
              <a:tr h="235252">
                <a:tc>
                  <a:txBody>
                    <a:bodyPr/>
                    <a:lstStyle/>
                    <a:p>
                      <a:pPr algn="ctr" fontAlgn="ctr"/>
                      <a:r>
                        <a:rPr lang="es-ES" sz="700" b="0" i="0" u="none" strike="noStrike">
                          <a:solidFill>
                            <a:srgbClr val="000000"/>
                          </a:solidFill>
                          <a:effectLst/>
                          <a:latin typeface="Arial" panose="020B0604020202020204" pitchFamily="34" charset="0"/>
                        </a:rPr>
                        <a:t>201811210052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201811210052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249</a:t>
            </a:fld>
            <a:endParaRPr lang="es-CO"/>
          </a:p>
        </p:txBody>
      </p:sp>
    </p:spTree>
    <p:extLst>
      <p:ext uri="{BB962C8B-B14F-4D97-AF65-F5344CB8AC3E}">
        <p14:creationId xmlns:p14="http://schemas.microsoft.com/office/powerpoint/2010/main" val="3163853900"/>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72666229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201810030105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201810030105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201810030106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201810030106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201810030107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201810030107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201810030108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201810030108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201810030109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201810030109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201810030110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201810030110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201810030111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201810030111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201810030112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201810030112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201810030113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201810030113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201810030114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201810030114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201810030115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201810030115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201810030116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201810030116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201810030117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201810030117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201810030118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201810030118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201810030119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201810030119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201810030120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201810030120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25</a:t>
            </a:fld>
            <a:endParaRPr lang="es-CO"/>
          </a:p>
        </p:txBody>
      </p:sp>
    </p:spTree>
    <p:extLst>
      <p:ext uri="{BB962C8B-B14F-4D97-AF65-F5344CB8AC3E}">
        <p14:creationId xmlns:p14="http://schemas.microsoft.com/office/powerpoint/2010/main" val="1514024521"/>
      </p:ext>
    </p:extLst>
  </p:cSld>
  <p:clrMapOvr>
    <a:masterClrMapping/>
  </p:clrMapOvr>
  <p:timing>
    <p:tnLst>
      <p:par>
        <p:cTn id="1" dur="indefinite" restart="never" nodeType="tmRoot"/>
      </p:par>
    </p:tnLst>
  </p:timing>
</p:sld>
</file>

<file path=ppt/slides/slide25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12199727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201811210053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201811210059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201811210060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201811210061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201811210062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201811210068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250</a:t>
            </a:fld>
            <a:endParaRPr lang="es-CO"/>
          </a:p>
        </p:txBody>
      </p:sp>
    </p:spTree>
    <p:extLst>
      <p:ext uri="{BB962C8B-B14F-4D97-AF65-F5344CB8AC3E}">
        <p14:creationId xmlns:p14="http://schemas.microsoft.com/office/powerpoint/2010/main" val="129113370"/>
      </p:ext>
    </p:extLst>
  </p:cSld>
  <p:clrMapOvr>
    <a:masterClrMapping/>
  </p:clrMapOvr>
  <p:timing>
    <p:tnLst>
      <p:par>
        <p:cTn id="1" dur="indefinite" restart="never" nodeType="tmRoot"/>
      </p:par>
    </p:tnLst>
  </p:timing>
</p:sld>
</file>

<file path=ppt/slides/slide25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31865467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201811210069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201811210075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201811210076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201811210077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201811210078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201811210082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201811210083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Felicitación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201811210083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201811220001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251</a:t>
            </a:fld>
            <a:endParaRPr lang="es-CO"/>
          </a:p>
        </p:txBody>
      </p:sp>
    </p:spTree>
    <p:extLst>
      <p:ext uri="{BB962C8B-B14F-4D97-AF65-F5344CB8AC3E}">
        <p14:creationId xmlns:p14="http://schemas.microsoft.com/office/powerpoint/2010/main" val="4042679182"/>
      </p:ext>
    </p:extLst>
  </p:cSld>
  <p:clrMapOvr>
    <a:masterClrMapping/>
  </p:clrMapOvr>
  <p:timing>
    <p:tnLst>
      <p:par>
        <p:cTn id="1" dur="indefinite" restart="never" nodeType="tmRoot"/>
      </p:par>
    </p:tnLst>
  </p:timing>
</p:sld>
</file>

<file path=ppt/slides/slide25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96349525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201811220002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201811220008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201811220009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201811220010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201811220011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201811220017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252</a:t>
            </a:fld>
            <a:endParaRPr lang="es-CO"/>
          </a:p>
        </p:txBody>
      </p:sp>
    </p:spTree>
    <p:extLst>
      <p:ext uri="{BB962C8B-B14F-4D97-AF65-F5344CB8AC3E}">
        <p14:creationId xmlns:p14="http://schemas.microsoft.com/office/powerpoint/2010/main" val="647831770"/>
      </p:ext>
    </p:extLst>
  </p:cSld>
  <p:clrMapOvr>
    <a:masterClrMapping/>
  </p:clrMapOvr>
  <p:timing>
    <p:tnLst>
      <p:par>
        <p:cTn id="1" dur="indefinite" restart="never" nodeType="tmRoot"/>
      </p:par>
    </p:tnLst>
  </p:timing>
</p:sld>
</file>

<file path=ppt/slides/slide25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29320914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201811220018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201811220024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201811220025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201811220026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201811220027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201811220033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253</a:t>
            </a:fld>
            <a:endParaRPr lang="es-CO"/>
          </a:p>
        </p:txBody>
      </p:sp>
    </p:spTree>
    <p:extLst>
      <p:ext uri="{BB962C8B-B14F-4D97-AF65-F5344CB8AC3E}">
        <p14:creationId xmlns:p14="http://schemas.microsoft.com/office/powerpoint/2010/main" val="429837185"/>
      </p:ext>
    </p:extLst>
  </p:cSld>
  <p:clrMapOvr>
    <a:masterClrMapping/>
  </p:clrMapOvr>
  <p:timing>
    <p:tnLst>
      <p:par>
        <p:cTn id="1" dur="indefinite" restart="never" nodeType="tmRoot"/>
      </p:par>
    </p:tnLst>
  </p:timing>
</p:sld>
</file>

<file path=ppt/slides/slide25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60867070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201811220034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201811220040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201811220041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201811220042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201811220043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201811220049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254</a:t>
            </a:fld>
            <a:endParaRPr lang="es-CO"/>
          </a:p>
        </p:txBody>
      </p:sp>
    </p:spTree>
    <p:extLst>
      <p:ext uri="{BB962C8B-B14F-4D97-AF65-F5344CB8AC3E}">
        <p14:creationId xmlns:p14="http://schemas.microsoft.com/office/powerpoint/2010/main" val="1843425771"/>
      </p:ext>
    </p:extLst>
  </p:cSld>
  <p:clrMapOvr>
    <a:masterClrMapping/>
  </p:clrMapOvr>
  <p:timing>
    <p:tnLst>
      <p:par>
        <p:cTn id="1" dur="indefinite" restart="never" nodeType="tmRoot"/>
      </p:par>
    </p:tnLst>
  </p:timing>
</p:sld>
</file>

<file path=ppt/slides/slide25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27899162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201811220050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201811220056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201811220057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201811220058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201811220059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201811220065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255</a:t>
            </a:fld>
            <a:endParaRPr lang="es-CO"/>
          </a:p>
        </p:txBody>
      </p:sp>
    </p:spTree>
    <p:extLst>
      <p:ext uri="{BB962C8B-B14F-4D97-AF65-F5344CB8AC3E}">
        <p14:creationId xmlns:p14="http://schemas.microsoft.com/office/powerpoint/2010/main" val="3907869823"/>
      </p:ext>
    </p:extLst>
  </p:cSld>
  <p:clrMapOvr>
    <a:masterClrMapping/>
  </p:clrMapOvr>
  <p:timing>
    <p:tnLst>
      <p:par>
        <p:cTn id="1" dur="indefinite" restart="never" nodeType="tmRoot"/>
      </p:par>
    </p:tnLst>
  </p:timing>
</p:sld>
</file>

<file path=ppt/slides/slide25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75991603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201811220066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Sugerencia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201811220072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201811220073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201811220074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201811220075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201811220076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201811220076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250 de 2012 - INPEC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250 de 2012 - INPEC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201811230005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256</a:t>
            </a:fld>
            <a:endParaRPr lang="es-CO"/>
          </a:p>
        </p:txBody>
      </p:sp>
    </p:spTree>
    <p:extLst>
      <p:ext uri="{BB962C8B-B14F-4D97-AF65-F5344CB8AC3E}">
        <p14:creationId xmlns:p14="http://schemas.microsoft.com/office/powerpoint/2010/main" val="2217345471"/>
      </p:ext>
    </p:extLst>
  </p:cSld>
  <p:clrMapOvr>
    <a:masterClrMapping/>
  </p:clrMapOvr>
  <p:timing>
    <p:tnLst>
      <p:par>
        <p:cTn id="1" dur="indefinite" restart="never" nodeType="tmRoot"/>
      </p:par>
    </p:tnLst>
  </p:timing>
</p:sld>
</file>

<file path=ppt/slides/slide25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28415279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201811230006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201811230012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201811230013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201811230014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201811230015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201811230021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257</a:t>
            </a:fld>
            <a:endParaRPr lang="es-CO"/>
          </a:p>
        </p:txBody>
      </p:sp>
    </p:spTree>
    <p:extLst>
      <p:ext uri="{BB962C8B-B14F-4D97-AF65-F5344CB8AC3E}">
        <p14:creationId xmlns:p14="http://schemas.microsoft.com/office/powerpoint/2010/main" val="3349797855"/>
      </p:ext>
    </p:extLst>
  </p:cSld>
  <p:clrMapOvr>
    <a:masterClrMapping/>
  </p:clrMapOvr>
  <p:timing>
    <p:tnLst>
      <p:par>
        <p:cTn id="1" dur="indefinite" restart="never" nodeType="tmRoot"/>
      </p:par>
    </p:tnLst>
  </p:timing>
</p:sld>
</file>

<file path=ppt/slides/slide25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16836099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201811230022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201811230028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201811230029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201811230030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201811230031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201811230037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258</a:t>
            </a:fld>
            <a:endParaRPr lang="es-CO"/>
          </a:p>
        </p:txBody>
      </p:sp>
    </p:spTree>
    <p:extLst>
      <p:ext uri="{BB962C8B-B14F-4D97-AF65-F5344CB8AC3E}">
        <p14:creationId xmlns:p14="http://schemas.microsoft.com/office/powerpoint/2010/main" val="2429303251"/>
      </p:ext>
    </p:extLst>
  </p:cSld>
  <p:clrMapOvr>
    <a:masterClrMapping/>
  </p:clrMapOvr>
  <p:timing>
    <p:tnLst>
      <p:par>
        <p:cTn id="1" dur="indefinite" restart="never" nodeType="tmRoot"/>
      </p:par>
    </p:tnLst>
  </p:timing>
</p:sld>
</file>

<file path=ppt/slides/slide25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70506003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201811230038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201811230044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201811230045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201811230046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201811230047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201811230053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259</a:t>
            </a:fld>
            <a:endParaRPr lang="es-CO"/>
          </a:p>
        </p:txBody>
      </p:sp>
    </p:spTree>
    <p:extLst>
      <p:ext uri="{BB962C8B-B14F-4D97-AF65-F5344CB8AC3E}">
        <p14:creationId xmlns:p14="http://schemas.microsoft.com/office/powerpoint/2010/main" val="1220683169"/>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83382526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201810030121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201810030121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201810030122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201810030122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201810030123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201810030123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201810030124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201810030124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201810040003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201810040004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201810040005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201810040006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201810040012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26</a:t>
            </a:fld>
            <a:endParaRPr lang="es-CO"/>
          </a:p>
        </p:txBody>
      </p:sp>
    </p:spTree>
    <p:extLst>
      <p:ext uri="{BB962C8B-B14F-4D97-AF65-F5344CB8AC3E}">
        <p14:creationId xmlns:p14="http://schemas.microsoft.com/office/powerpoint/2010/main" val="1168831206"/>
      </p:ext>
    </p:extLst>
  </p:cSld>
  <p:clrMapOvr>
    <a:masterClrMapping/>
  </p:clrMapOvr>
  <p:timing>
    <p:tnLst>
      <p:par>
        <p:cTn id="1" dur="indefinite" restart="never" nodeType="tmRoot"/>
      </p:par>
    </p:tnLst>
  </p:timing>
</p:sld>
</file>

<file path=ppt/slides/slide26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41776635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201811230054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201811230060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201811230061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201811230062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201811230063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201811230069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260</a:t>
            </a:fld>
            <a:endParaRPr lang="es-CO"/>
          </a:p>
        </p:txBody>
      </p:sp>
    </p:spTree>
    <p:extLst>
      <p:ext uri="{BB962C8B-B14F-4D97-AF65-F5344CB8AC3E}">
        <p14:creationId xmlns:p14="http://schemas.microsoft.com/office/powerpoint/2010/main" val="4206983398"/>
      </p:ext>
    </p:extLst>
  </p:cSld>
  <p:clrMapOvr>
    <a:masterClrMapping/>
  </p:clrMapOvr>
  <p:timing>
    <p:tnLst>
      <p:par>
        <p:cTn id="1" dur="indefinite" restart="never" nodeType="tmRoot"/>
      </p:par>
    </p:tnLst>
  </p:timing>
</p:sld>
</file>

<file path=ppt/slides/slide26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48207964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201811230070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201811230076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201811230077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201811230078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201811230079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201811230082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Dirección de Apoyo Corporativo - Administrativo</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Dirección de Apoyo Corporativo - Administrativo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201811230085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261</a:t>
            </a:fld>
            <a:endParaRPr lang="es-CO"/>
          </a:p>
        </p:txBody>
      </p:sp>
    </p:spTree>
    <p:extLst>
      <p:ext uri="{BB962C8B-B14F-4D97-AF65-F5344CB8AC3E}">
        <p14:creationId xmlns:p14="http://schemas.microsoft.com/office/powerpoint/2010/main" val="1939322657"/>
      </p:ext>
    </p:extLst>
  </p:cSld>
  <p:clrMapOvr>
    <a:masterClrMapping/>
  </p:clrMapOvr>
  <p:timing>
    <p:tnLst>
      <p:par>
        <p:cTn id="1" dur="indefinite" restart="never" nodeType="tmRoot"/>
      </p:par>
    </p:tnLst>
  </p:timing>
</p:sld>
</file>

<file path=ppt/slides/slide26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85795919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201811230086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201811230086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201811230087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201811230088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201811230089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201811230090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201811230091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201811230092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201811230093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201811230093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201811230094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201811230095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201811230095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201811230096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201811230096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201811230097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201811230097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201811230098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201811230098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201811230099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201811230099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201811230100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201811230100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201811230101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262</a:t>
            </a:fld>
            <a:endParaRPr lang="es-CO"/>
          </a:p>
        </p:txBody>
      </p:sp>
    </p:spTree>
    <p:extLst>
      <p:ext uri="{BB962C8B-B14F-4D97-AF65-F5344CB8AC3E}">
        <p14:creationId xmlns:p14="http://schemas.microsoft.com/office/powerpoint/2010/main" val="1693326728"/>
      </p:ext>
    </p:extLst>
  </p:cSld>
  <p:clrMapOvr>
    <a:masterClrMapping/>
  </p:clrMapOvr>
  <p:timing>
    <p:tnLst>
      <p:par>
        <p:cTn id="1" dur="indefinite" restart="never" nodeType="tmRoot"/>
      </p:par>
    </p:tnLst>
  </p:timing>
</p:sld>
</file>

<file path=ppt/slides/slide26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27210584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201811230102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201811230108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201811230109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201811230110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201811230111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335 de 2016 INPEC Dragoneantes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335 de 2016 INPEC Dragoneantes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201811230117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263</a:t>
            </a:fld>
            <a:endParaRPr lang="es-CO"/>
          </a:p>
        </p:txBody>
      </p:sp>
    </p:spTree>
    <p:extLst>
      <p:ext uri="{BB962C8B-B14F-4D97-AF65-F5344CB8AC3E}">
        <p14:creationId xmlns:p14="http://schemas.microsoft.com/office/powerpoint/2010/main" val="3215476705"/>
      </p:ext>
    </p:extLst>
  </p:cSld>
  <p:clrMapOvr>
    <a:masterClrMapping/>
  </p:clrMapOvr>
  <p:timing>
    <p:tnLst>
      <p:par>
        <p:cTn id="1" dur="indefinite" restart="never" nodeType="tmRoot"/>
      </p:par>
    </p:tnLst>
  </p:timing>
</p:sld>
</file>

<file path=ppt/slides/slide26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52317970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201811230118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201811230124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201811230125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201811230126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201811230127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201811230133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264</a:t>
            </a:fld>
            <a:endParaRPr lang="es-CO"/>
          </a:p>
        </p:txBody>
      </p:sp>
    </p:spTree>
    <p:extLst>
      <p:ext uri="{BB962C8B-B14F-4D97-AF65-F5344CB8AC3E}">
        <p14:creationId xmlns:p14="http://schemas.microsoft.com/office/powerpoint/2010/main" val="1289653606"/>
      </p:ext>
    </p:extLst>
  </p:cSld>
  <p:clrMapOvr>
    <a:masterClrMapping/>
  </p:clrMapOvr>
  <p:timing>
    <p:tnLst>
      <p:par>
        <p:cTn id="1" dur="indefinite" restart="never" nodeType="tmRoot"/>
      </p:par>
    </p:tnLst>
  </p:timing>
</p:sld>
</file>

<file path=ppt/slides/slide26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57194516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201811230134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201811230140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201811230141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201811230142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201811230143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201811230149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265</a:t>
            </a:fld>
            <a:endParaRPr lang="es-CO"/>
          </a:p>
        </p:txBody>
      </p:sp>
    </p:spTree>
    <p:extLst>
      <p:ext uri="{BB962C8B-B14F-4D97-AF65-F5344CB8AC3E}">
        <p14:creationId xmlns:p14="http://schemas.microsoft.com/office/powerpoint/2010/main" val="1076427312"/>
      </p:ext>
    </p:extLst>
  </p:cSld>
  <p:clrMapOvr>
    <a:masterClrMapping/>
  </p:clrMapOvr>
  <p:timing>
    <p:tnLst>
      <p:par>
        <p:cTn id="1" dur="indefinite" restart="never" nodeType="tmRoot"/>
      </p:par>
    </p:tnLst>
  </p:timing>
</p:sld>
</file>

<file path=ppt/slides/slide26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18336089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201811230150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PLANEACION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PLANEACION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201811230156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201811230157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201811230158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201811230159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Comunicaciones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Comunicaciones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201811230165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266</a:t>
            </a:fld>
            <a:endParaRPr lang="es-CO"/>
          </a:p>
        </p:txBody>
      </p:sp>
    </p:spTree>
    <p:extLst>
      <p:ext uri="{BB962C8B-B14F-4D97-AF65-F5344CB8AC3E}">
        <p14:creationId xmlns:p14="http://schemas.microsoft.com/office/powerpoint/2010/main" val="2982577142"/>
      </p:ext>
    </p:extLst>
  </p:cSld>
  <p:clrMapOvr>
    <a:masterClrMapping/>
  </p:clrMapOvr>
  <p:timing>
    <p:tnLst>
      <p:par>
        <p:cTn id="1" dur="indefinite" restart="never" nodeType="tmRoot"/>
      </p:par>
    </p:tnLst>
  </p:timing>
</p:sld>
</file>

<file path=ppt/slides/slide26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3613615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201811230166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201811230172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201811230173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PLANEACION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PLANEACION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201811230174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201811230175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201811230181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267</a:t>
            </a:fld>
            <a:endParaRPr lang="es-CO"/>
          </a:p>
        </p:txBody>
      </p:sp>
    </p:spTree>
    <p:extLst>
      <p:ext uri="{BB962C8B-B14F-4D97-AF65-F5344CB8AC3E}">
        <p14:creationId xmlns:p14="http://schemas.microsoft.com/office/powerpoint/2010/main" val="2533386952"/>
      </p:ext>
    </p:extLst>
  </p:cSld>
  <p:clrMapOvr>
    <a:masterClrMapping/>
  </p:clrMapOvr>
  <p:timing>
    <p:tnLst>
      <p:par>
        <p:cTn id="1" dur="indefinite" restart="never" nodeType="tmRoot"/>
      </p:par>
    </p:tnLst>
  </p:timing>
</p:sld>
</file>

<file path=ppt/slides/slide26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32559613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201811230182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201811230182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201811230185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201811230186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201811230187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335 de 2016 INPEC Dragoneantes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335 de 2016 INPEC Dragoneantes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201811230188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201811230189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201811230189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201811230190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201811230191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201811230191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201811230192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201811230193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201811230194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201811230195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201811230195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201811230196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201811230196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201811230197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201811230197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268</a:t>
            </a:fld>
            <a:endParaRPr lang="es-CO"/>
          </a:p>
        </p:txBody>
      </p:sp>
    </p:spTree>
    <p:extLst>
      <p:ext uri="{BB962C8B-B14F-4D97-AF65-F5344CB8AC3E}">
        <p14:creationId xmlns:p14="http://schemas.microsoft.com/office/powerpoint/2010/main" val="1242356624"/>
      </p:ext>
    </p:extLst>
  </p:cSld>
  <p:clrMapOvr>
    <a:masterClrMapping/>
  </p:clrMapOvr>
  <p:timing>
    <p:tnLst>
      <p:par>
        <p:cTn id="1" dur="indefinite" restart="never" nodeType="tmRoot"/>
      </p:par>
    </p:tnLst>
  </p:timing>
</p:sld>
</file>

<file path=ppt/slides/slide26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702376987"/>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201811230198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201811230198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201811230199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201811230199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201811230200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201811230200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201811240004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201811240005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201811240006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201811240007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201811240013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269</a:t>
            </a:fld>
            <a:endParaRPr lang="es-CO"/>
          </a:p>
        </p:txBody>
      </p:sp>
    </p:spTree>
    <p:extLst>
      <p:ext uri="{BB962C8B-B14F-4D97-AF65-F5344CB8AC3E}">
        <p14:creationId xmlns:p14="http://schemas.microsoft.com/office/powerpoint/2010/main" val="3569733862"/>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55294589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201810040013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201810040019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201810040020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201810040021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201810040022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201810040028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27</a:t>
            </a:fld>
            <a:endParaRPr lang="es-CO"/>
          </a:p>
        </p:txBody>
      </p:sp>
    </p:spTree>
    <p:extLst>
      <p:ext uri="{BB962C8B-B14F-4D97-AF65-F5344CB8AC3E}">
        <p14:creationId xmlns:p14="http://schemas.microsoft.com/office/powerpoint/2010/main" val="3926901110"/>
      </p:ext>
    </p:extLst>
  </p:cSld>
  <p:clrMapOvr>
    <a:masterClrMapping/>
  </p:clrMapOvr>
  <p:timing>
    <p:tnLst>
      <p:par>
        <p:cTn id="1" dur="indefinite" restart="never" nodeType="tmRoot"/>
      </p:par>
    </p:tnLst>
  </p:timing>
</p:sld>
</file>

<file path=ppt/slides/slide27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59044811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201811240014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201811240020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201811240021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201811240022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201811240023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201811240029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270</a:t>
            </a:fld>
            <a:endParaRPr lang="es-CO"/>
          </a:p>
        </p:txBody>
      </p:sp>
    </p:spTree>
    <p:extLst>
      <p:ext uri="{BB962C8B-B14F-4D97-AF65-F5344CB8AC3E}">
        <p14:creationId xmlns:p14="http://schemas.microsoft.com/office/powerpoint/2010/main" val="3155509843"/>
      </p:ext>
    </p:extLst>
  </p:cSld>
  <p:clrMapOvr>
    <a:masterClrMapping/>
  </p:clrMapOvr>
  <p:timing>
    <p:tnLst>
      <p:par>
        <p:cTn id="1" dur="indefinite" restart="never" nodeType="tmRoot"/>
      </p:par>
    </p:tnLst>
  </p:timing>
</p:sld>
</file>

<file path=ppt/slides/slide27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27979689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201811240030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335 de 2016 INPEC Dragoneantes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335 de 2016 INPEC Dragoneantes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201811240036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201811240037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201811240038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201811240039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336 de 2016 INPEC Ascensos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336 de 2016 INPEC Ascensos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201811240045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271</a:t>
            </a:fld>
            <a:endParaRPr lang="es-CO"/>
          </a:p>
        </p:txBody>
      </p:sp>
    </p:spTree>
    <p:extLst>
      <p:ext uri="{BB962C8B-B14F-4D97-AF65-F5344CB8AC3E}">
        <p14:creationId xmlns:p14="http://schemas.microsoft.com/office/powerpoint/2010/main" val="1921325911"/>
      </p:ext>
    </p:extLst>
  </p:cSld>
  <p:clrMapOvr>
    <a:masterClrMapping/>
  </p:clrMapOvr>
  <p:timing>
    <p:tnLst>
      <p:par>
        <p:cTn id="1" dur="indefinite" restart="never" nodeType="tmRoot"/>
      </p:par>
    </p:tnLst>
  </p:timing>
</p:sld>
</file>

<file path=ppt/slides/slide27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09880301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201811240046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201811240052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201811240053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201811240054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201811240055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201811240061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272</a:t>
            </a:fld>
            <a:endParaRPr lang="es-CO"/>
          </a:p>
        </p:txBody>
      </p:sp>
    </p:spTree>
    <p:extLst>
      <p:ext uri="{BB962C8B-B14F-4D97-AF65-F5344CB8AC3E}">
        <p14:creationId xmlns:p14="http://schemas.microsoft.com/office/powerpoint/2010/main" val="3323755100"/>
      </p:ext>
    </p:extLst>
  </p:cSld>
  <p:clrMapOvr>
    <a:masterClrMapping/>
  </p:clrMapOvr>
  <p:timing>
    <p:tnLst>
      <p:par>
        <p:cTn id="1" dur="indefinite" restart="never" nodeType="tmRoot"/>
      </p:par>
    </p:tnLst>
  </p:timing>
</p:sld>
</file>

<file path=ppt/slides/slide27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98721616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201811240062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201811240068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201811240069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201811240070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201811240071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201811240077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273</a:t>
            </a:fld>
            <a:endParaRPr lang="es-CO"/>
          </a:p>
        </p:txBody>
      </p:sp>
    </p:spTree>
    <p:extLst>
      <p:ext uri="{BB962C8B-B14F-4D97-AF65-F5344CB8AC3E}">
        <p14:creationId xmlns:p14="http://schemas.microsoft.com/office/powerpoint/2010/main" val="865675839"/>
      </p:ext>
    </p:extLst>
  </p:cSld>
  <p:clrMapOvr>
    <a:masterClrMapping/>
  </p:clrMapOvr>
  <p:timing>
    <p:tnLst>
      <p:par>
        <p:cTn id="1" dur="indefinite" restart="never" nodeType="tmRoot"/>
      </p:par>
    </p:tnLst>
  </p:timing>
</p:sld>
</file>

<file path=ppt/slides/slide27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36985470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201811240078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201811240082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201811240084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201811240085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201811240085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201811240086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201811240087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201811240087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201811240088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201811240089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201811240090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201811240091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201811240092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201811240093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274</a:t>
            </a:fld>
            <a:endParaRPr lang="es-CO"/>
          </a:p>
        </p:txBody>
      </p:sp>
    </p:spTree>
    <p:extLst>
      <p:ext uri="{BB962C8B-B14F-4D97-AF65-F5344CB8AC3E}">
        <p14:creationId xmlns:p14="http://schemas.microsoft.com/office/powerpoint/2010/main" val="1919882402"/>
      </p:ext>
    </p:extLst>
  </p:cSld>
  <p:clrMapOvr>
    <a:masterClrMapping/>
  </p:clrMapOvr>
  <p:timing>
    <p:tnLst>
      <p:par>
        <p:cTn id="1" dur="indefinite" restart="never" nodeType="tmRoot"/>
      </p:par>
    </p:tnLst>
  </p:timing>
</p:sld>
</file>

<file path=ppt/slides/slide27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36888775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201811240094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201811240094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201811240095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201811240095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201811240096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201811240096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201811240097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201811240097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201811240098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201811240098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201811240099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201811240099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201811240100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201811240100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201811240101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201811240102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201811240103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201811240109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275</a:t>
            </a:fld>
            <a:endParaRPr lang="es-CO"/>
          </a:p>
        </p:txBody>
      </p:sp>
    </p:spTree>
    <p:extLst>
      <p:ext uri="{BB962C8B-B14F-4D97-AF65-F5344CB8AC3E}">
        <p14:creationId xmlns:p14="http://schemas.microsoft.com/office/powerpoint/2010/main" val="2571421700"/>
      </p:ext>
    </p:extLst>
  </p:cSld>
  <p:clrMapOvr>
    <a:masterClrMapping/>
  </p:clrMapOvr>
  <p:timing>
    <p:tnLst>
      <p:par>
        <p:cTn id="1" dur="indefinite" restart="never" nodeType="tmRoot"/>
      </p:par>
    </p:tnLst>
  </p:timing>
</p:sld>
</file>

<file path=ppt/slides/slide27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10910810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201811240110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201811240116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201811240117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201811240118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201811240119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335 de 2016 INPEC Dragoneantes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335 de 2016 INPEC Dragoneantes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201811240125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276</a:t>
            </a:fld>
            <a:endParaRPr lang="es-CO"/>
          </a:p>
        </p:txBody>
      </p:sp>
    </p:spTree>
    <p:extLst>
      <p:ext uri="{BB962C8B-B14F-4D97-AF65-F5344CB8AC3E}">
        <p14:creationId xmlns:p14="http://schemas.microsoft.com/office/powerpoint/2010/main" val="3540251487"/>
      </p:ext>
    </p:extLst>
  </p:cSld>
  <p:clrMapOvr>
    <a:masterClrMapping/>
  </p:clrMapOvr>
  <p:timing>
    <p:tnLst>
      <p:par>
        <p:cTn id="1" dur="indefinite" restart="never" nodeType="tmRoot"/>
      </p:par>
    </p:tnLst>
  </p:timing>
</p:sld>
</file>

<file path=ppt/slides/slide27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4530029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201811240126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335 de 2016 INPEC Dragoneantes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335 de 2016 INPEC Dragoneantes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201811240132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201811240133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201811240134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201811240135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201811240141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277</a:t>
            </a:fld>
            <a:endParaRPr lang="es-CO"/>
          </a:p>
        </p:txBody>
      </p:sp>
    </p:spTree>
    <p:extLst>
      <p:ext uri="{BB962C8B-B14F-4D97-AF65-F5344CB8AC3E}">
        <p14:creationId xmlns:p14="http://schemas.microsoft.com/office/powerpoint/2010/main" val="880401754"/>
      </p:ext>
    </p:extLst>
  </p:cSld>
  <p:clrMapOvr>
    <a:masterClrMapping/>
  </p:clrMapOvr>
  <p:timing>
    <p:tnLst>
      <p:par>
        <p:cTn id="1" dur="indefinite" restart="never" nodeType="tmRoot"/>
      </p:par>
    </p:tnLst>
  </p:timing>
</p:sld>
</file>

<file path=ppt/slides/slide27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53540364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201811240142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201811240148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201811240149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201811240150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201811240151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256 a 314 de 2013 - Contralorias Territoriales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256 a 314 de 2013 - Contralorias Territoriales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201811240157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278</a:t>
            </a:fld>
            <a:endParaRPr lang="es-CO"/>
          </a:p>
        </p:txBody>
      </p:sp>
    </p:spTree>
    <p:extLst>
      <p:ext uri="{BB962C8B-B14F-4D97-AF65-F5344CB8AC3E}">
        <p14:creationId xmlns:p14="http://schemas.microsoft.com/office/powerpoint/2010/main" val="2723010689"/>
      </p:ext>
    </p:extLst>
  </p:cSld>
  <p:clrMapOvr>
    <a:masterClrMapping/>
  </p:clrMapOvr>
  <p:timing>
    <p:tnLst>
      <p:par>
        <p:cTn id="1" dur="indefinite" restart="never" nodeType="tmRoot"/>
      </p:par>
    </p:tnLst>
  </p:timing>
</p:sld>
</file>

<file path=ppt/slides/slide27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68914971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201811240158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201811240164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201811240165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201811240166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201811240167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201811240172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201811240172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201811250001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201811250001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279</a:t>
            </a:fld>
            <a:endParaRPr lang="es-CO"/>
          </a:p>
        </p:txBody>
      </p:sp>
    </p:spTree>
    <p:extLst>
      <p:ext uri="{BB962C8B-B14F-4D97-AF65-F5344CB8AC3E}">
        <p14:creationId xmlns:p14="http://schemas.microsoft.com/office/powerpoint/2010/main" val="4293661719"/>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13682211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201810040029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201810040035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201810040036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201810040037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201810040038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432 Servicio Geológico Colombiano</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432 Servicio Geológico Colombiano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CAR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CAR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201810040044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28</a:t>
            </a:fld>
            <a:endParaRPr lang="es-CO"/>
          </a:p>
        </p:txBody>
      </p:sp>
    </p:spTree>
    <p:extLst>
      <p:ext uri="{BB962C8B-B14F-4D97-AF65-F5344CB8AC3E}">
        <p14:creationId xmlns:p14="http://schemas.microsoft.com/office/powerpoint/2010/main" val="1091349339"/>
      </p:ext>
    </p:extLst>
  </p:cSld>
  <p:clrMapOvr>
    <a:masterClrMapping/>
  </p:clrMapOvr>
  <p:timing>
    <p:tnLst>
      <p:par>
        <p:cTn id="1" dur="indefinite" restart="never" nodeType="tmRoot"/>
      </p:par>
    </p:tnLst>
  </p:timing>
</p:sld>
</file>

<file path=ppt/slides/slide28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272112467"/>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201811250002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201811250002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201811250003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201811250003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201811250004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201811250004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201811250005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201811250005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201811250006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201811250006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201811250007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201811250007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201811250008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201811250008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201811250009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201811250009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201811250010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201811250010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201811250011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201811250011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201811250012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201811250012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201811250013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201811250013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201811250014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201811250014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201811250015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201811250015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201811250016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201811250016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201811260001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280</a:t>
            </a:fld>
            <a:endParaRPr lang="es-CO"/>
          </a:p>
        </p:txBody>
      </p:sp>
    </p:spTree>
    <p:extLst>
      <p:ext uri="{BB962C8B-B14F-4D97-AF65-F5344CB8AC3E}">
        <p14:creationId xmlns:p14="http://schemas.microsoft.com/office/powerpoint/2010/main" val="1039370720"/>
      </p:ext>
    </p:extLst>
  </p:cSld>
  <p:clrMapOvr>
    <a:masterClrMapping/>
  </p:clrMapOvr>
  <p:timing>
    <p:tnLst>
      <p:par>
        <p:cTn id="1" dur="indefinite" restart="never" nodeType="tmRoot"/>
      </p:par>
    </p:tnLst>
  </p:timing>
</p:sld>
</file>

<file path=ppt/slides/slide28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54248640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201811260002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201811260008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201811260009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201811260010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201811260011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201811260017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281</a:t>
            </a:fld>
            <a:endParaRPr lang="es-CO"/>
          </a:p>
        </p:txBody>
      </p:sp>
    </p:spTree>
    <p:extLst>
      <p:ext uri="{BB962C8B-B14F-4D97-AF65-F5344CB8AC3E}">
        <p14:creationId xmlns:p14="http://schemas.microsoft.com/office/powerpoint/2010/main" val="3736284074"/>
      </p:ext>
    </p:extLst>
  </p:cSld>
  <p:clrMapOvr>
    <a:masterClrMapping/>
  </p:clrMapOvr>
  <p:timing>
    <p:tnLst>
      <p:par>
        <p:cTn id="1" dur="indefinite" restart="never" nodeType="tmRoot"/>
      </p:par>
    </p:tnLst>
  </p:timing>
</p:sld>
</file>

<file path=ppt/slides/slide28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88353718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201811260018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201811260024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201811260025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201811260026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201811260027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201811260033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282</a:t>
            </a:fld>
            <a:endParaRPr lang="es-CO"/>
          </a:p>
        </p:txBody>
      </p:sp>
    </p:spTree>
    <p:extLst>
      <p:ext uri="{BB962C8B-B14F-4D97-AF65-F5344CB8AC3E}">
        <p14:creationId xmlns:p14="http://schemas.microsoft.com/office/powerpoint/2010/main" val="2712489205"/>
      </p:ext>
    </p:extLst>
  </p:cSld>
  <p:clrMapOvr>
    <a:masterClrMapping/>
  </p:clrMapOvr>
  <p:timing>
    <p:tnLst>
      <p:par>
        <p:cTn id="1" dur="indefinite" restart="never" nodeType="tmRoot"/>
      </p:par>
    </p:tnLst>
  </p:timing>
</p:sld>
</file>

<file path=ppt/slides/slide28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13811964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201811260034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201811260040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201811260041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201811260042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201811260043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201811260049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283</a:t>
            </a:fld>
            <a:endParaRPr lang="es-CO"/>
          </a:p>
        </p:txBody>
      </p:sp>
    </p:spTree>
    <p:extLst>
      <p:ext uri="{BB962C8B-B14F-4D97-AF65-F5344CB8AC3E}">
        <p14:creationId xmlns:p14="http://schemas.microsoft.com/office/powerpoint/2010/main" val="2137794324"/>
      </p:ext>
    </p:extLst>
  </p:cSld>
  <p:clrMapOvr>
    <a:masterClrMapping/>
  </p:clrMapOvr>
  <p:timing>
    <p:tnLst>
      <p:par>
        <p:cTn id="1" dur="indefinite" restart="never" nodeType="tmRoot"/>
      </p:par>
    </p:tnLst>
  </p:timing>
</p:sld>
</file>

<file path=ppt/slides/slide28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72598893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201811260050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201811260056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201811260057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201811260058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201811260059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201811260065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284</a:t>
            </a:fld>
            <a:endParaRPr lang="es-CO"/>
          </a:p>
        </p:txBody>
      </p:sp>
    </p:spTree>
    <p:extLst>
      <p:ext uri="{BB962C8B-B14F-4D97-AF65-F5344CB8AC3E}">
        <p14:creationId xmlns:p14="http://schemas.microsoft.com/office/powerpoint/2010/main" val="2010449128"/>
      </p:ext>
    </p:extLst>
  </p:cSld>
  <p:clrMapOvr>
    <a:masterClrMapping/>
  </p:clrMapOvr>
  <p:timing>
    <p:tnLst>
      <p:par>
        <p:cTn id="1" dur="indefinite" restart="never" nodeType="tmRoot"/>
      </p:par>
    </p:tnLst>
  </p:timing>
</p:sld>
</file>

<file path=ppt/slides/slide28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714449837"/>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201811260066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201811260072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201811260073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201811260074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201811260075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201811260081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285</a:t>
            </a:fld>
            <a:endParaRPr lang="es-CO"/>
          </a:p>
        </p:txBody>
      </p:sp>
    </p:spTree>
    <p:extLst>
      <p:ext uri="{BB962C8B-B14F-4D97-AF65-F5344CB8AC3E}">
        <p14:creationId xmlns:p14="http://schemas.microsoft.com/office/powerpoint/2010/main" val="2620391351"/>
      </p:ext>
    </p:extLst>
  </p:cSld>
  <p:clrMapOvr>
    <a:masterClrMapping/>
  </p:clrMapOvr>
  <p:timing>
    <p:tnLst>
      <p:par>
        <p:cTn id="1" dur="indefinite" restart="never" nodeType="tmRoot"/>
      </p:par>
    </p:tnLst>
  </p:timing>
</p:sld>
</file>

<file path=ppt/slides/slide28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65051122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201811260082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201811260082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201811260085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201811260086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201811260087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201811260088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201811260089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201811260089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201811260090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201811260091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201811260091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201811260092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201811260093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201811260094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201811260095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201811260095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201811260096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201811260096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201811260097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201811260097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286</a:t>
            </a:fld>
            <a:endParaRPr lang="es-CO"/>
          </a:p>
        </p:txBody>
      </p:sp>
    </p:spTree>
    <p:extLst>
      <p:ext uri="{BB962C8B-B14F-4D97-AF65-F5344CB8AC3E}">
        <p14:creationId xmlns:p14="http://schemas.microsoft.com/office/powerpoint/2010/main" val="1441157260"/>
      </p:ext>
    </p:extLst>
  </p:cSld>
  <p:clrMapOvr>
    <a:masterClrMapping/>
  </p:clrMapOvr>
  <p:timing>
    <p:tnLst>
      <p:par>
        <p:cTn id="1" dur="indefinite" restart="never" nodeType="tmRoot"/>
      </p:par>
    </p:tnLst>
  </p:timing>
</p:sld>
</file>

<file path=ppt/slides/slide28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88220892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201811260098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201811260098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201811260099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201811260099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201811260100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201811260100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201811260104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201811260105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201811260106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201811260107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201811260113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287</a:t>
            </a:fld>
            <a:endParaRPr lang="es-CO"/>
          </a:p>
        </p:txBody>
      </p:sp>
    </p:spTree>
    <p:extLst>
      <p:ext uri="{BB962C8B-B14F-4D97-AF65-F5344CB8AC3E}">
        <p14:creationId xmlns:p14="http://schemas.microsoft.com/office/powerpoint/2010/main" val="1563120007"/>
      </p:ext>
    </p:extLst>
  </p:cSld>
  <p:clrMapOvr>
    <a:masterClrMapping/>
  </p:clrMapOvr>
  <p:timing>
    <p:tnLst>
      <p:par>
        <p:cTn id="1" dur="indefinite" restart="never" nodeType="tmRoot"/>
      </p:par>
    </p:tnLst>
  </p:timing>
</p:sld>
</file>

<file path=ppt/slides/slide28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60528592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201811260114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201811260120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201811260121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201811260122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201811260123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201811260129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288</a:t>
            </a:fld>
            <a:endParaRPr lang="es-CO"/>
          </a:p>
        </p:txBody>
      </p:sp>
    </p:spTree>
    <p:extLst>
      <p:ext uri="{BB962C8B-B14F-4D97-AF65-F5344CB8AC3E}">
        <p14:creationId xmlns:p14="http://schemas.microsoft.com/office/powerpoint/2010/main" val="4114809164"/>
      </p:ext>
    </p:extLst>
  </p:cSld>
  <p:clrMapOvr>
    <a:masterClrMapping/>
  </p:clrMapOvr>
  <p:timing>
    <p:tnLst>
      <p:par>
        <p:cTn id="1" dur="indefinite" restart="never" nodeType="tmRoot"/>
      </p:par>
    </p:tnLst>
  </p:timing>
</p:sld>
</file>

<file path=ppt/slides/slide28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7073638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201811260130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201811260136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201811260137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201811260138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201811260139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201811260145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201811260145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289</a:t>
            </a:fld>
            <a:endParaRPr lang="es-CO"/>
          </a:p>
        </p:txBody>
      </p:sp>
    </p:spTree>
    <p:extLst>
      <p:ext uri="{BB962C8B-B14F-4D97-AF65-F5344CB8AC3E}">
        <p14:creationId xmlns:p14="http://schemas.microsoft.com/office/powerpoint/2010/main" val="3216444767"/>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56699638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201810040045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201810040051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201810040052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201810040053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201810040054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201810040060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29</a:t>
            </a:fld>
            <a:endParaRPr lang="es-CO"/>
          </a:p>
        </p:txBody>
      </p:sp>
    </p:spTree>
    <p:extLst>
      <p:ext uri="{BB962C8B-B14F-4D97-AF65-F5344CB8AC3E}">
        <p14:creationId xmlns:p14="http://schemas.microsoft.com/office/powerpoint/2010/main" val="1941788577"/>
      </p:ext>
    </p:extLst>
  </p:cSld>
  <p:clrMapOvr>
    <a:masterClrMapping/>
  </p:clrMapOvr>
  <p:timing>
    <p:tnLst>
      <p:par>
        <p:cTn id="1" dur="indefinite" restart="never" nodeType="tmRoot"/>
      </p:par>
    </p:tnLst>
  </p:timing>
</p:sld>
</file>

<file path=ppt/slides/slide29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52993436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201811260146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201811260146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201811270006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201811270007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201811270008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201811270009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335 de 2016 INPEC Dragoneantes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335 de 2016 INPEC Dragoneantes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201811270015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290</a:t>
            </a:fld>
            <a:endParaRPr lang="es-CO"/>
          </a:p>
        </p:txBody>
      </p:sp>
    </p:spTree>
    <p:extLst>
      <p:ext uri="{BB962C8B-B14F-4D97-AF65-F5344CB8AC3E}">
        <p14:creationId xmlns:p14="http://schemas.microsoft.com/office/powerpoint/2010/main" val="1129550322"/>
      </p:ext>
    </p:extLst>
  </p:cSld>
  <p:clrMapOvr>
    <a:masterClrMapping/>
  </p:clrMapOvr>
  <p:timing>
    <p:tnLst>
      <p:par>
        <p:cTn id="1" dur="indefinite" restart="never" nodeType="tmRoot"/>
      </p:par>
    </p:tnLst>
  </p:timing>
</p:sld>
</file>

<file path=ppt/slides/slide29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42961088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201811270016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201811270022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201811270023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201811270024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201811270025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201811270031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291</a:t>
            </a:fld>
            <a:endParaRPr lang="es-CO"/>
          </a:p>
        </p:txBody>
      </p:sp>
    </p:spTree>
    <p:extLst>
      <p:ext uri="{BB962C8B-B14F-4D97-AF65-F5344CB8AC3E}">
        <p14:creationId xmlns:p14="http://schemas.microsoft.com/office/powerpoint/2010/main" val="2565492455"/>
      </p:ext>
    </p:extLst>
  </p:cSld>
  <p:clrMapOvr>
    <a:masterClrMapping/>
  </p:clrMapOvr>
  <p:timing>
    <p:tnLst>
      <p:par>
        <p:cTn id="1" dur="indefinite" restart="never" nodeType="tmRoot"/>
      </p:par>
    </p:tnLst>
  </p:timing>
</p:sld>
</file>

<file path=ppt/slides/slide29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37915111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201811270032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201811270038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201811270039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201811270040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201811270041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201811270047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292</a:t>
            </a:fld>
            <a:endParaRPr lang="es-CO"/>
          </a:p>
        </p:txBody>
      </p:sp>
    </p:spTree>
    <p:extLst>
      <p:ext uri="{BB962C8B-B14F-4D97-AF65-F5344CB8AC3E}">
        <p14:creationId xmlns:p14="http://schemas.microsoft.com/office/powerpoint/2010/main" val="886476597"/>
      </p:ext>
    </p:extLst>
  </p:cSld>
  <p:clrMapOvr>
    <a:masterClrMapping/>
  </p:clrMapOvr>
  <p:timing>
    <p:tnLst>
      <p:par>
        <p:cTn id="1" dur="indefinite" restart="never" nodeType="tmRoot"/>
      </p:par>
    </p:tnLst>
  </p:timing>
</p:sld>
</file>

<file path=ppt/slides/slide29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00294232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201811270048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201811270054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201811270055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201811270056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201811270057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201811270063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293</a:t>
            </a:fld>
            <a:endParaRPr lang="es-CO"/>
          </a:p>
        </p:txBody>
      </p:sp>
    </p:spTree>
    <p:extLst>
      <p:ext uri="{BB962C8B-B14F-4D97-AF65-F5344CB8AC3E}">
        <p14:creationId xmlns:p14="http://schemas.microsoft.com/office/powerpoint/2010/main" val="4083779306"/>
      </p:ext>
    </p:extLst>
  </p:cSld>
  <p:clrMapOvr>
    <a:masterClrMapping/>
  </p:clrMapOvr>
  <p:timing>
    <p:tnLst>
      <p:par>
        <p:cTn id="1" dur="indefinite" restart="never" nodeType="tmRoot"/>
      </p:par>
    </p:tnLst>
  </p:timing>
</p:sld>
</file>

<file path=ppt/slides/slide29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641886597"/>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201811270064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Secretaria General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Secretaria General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201811270070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201811270071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201811270072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201811270073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201811270079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294</a:t>
            </a:fld>
            <a:endParaRPr lang="es-CO"/>
          </a:p>
        </p:txBody>
      </p:sp>
    </p:spTree>
    <p:extLst>
      <p:ext uri="{BB962C8B-B14F-4D97-AF65-F5344CB8AC3E}">
        <p14:creationId xmlns:p14="http://schemas.microsoft.com/office/powerpoint/2010/main" val="1000895383"/>
      </p:ext>
    </p:extLst>
  </p:cSld>
  <p:clrMapOvr>
    <a:masterClrMapping/>
  </p:clrMapOvr>
  <p:timing>
    <p:tnLst>
      <p:par>
        <p:cTn id="1" dur="indefinite" restart="never" nodeType="tmRoot"/>
      </p:par>
    </p:tnLst>
  </p:timing>
</p:sld>
</file>

<file path=ppt/slides/slide29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63412880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201811270080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201811270082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201811270085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201811270086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201811270087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201811270087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201811270088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201811270089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201811270089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201811270090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201811270091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201811270092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201811270093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201811270094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201811270095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201811270095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295</a:t>
            </a:fld>
            <a:endParaRPr lang="es-CO"/>
          </a:p>
        </p:txBody>
      </p:sp>
    </p:spTree>
    <p:extLst>
      <p:ext uri="{BB962C8B-B14F-4D97-AF65-F5344CB8AC3E}">
        <p14:creationId xmlns:p14="http://schemas.microsoft.com/office/powerpoint/2010/main" val="362780154"/>
      </p:ext>
    </p:extLst>
  </p:cSld>
  <p:clrMapOvr>
    <a:masterClrMapping/>
  </p:clrMapOvr>
  <p:timing>
    <p:tnLst>
      <p:par>
        <p:cTn id="1" dur="indefinite" restart="never" nodeType="tmRoot"/>
      </p:par>
    </p:tnLst>
  </p:timing>
</p:sld>
</file>

<file path=ppt/slides/slide29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94182154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201811270096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201811270096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201811280006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201811280007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201811280008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201811280009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201811280015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296</a:t>
            </a:fld>
            <a:endParaRPr lang="es-CO"/>
          </a:p>
        </p:txBody>
      </p:sp>
    </p:spTree>
    <p:extLst>
      <p:ext uri="{BB962C8B-B14F-4D97-AF65-F5344CB8AC3E}">
        <p14:creationId xmlns:p14="http://schemas.microsoft.com/office/powerpoint/2010/main" val="884079792"/>
      </p:ext>
    </p:extLst>
  </p:cSld>
  <p:clrMapOvr>
    <a:masterClrMapping/>
  </p:clrMapOvr>
  <p:timing>
    <p:tnLst>
      <p:par>
        <p:cTn id="1" dur="indefinite" restart="never" nodeType="tmRoot"/>
      </p:par>
    </p:tnLst>
  </p:timing>
</p:sld>
</file>

<file path=ppt/slides/slide29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02423682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201811280016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201811280022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201811280023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201811280024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201811280025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201811280031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297</a:t>
            </a:fld>
            <a:endParaRPr lang="es-CO"/>
          </a:p>
        </p:txBody>
      </p:sp>
    </p:spTree>
    <p:extLst>
      <p:ext uri="{BB962C8B-B14F-4D97-AF65-F5344CB8AC3E}">
        <p14:creationId xmlns:p14="http://schemas.microsoft.com/office/powerpoint/2010/main" val="553389439"/>
      </p:ext>
    </p:extLst>
  </p:cSld>
  <p:clrMapOvr>
    <a:masterClrMapping/>
  </p:clrMapOvr>
  <p:timing>
    <p:tnLst>
      <p:par>
        <p:cTn id="1" dur="indefinite" restart="never" nodeType="tmRoot"/>
      </p:par>
    </p:tnLst>
  </p:timing>
</p:sld>
</file>

<file path=ppt/slides/slide29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63338749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201811280032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INPEC Dragoneantes 800 de 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INPEC Dragoneantes 800 de 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201811280038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201811280039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201811280040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201811280041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201811280047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298</a:t>
            </a:fld>
            <a:endParaRPr lang="es-CO"/>
          </a:p>
        </p:txBody>
      </p:sp>
    </p:spTree>
    <p:extLst>
      <p:ext uri="{BB962C8B-B14F-4D97-AF65-F5344CB8AC3E}">
        <p14:creationId xmlns:p14="http://schemas.microsoft.com/office/powerpoint/2010/main" val="600977430"/>
      </p:ext>
    </p:extLst>
  </p:cSld>
  <p:clrMapOvr>
    <a:masterClrMapping/>
  </p:clrMapOvr>
  <p:timing>
    <p:tnLst>
      <p:par>
        <p:cTn id="1" dur="indefinite" restart="never" nodeType="tmRoot"/>
      </p:par>
    </p:tnLst>
  </p:timing>
</p:sld>
</file>

<file path=ppt/slides/slide29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79116851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201811280048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201811280054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201811280055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201811280056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201811280057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201811280063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299</a:t>
            </a:fld>
            <a:endParaRPr lang="es-CO"/>
          </a:p>
        </p:txBody>
      </p:sp>
    </p:spTree>
    <p:extLst>
      <p:ext uri="{BB962C8B-B14F-4D97-AF65-F5344CB8AC3E}">
        <p14:creationId xmlns:p14="http://schemas.microsoft.com/office/powerpoint/2010/main" val="1033101193"/>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787273231"/>
              </p:ext>
            </p:extLst>
          </p:nvPr>
        </p:nvGraphicFramePr>
        <p:xfrm>
          <a:off x="539551" y="1340767"/>
          <a:ext cx="8208913" cy="4752526"/>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4079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a:effectLst/>
                          <a:latin typeface="Arial" panose="020B0604020202020204" pitchFamily="34" charset="0"/>
                          <a:cs typeface="Arial" panose="020B0604020202020204" pitchFamily="34" charset="0"/>
                        </a:rPr>
                        <a:t>TÉRMINO PARA RESPONDER (DÍAS HÁBILES)</a:t>
                      </a:r>
                      <a:endParaRPr lang="es-CO"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340798">
                <a:tc>
                  <a:txBody>
                    <a:bodyPr/>
                    <a:lstStyle/>
                    <a:p>
                      <a:pPr algn="ctr" fontAlgn="ctr"/>
                      <a:r>
                        <a:rPr lang="es-ES" sz="700" b="0" i="0" u="none" strike="noStrike" dirty="0">
                          <a:solidFill>
                            <a:srgbClr val="000000"/>
                          </a:solidFill>
                          <a:effectLst/>
                          <a:latin typeface="Arial" panose="020B0604020202020204" pitchFamily="34" charset="0"/>
                        </a:rPr>
                        <a:t>201810010021</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201810010021</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dirty="0">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201810010022</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dirty="0">
                          <a:solidFill>
                            <a:srgbClr val="000000"/>
                          </a:solidFill>
                          <a:effectLst/>
                          <a:latin typeface="Arial" panose="020B0604020202020204" pitchFamily="34" charset="0"/>
                        </a:rPr>
                        <a:t>Despacho Dr. </a:t>
                      </a:r>
                      <a:r>
                        <a:rPr lang="es-CO" sz="700" b="0" i="0" u="none" strike="noStrike" dirty="0" err="1">
                          <a:solidFill>
                            <a:srgbClr val="000000"/>
                          </a:solidFill>
                          <a:effectLst/>
                          <a:latin typeface="Arial" panose="020B0604020202020204" pitchFamily="34" charset="0"/>
                        </a:rPr>
                        <a:t>Fridole</a:t>
                      </a:r>
                      <a:r>
                        <a:rPr lang="es-CO" sz="700" b="0" i="0" u="none" strike="noStrike" dirty="0">
                          <a:solidFill>
                            <a:srgbClr val="000000"/>
                          </a:solidFill>
                          <a:effectLst/>
                          <a:latin typeface="Arial" panose="020B0604020202020204" pitchFamily="34" charset="0"/>
                        </a:rPr>
                        <a:t> </a:t>
                      </a:r>
                      <a:r>
                        <a:rPr lang="es-CO" sz="700" b="0" i="0" u="none" strike="noStrike" dirty="0" err="1">
                          <a:solidFill>
                            <a:srgbClr val="000000"/>
                          </a:solidFill>
                          <a:effectLst/>
                          <a:latin typeface="Arial" panose="020B0604020202020204" pitchFamily="34" charset="0"/>
                        </a:rPr>
                        <a:t>Ballen</a:t>
                      </a:r>
                      <a:r>
                        <a:rPr lang="es-CO" sz="700" b="0" i="0" u="none" strike="noStrike" dirty="0">
                          <a:solidFill>
                            <a:srgbClr val="000000"/>
                          </a:solidFill>
                          <a:effectLst/>
                          <a:latin typeface="Arial" panose="020B0604020202020204" pitchFamily="34" charset="0"/>
                        </a:rPr>
                        <a:t>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201810010023</a:t>
                      </a:r>
                    </a:p>
                  </a:txBody>
                  <a:tcPr marL="9525" marR="9525" marT="9525" marB="0" anchor="ctr"/>
                </a:tc>
              </a:tr>
              <a:tr h="501874">
                <a:tc>
                  <a:txBody>
                    <a:bodyPr/>
                    <a:lstStyle/>
                    <a:p>
                      <a:pPr algn="ctr" fontAlgn="ctr"/>
                      <a:r>
                        <a:rPr lang="es-ES" sz="700" b="0" i="0" u="none" strike="noStrike">
                          <a:solidFill>
                            <a:srgbClr val="000000"/>
                          </a:solidFill>
                          <a:effectLst/>
                          <a:latin typeface="Arial" panose="020B0604020202020204" pitchFamily="34" charset="0"/>
                        </a:rPr>
                        <a:t>201810010024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201810010024</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dirty="0">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dirty="0">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201810010025</a:t>
                      </a:r>
                    </a:p>
                  </a:txBody>
                  <a:tcPr marL="9525" marR="9525" marT="9525" marB="0" anchor="ctr"/>
                </a:tc>
              </a:tr>
              <a:tr h="501874">
                <a:tc>
                  <a:txBody>
                    <a:bodyPr/>
                    <a:lstStyle/>
                    <a:p>
                      <a:pPr algn="ctr" fontAlgn="ctr"/>
                      <a:r>
                        <a:rPr lang="es-ES" sz="700" b="0" i="0" u="none" strike="noStrike">
                          <a:solidFill>
                            <a:srgbClr val="000000"/>
                          </a:solidFill>
                          <a:effectLst/>
                          <a:latin typeface="Arial" panose="020B0604020202020204" pitchFamily="34" charset="0"/>
                        </a:rPr>
                        <a:t>201810010026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201810010026</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201810010027</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dirty="0">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201810010028</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201810010029</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dirty="0">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201810010030</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201810010031</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201810010032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a:t>
            </a:fld>
            <a:endParaRPr lang="es-CO"/>
          </a:p>
        </p:txBody>
      </p:sp>
    </p:spTree>
    <p:extLst>
      <p:ext uri="{BB962C8B-B14F-4D97-AF65-F5344CB8AC3E}">
        <p14:creationId xmlns:p14="http://schemas.microsoft.com/office/powerpoint/2010/main" val="3455519581"/>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946680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201810040061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201810040067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201810040068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201810040069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201810040070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201810040076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30</a:t>
            </a:fld>
            <a:endParaRPr lang="es-CO"/>
          </a:p>
        </p:txBody>
      </p:sp>
    </p:spTree>
    <p:extLst>
      <p:ext uri="{BB962C8B-B14F-4D97-AF65-F5344CB8AC3E}">
        <p14:creationId xmlns:p14="http://schemas.microsoft.com/office/powerpoint/2010/main" val="651948686"/>
      </p:ext>
    </p:extLst>
  </p:cSld>
  <p:clrMapOvr>
    <a:masterClrMapping/>
  </p:clrMapOvr>
  <p:timing>
    <p:tnLst>
      <p:par>
        <p:cTn id="1" dur="indefinite" restart="never" nodeType="tmRoot"/>
      </p:par>
    </p:tnLst>
  </p:timing>
</p:sld>
</file>

<file path=ppt/slides/slide30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3031343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201811280064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201811280070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201811280071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201811280072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201811280073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201811280079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300</a:t>
            </a:fld>
            <a:endParaRPr lang="es-CO"/>
          </a:p>
        </p:txBody>
      </p:sp>
    </p:spTree>
    <p:extLst>
      <p:ext uri="{BB962C8B-B14F-4D97-AF65-F5344CB8AC3E}">
        <p14:creationId xmlns:p14="http://schemas.microsoft.com/office/powerpoint/2010/main" val="3304136008"/>
      </p:ext>
    </p:extLst>
  </p:cSld>
  <p:clrMapOvr>
    <a:masterClrMapping/>
  </p:clrMapOvr>
  <p:timing>
    <p:tnLst>
      <p:par>
        <p:cTn id="1" dur="indefinite" restart="never" nodeType="tmRoot"/>
      </p:par>
    </p:tnLst>
  </p:timing>
</p:sld>
</file>

<file path=ppt/slides/slide30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66260459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201811280080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201811280082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201811280085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201811280086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201811280086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201811280087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201811280087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201811290001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201811290002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201811290008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301</a:t>
            </a:fld>
            <a:endParaRPr lang="es-CO"/>
          </a:p>
        </p:txBody>
      </p:sp>
    </p:spTree>
    <p:extLst>
      <p:ext uri="{BB962C8B-B14F-4D97-AF65-F5344CB8AC3E}">
        <p14:creationId xmlns:p14="http://schemas.microsoft.com/office/powerpoint/2010/main" val="873034362"/>
      </p:ext>
    </p:extLst>
  </p:cSld>
  <p:clrMapOvr>
    <a:masterClrMapping/>
  </p:clrMapOvr>
  <p:timing>
    <p:tnLst>
      <p:par>
        <p:cTn id="1" dur="indefinite" restart="never" nodeType="tmRoot"/>
      </p:par>
    </p:tnLst>
  </p:timing>
</p:sld>
</file>

<file path=ppt/slides/slide30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76187751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201811290009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Sugerencia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201811290015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201811290016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201811290017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201811290018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201811290024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302</a:t>
            </a:fld>
            <a:endParaRPr lang="es-CO"/>
          </a:p>
        </p:txBody>
      </p:sp>
    </p:spTree>
    <p:extLst>
      <p:ext uri="{BB962C8B-B14F-4D97-AF65-F5344CB8AC3E}">
        <p14:creationId xmlns:p14="http://schemas.microsoft.com/office/powerpoint/2010/main" val="114461502"/>
      </p:ext>
    </p:extLst>
  </p:cSld>
  <p:clrMapOvr>
    <a:masterClrMapping/>
  </p:clrMapOvr>
  <p:timing>
    <p:tnLst>
      <p:par>
        <p:cTn id="1" dur="indefinite" restart="never" nodeType="tmRoot"/>
      </p:par>
    </p:tnLst>
  </p:timing>
</p:sld>
</file>

<file path=ppt/slides/slide30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87235662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201811290025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201811290031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201811290032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201811290033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201811290034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201811290040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303</a:t>
            </a:fld>
            <a:endParaRPr lang="es-CO"/>
          </a:p>
        </p:txBody>
      </p:sp>
    </p:spTree>
    <p:extLst>
      <p:ext uri="{BB962C8B-B14F-4D97-AF65-F5344CB8AC3E}">
        <p14:creationId xmlns:p14="http://schemas.microsoft.com/office/powerpoint/2010/main" val="577004861"/>
      </p:ext>
    </p:extLst>
  </p:cSld>
  <p:clrMapOvr>
    <a:masterClrMapping/>
  </p:clrMapOvr>
  <p:timing>
    <p:tnLst>
      <p:par>
        <p:cTn id="1" dur="indefinite" restart="never" nodeType="tmRoot"/>
      </p:par>
    </p:tnLst>
  </p:timing>
</p:sld>
</file>

<file path=ppt/slides/slide30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77809003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201811290041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201811290047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201811290048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201811290049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201811290050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201811290056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304</a:t>
            </a:fld>
            <a:endParaRPr lang="es-CO"/>
          </a:p>
        </p:txBody>
      </p:sp>
    </p:spTree>
    <p:extLst>
      <p:ext uri="{BB962C8B-B14F-4D97-AF65-F5344CB8AC3E}">
        <p14:creationId xmlns:p14="http://schemas.microsoft.com/office/powerpoint/2010/main" val="620756458"/>
      </p:ext>
    </p:extLst>
  </p:cSld>
  <p:clrMapOvr>
    <a:masterClrMapping/>
  </p:clrMapOvr>
  <p:timing>
    <p:tnLst>
      <p:par>
        <p:cTn id="1" dur="indefinite" restart="never" nodeType="tmRoot"/>
      </p:par>
    </p:tnLst>
  </p:timing>
</p:sld>
</file>

<file path=ppt/slides/slide30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14256760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201811290057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201811290063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201811290064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201811290065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201811290066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201811290072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305</a:t>
            </a:fld>
            <a:endParaRPr lang="es-CO"/>
          </a:p>
        </p:txBody>
      </p:sp>
    </p:spTree>
    <p:extLst>
      <p:ext uri="{BB962C8B-B14F-4D97-AF65-F5344CB8AC3E}">
        <p14:creationId xmlns:p14="http://schemas.microsoft.com/office/powerpoint/2010/main" val="1007384894"/>
      </p:ext>
    </p:extLst>
  </p:cSld>
  <p:clrMapOvr>
    <a:masterClrMapping/>
  </p:clrMapOvr>
  <p:timing>
    <p:tnLst>
      <p:par>
        <p:cTn id="1" dur="indefinite" restart="never" nodeType="tmRoot"/>
      </p:par>
    </p:tnLst>
  </p:timing>
</p:sld>
</file>

<file path=ppt/slides/slide30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31457479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201811290073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Sugerencia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201811290078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201811290078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201811300001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201811300002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201811300003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201811300004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201811300010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306</a:t>
            </a:fld>
            <a:endParaRPr lang="es-CO"/>
          </a:p>
        </p:txBody>
      </p:sp>
    </p:spTree>
    <p:extLst>
      <p:ext uri="{BB962C8B-B14F-4D97-AF65-F5344CB8AC3E}">
        <p14:creationId xmlns:p14="http://schemas.microsoft.com/office/powerpoint/2010/main" val="4023903047"/>
      </p:ext>
    </p:extLst>
  </p:cSld>
  <p:clrMapOvr>
    <a:masterClrMapping/>
  </p:clrMapOvr>
  <p:timing>
    <p:tnLst>
      <p:par>
        <p:cTn id="1" dur="indefinite" restart="never" nodeType="tmRoot"/>
      </p:par>
    </p:tnLst>
  </p:timing>
</p:sld>
</file>

<file path=ppt/slides/slide30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28441065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201811300011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201811300017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201811300018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201811300019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201811300020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201811300026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307</a:t>
            </a:fld>
            <a:endParaRPr lang="es-CO"/>
          </a:p>
        </p:txBody>
      </p:sp>
    </p:spTree>
    <p:extLst>
      <p:ext uri="{BB962C8B-B14F-4D97-AF65-F5344CB8AC3E}">
        <p14:creationId xmlns:p14="http://schemas.microsoft.com/office/powerpoint/2010/main" val="4084233388"/>
      </p:ext>
    </p:extLst>
  </p:cSld>
  <p:clrMapOvr>
    <a:masterClrMapping/>
  </p:clrMapOvr>
  <p:timing>
    <p:tnLst>
      <p:par>
        <p:cTn id="1" dur="indefinite" restart="never" nodeType="tmRoot"/>
      </p:par>
    </p:tnLst>
  </p:timing>
</p:sld>
</file>

<file path=ppt/slides/slide30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853342417"/>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201811300027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Grupo VRM</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Grupo VRM</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201811300033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201811300034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201811300035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201811300036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201811300042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308</a:t>
            </a:fld>
            <a:endParaRPr lang="es-CO"/>
          </a:p>
        </p:txBody>
      </p:sp>
    </p:spTree>
    <p:extLst>
      <p:ext uri="{BB962C8B-B14F-4D97-AF65-F5344CB8AC3E}">
        <p14:creationId xmlns:p14="http://schemas.microsoft.com/office/powerpoint/2010/main" val="3812597996"/>
      </p:ext>
    </p:extLst>
  </p:cSld>
  <p:clrMapOvr>
    <a:masterClrMapping/>
  </p:clrMapOvr>
  <p:timing>
    <p:tnLst>
      <p:par>
        <p:cTn id="1" dur="indefinite" restart="never" nodeType="tmRoot"/>
      </p:par>
    </p:tnLst>
  </p:timing>
</p:sld>
</file>

<file path=ppt/slides/slide30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43124046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201811300043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201811300049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201811300050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201811300051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201811300052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201811300058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309</a:t>
            </a:fld>
            <a:endParaRPr lang="es-CO"/>
          </a:p>
        </p:txBody>
      </p:sp>
    </p:spTree>
    <p:extLst>
      <p:ext uri="{BB962C8B-B14F-4D97-AF65-F5344CB8AC3E}">
        <p14:creationId xmlns:p14="http://schemas.microsoft.com/office/powerpoint/2010/main" val="42102288"/>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53145165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201810040077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Felicitación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201810040082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201810040083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201810040084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201810040085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201810040086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201810040086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201810040087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201810040088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201810040089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201810040090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201810040091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201810040092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31</a:t>
            </a:fld>
            <a:endParaRPr lang="es-CO"/>
          </a:p>
        </p:txBody>
      </p:sp>
    </p:spTree>
    <p:extLst>
      <p:ext uri="{BB962C8B-B14F-4D97-AF65-F5344CB8AC3E}">
        <p14:creationId xmlns:p14="http://schemas.microsoft.com/office/powerpoint/2010/main" val="2688313092"/>
      </p:ext>
    </p:extLst>
  </p:cSld>
  <p:clrMapOvr>
    <a:masterClrMapping/>
  </p:clrMapOvr>
  <p:timing>
    <p:tnLst>
      <p:par>
        <p:cTn id="1" dur="indefinite" restart="never" nodeType="tmRoot"/>
      </p:par>
    </p:tnLst>
  </p:timing>
</p:sld>
</file>

<file path=ppt/slides/slide31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69558695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201811300059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201811300065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201811300066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201811300067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201811300068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201811300074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310</a:t>
            </a:fld>
            <a:endParaRPr lang="es-CO"/>
          </a:p>
        </p:txBody>
      </p:sp>
    </p:spTree>
    <p:extLst>
      <p:ext uri="{BB962C8B-B14F-4D97-AF65-F5344CB8AC3E}">
        <p14:creationId xmlns:p14="http://schemas.microsoft.com/office/powerpoint/2010/main" val="533271350"/>
      </p:ext>
    </p:extLst>
  </p:cSld>
  <p:clrMapOvr>
    <a:masterClrMapping/>
  </p:clrMapOvr>
  <p:timing>
    <p:tnLst>
      <p:par>
        <p:cTn id="1" dur="indefinite" restart="never" nodeType="tmRoot"/>
      </p:par>
    </p:tnLst>
  </p:timing>
</p:sld>
</file>

<file path=ppt/slides/slide31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51536540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201811300075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201811300081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201811300082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201811300082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201811300083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201811300084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201811300085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201811300086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Sugerencia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201811300087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201811300088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201811300089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201811300090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311</a:t>
            </a:fld>
            <a:endParaRPr lang="es-CO"/>
          </a:p>
        </p:txBody>
      </p:sp>
    </p:spTree>
    <p:extLst>
      <p:ext uri="{BB962C8B-B14F-4D97-AF65-F5344CB8AC3E}">
        <p14:creationId xmlns:p14="http://schemas.microsoft.com/office/powerpoint/2010/main" val="1461334830"/>
      </p:ext>
    </p:extLst>
  </p:cSld>
  <p:clrMapOvr>
    <a:masterClrMapping/>
  </p:clrMapOvr>
  <p:timing>
    <p:tnLst>
      <p:par>
        <p:cTn id="1" dur="indefinite" restart="never" nodeType="tmRoot"/>
      </p:par>
    </p:tnLst>
  </p:timing>
</p:sld>
</file>

<file path=ppt/slides/slide31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42743467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201811300091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201811300091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201811300092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201811300093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201811300094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201811300095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201811300095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201811300096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201811300096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201811300097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201811300097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201811300098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201811300098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201811300099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201811300099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201811300100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201811300100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201811300101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201811300101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201811300102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201811300102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201811300103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201811300103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201811300104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201811300104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201811300105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201811300105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201811300106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201811300106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312</a:t>
            </a:fld>
            <a:endParaRPr lang="es-CO"/>
          </a:p>
        </p:txBody>
      </p:sp>
    </p:spTree>
    <p:extLst>
      <p:ext uri="{BB962C8B-B14F-4D97-AF65-F5344CB8AC3E}">
        <p14:creationId xmlns:p14="http://schemas.microsoft.com/office/powerpoint/2010/main" val="1277782359"/>
      </p:ext>
    </p:extLst>
  </p:cSld>
  <p:clrMapOvr>
    <a:masterClrMapping/>
  </p:clrMapOvr>
  <p:timing>
    <p:tnLst>
      <p:par>
        <p:cTn id="1" dur="indefinite" restart="never" nodeType="tmRoot"/>
      </p:par>
    </p:tnLst>
  </p:timing>
</p:sld>
</file>

<file path=ppt/slides/slide31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84009811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201812010001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201812010002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201812010003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201812010004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201812010005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201812010006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201812010007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201812010007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201812010008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201812010009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201812010009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201812010010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201812010011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201812010012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201812010013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201812010014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INPEC Ascensos 801 de 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INPEC Ascensos 801 de 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201812010015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INPEC Dragoneantes 800 de 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INPEC Dragoneantes 800 de 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201812010016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201812010016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313</a:t>
            </a:fld>
            <a:endParaRPr lang="es-CO"/>
          </a:p>
        </p:txBody>
      </p:sp>
    </p:spTree>
    <p:extLst>
      <p:ext uri="{BB962C8B-B14F-4D97-AF65-F5344CB8AC3E}">
        <p14:creationId xmlns:p14="http://schemas.microsoft.com/office/powerpoint/2010/main" val="1388296699"/>
      </p:ext>
    </p:extLst>
  </p:cSld>
  <p:clrMapOvr>
    <a:masterClrMapping/>
  </p:clrMapOvr>
  <p:timing>
    <p:tnLst>
      <p:par>
        <p:cTn id="1" dur="indefinite" restart="never" nodeType="tmRoot"/>
      </p:par>
    </p:tnLst>
  </p:timing>
</p:sld>
</file>

<file path=ppt/slides/slide31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66512112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201812010017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201812010018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201812010019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201812010020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201812010021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201812010022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201812010023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201812010023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201812010024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201812010025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201812010025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201812010026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201812010027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201812010028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201812010029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201812010030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201812010031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201812010032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201812010032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314</a:t>
            </a:fld>
            <a:endParaRPr lang="es-CO"/>
          </a:p>
        </p:txBody>
      </p:sp>
    </p:spTree>
    <p:extLst>
      <p:ext uri="{BB962C8B-B14F-4D97-AF65-F5344CB8AC3E}">
        <p14:creationId xmlns:p14="http://schemas.microsoft.com/office/powerpoint/2010/main" val="607584418"/>
      </p:ext>
    </p:extLst>
  </p:cSld>
  <p:clrMapOvr>
    <a:masterClrMapping/>
  </p:clrMapOvr>
  <p:timing>
    <p:tnLst>
      <p:par>
        <p:cTn id="1" dur="indefinite" restart="never" nodeType="tmRoot"/>
      </p:par>
    </p:tnLst>
  </p:timing>
</p:sld>
</file>

<file path=ppt/slides/slide31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03139437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201812010033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201812010034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201812010035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201812010036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201812010037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201812010038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201812010038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201812020001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201812020001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201812020002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201812020002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201812020003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201812020003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201812020004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201812020004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201812020005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201812020005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201812020006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201812020006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201812020007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201812020007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201812020008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201812020008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201812020009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201812020009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201812020010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201812020010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315</a:t>
            </a:fld>
            <a:endParaRPr lang="es-CO"/>
          </a:p>
        </p:txBody>
      </p:sp>
    </p:spTree>
    <p:extLst>
      <p:ext uri="{BB962C8B-B14F-4D97-AF65-F5344CB8AC3E}">
        <p14:creationId xmlns:p14="http://schemas.microsoft.com/office/powerpoint/2010/main" val="4133130626"/>
      </p:ext>
    </p:extLst>
  </p:cSld>
  <p:clrMapOvr>
    <a:masterClrMapping/>
  </p:clrMapOvr>
  <p:timing>
    <p:tnLst>
      <p:par>
        <p:cTn id="1" dur="indefinite" restart="never" nodeType="tmRoot"/>
      </p:par>
    </p:tnLst>
  </p:timing>
</p:sld>
</file>

<file path=ppt/slides/slide31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61441377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201812020011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201812020011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201812020012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201812020012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201812020013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201812020013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201812020014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201812020014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201812020015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201812020015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201812020016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201812020016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201812030001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201812030002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201812030003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201812030004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201812030010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316</a:t>
            </a:fld>
            <a:endParaRPr lang="es-CO"/>
          </a:p>
        </p:txBody>
      </p:sp>
    </p:spTree>
    <p:extLst>
      <p:ext uri="{BB962C8B-B14F-4D97-AF65-F5344CB8AC3E}">
        <p14:creationId xmlns:p14="http://schemas.microsoft.com/office/powerpoint/2010/main" val="1338192459"/>
      </p:ext>
    </p:extLst>
  </p:cSld>
  <p:clrMapOvr>
    <a:masterClrMapping/>
  </p:clrMapOvr>
  <p:timing>
    <p:tnLst>
      <p:par>
        <p:cTn id="1" dur="indefinite" restart="never" nodeType="tmRoot"/>
      </p:par>
    </p:tnLst>
  </p:timing>
</p:sld>
</file>

<file path=ppt/slides/slide31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28828708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201812030011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201812030017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201812030018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201812030019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201812030020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201812030026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317</a:t>
            </a:fld>
            <a:endParaRPr lang="es-CO"/>
          </a:p>
        </p:txBody>
      </p:sp>
    </p:spTree>
    <p:extLst>
      <p:ext uri="{BB962C8B-B14F-4D97-AF65-F5344CB8AC3E}">
        <p14:creationId xmlns:p14="http://schemas.microsoft.com/office/powerpoint/2010/main" val="4065752731"/>
      </p:ext>
    </p:extLst>
  </p:cSld>
  <p:clrMapOvr>
    <a:masterClrMapping/>
  </p:clrMapOvr>
  <p:timing>
    <p:tnLst>
      <p:par>
        <p:cTn id="1" dur="indefinite" restart="never" nodeType="tmRoot"/>
      </p:par>
    </p:tnLst>
  </p:timing>
</p:sld>
</file>

<file path=ppt/slides/slide31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27479032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201812030027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201812030033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201812030034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201812030035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201812030036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201812030042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318</a:t>
            </a:fld>
            <a:endParaRPr lang="es-CO"/>
          </a:p>
        </p:txBody>
      </p:sp>
    </p:spTree>
    <p:extLst>
      <p:ext uri="{BB962C8B-B14F-4D97-AF65-F5344CB8AC3E}">
        <p14:creationId xmlns:p14="http://schemas.microsoft.com/office/powerpoint/2010/main" val="499409835"/>
      </p:ext>
    </p:extLst>
  </p:cSld>
  <p:clrMapOvr>
    <a:masterClrMapping/>
  </p:clrMapOvr>
  <p:timing>
    <p:tnLst>
      <p:par>
        <p:cTn id="1" dur="indefinite" restart="never" nodeType="tmRoot"/>
      </p:par>
    </p:tnLst>
  </p:timing>
</p:sld>
</file>

<file path=ppt/slides/slide31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1319297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201812030043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201812030049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201812030050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201812030051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201812030052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201812030058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319</a:t>
            </a:fld>
            <a:endParaRPr lang="es-CO"/>
          </a:p>
        </p:txBody>
      </p:sp>
    </p:spTree>
    <p:extLst>
      <p:ext uri="{BB962C8B-B14F-4D97-AF65-F5344CB8AC3E}">
        <p14:creationId xmlns:p14="http://schemas.microsoft.com/office/powerpoint/2010/main" val="2666463519"/>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73615011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201810040093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201810040093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201810040094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201810040095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201810040095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201810040096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201810040096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201810040097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201810040097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201810040098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201810040098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201810040099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201810040099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201810040100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201810040100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201810040101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201810040101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201810040102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201810040102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201810040103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201810040103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201810040104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201810040104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201810040105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201810040105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201810040106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201810040106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201810040107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201810040107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201810040108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201810040108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32</a:t>
            </a:fld>
            <a:endParaRPr lang="es-CO"/>
          </a:p>
        </p:txBody>
      </p:sp>
    </p:spTree>
    <p:extLst>
      <p:ext uri="{BB962C8B-B14F-4D97-AF65-F5344CB8AC3E}">
        <p14:creationId xmlns:p14="http://schemas.microsoft.com/office/powerpoint/2010/main" val="2550625662"/>
      </p:ext>
    </p:extLst>
  </p:cSld>
  <p:clrMapOvr>
    <a:masterClrMapping/>
  </p:clrMapOvr>
  <p:timing>
    <p:tnLst>
      <p:par>
        <p:cTn id="1" dur="indefinite" restart="never" nodeType="tmRoot"/>
      </p:par>
    </p:tnLst>
  </p:timing>
</p:sld>
</file>

<file path=ppt/slides/slide32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67617297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201812030059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201812030065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201812030066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201812030067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201812030068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201812030072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201812030072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201812040002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320</a:t>
            </a:fld>
            <a:endParaRPr lang="es-CO"/>
          </a:p>
        </p:txBody>
      </p:sp>
    </p:spTree>
    <p:extLst>
      <p:ext uri="{BB962C8B-B14F-4D97-AF65-F5344CB8AC3E}">
        <p14:creationId xmlns:p14="http://schemas.microsoft.com/office/powerpoint/2010/main" val="776475140"/>
      </p:ext>
    </p:extLst>
  </p:cSld>
  <p:clrMapOvr>
    <a:masterClrMapping/>
  </p:clrMapOvr>
  <p:timing>
    <p:tnLst>
      <p:par>
        <p:cTn id="1" dur="indefinite" restart="never" nodeType="tmRoot"/>
      </p:par>
    </p:tnLst>
  </p:timing>
</p:sld>
</file>

<file path=ppt/slides/slide32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19620241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201812040003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201812040009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201812040010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201812040011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201812040012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201812040018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321</a:t>
            </a:fld>
            <a:endParaRPr lang="es-CO"/>
          </a:p>
        </p:txBody>
      </p:sp>
    </p:spTree>
    <p:extLst>
      <p:ext uri="{BB962C8B-B14F-4D97-AF65-F5344CB8AC3E}">
        <p14:creationId xmlns:p14="http://schemas.microsoft.com/office/powerpoint/2010/main" val="1291003061"/>
      </p:ext>
    </p:extLst>
  </p:cSld>
  <p:clrMapOvr>
    <a:masterClrMapping/>
  </p:clrMapOvr>
  <p:timing>
    <p:tnLst>
      <p:par>
        <p:cTn id="1" dur="indefinite" restart="never" nodeType="tmRoot"/>
      </p:par>
    </p:tnLst>
  </p:timing>
</p:sld>
</file>

<file path=ppt/slides/slide32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82465898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201812040019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201812040025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201812040026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201812040027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201812040028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201812040034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322</a:t>
            </a:fld>
            <a:endParaRPr lang="es-CO"/>
          </a:p>
        </p:txBody>
      </p:sp>
    </p:spTree>
    <p:extLst>
      <p:ext uri="{BB962C8B-B14F-4D97-AF65-F5344CB8AC3E}">
        <p14:creationId xmlns:p14="http://schemas.microsoft.com/office/powerpoint/2010/main" val="3774948687"/>
      </p:ext>
    </p:extLst>
  </p:cSld>
  <p:clrMapOvr>
    <a:masterClrMapping/>
  </p:clrMapOvr>
  <p:timing>
    <p:tnLst>
      <p:par>
        <p:cTn id="1" dur="indefinite" restart="never" nodeType="tmRoot"/>
      </p:par>
    </p:tnLst>
  </p:timing>
</p:sld>
</file>

<file path=ppt/slides/slide32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42745099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201812040035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201812040041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201812040042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201812040043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201812040044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201812040050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323</a:t>
            </a:fld>
            <a:endParaRPr lang="es-CO"/>
          </a:p>
        </p:txBody>
      </p:sp>
    </p:spTree>
    <p:extLst>
      <p:ext uri="{BB962C8B-B14F-4D97-AF65-F5344CB8AC3E}">
        <p14:creationId xmlns:p14="http://schemas.microsoft.com/office/powerpoint/2010/main" val="1745275355"/>
      </p:ext>
    </p:extLst>
  </p:cSld>
  <p:clrMapOvr>
    <a:masterClrMapping/>
  </p:clrMapOvr>
  <p:timing>
    <p:tnLst>
      <p:par>
        <p:cTn id="1" dur="indefinite" restart="never" nodeType="tmRoot"/>
      </p:par>
    </p:tnLst>
  </p:timing>
</p:sld>
</file>

<file path=ppt/slides/slide32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0195094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201812040051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201812040057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201812040058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201812040059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201812040060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201812040066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324</a:t>
            </a:fld>
            <a:endParaRPr lang="es-CO"/>
          </a:p>
        </p:txBody>
      </p:sp>
    </p:spTree>
    <p:extLst>
      <p:ext uri="{BB962C8B-B14F-4D97-AF65-F5344CB8AC3E}">
        <p14:creationId xmlns:p14="http://schemas.microsoft.com/office/powerpoint/2010/main" val="1701463696"/>
      </p:ext>
    </p:extLst>
  </p:cSld>
  <p:clrMapOvr>
    <a:masterClrMapping/>
  </p:clrMapOvr>
  <p:timing>
    <p:tnLst>
      <p:par>
        <p:cTn id="1" dur="indefinite" restart="never" nodeType="tmRoot"/>
      </p:par>
    </p:tnLst>
  </p:timing>
</p:sld>
</file>

<file path=ppt/slides/slide32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70097358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201812040067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250 de 2012 - INPEC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250 de 2012 - INPEC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201812040073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201812040074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201812040075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201812040076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201812040081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201812040082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201812040082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325</a:t>
            </a:fld>
            <a:endParaRPr lang="es-CO"/>
          </a:p>
        </p:txBody>
      </p:sp>
    </p:spTree>
    <p:extLst>
      <p:ext uri="{BB962C8B-B14F-4D97-AF65-F5344CB8AC3E}">
        <p14:creationId xmlns:p14="http://schemas.microsoft.com/office/powerpoint/2010/main" val="2456597815"/>
      </p:ext>
    </p:extLst>
  </p:cSld>
  <p:clrMapOvr>
    <a:masterClrMapping/>
  </p:clrMapOvr>
  <p:timing>
    <p:tnLst>
      <p:par>
        <p:cTn id="1" dur="indefinite" restart="never" nodeType="tmRoot"/>
      </p:par>
    </p:tnLst>
  </p:timing>
</p:sld>
</file>

<file path=ppt/slides/slide32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68091627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201812050001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317 de 2013 - Parques Nacionales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317 de 2013 - Parques Nacionales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201812050007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201812050008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Sugerencia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201812050009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201812050010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201812050016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326</a:t>
            </a:fld>
            <a:endParaRPr lang="es-CO"/>
          </a:p>
        </p:txBody>
      </p:sp>
    </p:spTree>
    <p:extLst>
      <p:ext uri="{BB962C8B-B14F-4D97-AF65-F5344CB8AC3E}">
        <p14:creationId xmlns:p14="http://schemas.microsoft.com/office/powerpoint/2010/main" val="2556287508"/>
      </p:ext>
    </p:extLst>
  </p:cSld>
  <p:clrMapOvr>
    <a:masterClrMapping/>
  </p:clrMapOvr>
  <p:timing>
    <p:tnLst>
      <p:par>
        <p:cTn id="1" dur="indefinite" restart="never" nodeType="tmRoot"/>
      </p:par>
    </p:tnLst>
  </p:timing>
</p:sld>
</file>

<file path=ppt/slides/slide32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968127157"/>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201812050017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201812050023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201812050024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201812050025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201812050026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320 de 2014 - DPS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320 de 2014 - DPS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201812050032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327</a:t>
            </a:fld>
            <a:endParaRPr lang="es-CO"/>
          </a:p>
        </p:txBody>
      </p:sp>
    </p:spTree>
    <p:extLst>
      <p:ext uri="{BB962C8B-B14F-4D97-AF65-F5344CB8AC3E}">
        <p14:creationId xmlns:p14="http://schemas.microsoft.com/office/powerpoint/2010/main" val="3769502120"/>
      </p:ext>
    </p:extLst>
  </p:cSld>
  <p:clrMapOvr>
    <a:masterClrMapping/>
  </p:clrMapOvr>
  <p:timing>
    <p:tnLst>
      <p:par>
        <p:cTn id="1" dur="indefinite" restart="never" nodeType="tmRoot"/>
      </p:par>
    </p:tnLst>
  </p:timing>
</p:sld>
</file>

<file path=ppt/slides/slide32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39410016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201812050033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201812050039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201812050040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201812050041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201812050042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432 Servicio Geológico Colombiano</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432 Servicio Geológico Colombiano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201812050048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328</a:t>
            </a:fld>
            <a:endParaRPr lang="es-CO"/>
          </a:p>
        </p:txBody>
      </p:sp>
    </p:spTree>
    <p:extLst>
      <p:ext uri="{BB962C8B-B14F-4D97-AF65-F5344CB8AC3E}">
        <p14:creationId xmlns:p14="http://schemas.microsoft.com/office/powerpoint/2010/main" val="392878544"/>
      </p:ext>
    </p:extLst>
  </p:cSld>
  <p:clrMapOvr>
    <a:masterClrMapping/>
  </p:clrMapOvr>
  <p:timing>
    <p:tnLst>
      <p:par>
        <p:cTn id="1" dur="indefinite" restart="never" nodeType="tmRoot"/>
      </p:par>
    </p:tnLst>
  </p:timing>
</p:sld>
</file>

<file path=ppt/slides/slide32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24830865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201812050049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201812050055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201812050056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201812050057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201812050058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201812050064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329</a:t>
            </a:fld>
            <a:endParaRPr lang="es-CO"/>
          </a:p>
        </p:txBody>
      </p:sp>
    </p:spTree>
    <p:extLst>
      <p:ext uri="{BB962C8B-B14F-4D97-AF65-F5344CB8AC3E}">
        <p14:creationId xmlns:p14="http://schemas.microsoft.com/office/powerpoint/2010/main" val="3788514757"/>
      </p:ext>
    </p:extLst>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75793853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201810040109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201810040109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201810040110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201810040110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201810040111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201810040111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201810040112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201810040112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201810040113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201810040113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201810040114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201810040114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201810040115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201810040115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201810040116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201810040116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201810040117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201810040117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201810040118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201810040118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201810040119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326 de 2015 - DANE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326 de 2015 - DANE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201810040119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201810040120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201810040120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201810040121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201810040121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201810040122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201810040122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201810050002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33</a:t>
            </a:fld>
            <a:endParaRPr lang="es-CO"/>
          </a:p>
        </p:txBody>
      </p:sp>
    </p:spTree>
    <p:extLst>
      <p:ext uri="{BB962C8B-B14F-4D97-AF65-F5344CB8AC3E}">
        <p14:creationId xmlns:p14="http://schemas.microsoft.com/office/powerpoint/2010/main" val="830952926"/>
      </p:ext>
    </p:extLst>
  </p:cSld>
  <p:clrMapOvr>
    <a:masterClrMapping/>
  </p:clrMapOvr>
  <p:timing>
    <p:tnLst>
      <p:par>
        <p:cTn id="1" dur="indefinite" restart="never" nodeType="tmRoot"/>
      </p:par>
    </p:tnLst>
  </p:timing>
</p:sld>
</file>

<file path=ppt/slides/slide33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09324678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201812050065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201812050071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201812050072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201812050073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201812050074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432 Servicio Geológico Colombiano</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432 Servicio Geológico Colombiano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201812050079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201812050080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201812050080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330</a:t>
            </a:fld>
            <a:endParaRPr lang="es-CO"/>
          </a:p>
        </p:txBody>
      </p:sp>
    </p:spTree>
    <p:extLst>
      <p:ext uri="{BB962C8B-B14F-4D97-AF65-F5344CB8AC3E}">
        <p14:creationId xmlns:p14="http://schemas.microsoft.com/office/powerpoint/2010/main" val="2230388800"/>
      </p:ext>
    </p:extLst>
  </p:cSld>
  <p:clrMapOvr>
    <a:masterClrMapping/>
  </p:clrMapOvr>
  <p:timing>
    <p:tnLst>
      <p:par>
        <p:cTn id="1" dur="indefinite" restart="never" nodeType="tmRoot"/>
      </p:par>
    </p:tnLst>
  </p:timing>
</p:sld>
</file>

<file path=ppt/slides/slide33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13051184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201812060001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201812060007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201812060008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INPEC Dragoneantes 800 de 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INPEC Dragoneantes 800 de 2018</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201812060009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201812060010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201812060016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331</a:t>
            </a:fld>
            <a:endParaRPr lang="es-CO"/>
          </a:p>
        </p:txBody>
      </p:sp>
    </p:spTree>
    <p:extLst>
      <p:ext uri="{BB962C8B-B14F-4D97-AF65-F5344CB8AC3E}">
        <p14:creationId xmlns:p14="http://schemas.microsoft.com/office/powerpoint/2010/main" val="3913617881"/>
      </p:ext>
    </p:extLst>
  </p:cSld>
  <p:clrMapOvr>
    <a:masterClrMapping/>
  </p:clrMapOvr>
  <p:timing>
    <p:tnLst>
      <p:par>
        <p:cTn id="1" dur="indefinite" restart="never" nodeType="tmRoot"/>
      </p:par>
    </p:tnLst>
  </p:timing>
</p:sld>
</file>

<file path=ppt/slides/slide33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666782997"/>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201812060017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201812060023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201812060024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201812060025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201812060026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201812060032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332</a:t>
            </a:fld>
            <a:endParaRPr lang="es-CO"/>
          </a:p>
        </p:txBody>
      </p:sp>
    </p:spTree>
    <p:extLst>
      <p:ext uri="{BB962C8B-B14F-4D97-AF65-F5344CB8AC3E}">
        <p14:creationId xmlns:p14="http://schemas.microsoft.com/office/powerpoint/2010/main" val="166613811"/>
      </p:ext>
    </p:extLst>
  </p:cSld>
  <p:clrMapOvr>
    <a:masterClrMapping/>
  </p:clrMapOvr>
  <p:timing>
    <p:tnLst>
      <p:par>
        <p:cTn id="1" dur="indefinite" restart="never" nodeType="tmRoot"/>
      </p:par>
    </p:tnLst>
  </p:timing>
</p:sld>
</file>

<file path=ppt/slides/slide33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42412619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201812060033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201812060039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201812060040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201812060041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201812060042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201812060048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333</a:t>
            </a:fld>
            <a:endParaRPr lang="es-CO"/>
          </a:p>
        </p:txBody>
      </p:sp>
    </p:spTree>
    <p:extLst>
      <p:ext uri="{BB962C8B-B14F-4D97-AF65-F5344CB8AC3E}">
        <p14:creationId xmlns:p14="http://schemas.microsoft.com/office/powerpoint/2010/main" val="3024691536"/>
      </p:ext>
    </p:extLst>
  </p:cSld>
  <p:clrMapOvr>
    <a:masterClrMapping/>
  </p:clrMapOvr>
  <p:timing>
    <p:tnLst>
      <p:par>
        <p:cTn id="1" dur="indefinite" restart="never" nodeType="tmRoot"/>
      </p:par>
    </p:tnLst>
  </p:timing>
</p:sld>
</file>

<file path=ppt/slides/slide33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25464442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201812060049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201812060055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201812060056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201812060057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201812060058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201812060064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334</a:t>
            </a:fld>
            <a:endParaRPr lang="es-CO"/>
          </a:p>
        </p:txBody>
      </p:sp>
    </p:spTree>
    <p:extLst>
      <p:ext uri="{BB962C8B-B14F-4D97-AF65-F5344CB8AC3E}">
        <p14:creationId xmlns:p14="http://schemas.microsoft.com/office/powerpoint/2010/main" val="1195211587"/>
      </p:ext>
    </p:extLst>
  </p:cSld>
  <p:clrMapOvr>
    <a:masterClrMapping/>
  </p:clrMapOvr>
  <p:timing>
    <p:tnLst>
      <p:par>
        <p:cTn id="1" dur="indefinite" restart="never" nodeType="tmRoot"/>
      </p:par>
    </p:tnLst>
  </p:timing>
</p:sld>
</file>

<file path=ppt/slides/slide33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15227054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201812060065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201812060071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201812060072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201812060073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201812060074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201812060079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201812060080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201812060080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335</a:t>
            </a:fld>
            <a:endParaRPr lang="es-CO"/>
          </a:p>
        </p:txBody>
      </p:sp>
    </p:spTree>
    <p:extLst>
      <p:ext uri="{BB962C8B-B14F-4D97-AF65-F5344CB8AC3E}">
        <p14:creationId xmlns:p14="http://schemas.microsoft.com/office/powerpoint/2010/main" val="682061611"/>
      </p:ext>
    </p:extLst>
  </p:cSld>
  <p:clrMapOvr>
    <a:masterClrMapping/>
  </p:clrMapOvr>
  <p:timing>
    <p:tnLst>
      <p:par>
        <p:cTn id="1" dur="indefinite" restart="never" nodeType="tmRoot"/>
      </p:par>
    </p:tnLst>
  </p:timing>
</p:sld>
</file>

<file path=ppt/slides/slide33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00874899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201812070001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201812070007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201812070008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201812070009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201812070010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201812070016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336</a:t>
            </a:fld>
            <a:endParaRPr lang="es-CO"/>
          </a:p>
        </p:txBody>
      </p:sp>
    </p:spTree>
    <p:extLst>
      <p:ext uri="{BB962C8B-B14F-4D97-AF65-F5344CB8AC3E}">
        <p14:creationId xmlns:p14="http://schemas.microsoft.com/office/powerpoint/2010/main" val="2367021233"/>
      </p:ext>
    </p:extLst>
  </p:cSld>
  <p:clrMapOvr>
    <a:masterClrMapping/>
  </p:clrMapOvr>
  <p:timing>
    <p:tnLst>
      <p:par>
        <p:cTn id="1" dur="indefinite" restart="never" nodeType="tmRoot"/>
      </p:par>
    </p:tnLst>
  </p:timing>
</p:sld>
</file>

<file path=ppt/slides/slide33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23724787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201812070017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201812070023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201812070024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201812070025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201812070026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201812070032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337</a:t>
            </a:fld>
            <a:endParaRPr lang="es-CO"/>
          </a:p>
        </p:txBody>
      </p:sp>
    </p:spTree>
    <p:extLst>
      <p:ext uri="{BB962C8B-B14F-4D97-AF65-F5344CB8AC3E}">
        <p14:creationId xmlns:p14="http://schemas.microsoft.com/office/powerpoint/2010/main" val="1029972551"/>
      </p:ext>
    </p:extLst>
  </p:cSld>
  <p:clrMapOvr>
    <a:masterClrMapping/>
  </p:clrMapOvr>
  <p:timing>
    <p:tnLst>
      <p:par>
        <p:cTn id="1" dur="indefinite" restart="never" nodeType="tmRoot"/>
      </p:par>
    </p:tnLst>
  </p:timing>
</p:sld>
</file>

<file path=ppt/slides/slide33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51162888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201812070033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201812070039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201812070040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201812070041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201812070042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201812070048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338</a:t>
            </a:fld>
            <a:endParaRPr lang="es-CO"/>
          </a:p>
        </p:txBody>
      </p:sp>
    </p:spTree>
    <p:extLst>
      <p:ext uri="{BB962C8B-B14F-4D97-AF65-F5344CB8AC3E}">
        <p14:creationId xmlns:p14="http://schemas.microsoft.com/office/powerpoint/2010/main" val="2754792238"/>
      </p:ext>
    </p:extLst>
  </p:cSld>
  <p:clrMapOvr>
    <a:masterClrMapping/>
  </p:clrMapOvr>
  <p:timing>
    <p:tnLst>
      <p:par>
        <p:cTn id="1" dur="indefinite" restart="never" nodeType="tmRoot"/>
      </p:par>
    </p:tnLst>
  </p:timing>
</p:sld>
</file>

<file path=ppt/slides/slide33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81067063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201812070049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201812070055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201812070056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201812070057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201812070058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201812070063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201812070063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201812080001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201812080001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339</a:t>
            </a:fld>
            <a:endParaRPr lang="es-CO"/>
          </a:p>
        </p:txBody>
      </p:sp>
    </p:spTree>
    <p:extLst>
      <p:ext uri="{BB962C8B-B14F-4D97-AF65-F5344CB8AC3E}">
        <p14:creationId xmlns:p14="http://schemas.microsoft.com/office/powerpoint/2010/main" val="2370398799"/>
      </p:ext>
    </p:extLst>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60258687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201810050003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201810050009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201810050010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201810050011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201810050012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201810050018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34</a:t>
            </a:fld>
            <a:endParaRPr lang="es-CO"/>
          </a:p>
        </p:txBody>
      </p:sp>
    </p:spTree>
    <p:extLst>
      <p:ext uri="{BB962C8B-B14F-4D97-AF65-F5344CB8AC3E}">
        <p14:creationId xmlns:p14="http://schemas.microsoft.com/office/powerpoint/2010/main" val="3767004733"/>
      </p:ext>
    </p:extLst>
  </p:cSld>
  <p:clrMapOvr>
    <a:masterClrMapping/>
  </p:clrMapOvr>
  <p:timing>
    <p:tnLst>
      <p:par>
        <p:cTn id="1" dur="indefinite" restart="never" nodeType="tmRoot"/>
      </p:par>
    </p:tnLst>
  </p:timing>
</p:sld>
</file>

<file path=ppt/slides/slide34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33811870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201812080002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201812080002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201812080003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201812080003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201812080004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201812080004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201812080005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201812080005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201812080006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201812080006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201812080007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201812080007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201812080008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201812080008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201812080009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201812080009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201812080010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201812080010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201812080011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201812080011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201812080012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201812080012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201812080013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201812080013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201812080014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201812080014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201812080015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201812080015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201812080016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201812080016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201812090001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201812090001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340</a:t>
            </a:fld>
            <a:endParaRPr lang="es-CO"/>
          </a:p>
        </p:txBody>
      </p:sp>
    </p:spTree>
    <p:extLst>
      <p:ext uri="{BB962C8B-B14F-4D97-AF65-F5344CB8AC3E}">
        <p14:creationId xmlns:p14="http://schemas.microsoft.com/office/powerpoint/2010/main" val="337300581"/>
      </p:ext>
    </p:extLst>
  </p:cSld>
  <p:clrMapOvr>
    <a:masterClrMapping/>
  </p:clrMapOvr>
  <p:timing>
    <p:tnLst>
      <p:par>
        <p:cTn id="1" dur="indefinite" restart="never" nodeType="tmRoot"/>
      </p:par>
    </p:tnLst>
  </p:timing>
</p:sld>
</file>

<file path=ppt/slides/slide34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18073117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201812090002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201812090002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201812090003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201812090003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201812090004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201812090004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201812090005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Sugerencia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201812090005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201812090006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201812090006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201812090007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201812090007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201812090008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201812090008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201812090009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201812090009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201812090010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201812090010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201812090011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201812090011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201812090012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201812090012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201812090013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201812090013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201812090014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201812090014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201812090015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201812090015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201812090016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201812090016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201812090017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201812090017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341</a:t>
            </a:fld>
            <a:endParaRPr lang="es-CO"/>
          </a:p>
        </p:txBody>
      </p:sp>
    </p:spTree>
    <p:extLst>
      <p:ext uri="{BB962C8B-B14F-4D97-AF65-F5344CB8AC3E}">
        <p14:creationId xmlns:p14="http://schemas.microsoft.com/office/powerpoint/2010/main" val="62100113"/>
      </p:ext>
    </p:extLst>
  </p:cSld>
  <p:clrMapOvr>
    <a:masterClrMapping/>
  </p:clrMapOvr>
  <p:timing>
    <p:tnLst>
      <p:par>
        <p:cTn id="1" dur="indefinite" restart="never" nodeType="tmRoot"/>
      </p:par>
    </p:tnLst>
  </p:timing>
</p:sld>
</file>

<file path=ppt/slides/slide34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51395993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201812090018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201812090018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201812090019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201812090019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201812090020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201812090020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201812100004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201812100005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201812100006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201812100007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201812100013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342</a:t>
            </a:fld>
            <a:endParaRPr lang="es-CO"/>
          </a:p>
        </p:txBody>
      </p:sp>
    </p:spTree>
    <p:extLst>
      <p:ext uri="{BB962C8B-B14F-4D97-AF65-F5344CB8AC3E}">
        <p14:creationId xmlns:p14="http://schemas.microsoft.com/office/powerpoint/2010/main" val="1932764250"/>
      </p:ext>
    </p:extLst>
  </p:cSld>
  <p:clrMapOvr>
    <a:masterClrMapping/>
  </p:clrMapOvr>
  <p:timing>
    <p:tnLst>
      <p:par>
        <p:cTn id="1" dur="indefinite" restart="never" nodeType="tmRoot"/>
      </p:par>
    </p:tnLst>
  </p:timing>
</p:sld>
</file>

<file path=ppt/slides/slide34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04060746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201812100014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Sugerencia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201812100020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201812100021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201812100022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201812100023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201812100029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343</a:t>
            </a:fld>
            <a:endParaRPr lang="es-CO"/>
          </a:p>
        </p:txBody>
      </p:sp>
    </p:spTree>
    <p:extLst>
      <p:ext uri="{BB962C8B-B14F-4D97-AF65-F5344CB8AC3E}">
        <p14:creationId xmlns:p14="http://schemas.microsoft.com/office/powerpoint/2010/main" val="3868391605"/>
      </p:ext>
    </p:extLst>
  </p:cSld>
  <p:clrMapOvr>
    <a:masterClrMapping/>
  </p:clrMapOvr>
  <p:timing>
    <p:tnLst>
      <p:par>
        <p:cTn id="1" dur="indefinite" restart="never" nodeType="tmRoot"/>
      </p:par>
    </p:tnLst>
  </p:timing>
</p:sld>
</file>

<file path=ppt/slides/slide34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7422641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201812100030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201812100036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201812100037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201812100038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201812100039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201812100045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344</a:t>
            </a:fld>
            <a:endParaRPr lang="es-CO"/>
          </a:p>
        </p:txBody>
      </p:sp>
    </p:spTree>
    <p:extLst>
      <p:ext uri="{BB962C8B-B14F-4D97-AF65-F5344CB8AC3E}">
        <p14:creationId xmlns:p14="http://schemas.microsoft.com/office/powerpoint/2010/main" val="1632620769"/>
      </p:ext>
    </p:extLst>
  </p:cSld>
  <p:clrMapOvr>
    <a:masterClrMapping/>
  </p:clrMapOvr>
  <p:timing>
    <p:tnLst>
      <p:par>
        <p:cTn id="1" dur="indefinite" restart="never" nodeType="tmRoot"/>
      </p:par>
    </p:tnLst>
  </p:timing>
</p:sld>
</file>

<file path=ppt/slides/slide34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55836538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201812100046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201812100052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201812100053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201812100054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201812100055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201812100061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345</a:t>
            </a:fld>
            <a:endParaRPr lang="es-CO"/>
          </a:p>
        </p:txBody>
      </p:sp>
    </p:spTree>
    <p:extLst>
      <p:ext uri="{BB962C8B-B14F-4D97-AF65-F5344CB8AC3E}">
        <p14:creationId xmlns:p14="http://schemas.microsoft.com/office/powerpoint/2010/main" val="1078211168"/>
      </p:ext>
    </p:extLst>
  </p:cSld>
  <p:clrMapOvr>
    <a:masterClrMapping/>
  </p:clrMapOvr>
  <p:timing>
    <p:tnLst>
      <p:par>
        <p:cTn id="1" dur="indefinite" restart="never" nodeType="tmRoot"/>
      </p:par>
    </p:tnLst>
  </p:timing>
</p:sld>
</file>

<file path=ppt/slides/slide34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18875028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201812100062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432 Servicio Geológico Colombiano</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432 Servicio Geológico Colombiano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201812100068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201812100069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201812100070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201812100071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201812100077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346</a:t>
            </a:fld>
            <a:endParaRPr lang="es-CO"/>
          </a:p>
        </p:txBody>
      </p:sp>
    </p:spTree>
    <p:extLst>
      <p:ext uri="{BB962C8B-B14F-4D97-AF65-F5344CB8AC3E}">
        <p14:creationId xmlns:p14="http://schemas.microsoft.com/office/powerpoint/2010/main" val="2709739205"/>
      </p:ext>
    </p:extLst>
  </p:cSld>
  <p:clrMapOvr>
    <a:masterClrMapping/>
  </p:clrMapOvr>
  <p:timing>
    <p:tnLst>
      <p:par>
        <p:cTn id="1" dur="indefinite" restart="never" nodeType="tmRoot"/>
      </p:par>
    </p:tnLst>
  </p:timing>
</p:sld>
</file>

<file path=ppt/slides/slide34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73998444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201812100078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201812100082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201812100084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201812100085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201812100085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201812100086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201812100087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201812100087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201812100088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201812100089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201812100090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201812100091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201812100091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201812110002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347</a:t>
            </a:fld>
            <a:endParaRPr lang="es-CO"/>
          </a:p>
        </p:txBody>
      </p:sp>
    </p:spTree>
    <p:extLst>
      <p:ext uri="{BB962C8B-B14F-4D97-AF65-F5344CB8AC3E}">
        <p14:creationId xmlns:p14="http://schemas.microsoft.com/office/powerpoint/2010/main" val="3834102681"/>
      </p:ext>
    </p:extLst>
  </p:cSld>
  <p:clrMapOvr>
    <a:masterClrMapping/>
  </p:clrMapOvr>
  <p:timing>
    <p:tnLst>
      <p:par>
        <p:cTn id="1" dur="indefinite" restart="never" nodeType="tmRoot"/>
      </p:par>
    </p:tnLst>
  </p:timing>
</p:sld>
</file>

<file path=ppt/slides/slide34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04957380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201812110003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432 Servicio Geológico Colombiano</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432 Servicio Geológico Colombiano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201812110009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201812110010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201812110011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201812110012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201812110018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348</a:t>
            </a:fld>
            <a:endParaRPr lang="es-CO"/>
          </a:p>
        </p:txBody>
      </p:sp>
    </p:spTree>
    <p:extLst>
      <p:ext uri="{BB962C8B-B14F-4D97-AF65-F5344CB8AC3E}">
        <p14:creationId xmlns:p14="http://schemas.microsoft.com/office/powerpoint/2010/main" val="4199058098"/>
      </p:ext>
    </p:extLst>
  </p:cSld>
  <p:clrMapOvr>
    <a:masterClrMapping/>
  </p:clrMapOvr>
  <p:timing>
    <p:tnLst>
      <p:par>
        <p:cTn id="1" dur="indefinite" restart="never" nodeType="tmRoot"/>
      </p:par>
    </p:tnLst>
  </p:timing>
</p:sld>
</file>

<file path=ppt/slides/slide34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103967567"/>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201812110019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201812110025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201812110026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201812110027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201812110028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201812110034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349</a:t>
            </a:fld>
            <a:endParaRPr lang="es-CO"/>
          </a:p>
        </p:txBody>
      </p:sp>
    </p:spTree>
    <p:extLst>
      <p:ext uri="{BB962C8B-B14F-4D97-AF65-F5344CB8AC3E}">
        <p14:creationId xmlns:p14="http://schemas.microsoft.com/office/powerpoint/2010/main" val="291559075"/>
      </p:ext>
    </p:extLst>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13711925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201810050019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201810050025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201810050026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201810050027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201810050028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201810050034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35</a:t>
            </a:fld>
            <a:endParaRPr lang="es-CO"/>
          </a:p>
        </p:txBody>
      </p:sp>
    </p:spTree>
    <p:extLst>
      <p:ext uri="{BB962C8B-B14F-4D97-AF65-F5344CB8AC3E}">
        <p14:creationId xmlns:p14="http://schemas.microsoft.com/office/powerpoint/2010/main" val="3506279634"/>
      </p:ext>
    </p:extLst>
  </p:cSld>
  <p:clrMapOvr>
    <a:masterClrMapping/>
  </p:clrMapOvr>
  <p:timing>
    <p:tnLst>
      <p:par>
        <p:cTn id="1" dur="indefinite" restart="never" nodeType="tmRoot"/>
      </p:par>
    </p:tnLst>
  </p:timing>
</p:sld>
</file>

<file path=ppt/slides/slide35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11425056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201812110035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201812110041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201812110042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201812110043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201812110044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201812110050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350</a:t>
            </a:fld>
            <a:endParaRPr lang="es-CO"/>
          </a:p>
        </p:txBody>
      </p:sp>
    </p:spTree>
    <p:extLst>
      <p:ext uri="{BB962C8B-B14F-4D97-AF65-F5344CB8AC3E}">
        <p14:creationId xmlns:p14="http://schemas.microsoft.com/office/powerpoint/2010/main" val="4116057347"/>
      </p:ext>
    </p:extLst>
  </p:cSld>
  <p:clrMapOvr>
    <a:masterClrMapping/>
  </p:clrMapOvr>
  <p:timing>
    <p:tnLst>
      <p:par>
        <p:cTn id="1" dur="indefinite" restart="never" nodeType="tmRoot"/>
      </p:par>
    </p:tnLst>
  </p:timing>
</p:sld>
</file>

<file path=ppt/slides/slide35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6462969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201812110051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201812110057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201812110058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201812110059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201812110060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201812110066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351</a:t>
            </a:fld>
            <a:endParaRPr lang="es-CO"/>
          </a:p>
        </p:txBody>
      </p:sp>
    </p:spTree>
    <p:extLst>
      <p:ext uri="{BB962C8B-B14F-4D97-AF65-F5344CB8AC3E}">
        <p14:creationId xmlns:p14="http://schemas.microsoft.com/office/powerpoint/2010/main" val="2155550608"/>
      </p:ext>
    </p:extLst>
  </p:cSld>
  <p:clrMapOvr>
    <a:masterClrMapping/>
  </p:clrMapOvr>
  <p:timing>
    <p:tnLst>
      <p:par>
        <p:cTn id="1" dur="indefinite" restart="never" nodeType="tmRoot"/>
      </p:par>
    </p:tnLst>
  </p:timing>
</p:sld>
</file>

<file path=ppt/slides/slide35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19620097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201812110067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201812110073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201812110074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201812110075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201812110076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201812110082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352</a:t>
            </a:fld>
            <a:endParaRPr lang="es-CO"/>
          </a:p>
        </p:txBody>
      </p:sp>
    </p:spTree>
    <p:extLst>
      <p:ext uri="{BB962C8B-B14F-4D97-AF65-F5344CB8AC3E}">
        <p14:creationId xmlns:p14="http://schemas.microsoft.com/office/powerpoint/2010/main" val="3589068214"/>
      </p:ext>
    </p:extLst>
  </p:cSld>
  <p:clrMapOvr>
    <a:masterClrMapping/>
  </p:clrMapOvr>
  <p:timing>
    <p:tnLst>
      <p:par>
        <p:cTn id="1" dur="indefinite" restart="never" nodeType="tmRoot"/>
      </p:par>
    </p:tnLst>
  </p:timing>
</p:sld>
</file>

<file path=ppt/slides/slide35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64729610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201812110083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201812110085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201812110086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201812110087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201812110088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201812110089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201812110090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201812110090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201812110091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201812110091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201812120001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201812120007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353</a:t>
            </a:fld>
            <a:endParaRPr lang="es-CO"/>
          </a:p>
        </p:txBody>
      </p:sp>
    </p:spTree>
    <p:extLst>
      <p:ext uri="{BB962C8B-B14F-4D97-AF65-F5344CB8AC3E}">
        <p14:creationId xmlns:p14="http://schemas.microsoft.com/office/powerpoint/2010/main" val="2981015267"/>
      </p:ext>
    </p:extLst>
  </p:cSld>
  <p:clrMapOvr>
    <a:masterClrMapping/>
  </p:clrMapOvr>
  <p:timing>
    <p:tnLst>
      <p:par>
        <p:cTn id="1" dur="indefinite" restart="never" nodeType="tmRoot"/>
      </p:par>
    </p:tnLst>
  </p:timing>
</p:sld>
</file>

<file path=ppt/slides/slide35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86716233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201812120008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201812120014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201812120015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201812120016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201812120017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Dirección de Apoyo Corporativo - Talento Humano</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Dirección de Apoyo Corporativo - Talento Humano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201812120023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354</a:t>
            </a:fld>
            <a:endParaRPr lang="es-CO"/>
          </a:p>
        </p:txBody>
      </p:sp>
    </p:spTree>
    <p:extLst>
      <p:ext uri="{BB962C8B-B14F-4D97-AF65-F5344CB8AC3E}">
        <p14:creationId xmlns:p14="http://schemas.microsoft.com/office/powerpoint/2010/main" val="3336132583"/>
      </p:ext>
    </p:extLst>
  </p:cSld>
  <p:clrMapOvr>
    <a:masterClrMapping/>
  </p:clrMapOvr>
  <p:timing>
    <p:tnLst>
      <p:par>
        <p:cTn id="1" dur="indefinite" restart="never" nodeType="tmRoot"/>
      </p:par>
    </p:tnLst>
  </p:timing>
</p:sld>
</file>

<file path=ppt/slides/slide35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12418531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201812120024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201812120030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201812120031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201812120032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201812120033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201812120039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355</a:t>
            </a:fld>
            <a:endParaRPr lang="es-CO"/>
          </a:p>
        </p:txBody>
      </p:sp>
    </p:spTree>
    <p:extLst>
      <p:ext uri="{BB962C8B-B14F-4D97-AF65-F5344CB8AC3E}">
        <p14:creationId xmlns:p14="http://schemas.microsoft.com/office/powerpoint/2010/main" val="1296113037"/>
      </p:ext>
    </p:extLst>
  </p:cSld>
  <p:clrMapOvr>
    <a:masterClrMapping/>
  </p:clrMapOvr>
  <p:timing>
    <p:tnLst>
      <p:par>
        <p:cTn id="1" dur="indefinite" restart="never" nodeType="tmRoot"/>
      </p:par>
    </p:tnLst>
  </p:timing>
</p:sld>
</file>

<file path=ppt/slides/slide35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19682393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201812120040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201812120046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201812120047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201812120048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201812120049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201812120055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356</a:t>
            </a:fld>
            <a:endParaRPr lang="es-CO"/>
          </a:p>
        </p:txBody>
      </p:sp>
    </p:spTree>
    <p:extLst>
      <p:ext uri="{BB962C8B-B14F-4D97-AF65-F5344CB8AC3E}">
        <p14:creationId xmlns:p14="http://schemas.microsoft.com/office/powerpoint/2010/main" val="1781309028"/>
      </p:ext>
    </p:extLst>
  </p:cSld>
  <p:clrMapOvr>
    <a:masterClrMapping/>
  </p:clrMapOvr>
  <p:timing>
    <p:tnLst>
      <p:par>
        <p:cTn id="1" dur="indefinite" restart="never" nodeType="tmRoot"/>
      </p:par>
    </p:tnLst>
  </p:timing>
</p:sld>
</file>

<file path=ppt/slides/slide35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43251053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201812120056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201812120062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201812120063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201812120064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201812120065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201812120071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357</a:t>
            </a:fld>
            <a:endParaRPr lang="es-CO"/>
          </a:p>
        </p:txBody>
      </p:sp>
    </p:spTree>
    <p:extLst>
      <p:ext uri="{BB962C8B-B14F-4D97-AF65-F5344CB8AC3E}">
        <p14:creationId xmlns:p14="http://schemas.microsoft.com/office/powerpoint/2010/main" val="2792269559"/>
      </p:ext>
    </p:extLst>
  </p:cSld>
  <p:clrMapOvr>
    <a:masterClrMapping/>
  </p:clrMapOvr>
  <p:timing>
    <p:tnLst>
      <p:par>
        <p:cTn id="1" dur="indefinite" restart="never" nodeType="tmRoot"/>
      </p:par>
    </p:tnLst>
  </p:timing>
</p:sld>
</file>

<file path=ppt/slides/slide35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37138227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201812120072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201812120078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201812120079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201812120080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201812120081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201812120082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201812120085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201812120086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201812120087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358</a:t>
            </a:fld>
            <a:endParaRPr lang="es-CO"/>
          </a:p>
        </p:txBody>
      </p:sp>
    </p:spTree>
    <p:extLst>
      <p:ext uri="{BB962C8B-B14F-4D97-AF65-F5344CB8AC3E}">
        <p14:creationId xmlns:p14="http://schemas.microsoft.com/office/powerpoint/2010/main" val="262679625"/>
      </p:ext>
    </p:extLst>
  </p:cSld>
  <p:clrMapOvr>
    <a:masterClrMapping/>
  </p:clrMapOvr>
  <p:timing>
    <p:tnLst>
      <p:par>
        <p:cTn id="1" dur="indefinite" restart="never" nodeType="tmRoot"/>
      </p:par>
    </p:tnLst>
  </p:timing>
</p:sld>
</file>

<file path=ppt/slides/slide35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82480155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201812120088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201812120088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201812120089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201812120090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201812120091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201812120092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201812120093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201812120094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201812120095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201812120095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201812120096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201812120096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201812120097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201812120097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201812120098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201812120098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201812120099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201812120099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201812120100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201812120100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201812120101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201812120101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201812120102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201812120102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201812120103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201812120103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359</a:t>
            </a:fld>
            <a:endParaRPr lang="es-CO"/>
          </a:p>
        </p:txBody>
      </p:sp>
    </p:spTree>
    <p:extLst>
      <p:ext uri="{BB962C8B-B14F-4D97-AF65-F5344CB8AC3E}">
        <p14:creationId xmlns:p14="http://schemas.microsoft.com/office/powerpoint/2010/main" val="1975490473"/>
      </p:ext>
    </p:extLst>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96562980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201810050035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201810050041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201810050042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Felicitación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201810050043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201810050044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250 de 2012 - INPEC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250 de 2012 - INPEC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201810050050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36</a:t>
            </a:fld>
            <a:endParaRPr lang="es-CO"/>
          </a:p>
        </p:txBody>
      </p:sp>
    </p:spTree>
    <p:extLst>
      <p:ext uri="{BB962C8B-B14F-4D97-AF65-F5344CB8AC3E}">
        <p14:creationId xmlns:p14="http://schemas.microsoft.com/office/powerpoint/2010/main" val="362715414"/>
      </p:ext>
    </p:extLst>
  </p:cSld>
  <p:clrMapOvr>
    <a:masterClrMapping/>
  </p:clrMapOvr>
  <p:timing>
    <p:tnLst>
      <p:par>
        <p:cTn id="1" dur="indefinite" restart="never" nodeType="tmRoot"/>
      </p:par>
    </p:tnLst>
  </p:timing>
</p:sld>
</file>

<file path=ppt/slides/slide36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62584637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201812120104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201812120104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201812120105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201812120105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201812120106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201812120106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201812120107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201812120107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201812120108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201812120108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201812120109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201812120109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201812130001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201812130002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201812130003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201812130004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201812130010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360</a:t>
            </a:fld>
            <a:endParaRPr lang="es-CO"/>
          </a:p>
        </p:txBody>
      </p:sp>
    </p:spTree>
    <p:extLst>
      <p:ext uri="{BB962C8B-B14F-4D97-AF65-F5344CB8AC3E}">
        <p14:creationId xmlns:p14="http://schemas.microsoft.com/office/powerpoint/2010/main" val="2191699908"/>
      </p:ext>
    </p:extLst>
  </p:cSld>
  <p:clrMapOvr>
    <a:masterClrMapping/>
  </p:clrMapOvr>
  <p:timing>
    <p:tnLst>
      <p:par>
        <p:cTn id="1" dur="indefinite" restart="never" nodeType="tmRoot"/>
      </p:par>
    </p:tnLst>
  </p:timing>
</p:sld>
</file>

<file path=ppt/slides/slide36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07532617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201812130011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201812130017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201812130018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201812130019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201812130020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201812130026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361</a:t>
            </a:fld>
            <a:endParaRPr lang="es-CO"/>
          </a:p>
        </p:txBody>
      </p:sp>
    </p:spTree>
    <p:extLst>
      <p:ext uri="{BB962C8B-B14F-4D97-AF65-F5344CB8AC3E}">
        <p14:creationId xmlns:p14="http://schemas.microsoft.com/office/powerpoint/2010/main" val="780408311"/>
      </p:ext>
    </p:extLst>
  </p:cSld>
  <p:clrMapOvr>
    <a:masterClrMapping/>
  </p:clrMapOvr>
  <p:timing>
    <p:tnLst>
      <p:par>
        <p:cTn id="1" dur="indefinite" restart="never" nodeType="tmRoot"/>
      </p:par>
    </p:tnLst>
  </p:timing>
</p:sld>
</file>

<file path=ppt/slides/slide36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00158870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201812130027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201812130033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201812130034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201812130035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201812130036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201812130042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362</a:t>
            </a:fld>
            <a:endParaRPr lang="es-CO"/>
          </a:p>
        </p:txBody>
      </p:sp>
    </p:spTree>
    <p:extLst>
      <p:ext uri="{BB962C8B-B14F-4D97-AF65-F5344CB8AC3E}">
        <p14:creationId xmlns:p14="http://schemas.microsoft.com/office/powerpoint/2010/main" val="457666830"/>
      </p:ext>
    </p:extLst>
  </p:cSld>
  <p:clrMapOvr>
    <a:masterClrMapping/>
  </p:clrMapOvr>
  <p:timing>
    <p:tnLst>
      <p:par>
        <p:cTn id="1" dur="indefinite" restart="never" nodeType="tmRoot"/>
      </p:par>
    </p:tnLst>
  </p:timing>
</p:sld>
</file>

<file path=ppt/slides/slide36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86087578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201812130043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201812130049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201812130050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201812130051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201812130052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201812130058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363</a:t>
            </a:fld>
            <a:endParaRPr lang="es-CO"/>
          </a:p>
        </p:txBody>
      </p:sp>
    </p:spTree>
    <p:extLst>
      <p:ext uri="{BB962C8B-B14F-4D97-AF65-F5344CB8AC3E}">
        <p14:creationId xmlns:p14="http://schemas.microsoft.com/office/powerpoint/2010/main" val="1839949571"/>
      </p:ext>
    </p:extLst>
  </p:cSld>
  <p:clrMapOvr>
    <a:masterClrMapping/>
  </p:clrMapOvr>
  <p:timing>
    <p:tnLst>
      <p:par>
        <p:cTn id="1" dur="indefinite" restart="never" nodeType="tmRoot"/>
      </p:par>
    </p:tnLst>
  </p:timing>
</p:sld>
</file>

<file path=ppt/slides/slide36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65652043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201812130059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201812130065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201812130066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201812130067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201812130068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201812130074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364</a:t>
            </a:fld>
            <a:endParaRPr lang="es-CO"/>
          </a:p>
        </p:txBody>
      </p:sp>
    </p:spTree>
    <p:extLst>
      <p:ext uri="{BB962C8B-B14F-4D97-AF65-F5344CB8AC3E}">
        <p14:creationId xmlns:p14="http://schemas.microsoft.com/office/powerpoint/2010/main" val="3540169679"/>
      </p:ext>
    </p:extLst>
  </p:cSld>
  <p:clrMapOvr>
    <a:masterClrMapping/>
  </p:clrMapOvr>
  <p:timing>
    <p:tnLst>
      <p:par>
        <p:cTn id="1" dur="indefinite" restart="never" nodeType="tmRoot"/>
      </p:par>
    </p:tnLst>
  </p:timing>
</p:sld>
</file>

<file path=ppt/slides/slide36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00350218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201812130075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201812130080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201812130080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201812140001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201812140002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201812140003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201812140004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201812140010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365</a:t>
            </a:fld>
            <a:endParaRPr lang="es-CO"/>
          </a:p>
        </p:txBody>
      </p:sp>
    </p:spTree>
    <p:extLst>
      <p:ext uri="{BB962C8B-B14F-4D97-AF65-F5344CB8AC3E}">
        <p14:creationId xmlns:p14="http://schemas.microsoft.com/office/powerpoint/2010/main" val="1380659499"/>
      </p:ext>
    </p:extLst>
  </p:cSld>
  <p:clrMapOvr>
    <a:masterClrMapping/>
  </p:clrMapOvr>
  <p:timing>
    <p:tnLst>
      <p:par>
        <p:cTn id="1" dur="indefinite" restart="never" nodeType="tmRoot"/>
      </p:par>
    </p:tnLst>
  </p:timing>
</p:sld>
</file>

<file path=ppt/slides/slide36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670854057"/>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201812140011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201812140017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201812140018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201812140019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201812140020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201812140026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366</a:t>
            </a:fld>
            <a:endParaRPr lang="es-CO"/>
          </a:p>
        </p:txBody>
      </p:sp>
    </p:spTree>
    <p:extLst>
      <p:ext uri="{BB962C8B-B14F-4D97-AF65-F5344CB8AC3E}">
        <p14:creationId xmlns:p14="http://schemas.microsoft.com/office/powerpoint/2010/main" val="2667094481"/>
      </p:ext>
    </p:extLst>
  </p:cSld>
  <p:clrMapOvr>
    <a:masterClrMapping/>
  </p:clrMapOvr>
  <p:timing>
    <p:tnLst>
      <p:par>
        <p:cTn id="1" dur="indefinite" restart="never" nodeType="tmRoot"/>
      </p:par>
    </p:tnLst>
  </p:timing>
</p:sld>
</file>

<file path=ppt/slides/slide36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43777651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201812140027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201812140033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201812140034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201812140035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201812140036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Felicitación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201812140042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367</a:t>
            </a:fld>
            <a:endParaRPr lang="es-CO"/>
          </a:p>
        </p:txBody>
      </p:sp>
    </p:spTree>
    <p:extLst>
      <p:ext uri="{BB962C8B-B14F-4D97-AF65-F5344CB8AC3E}">
        <p14:creationId xmlns:p14="http://schemas.microsoft.com/office/powerpoint/2010/main" val="3711075017"/>
      </p:ext>
    </p:extLst>
  </p:cSld>
  <p:clrMapOvr>
    <a:masterClrMapping/>
  </p:clrMapOvr>
  <p:timing>
    <p:tnLst>
      <p:par>
        <p:cTn id="1" dur="indefinite" restart="never" nodeType="tmRoot"/>
      </p:par>
    </p:tnLst>
  </p:timing>
</p:sld>
</file>

<file path=ppt/slides/slide36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16551699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201812140043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201812140049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201812140050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201812140051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201812140052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201812140058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368</a:t>
            </a:fld>
            <a:endParaRPr lang="es-CO"/>
          </a:p>
        </p:txBody>
      </p:sp>
    </p:spTree>
    <p:extLst>
      <p:ext uri="{BB962C8B-B14F-4D97-AF65-F5344CB8AC3E}">
        <p14:creationId xmlns:p14="http://schemas.microsoft.com/office/powerpoint/2010/main" val="1913752159"/>
      </p:ext>
    </p:extLst>
  </p:cSld>
  <p:clrMapOvr>
    <a:masterClrMapping/>
  </p:clrMapOvr>
  <p:timing>
    <p:tnLst>
      <p:par>
        <p:cTn id="1" dur="indefinite" restart="never" nodeType="tmRoot"/>
      </p:par>
    </p:tnLst>
  </p:timing>
</p:sld>
</file>

<file path=ppt/slides/slide36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775760037"/>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201812140059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201812140065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201812140066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201812140067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201812140068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201812140072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201812140072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201812160001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201812160001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201812160002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201812160002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369</a:t>
            </a:fld>
            <a:endParaRPr lang="es-CO"/>
          </a:p>
        </p:txBody>
      </p:sp>
    </p:spTree>
    <p:extLst>
      <p:ext uri="{BB962C8B-B14F-4D97-AF65-F5344CB8AC3E}">
        <p14:creationId xmlns:p14="http://schemas.microsoft.com/office/powerpoint/2010/main" val="3422030110"/>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51976446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201810050051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201810050057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201810050058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Felicitación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201810050059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201810050060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201810050066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37</a:t>
            </a:fld>
            <a:endParaRPr lang="es-CO"/>
          </a:p>
        </p:txBody>
      </p:sp>
    </p:spTree>
    <p:extLst>
      <p:ext uri="{BB962C8B-B14F-4D97-AF65-F5344CB8AC3E}">
        <p14:creationId xmlns:p14="http://schemas.microsoft.com/office/powerpoint/2010/main" val="1614065519"/>
      </p:ext>
    </p:extLst>
  </p:cSld>
  <p:clrMapOvr>
    <a:masterClrMapping/>
  </p:clrMapOvr>
  <p:timing>
    <p:tnLst>
      <p:par>
        <p:cTn id="1" dur="indefinite" restart="never" nodeType="tmRoot"/>
      </p:par>
    </p:tnLst>
  </p:timing>
</p:sld>
</file>

<file path=ppt/slides/slide37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03885464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201812160003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201812160003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201812160004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201812160004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201812160005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201812160005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201812160006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201812160006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201812160007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201812160007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201812170002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201812170003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201812170004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201812170005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201812170011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370</a:t>
            </a:fld>
            <a:endParaRPr lang="es-CO"/>
          </a:p>
        </p:txBody>
      </p:sp>
    </p:spTree>
    <p:extLst>
      <p:ext uri="{BB962C8B-B14F-4D97-AF65-F5344CB8AC3E}">
        <p14:creationId xmlns:p14="http://schemas.microsoft.com/office/powerpoint/2010/main" val="524765799"/>
      </p:ext>
    </p:extLst>
  </p:cSld>
  <p:clrMapOvr>
    <a:masterClrMapping/>
  </p:clrMapOvr>
  <p:timing>
    <p:tnLst>
      <p:par>
        <p:cTn id="1" dur="indefinite" restart="never" nodeType="tmRoot"/>
      </p:par>
    </p:tnLst>
  </p:timing>
</p:sld>
</file>

<file path=ppt/slides/slide37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56944944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201812170012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201812170018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201812170019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201812170020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201812170021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201812170027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371</a:t>
            </a:fld>
            <a:endParaRPr lang="es-CO"/>
          </a:p>
        </p:txBody>
      </p:sp>
    </p:spTree>
    <p:extLst>
      <p:ext uri="{BB962C8B-B14F-4D97-AF65-F5344CB8AC3E}">
        <p14:creationId xmlns:p14="http://schemas.microsoft.com/office/powerpoint/2010/main" val="1899010521"/>
      </p:ext>
    </p:extLst>
  </p:cSld>
  <p:clrMapOvr>
    <a:masterClrMapping/>
  </p:clrMapOvr>
  <p:timing>
    <p:tnLst>
      <p:par>
        <p:cTn id="1" dur="indefinite" restart="never" nodeType="tmRoot"/>
      </p:par>
    </p:tnLst>
  </p:timing>
</p:sld>
</file>

<file path=ppt/slides/slide37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48531498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201812170028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201812170034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201812170035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201812170036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201812170037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201812170043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372</a:t>
            </a:fld>
            <a:endParaRPr lang="es-CO"/>
          </a:p>
        </p:txBody>
      </p:sp>
    </p:spTree>
    <p:extLst>
      <p:ext uri="{BB962C8B-B14F-4D97-AF65-F5344CB8AC3E}">
        <p14:creationId xmlns:p14="http://schemas.microsoft.com/office/powerpoint/2010/main" val="581434743"/>
      </p:ext>
    </p:extLst>
  </p:cSld>
  <p:clrMapOvr>
    <a:masterClrMapping/>
  </p:clrMapOvr>
  <p:timing>
    <p:tnLst>
      <p:par>
        <p:cTn id="1" dur="indefinite" restart="never" nodeType="tmRoot"/>
      </p:par>
    </p:tnLst>
  </p:timing>
</p:sld>
</file>

<file path=ppt/slides/slide37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68697746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201812170044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201812170050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201812170051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201812170052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201812170053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201812170059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373</a:t>
            </a:fld>
            <a:endParaRPr lang="es-CO"/>
          </a:p>
        </p:txBody>
      </p:sp>
    </p:spTree>
    <p:extLst>
      <p:ext uri="{BB962C8B-B14F-4D97-AF65-F5344CB8AC3E}">
        <p14:creationId xmlns:p14="http://schemas.microsoft.com/office/powerpoint/2010/main" val="3508801547"/>
      </p:ext>
    </p:extLst>
  </p:cSld>
  <p:clrMapOvr>
    <a:masterClrMapping/>
  </p:clrMapOvr>
  <p:timing>
    <p:tnLst>
      <p:par>
        <p:cTn id="1" dur="indefinite" restart="never" nodeType="tmRoot"/>
      </p:par>
    </p:tnLst>
  </p:timing>
</p:sld>
</file>

<file path=ppt/slides/slide37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99686809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201812170060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201812170066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201812170067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201812170068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201812170069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201812170074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201812170075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201812170075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374</a:t>
            </a:fld>
            <a:endParaRPr lang="es-CO"/>
          </a:p>
        </p:txBody>
      </p:sp>
    </p:spTree>
    <p:extLst>
      <p:ext uri="{BB962C8B-B14F-4D97-AF65-F5344CB8AC3E}">
        <p14:creationId xmlns:p14="http://schemas.microsoft.com/office/powerpoint/2010/main" val="4120912248"/>
      </p:ext>
    </p:extLst>
  </p:cSld>
  <p:clrMapOvr>
    <a:masterClrMapping/>
  </p:clrMapOvr>
  <p:timing>
    <p:tnLst>
      <p:par>
        <p:cTn id="1" dur="indefinite" restart="never" nodeType="tmRoot"/>
      </p:par>
    </p:tnLst>
  </p:timing>
</p:sld>
</file>

<file path=ppt/slides/slide37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77823821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201812180001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201812180007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201812180008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201812180009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201812180010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201812180016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375</a:t>
            </a:fld>
            <a:endParaRPr lang="es-CO"/>
          </a:p>
        </p:txBody>
      </p:sp>
    </p:spTree>
    <p:extLst>
      <p:ext uri="{BB962C8B-B14F-4D97-AF65-F5344CB8AC3E}">
        <p14:creationId xmlns:p14="http://schemas.microsoft.com/office/powerpoint/2010/main" val="2313223823"/>
      </p:ext>
    </p:extLst>
  </p:cSld>
  <p:clrMapOvr>
    <a:masterClrMapping/>
  </p:clrMapOvr>
  <p:timing>
    <p:tnLst>
      <p:par>
        <p:cTn id="1" dur="indefinite" restart="never" nodeType="tmRoot"/>
      </p:par>
    </p:tnLst>
  </p:timing>
</p:sld>
</file>

<file path=ppt/slides/slide37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85408447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201812180017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201812180023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201812180024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201812180025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201812180026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201812180032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376</a:t>
            </a:fld>
            <a:endParaRPr lang="es-CO"/>
          </a:p>
        </p:txBody>
      </p:sp>
    </p:spTree>
    <p:extLst>
      <p:ext uri="{BB962C8B-B14F-4D97-AF65-F5344CB8AC3E}">
        <p14:creationId xmlns:p14="http://schemas.microsoft.com/office/powerpoint/2010/main" val="3223553600"/>
      </p:ext>
    </p:extLst>
  </p:cSld>
  <p:clrMapOvr>
    <a:masterClrMapping/>
  </p:clrMapOvr>
  <p:timing>
    <p:tnLst>
      <p:par>
        <p:cTn id="1" dur="indefinite" restart="never" nodeType="tmRoot"/>
      </p:par>
    </p:tnLst>
  </p:timing>
</p:sld>
</file>

<file path=ppt/slides/slide37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82253809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201812180033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201812180039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201812180040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201812180041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201812180042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201812180048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377</a:t>
            </a:fld>
            <a:endParaRPr lang="es-CO"/>
          </a:p>
        </p:txBody>
      </p:sp>
    </p:spTree>
    <p:extLst>
      <p:ext uri="{BB962C8B-B14F-4D97-AF65-F5344CB8AC3E}">
        <p14:creationId xmlns:p14="http://schemas.microsoft.com/office/powerpoint/2010/main" val="1204612475"/>
      </p:ext>
    </p:extLst>
  </p:cSld>
  <p:clrMapOvr>
    <a:masterClrMapping/>
  </p:clrMapOvr>
  <p:timing>
    <p:tnLst>
      <p:par>
        <p:cTn id="1" dur="indefinite" restart="never" nodeType="tmRoot"/>
      </p:par>
    </p:tnLst>
  </p:timing>
</p:sld>
</file>

<file path=ppt/slides/slide37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7701468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201812180049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201812180055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201812180056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201812180057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201812180058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201812180064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378</a:t>
            </a:fld>
            <a:endParaRPr lang="es-CO"/>
          </a:p>
        </p:txBody>
      </p:sp>
    </p:spTree>
    <p:extLst>
      <p:ext uri="{BB962C8B-B14F-4D97-AF65-F5344CB8AC3E}">
        <p14:creationId xmlns:p14="http://schemas.microsoft.com/office/powerpoint/2010/main" val="164373178"/>
      </p:ext>
    </p:extLst>
  </p:cSld>
  <p:clrMapOvr>
    <a:masterClrMapping/>
  </p:clrMapOvr>
  <p:timing>
    <p:tnLst>
      <p:par>
        <p:cTn id="1" dur="indefinite" restart="never" nodeType="tmRoot"/>
      </p:par>
    </p:tnLst>
  </p:timing>
</p:sld>
</file>

<file path=ppt/slides/slide37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79724655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201812180065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201812180071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201812180072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201812180073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201812180074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201812180078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201812180078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201812190002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379</a:t>
            </a:fld>
            <a:endParaRPr lang="es-CO"/>
          </a:p>
        </p:txBody>
      </p:sp>
    </p:spTree>
    <p:extLst>
      <p:ext uri="{BB962C8B-B14F-4D97-AF65-F5344CB8AC3E}">
        <p14:creationId xmlns:p14="http://schemas.microsoft.com/office/powerpoint/2010/main" val="731979900"/>
      </p:ext>
    </p:extLst>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13196252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201810050067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201810050073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201810050074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201810050075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201810050076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201810050082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38</a:t>
            </a:fld>
            <a:endParaRPr lang="es-CO"/>
          </a:p>
        </p:txBody>
      </p:sp>
    </p:spTree>
    <p:extLst>
      <p:ext uri="{BB962C8B-B14F-4D97-AF65-F5344CB8AC3E}">
        <p14:creationId xmlns:p14="http://schemas.microsoft.com/office/powerpoint/2010/main" val="91593409"/>
      </p:ext>
    </p:extLst>
  </p:cSld>
  <p:clrMapOvr>
    <a:masterClrMapping/>
  </p:clrMapOvr>
  <p:timing>
    <p:tnLst>
      <p:par>
        <p:cTn id="1" dur="indefinite" restart="never" nodeType="tmRoot"/>
      </p:par>
    </p:tnLst>
  </p:timing>
</p:sld>
</file>

<file path=ppt/slides/slide38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19045121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201812190003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201812190009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201812190010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201812190011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201812190012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201812190018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380</a:t>
            </a:fld>
            <a:endParaRPr lang="es-CO"/>
          </a:p>
        </p:txBody>
      </p:sp>
    </p:spTree>
    <p:extLst>
      <p:ext uri="{BB962C8B-B14F-4D97-AF65-F5344CB8AC3E}">
        <p14:creationId xmlns:p14="http://schemas.microsoft.com/office/powerpoint/2010/main" val="2350448234"/>
      </p:ext>
    </p:extLst>
  </p:cSld>
  <p:clrMapOvr>
    <a:masterClrMapping/>
  </p:clrMapOvr>
  <p:timing>
    <p:tnLst>
      <p:par>
        <p:cTn id="1" dur="indefinite" restart="never" nodeType="tmRoot"/>
      </p:par>
    </p:tnLst>
  </p:timing>
</p:sld>
</file>

<file path=ppt/slides/slide38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50703401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201812190019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201812190025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201812190026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201812190027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201812190028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201812190034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381</a:t>
            </a:fld>
            <a:endParaRPr lang="es-CO"/>
          </a:p>
        </p:txBody>
      </p:sp>
    </p:spTree>
    <p:extLst>
      <p:ext uri="{BB962C8B-B14F-4D97-AF65-F5344CB8AC3E}">
        <p14:creationId xmlns:p14="http://schemas.microsoft.com/office/powerpoint/2010/main" val="2049167271"/>
      </p:ext>
    </p:extLst>
  </p:cSld>
  <p:clrMapOvr>
    <a:masterClrMapping/>
  </p:clrMapOvr>
  <p:timing>
    <p:tnLst>
      <p:par>
        <p:cTn id="1" dur="indefinite" restart="never" nodeType="tmRoot"/>
      </p:par>
    </p:tnLst>
  </p:timing>
</p:sld>
</file>

<file path=ppt/slides/slide38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62944074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201812190035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201812190041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201812190042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201812190043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201812190044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201812190050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382</a:t>
            </a:fld>
            <a:endParaRPr lang="es-CO"/>
          </a:p>
        </p:txBody>
      </p:sp>
    </p:spTree>
    <p:extLst>
      <p:ext uri="{BB962C8B-B14F-4D97-AF65-F5344CB8AC3E}">
        <p14:creationId xmlns:p14="http://schemas.microsoft.com/office/powerpoint/2010/main" val="2902378819"/>
      </p:ext>
    </p:extLst>
  </p:cSld>
  <p:clrMapOvr>
    <a:masterClrMapping/>
  </p:clrMapOvr>
  <p:timing>
    <p:tnLst>
      <p:par>
        <p:cTn id="1" dur="indefinite" restart="never" nodeType="tmRoot"/>
      </p:par>
    </p:tnLst>
  </p:timing>
</p:sld>
</file>

<file path=ppt/slides/slide38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04897372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201812190051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201812190057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201812190058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201812190059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201812190060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201812190066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383</a:t>
            </a:fld>
            <a:endParaRPr lang="es-CO"/>
          </a:p>
        </p:txBody>
      </p:sp>
    </p:spTree>
    <p:extLst>
      <p:ext uri="{BB962C8B-B14F-4D97-AF65-F5344CB8AC3E}">
        <p14:creationId xmlns:p14="http://schemas.microsoft.com/office/powerpoint/2010/main" val="1563606832"/>
      </p:ext>
    </p:extLst>
  </p:cSld>
  <p:clrMapOvr>
    <a:masterClrMapping/>
  </p:clrMapOvr>
  <p:timing>
    <p:tnLst>
      <p:par>
        <p:cTn id="1" dur="indefinite" restart="never" nodeType="tmRoot"/>
      </p:par>
    </p:tnLst>
  </p:timing>
</p:sld>
</file>

<file path=ppt/slides/slide38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54217672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201812190067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201812190073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201812190074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201812190075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201812190076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201812190082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201812190082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384</a:t>
            </a:fld>
            <a:endParaRPr lang="es-CO"/>
          </a:p>
        </p:txBody>
      </p:sp>
    </p:spTree>
    <p:extLst>
      <p:ext uri="{BB962C8B-B14F-4D97-AF65-F5344CB8AC3E}">
        <p14:creationId xmlns:p14="http://schemas.microsoft.com/office/powerpoint/2010/main" val="2576765577"/>
      </p:ext>
    </p:extLst>
  </p:cSld>
  <p:clrMapOvr>
    <a:masterClrMapping/>
  </p:clrMapOvr>
  <p:timing>
    <p:tnLst>
      <p:par>
        <p:cTn id="1" dur="indefinite" restart="never" nodeType="tmRoot"/>
      </p:par>
    </p:tnLst>
  </p:timing>
</p:sld>
</file>

<file path=ppt/slides/slide38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54806681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201812190083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201812190083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201812200006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201812200007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201812200008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201812200009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201812200015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385</a:t>
            </a:fld>
            <a:endParaRPr lang="es-CO"/>
          </a:p>
        </p:txBody>
      </p:sp>
    </p:spTree>
    <p:extLst>
      <p:ext uri="{BB962C8B-B14F-4D97-AF65-F5344CB8AC3E}">
        <p14:creationId xmlns:p14="http://schemas.microsoft.com/office/powerpoint/2010/main" val="3999643072"/>
      </p:ext>
    </p:extLst>
  </p:cSld>
  <p:clrMapOvr>
    <a:masterClrMapping/>
  </p:clrMapOvr>
  <p:timing>
    <p:tnLst>
      <p:par>
        <p:cTn id="1" dur="indefinite" restart="never" nodeType="tmRoot"/>
      </p:par>
    </p:tnLst>
  </p:timing>
</p:sld>
</file>

<file path=ppt/slides/slide38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08970159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201812200016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201812200022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201812200023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201812200024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201812200025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201812200031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386</a:t>
            </a:fld>
            <a:endParaRPr lang="es-CO"/>
          </a:p>
        </p:txBody>
      </p:sp>
    </p:spTree>
    <p:extLst>
      <p:ext uri="{BB962C8B-B14F-4D97-AF65-F5344CB8AC3E}">
        <p14:creationId xmlns:p14="http://schemas.microsoft.com/office/powerpoint/2010/main" val="1895515951"/>
      </p:ext>
    </p:extLst>
  </p:cSld>
  <p:clrMapOvr>
    <a:masterClrMapping/>
  </p:clrMapOvr>
  <p:timing>
    <p:tnLst>
      <p:par>
        <p:cTn id="1" dur="indefinite" restart="never" nodeType="tmRoot"/>
      </p:par>
    </p:tnLst>
  </p:timing>
</p:sld>
</file>

<file path=ppt/slides/slide38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55414072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201812200032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201812200038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201812200039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201812200040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201812200041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201812200047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387</a:t>
            </a:fld>
            <a:endParaRPr lang="es-CO"/>
          </a:p>
        </p:txBody>
      </p:sp>
    </p:spTree>
    <p:extLst>
      <p:ext uri="{BB962C8B-B14F-4D97-AF65-F5344CB8AC3E}">
        <p14:creationId xmlns:p14="http://schemas.microsoft.com/office/powerpoint/2010/main" val="1998095510"/>
      </p:ext>
    </p:extLst>
  </p:cSld>
  <p:clrMapOvr>
    <a:masterClrMapping/>
  </p:clrMapOvr>
  <p:timing>
    <p:tnLst>
      <p:par>
        <p:cTn id="1" dur="indefinite" restart="never" nodeType="tmRoot"/>
      </p:par>
    </p:tnLst>
  </p:timing>
</p:sld>
</file>

<file path=ppt/slides/slide38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63018407"/>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201812200048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256 a 314 de 2013 - Contralorias Territoriales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256 a 314 de 2013 - Contralorias Territoriales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201812200054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201812200055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201812200056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201812200056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201812210001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201812210007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388</a:t>
            </a:fld>
            <a:endParaRPr lang="es-CO"/>
          </a:p>
        </p:txBody>
      </p:sp>
    </p:spTree>
    <p:extLst>
      <p:ext uri="{BB962C8B-B14F-4D97-AF65-F5344CB8AC3E}">
        <p14:creationId xmlns:p14="http://schemas.microsoft.com/office/powerpoint/2010/main" val="790969652"/>
      </p:ext>
    </p:extLst>
  </p:cSld>
  <p:clrMapOvr>
    <a:masterClrMapping/>
  </p:clrMapOvr>
  <p:timing>
    <p:tnLst>
      <p:par>
        <p:cTn id="1" dur="indefinite" restart="never" nodeType="tmRoot"/>
      </p:par>
    </p:tnLst>
  </p:timing>
</p:sld>
</file>

<file path=ppt/slides/slide38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39367406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201812210008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201812210014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201812210015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201812210016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201812210017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201812210023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389</a:t>
            </a:fld>
            <a:endParaRPr lang="es-CO"/>
          </a:p>
        </p:txBody>
      </p:sp>
    </p:spTree>
    <p:extLst>
      <p:ext uri="{BB962C8B-B14F-4D97-AF65-F5344CB8AC3E}">
        <p14:creationId xmlns:p14="http://schemas.microsoft.com/office/powerpoint/2010/main" val="3019458706"/>
      </p:ext>
    </p:extLst>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12844196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201810050083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201810050085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201810050086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201810050087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201810050088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201810050089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201810050090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201810050090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201810050091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201810050092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201810050092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201810050093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201810050094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201810050094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201810060001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201810060001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201810060002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201810060002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201810060003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201810060003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201810060004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201810060004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39</a:t>
            </a:fld>
            <a:endParaRPr lang="es-CO"/>
          </a:p>
        </p:txBody>
      </p:sp>
    </p:spTree>
    <p:extLst>
      <p:ext uri="{BB962C8B-B14F-4D97-AF65-F5344CB8AC3E}">
        <p14:creationId xmlns:p14="http://schemas.microsoft.com/office/powerpoint/2010/main" val="1865022376"/>
      </p:ext>
    </p:extLst>
  </p:cSld>
  <p:clrMapOvr>
    <a:masterClrMapping/>
  </p:clrMapOvr>
  <p:timing>
    <p:tnLst>
      <p:par>
        <p:cTn id="1" dur="indefinite" restart="never" nodeType="tmRoot"/>
      </p:par>
    </p:tnLst>
  </p:timing>
</p:sld>
</file>

<file path=ppt/slides/slide39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27701644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201812210024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201812210030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201812210031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201812210032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201812210033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201812210039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390</a:t>
            </a:fld>
            <a:endParaRPr lang="es-CO"/>
          </a:p>
        </p:txBody>
      </p:sp>
    </p:spTree>
    <p:extLst>
      <p:ext uri="{BB962C8B-B14F-4D97-AF65-F5344CB8AC3E}">
        <p14:creationId xmlns:p14="http://schemas.microsoft.com/office/powerpoint/2010/main" val="1477090100"/>
      </p:ext>
    </p:extLst>
  </p:cSld>
  <p:clrMapOvr>
    <a:masterClrMapping/>
  </p:clrMapOvr>
  <p:timing>
    <p:tnLst>
      <p:par>
        <p:cTn id="1" dur="indefinite" restart="never" nodeType="tmRoot"/>
      </p:par>
    </p:tnLst>
  </p:timing>
</p:sld>
</file>

<file path=ppt/slides/slide39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964041957"/>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201812210040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201812210046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201812210047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201812210048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201812210049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201812210055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201812210055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391</a:t>
            </a:fld>
            <a:endParaRPr lang="es-CO"/>
          </a:p>
        </p:txBody>
      </p:sp>
    </p:spTree>
    <p:extLst>
      <p:ext uri="{BB962C8B-B14F-4D97-AF65-F5344CB8AC3E}">
        <p14:creationId xmlns:p14="http://schemas.microsoft.com/office/powerpoint/2010/main" val="4238156665"/>
      </p:ext>
    </p:extLst>
  </p:cSld>
  <p:clrMapOvr>
    <a:masterClrMapping/>
  </p:clrMapOvr>
  <p:timing>
    <p:tnLst>
      <p:par>
        <p:cTn id="1" dur="indefinite" restart="never" nodeType="tmRoot"/>
      </p:par>
    </p:tnLst>
  </p:timing>
</p:sld>
</file>

<file path=ppt/slides/slide39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720736717"/>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201812210056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201812210056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201812220001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201812220001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201812220002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201812220002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201812220003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201812220003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201812220004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201812220004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201812220005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201812220005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201812220006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201812220006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201812220007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201812220007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201812220008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201812220008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201812220009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201812220009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201812220010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201812220010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201812220011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201812220011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201812220012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201812220012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201812220013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201812220013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201812220014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201812220014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201812220015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201812220015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392</a:t>
            </a:fld>
            <a:endParaRPr lang="es-CO"/>
          </a:p>
        </p:txBody>
      </p:sp>
    </p:spTree>
    <p:extLst>
      <p:ext uri="{BB962C8B-B14F-4D97-AF65-F5344CB8AC3E}">
        <p14:creationId xmlns:p14="http://schemas.microsoft.com/office/powerpoint/2010/main" val="1617357270"/>
      </p:ext>
    </p:extLst>
  </p:cSld>
  <p:clrMapOvr>
    <a:masterClrMapping/>
  </p:clrMapOvr>
  <p:timing>
    <p:tnLst>
      <p:par>
        <p:cTn id="1" dur="indefinite" restart="never" nodeType="tmRoot"/>
      </p:par>
    </p:tnLst>
  </p:timing>
</p:sld>
</file>

<file path=ppt/slides/slide39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1952715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201812220016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201812220016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201812220017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201812220017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201812220018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201812220018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201812230001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201812230001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201812230002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201812230002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201812230003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201812230003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201812230004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201812230004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201812230005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201812230005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201812230006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201812230006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201812230007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201812230007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201812230008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201812230008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201812230009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201812230009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201812230010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201812230010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201812230011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201812230011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201812230012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201812230012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201812240001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393</a:t>
            </a:fld>
            <a:endParaRPr lang="es-CO"/>
          </a:p>
        </p:txBody>
      </p:sp>
    </p:spTree>
    <p:extLst>
      <p:ext uri="{BB962C8B-B14F-4D97-AF65-F5344CB8AC3E}">
        <p14:creationId xmlns:p14="http://schemas.microsoft.com/office/powerpoint/2010/main" val="1735691021"/>
      </p:ext>
    </p:extLst>
  </p:cSld>
  <p:clrMapOvr>
    <a:masterClrMapping/>
  </p:clrMapOvr>
  <p:timing>
    <p:tnLst>
      <p:par>
        <p:cTn id="1" dur="indefinite" restart="never" nodeType="tmRoot"/>
      </p:par>
    </p:tnLst>
  </p:timing>
</p:sld>
</file>

<file path=ppt/slides/slide39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93738091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201812240002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201812240008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201812240009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201812240010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201812240011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201812240017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394</a:t>
            </a:fld>
            <a:endParaRPr lang="es-CO"/>
          </a:p>
        </p:txBody>
      </p:sp>
    </p:spTree>
    <p:extLst>
      <p:ext uri="{BB962C8B-B14F-4D97-AF65-F5344CB8AC3E}">
        <p14:creationId xmlns:p14="http://schemas.microsoft.com/office/powerpoint/2010/main" val="1884508499"/>
      </p:ext>
    </p:extLst>
  </p:cSld>
  <p:clrMapOvr>
    <a:masterClrMapping/>
  </p:clrMapOvr>
  <p:timing>
    <p:tnLst>
      <p:par>
        <p:cTn id="1" dur="indefinite" restart="never" nodeType="tmRoot"/>
      </p:par>
    </p:tnLst>
  </p:timing>
</p:sld>
</file>

<file path=ppt/slides/slide39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64462152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201812240018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201812240024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201812240025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201812240026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201812240027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201812240033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395</a:t>
            </a:fld>
            <a:endParaRPr lang="es-CO"/>
          </a:p>
        </p:txBody>
      </p:sp>
    </p:spTree>
    <p:extLst>
      <p:ext uri="{BB962C8B-B14F-4D97-AF65-F5344CB8AC3E}">
        <p14:creationId xmlns:p14="http://schemas.microsoft.com/office/powerpoint/2010/main" val="4090033373"/>
      </p:ext>
    </p:extLst>
  </p:cSld>
  <p:clrMapOvr>
    <a:masterClrMapping/>
  </p:clrMapOvr>
  <p:timing>
    <p:tnLst>
      <p:par>
        <p:cTn id="1" dur="indefinite" restart="never" nodeType="tmRoot"/>
      </p:par>
    </p:tnLst>
  </p:timing>
</p:sld>
</file>

<file path=ppt/slides/slide39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70548119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201812240034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201812240040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201812240041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201812240042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201812240042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201812240043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201812240043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201812250001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201812250001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201812250002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201812250002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201812250003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201812250003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201812250004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201812250004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201812250005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201812250005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201812250006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201812250006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396</a:t>
            </a:fld>
            <a:endParaRPr lang="es-CO"/>
          </a:p>
        </p:txBody>
      </p:sp>
    </p:spTree>
    <p:extLst>
      <p:ext uri="{BB962C8B-B14F-4D97-AF65-F5344CB8AC3E}">
        <p14:creationId xmlns:p14="http://schemas.microsoft.com/office/powerpoint/2010/main" val="4097525481"/>
      </p:ext>
    </p:extLst>
  </p:cSld>
  <p:clrMapOvr>
    <a:masterClrMapping/>
  </p:clrMapOvr>
  <p:timing>
    <p:tnLst>
      <p:par>
        <p:cTn id="1" dur="indefinite" restart="never" nodeType="tmRoot"/>
      </p:par>
    </p:tnLst>
  </p:timing>
</p:sld>
</file>

<file path=ppt/slides/slide39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26546916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201812250007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201812250007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201812250008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201812250008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201812250009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201812250009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201812250010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201812250010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201812250011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201812250011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201812250012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201812250012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201812250013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201812250013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201812250014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201812250014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201812250015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201812250015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201812250016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201812250016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201812260006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397</a:t>
            </a:fld>
            <a:endParaRPr lang="es-CO"/>
          </a:p>
        </p:txBody>
      </p:sp>
    </p:spTree>
    <p:extLst>
      <p:ext uri="{BB962C8B-B14F-4D97-AF65-F5344CB8AC3E}">
        <p14:creationId xmlns:p14="http://schemas.microsoft.com/office/powerpoint/2010/main" val="4098355327"/>
      </p:ext>
    </p:extLst>
  </p:cSld>
  <p:clrMapOvr>
    <a:masterClrMapping/>
  </p:clrMapOvr>
  <p:timing>
    <p:tnLst>
      <p:par>
        <p:cTn id="1" dur="indefinite" restart="never" nodeType="tmRoot"/>
      </p:par>
    </p:tnLst>
  </p:timing>
</p:sld>
</file>

<file path=ppt/slides/slide39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15921487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201812260007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201812260013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201812260014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201812260015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201812260016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201812260022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398</a:t>
            </a:fld>
            <a:endParaRPr lang="es-CO"/>
          </a:p>
        </p:txBody>
      </p:sp>
    </p:spTree>
    <p:extLst>
      <p:ext uri="{BB962C8B-B14F-4D97-AF65-F5344CB8AC3E}">
        <p14:creationId xmlns:p14="http://schemas.microsoft.com/office/powerpoint/2010/main" val="1015037341"/>
      </p:ext>
    </p:extLst>
  </p:cSld>
  <p:clrMapOvr>
    <a:masterClrMapping/>
  </p:clrMapOvr>
  <p:timing>
    <p:tnLst>
      <p:par>
        <p:cTn id="1" dur="indefinite" restart="never" nodeType="tmRoot"/>
      </p:par>
    </p:tnLst>
  </p:timing>
</p:sld>
</file>

<file path=ppt/slides/slide39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36947176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201812260023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Felicitación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201812260029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201812260030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201812260031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201812260032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201812260038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399</a:t>
            </a:fld>
            <a:endParaRPr lang="es-CO"/>
          </a:p>
        </p:txBody>
      </p:sp>
    </p:spTree>
    <p:extLst>
      <p:ext uri="{BB962C8B-B14F-4D97-AF65-F5344CB8AC3E}">
        <p14:creationId xmlns:p14="http://schemas.microsoft.com/office/powerpoint/2010/main" val="278538288"/>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987070921"/>
              </p:ext>
            </p:extLst>
          </p:nvPr>
        </p:nvGraphicFramePr>
        <p:xfrm>
          <a:off x="539551" y="1340767"/>
          <a:ext cx="8208913" cy="4752526"/>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4079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a:effectLst/>
                          <a:latin typeface="Arial" panose="020B0604020202020204" pitchFamily="34" charset="0"/>
                          <a:cs typeface="Arial" panose="020B0604020202020204" pitchFamily="34" charset="0"/>
                        </a:rPr>
                        <a:t>TÉRMINO PARA RESPONDER (DÍAS HÁBILES)</a:t>
                      </a:r>
                      <a:endParaRPr lang="es-CO"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340798">
                <a:tc>
                  <a:txBody>
                    <a:bodyPr/>
                    <a:lstStyle/>
                    <a:p>
                      <a:pPr algn="ctr" fontAlgn="ctr"/>
                      <a:r>
                        <a:rPr lang="es-ES" sz="700" b="0" i="0" u="none" strike="noStrike" dirty="0">
                          <a:solidFill>
                            <a:srgbClr val="000000"/>
                          </a:solidFill>
                          <a:effectLst/>
                          <a:latin typeface="Arial" panose="020B0604020202020204" pitchFamily="34" charset="0"/>
                        </a:rPr>
                        <a:t>201810010033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201810010033</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201810010034</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201810010035</a:t>
                      </a:r>
                    </a:p>
                  </a:txBody>
                  <a:tcPr marL="9525" marR="9525" marT="9525" marB="0" anchor="ctr"/>
                </a:tc>
              </a:tr>
              <a:tr h="501874">
                <a:tc>
                  <a:txBody>
                    <a:bodyPr/>
                    <a:lstStyle/>
                    <a:p>
                      <a:pPr algn="ctr" fontAlgn="ctr"/>
                      <a:r>
                        <a:rPr lang="es-ES" sz="700" b="0" i="0" u="none" strike="noStrike">
                          <a:solidFill>
                            <a:srgbClr val="000000"/>
                          </a:solidFill>
                          <a:effectLst/>
                          <a:latin typeface="Arial" panose="020B0604020202020204" pitchFamily="34" charset="0"/>
                        </a:rPr>
                        <a:t>201810010036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201810010036</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201810010037</a:t>
                      </a:r>
                    </a:p>
                  </a:txBody>
                  <a:tcPr marL="9525" marR="9525" marT="9525" marB="0" anchor="ctr"/>
                </a:tc>
              </a:tr>
              <a:tr h="501874">
                <a:tc>
                  <a:txBody>
                    <a:bodyPr/>
                    <a:lstStyle/>
                    <a:p>
                      <a:pPr algn="ctr" fontAlgn="ctr"/>
                      <a:r>
                        <a:rPr lang="es-ES" sz="700" b="0" i="0" u="none" strike="noStrike">
                          <a:solidFill>
                            <a:srgbClr val="000000"/>
                          </a:solidFill>
                          <a:effectLst/>
                          <a:latin typeface="Arial" panose="020B0604020202020204" pitchFamily="34" charset="0"/>
                        </a:rPr>
                        <a:t>201810010038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201810010038</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201810010039</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201810010040</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201810010041</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201810010042</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201810010043</a:t>
                      </a:r>
                    </a:p>
                  </a:txBody>
                  <a:tcPr marL="9525" marR="9525" marT="9525" marB="0" anchor="ctr"/>
                </a:tc>
              </a:tr>
              <a:tr h="340798">
                <a:tc>
                  <a:txBody>
                    <a:bodyPr/>
                    <a:lstStyle/>
                    <a:p>
                      <a:pPr algn="ctr" fontAlgn="ctr"/>
                      <a:r>
                        <a:rPr lang="es-ES" sz="700" b="0" i="0" u="none" strike="noStrike" dirty="0">
                          <a:solidFill>
                            <a:srgbClr val="000000"/>
                          </a:solidFill>
                          <a:effectLst/>
                          <a:latin typeface="Arial" panose="020B0604020202020204" pitchFamily="34" charset="0"/>
                        </a:rPr>
                        <a:t>201810010044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201810010044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a:t>
            </a:fld>
            <a:endParaRPr lang="es-CO"/>
          </a:p>
        </p:txBody>
      </p:sp>
    </p:spTree>
    <p:extLst>
      <p:ext uri="{BB962C8B-B14F-4D97-AF65-F5344CB8AC3E}">
        <p14:creationId xmlns:p14="http://schemas.microsoft.com/office/powerpoint/2010/main" val="9365055"/>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79996997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201810060005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201810060005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201810060006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201810060006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201810060007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201810060007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201810060008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201810060008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201810060009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201810060009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201810060010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201810060010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201810060011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201810060011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201810060012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201810060012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201810060013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201810060013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201810060014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201810060014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201810060015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201810060015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201810060016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201810060016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201810060017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201810060017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201810060018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201810060018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201810060019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201810060019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201810060020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201810060020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40</a:t>
            </a:fld>
            <a:endParaRPr lang="es-CO"/>
          </a:p>
        </p:txBody>
      </p:sp>
    </p:spTree>
    <p:extLst>
      <p:ext uri="{BB962C8B-B14F-4D97-AF65-F5344CB8AC3E}">
        <p14:creationId xmlns:p14="http://schemas.microsoft.com/office/powerpoint/2010/main" val="3827881485"/>
      </p:ext>
    </p:extLst>
  </p:cSld>
  <p:clrMapOvr>
    <a:masterClrMapping/>
  </p:clrMapOvr>
  <p:timing>
    <p:tnLst>
      <p:par>
        <p:cTn id="1" dur="indefinite" restart="never" nodeType="tmRoot"/>
      </p:par>
    </p:tnLst>
  </p:timing>
</p:sld>
</file>

<file path=ppt/slides/slide40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00692005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201812260039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201812260045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201812260046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201812260047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201812260048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201812260054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400</a:t>
            </a:fld>
            <a:endParaRPr lang="es-CO"/>
          </a:p>
        </p:txBody>
      </p:sp>
    </p:spTree>
    <p:extLst>
      <p:ext uri="{BB962C8B-B14F-4D97-AF65-F5344CB8AC3E}">
        <p14:creationId xmlns:p14="http://schemas.microsoft.com/office/powerpoint/2010/main" val="3353164531"/>
      </p:ext>
    </p:extLst>
  </p:cSld>
  <p:clrMapOvr>
    <a:masterClrMapping/>
  </p:clrMapOvr>
  <p:timing>
    <p:tnLst>
      <p:par>
        <p:cTn id="1" dur="indefinite" restart="never" nodeType="tmRoot"/>
      </p:par>
    </p:tnLst>
  </p:timing>
</p:sld>
</file>

<file path=ppt/slides/slide40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38774658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201812260055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201812260061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201812260062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201812260063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201812260064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201812260070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401</a:t>
            </a:fld>
            <a:endParaRPr lang="es-CO"/>
          </a:p>
        </p:txBody>
      </p:sp>
    </p:spTree>
    <p:extLst>
      <p:ext uri="{BB962C8B-B14F-4D97-AF65-F5344CB8AC3E}">
        <p14:creationId xmlns:p14="http://schemas.microsoft.com/office/powerpoint/2010/main" val="1117589690"/>
      </p:ext>
    </p:extLst>
  </p:cSld>
  <p:clrMapOvr>
    <a:masterClrMapping/>
  </p:clrMapOvr>
  <p:timing>
    <p:tnLst>
      <p:par>
        <p:cTn id="1" dur="indefinite" restart="never" nodeType="tmRoot"/>
      </p:par>
    </p:tnLst>
  </p:timing>
</p:sld>
</file>

<file path=ppt/slides/slide40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00255508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201812260071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201812260077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201812260078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201812260079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201812260080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201812260082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201812260085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Sugerencia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201812260086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402</a:t>
            </a:fld>
            <a:endParaRPr lang="es-CO"/>
          </a:p>
        </p:txBody>
      </p:sp>
    </p:spTree>
    <p:extLst>
      <p:ext uri="{BB962C8B-B14F-4D97-AF65-F5344CB8AC3E}">
        <p14:creationId xmlns:p14="http://schemas.microsoft.com/office/powerpoint/2010/main" val="2885841132"/>
      </p:ext>
    </p:extLst>
  </p:cSld>
  <p:clrMapOvr>
    <a:masterClrMapping/>
  </p:clrMapOvr>
  <p:timing>
    <p:tnLst>
      <p:par>
        <p:cTn id="1" dur="indefinite" restart="never" nodeType="tmRoot"/>
      </p:par>
    </p:tnLst>
  </p:timing>
</p:sld>
</file>

<file path=ppt/slides/slide40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70992855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201812260087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201812260087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201812260088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201812260089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201812260090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201812260091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201812260092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201812260093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201812260094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201812260094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201812260095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201812260095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201812260096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201812260096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201812260097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201812260097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201812260098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201812260098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201812260099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201812260099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201812260100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201812260100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201812260101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201812260101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201812260102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Sugerencia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201812260102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403</a:t>
            </a:fld>
            <a:endParaRPr lang="es-CO"/>
          </a:p>
        </p:txBody>
      </p:sp>
    </p:spTree>
    <p:extLst>
      <p:ext uri="{BB962C8B-B14F-4D97-AF65-F5344CB8AC3E}">
        <p14:creationId xmlns:p14="http://schemas.microsoft.com/office/powerpoint/2010/main" val="681239587"/>
      </p:ext>
    </p:extLst>
  </p:cSld>
  <p:clrMapOvr>
    <a:masterClrMapping/>
  </p:clrMapOvr>
  <p:timing>
    <p:tnLst>
      <p:par>
        <p:cTn id="1" dur="indefinite" restart="never" nodeType="tmRoot"/>
      </p:par>
    </p:tnLst>
  </p:timing>
</p:sld>
</file>

<file path=ppt/slides/slide40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62098328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201812260103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201812260103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201812260104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201812260104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201812260105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201812260105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201812260106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201812260106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201812260107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201812260107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201812260108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201812260108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201812260109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201812260109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201812270001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201812270002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201812270003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201812270009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404</a:t>
            </a:fld>
            <a:endParaRPr lang="es-CO"/>
          </a:p>
        </p:txBody>
      </p:sp>
    </p:spTree>
    <p:extLst>
      <p:ext uri="{BB962C8B-B14F-4D97-AF65-F5344CB8AC3E}">
        <p14:creationId xmlns:p14="http://schemas.microsoft.com/office/powerpoint/2010/main" val="2611319092"/>
      </p:ext>
    </p:extLst>
  </p:cSld>
  <p:clrMapOvr>
    <a:masterClrMapping/>
  </p:clrMapOvr>
  <p:timing>
    <p:tnLst>
      <p:par>
        <p:cTn id="1" dur="indefinite" restart="never" nodeType="tmRoot"/>
      </p:par>
    </p:tnLst>
  </p:timing>
</p:sld>
</file>

<file path=ppt/slides/slide40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79684481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201812270010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201812270016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201812270017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201812270018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201812270019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201812270025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405</a:t>
            </a:fld>
            <a:endParaRPr lang="es-CO"/>
          </a:p>
        </p:txBody>
      </p:sp>
    </p:spTree>
    <p:extLst>
      <p:ext uri="{BB962C8B-B14F-4D97-AF65-F5344CB8AC3E}">
        <p14:creationId xmlns:p14="http://schemas.microsoft.com/office/powerpoint/2010/main" val="3379482829"/>
      </p:ext>
    </p:extLst>
  </p:cSld>
  <p:clrMapOvr>
    <a:masterClrMapping/>
  </p:clrMapOvr>
  <p:timing>
    <p:tnLst>
      <p:par>
        <p:cTn id="1" dur="indefinite" restart="never" nodeType="tmRoot"/>
      </p:par>
    </p:tnLst>
  </p:timing>
</p:sld>
</file>

<file path=ppt/slides/slide40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7831220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201812270026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201812270032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201812270033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201812270034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201812270035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INPEC Dragoneantes 800 de 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INPEC Dragoneantes 800 de 2018</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201812270041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406</a:t>
            </a:fld>
            <a:endParaRPr lang="es-CO"/>
          </a:p>
        </p:txBody>
      </p:sp>
    </p:spTree>
    <p:extLst>
      <p:ext uri="{BB962C8B-B14F-4D97-AF65-F5344CB8AC3E}">
        <p14:creationId xmlns:p14="http://schemas.microsoft.com/office/powerpoint/2010/main" val="3417010800"/>
      </p:ext>
    </p:extLst>
  </p:cSld>
  <p:clrMapOvr>
    <a:masterClrMapping/>
  </p:clrMapOvr>
  <p:timing>
    <p:tnLst>
      <p:par>
        <p:cTn id="1" dur="indefinite" restart="never" nodeType="tmRoot"/>
      </p:par>
    </p:tnLst>
  </p:timing>
</p:sld>
</file>

<file path=ppt/slides/slide40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04546034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201812270042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323 de 2014 - Planeación Distrital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323 de 2014 - Planeación Distrital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201812270048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201812270049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201812270050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201812270051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201812270057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407</a:t>
            </a:fld>
            <a:endParaRPr lang="es-CO"/>
          </a:p>
        </p:txBody>
      </p:sp>
    </p:spTree>
    <p:extLst>
      <p:ext uri="{BB962C8B-B14F-4D97-AF65-F5344CB8AC3E}">
        <p14:creationId xmlns:p14="http://schemas.microsoft.com/office/powerpoint/2010/main" val="640008967"/>
      </p:ext>
    </p:extLst>
  </p:cSld>
  <p:clrMapOvr>
    <a:masterClrMapping/>
  </p:clrMapOvr>
  <p:timing>
    <p:tnLst>
      <p:par>
        <p:cTn id="1" dur="indefinite" restart="never" nodeType="tmRoot"/>
      </p:par>
    </p:tnLst>
  </p:timing>
</p:sld>
</file>

<file path=ppt/slides/slide40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320971007"/>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201812270058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201812270064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201812270065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201812270066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201812270067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201812270073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408</a:t>
            </a:fld>
            <a:endParaRPr lang="es-CO"/>
          </a:p>
        </p:txBody>
      </p:sp>
    </p:spTree>
    <p:extLst>
      <p:ext uri="{BB962C8B-B14F-4D97-AF65-F5344CB8AC3E}">
        <p14:creationId xmlns:p14="http://schemas.microsoft.com/office/powerpoint/2010/main" val="3997475154"/>
      </p:ext>
    </p:extLst>
  </p:cSld>
  <p:clrMapOvr>
    <a:masterClrMapping/>
  </p:clrMapOvr>
  <p:timing>
    <p:tnLst>
      <p:par>
        <p:cTn id="1" dur="indefinite" restart="never" nodeType="tmRoot"/>
      </p:par>
    </p:tnLst>
  </p:timing>
</p:sld>
</file>

<file path=ppt/slides/slide40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56985487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201812270074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201812270080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201812270081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201812270082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201812270083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201812270085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201812270086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201812270087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201812270088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201812270089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409</a:t>
            </a:fld>
            <a:endParaRPr lang="es-CO"/>
          </a:p>
        </p:txBody>
      </p:sp>
    </p:spTree>
    <p:extLst>
      <p:ext uri="{BB962C8B-B14F-4D97-AF65-F5344CB8AC3E}">
        <p14:creationId xmlns:p14="http://schemas.microsoft.com/office/powerpoint/2010/main" val="1065017283"/>
      </p:ext>
    </p:extLst>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527443047"/>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201810070001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201810070001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201810070002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201810070002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201810070003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201810070003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201810070004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201810070004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201810070005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201810070005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201810070006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201810070006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201810070007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201810070007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201810070008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201810070008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201810070009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201810070009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201810070010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201810070010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201810070011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201810070011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201810070012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201810070012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201810070013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201810070013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201810070014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201810070014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201810070015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201810070015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201810070016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201810070016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41</a:t>
            </a:fld>
            <a:endParaRPr lang="es-CO"/>
          </a:p>
        </p:txBody>
      </p:sp>
    </p:spTree>
    <p:extLst>
      <p:ext uri="{BB962C8B-B14F-4D97-AF65-F5344CB8AC3E}">
        <p14:creationId xmlns:p14="http://schemas.microsoft.com/office/powerpoint/2010/main" val="394788660"/>
      </p:ext>
    </p:extLst>
  </p:cSld>
  <p:clrMapOvr>
    <a:masterClrMapping/>
  </p:clrMapOvr>
  <p:timing>
    <p:tnLst>
      <p:par>
        <p:cTn id="1" dur="indefinite" restart="never" nodeType="tmRoot"/>
      </p:par>
    </p:tnLst>
  </p:timing>
</p:sld>
</file>

<file path=ppt/slides/slide41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12108634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201812270090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201812270090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201812270091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201812270092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201812270093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201812270094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201812270095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201812270095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201812270096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201812270096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201812270097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201812270097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201812270098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201812270098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201812270099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201812270099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201812270100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201812270100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201812270101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201812270101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201812270102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201812270102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201812270103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201812270103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201812270104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201812270104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201812270105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201812270105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410</a:t>
            </a:fld>
            <a:endParaRPr lang="es-CO"/>
          </a:p>
        </p:txBody>
      </p:sp>
    </p:spTree>
    <p:extLst>
      <p:ext uri="{BB962C8B-B14F-4D97-AF65-F5344CB8AC3E}">
        <p14:creationId xmlns:p14="http://schemas.microsoft.com/office/powerpoint/2010/main" val="4278487666"/>
      </p:ext>
    </p:extLst>
  </p:cSld>
  <p:clrMapOvr>
    <a:masterClrMapping/>
  </p:clrMapOvr>
  <p:timing>
    <p:tnLst>
      <p:par>
        <p:cTn id="1" dur="indefinite" restart="never" nodeType="tmRoot"/>
      </p:par>
    </p:tnLst>
  </p:timing>
</p:sld>
</file>

<file path=ppt/slides/slide41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1611822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201812270106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201812270106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201812270107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201812270107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201812270108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201812270108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201812270109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201812270109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201812270110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201812270110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201812270111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201812270111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201812270112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201812270112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201812270113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201812270113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201812270114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201812270114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201812270115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201812270115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201812270116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201812270116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201812270117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201812270117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201812270118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201812270118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201812270119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201812270119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201812270120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201812270120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201812270121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201812270121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411</a:t>
            </a:fld>
            <a:endParaRPr lang="es-CO"/>
          </a:p>
        </p:txBody>
      </p:sp>
    </p:spTree>
    <p:extLst>
      <p:ext uri="{BB962C8B-B14F-4D97-AF65-F5344CB8AC3E}">
        <p14:creationId xmlns:p14="http://schemas.microsoft.com/office/powerpoint/2010/main" val="3900718741"/>
      </p:ext>
    </p:extLst>
  </p:cSld>
  <p:clrMapOvr>
    <a:masterClrMapping/>
  </p:clrMapOvr>
  <p:timing>
    <p:tnLst>
      <p:par>
        <p:cTn id="1" dur="indefinite" restart="never" nodeType="tmRoot"/>
      </p:par>
    </p:tnLst>
  </p:timing>
</p:sld>
</file>

<file path=ppt/slides/slide41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41803018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201812280001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201812280007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201812280008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201812280009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201812280010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201812280016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412</a:t>
            </a:fld>
            <a:endParaRPr lang="es-CO"/>
          </a:p>
        </p:txBody>
      </p:sp>
    </p:spTree>
    <p:extLst>
      <p:ext uri="{BB962C8B-B14F-4D97-AF65-F5344CB8AC3E}">
        <p14:creationId xmlns:p14="http://schemas.microsoft.com/office/powerpoint/2010/main" val="1562585489"/>
      </p:ext>
    </p:extLst>
  </p:cSld>
  <p:clrMapOvr>
    <a:masterClrMapping/>
  </p:clrMapOvr>
  <p:timing>
    <p:tnLst>
      <p:par>
        <p:cTn id="1" dur="indefinite" restart="never" nodeType="tmRoot"/>
      </p:par>
    </p:tnLst>
  </p:timing>
</p:sld>
</file>

<file path=ppt/slides/slide41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64964478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201812280017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201812280023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201812280024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201812280025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201812280026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201812280032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413</a:t>
            </a:fld>
            <a:endParaRPr lang="es-CO"/>
          </a:p>
        </p:txBody>
      </p:sp>
    </p:spTree>
    <p:extLst>
      <p:ext uri="{BB962C8B-B14F-4D97-AF65-F5344CB8AC3E}">
        <p14:creationId xmlns:p14="http://schemas.microsoft.com/office/powerpoint/2010/main" val="2705070815"/>
      </p:ext>
    </p:extLst>
  </p:cSld>
  <p:clrMapOvr>
    <a:masterClrMapping/>
  </p:clrMapOvr>
  <p:timing>
    <p:tnLst>
      <p:par>
        <p:cTn id="1" dur="indefinite" restart="never" nodeType="tmRoot"/>
      </p:par>
    </p:tnLst>
  </p:timing>
</p:sld>
</file>

<file path=ppt/slides/slide41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16293361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201812280033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201812280039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201812280040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201812280041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201812280042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201812280048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414</a:t>
            </a:fld>
            <a:endParaRPr lang="es-CO"/>
          </a:p>
        </p:txBody>
      </p:sp>
    </p:spTree>
    <p:extLst>
      <p:ext uri="{BB962C8B-B14F-4D97-AF65-F5344CB8AC3E}">
        <p14:creationId xmlns:p14="http://schemas.microsoft.com/office/powerpoint/2010/main" val="671691635"/>
      </p:ext>
    </p:extLst>
  </p:cSld>
  <p:clrMapOvr>
    <a:masterClrMapping/>
  </p:clrMapOvr>
  <p:timing>
    <p:tnLst>
      <p:par>
        <p:cTn id="1" dur="indefinite" restart="never" nodeType="tmRoot"/>
      </p:par>
    </p:tnLst>
  </p:timing>
</p:sld>
</file>

<file path=ppt/slides/slide41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57531036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201812280049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Juridica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Juridica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201812280055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201812280056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201812280057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201812280058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201812280064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415</a:t>
            </a:fld>
            <a:endParaRPr lang="es-CO"/>
          </a:p>
        </p:txBody>
      </p:sp>
    </p:spTree>
    <p:extLst>
      <p:ext uri="{BB962C8B-B14F-4D97-AF65-F5344CB8AC3E}">
        <p14:creationId xmlns:p14="http://schemas.microsoft.com/office/powerpoint/2010/main" val="35710567"/>
      </p:ext>
    </p:extLst>
  </p:cSld>
  <p:clrMapOvr>
    <a:masterClrMapping/>
  </p:clrMapOvr>
  <p:timing>
    <p:tnLst>
      <p:par>
        <p:cTn id="1" dur="indefinite" restart="never" nodeType="tmRoot"/>
      </p:par>
    </p:tnLst>
  </p:timing>
</p:sld>
</file>

<file path=ppt/slides/slide41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634343677"/>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201812280065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201812280071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201812280072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201812280073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201812280074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201812280080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416</a:t>
            </a:fld>
            <a:endParaRPr lang="es-CO"/>
          </a:p>
        </p:txBody>
      </p:sp>
    </p:spTree>
    <p:extLst>
      <p:ext uri="{BB962C8B-B14F-4D97-AF65-F5344CB8AC3E}">
        <p14:creationId xmlns:p14="http://schemas.microsoft.com/office/powerpoint/2010/main" val="499567805"/>
      </p:ext>
    </p:extLst>
  </p:cSld>
  <p:clrMapOvr>
    <a:masterClrMapping/>
  </p:clrMapOvr>
  <p:timing>
    <p:tnLst>
      <p:par>
        <p:cTn id="1" dur="indefinite" restart="never" nodeType="tmRoot"/>
      </p:par>
    </p:tnLst>
  </p:timing>
</p:sld>
</file>

<file path=ppt/slides/slide41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58972984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201812280081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201812280082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201812280085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201812280086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201812280087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201812280088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201812280088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201812280089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201812280090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201812280090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201812280091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201812280092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201812280093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201812280094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201812280095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201812280095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201812280096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201812280096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417</a:t>
            </a:fld>
            <a:endParaRPr lang="es-CO"/>
          </a:p>
        </p:txBody>
      </p:sp>
    </p:spTree>
    <p:extLst>
      <p:ext uri="{BB962C8B-B14F-4D97-AF65-F5344CB8AC3E}">
        <p14:creationId xmlns:p14="http://schemas.microsoft.com/office/powerpoint/2010/main" val="1970045481"/>
      </p:ext>
    </p:extLst>
  </p:cSld>
  <p:clrMapOvr>
    <a:masterClrMapping/>
  </p:clrMapOvr>
  <p:timing>
    <p:tnLst>
      <p:par>
        <p:cTn id="1" dur="indefinite" restart="never" nodeType="tmRoot"/>
      </p:par>
    </p:tnLst>
  </p:timing>
</p:sld>
</file>

<file path=ppt/slides/slide41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86168848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201812280097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201812280097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201812280098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201812280098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201812280099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201812280099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201812280100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201812280100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201812280103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201812280104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201812280105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201812280106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201812280112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418</a:t>
            </a:fld>
            <a:endParaRPr lang="es-CO"/>
          </a:p>
        </p:txBody>
      </p:sp>
    </p:spTree>
    <p:extLst>
      <p:ext uri="{BB962C8B-B14F-4D97-AF65-F5344CB8AC3E}">
        <p14:creationId xmlns:p14="http://schemas.microsoft.com/office/powerpoint/2010/main" val="893820757"/>
      </p:ext>
    </p:extLst>
  </p:cSld>
  <p:clrMapOvr>
    <a:masterClrMapping/>
  </p:clrMapOvr>
  <p:timing>
    <p:tnLst>
      <p:par>
        <p:cTn id="1" dur="indefinite" restart="never" nodeType="tmRoot"/>
      </p:par>
    </p:tnLst>
  </p:timing>
</p:sld>
</file>

<file path=ppt/slides/slide41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4107773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201812280113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201812280119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201812280120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201812280121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201812280122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250 de 2012 - INPEC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250 de 2012 - INPEC</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201812280128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419</a:t>
            </a:fld>
            <a:endParaRPr lang="es-CO"/>
          </a:p>
        </p:txBody>
      </p:sp>
    </p:spTree>
    <p:extLst>
      <p:ext uri="{BB962C8B-B14F-4D97-AF65-F5344CB8AC3E}">
        <p14:creationId xmlns:p14="http://schemas.microsoft.com/office/powerpoint/2010/main" val="3124933011"/>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64276575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201810070017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201810070017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201810070018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201810070018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201810070019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201810070019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201810070020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201810070020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201810070021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201810070021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201810070022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201810070022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201810070023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201810070023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201810070024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201810070024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201810070025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201810070025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201810070026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201810070026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201810070027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201810070027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201810070028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201810070028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201810070029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201810070029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201810070030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201810070030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201810070031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201810070031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201810070032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201810070032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42</a:t>
            </a:fld>
            <a:endParaRPr lang="es-CO"/>
          </a:p>
        </p:txBody>
      </p:sp>
    </p:spTree>
    <p:extLst>
      <p:ext uri="{BB962C8B-B14F-4D97-AF65-F5344CB8AC3E}">
        <p14:creationId xmlns:p14="http://schemas.microsoft.com/office/powerpoint/2010/main" val="1947867531"/>
      </p:ext>
    </p:extLst>
  </p:cSld>
  <p:clrMapOvr>
    <a:masterClrMapping/>
  </p:clrMapOvr>
  <p:timing>
    <p:tnLst>
      <p:par>
        <p:cTn id="1" dur="indefinite" restart="never" nodeType="tmRoot"/>
      </p:par>
    </p:tnLst>
  </p:timing>
</p:sld>
</file>

<file path=ppt/slides/slide42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901590177"/>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201812280129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201812280135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201812280136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201812280137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201812280138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201812280144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420</a:t>
            </a:fld>
            <a:endParaRPr lang="es-CO"/>
          </a:p>
        </p:txBody>
      </p:sp>
    </p:spTree>
    <p:extLst>
      <p:ext uri="{BB962C8B-B14F-4D97-AF65-F5344CB8AC3E}">
        <p14:creationId xmlns:p14="http://schemas.microsoft.com/office/powerpoint/2010/main" val="3535447144"/>
      </p:ext>
    </p:extLst>
  </p:cSld>
  <p:clrMapOvr>
    <a:masterClrMapping/>
  </p:clrMapOvr>
  <p:timing>
    <p:tnLst>
      <p:par>
        <p:cTn id="1" dur="indefinite" restart="never" nodeType="tmRoot"/>
      </p:par>
    </p:tnLst>
  </p:timing>
</p:sld>
</file>

<file path=ppt/slides/slide42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68665390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201812280145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201812280146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201812280146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201812290005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201812290006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201812290007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201812290008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201812290014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421</a:t>
            </a:fld>
            <a:endParaRPr lang="es-CO"/>
          </a:p>
        </p:txBody>
      </p:sp>
    </p:spTree>
    <p:extLst>
      <p:ext uri="{BB962C8B-B14F-4D97-AF65-F5344CB8AC3E}">
        <p14:creationId xmlns:p14="http://schemas.microsoft.com/office/powerpoint/2010/main" val="3292525596"/>
      </p:ext>
    </p:extLst>
  </p:cSld>
  <p:clrMapOvr>
    <a:masterClrMapping/>
  </p:clrMapOvr>
  <p:timing>
    <p:tnLst>
      <p:par>
        <p:cTn id="1" dur="indefinite" restart="never" nodeType="tmRoot"/>
      </p:par>
    </p:tnLst>
  </p:timing>
</p:sld>
</file>

<file path=ppt/slides/slide42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32627883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201812290015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201812290021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201812290022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201812290023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201812290024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201812290030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422</a:t>
            </a:fld>
            <a:endParaRPr lang="es-CO"/>
          </a:p>
        </p:txBody>
      </p:sp>
    </p:spTree>
    <p:extLst>
      <p:ext uri="{BB962C8B-B14F-4D97-AF65-F5344CB8AC3E}">
        <p14:creationId xmlns:p14="http://schemas.microsoft.com/office/powerpoint/2010/main" val="4100295414"/>
      </p:ext>
    </p:extLst>
  </p:cSld>
  <p:clrMapOvr>
    <a:masterClrMapping/>
  </p:clrMapOvr>
  <p:timing>
    <p:tnLst>
      <p:par>
        <p:cTn id="1" dur="indefinite" restart="never" nodeType="tmRoot"/>
      </p:par>
    </p:tnLst>
  </p:timing>
</p:sld>
</file>

<file path=ppt/slides/slide42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51330570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201812290031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201812290037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201812290038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201812290039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201812290040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201812290046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423</a:t>
            </a:fld>
            <a:endParaRPr lang="es-CO"/>
          </a:p>
        </p:txBody>
      </p:sp>
    </p:spTree>
    <p:extLst>
      <p:ext uri="{BB962C8B-B14F-4D97-AF65-F5344CB8AC3E}">
        <p14:creationId xmlns:p14="http://schemas.microsoft.com/office/powerpoint/2010/main" val="1377783579"/>
      </p:ext>
    </p:extLst>
  </p:cSld>
  <p:clrMapOvr>
    <a:masterClrMapping/>
  </p:clrMapOvr>
  <p:timing>
    <p:tnLst>
      <p:par>
        <p:cTn id="1" dur="indefinite" restart="never" nodeType="tmRoot"/>
      </p:par>
    </p:tnLst>
  </p:timing>
</p:sld>
</file>

<file path=ppt/slides/slide42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64695770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201812290047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201812290053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201812290054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201812290055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201812290056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201812290062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424</a:t>
            </a:fld>
            <a:endParaRPr lang="es-CO"/>
          </a:p>
        </p:txBody>
      </p:sp>
    </p:spTree>
    <p:extLst>
      <p:ext uri="{BB962C8B-B14F-4D97-AF65-F5344CB8AC3E}">
        <p14:creationId xmlns:p14="http://schemas.microsoft.com/office/powerpoint/2010/main" val="1894649985"/>
      </p:ext>
    </p:extLst>
  </p:cSld>
  <p:clrMapOvr>
    <a:masterClrMapping/>
  </p:clrMapOvr>
  <p:timing>
    <p:tnLst>
      <p:par>
        <p:cTn id="1" dur="indefinite" restart="never" nodeType="tmRoot"/>
      </p:par>
    </p:tnLst>
  </p:timing>
</p:sld>
</file>

<file path=ppt/slides/slide42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57370819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201812290063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201812290069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201812290070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201812290071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201812290071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201812300001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Posconflicto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201812300001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201812300002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201812300002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201812300003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201812300003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201812300004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201812300004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201812300005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201812300005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201812300006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201812300006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201812300007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201812300007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425</a:t>
            </a:fld>
            <a:endParaRPr lang="es-CO"/>
          </a:p>
        </p:txBody>
      </p:sp>
    </p:spTree>
    <p:extLst>
      <p:ext uri="{BB962C8B-B14F-4D97-AF65-F5344CB8AC3E}">
        <p14:creationId xmlns:p14="http://schemas.microsoft.com/office/powerpoint/2010/main" val="4158344213"/>
      </p:ext>
    </p:extLst>
  </p:cSld>
  <p:clrMapOvr>
    <a:masterClrMapping/>
  </p:clrMapOvr>
  <p:timing>
    <p:tnLst>
      <p:par>
        <p:cTn id="1" dur="indefinite" restart="never" nodeType="tmRoot"/>
      </p:par>
    </p:tnLst>
  </p:timing>
</p:sld>
</file>

<file path=ppt/slides/slide42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81234927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201812300008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201812300008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201812300009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Sugerencia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201812300009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201812300010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201812300010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201812300011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201812300011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201812300012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201812300012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201812300013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201812300013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201812300014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201812300014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201812300015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201812300015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201812300016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201812300016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201812300017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201812300017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201812300018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201812300018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201812300019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201812300019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201812300020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201812300020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201812300021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201812300021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201812300022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201812300022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201812300023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201812300023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426</a:t>
            </a:fld>
            <a:endParaRPr lang="es-CO"/>
          </a:p>
        </p:txBody>
      </p:sp>
    </p:spTree>
    <p:extLst>
      <p:ext uri="{BB962C8B-B14F-4D97-AF65-F5344CB8AC3E}">
        <p14:creationId xmlns:p14="http://schemas.microsoft.com/office/powerpoint/2010/main" val="292364539"/>
      </p:ext>
    </p:extLst>
  </p:cSld>
  <p:clrMapOvr>
    <a:masterClrMapping/>
  </p:clrMapOvr>
  <p:timing>
    <p:tnLst>
      <p:par>
        <p:cTn id="1" dur="indefinite" restart="never" nodeType="tmRoot"/>
      </p:par>
    </p:tnLst>
  </p:timing>
</p:sld>
</file>

<file path=ppt/slides/slide42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06388260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201812300024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201812300024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201812300025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201812300025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201812300026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744 a 799, 805, 826 y 827 Territorial Norte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201812300026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201812300027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201812300027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201812310001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INPEC Dragoneantes 800 de 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INPEC Dragoneantes 800 de 2018</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201812310001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201812310002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201812310002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201812310003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201812310003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201812310004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201812310004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201812310005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201812310005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201812310006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201812310006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201812310007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201812310007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201812310008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201812310008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201812310009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201812310009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201812310010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201812310010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201812310011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201812310011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201812310012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201812310012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427</a:t>
            </a:fld>
            <a:endParaRPr lang="es-CO"/>
          </a:p>
        </p:txBody>
      </p:sp>
    </p:spTree>
    <p:extLst>
      <p:ext uri="{BB962C8B-B14F-4D97-AF65-F5344CB8AC3E}">
        <p14:creationId xmlns:p14="http://schemas.microsoft.com/office/powerpoint/2010/main" val="2255060648"/>
      </p:ext>
    </p:extLst>
  </p:cSld>
  <p:clrMapOvr>
    <a:masterClrMapping/>
  </p:clrMapOvr>
  <p:timing>
    <p:tnLst>
      <p:par>
        <p:cTn id="1" dur="indefinite" restart="never" nodeType="tmRoot"/>
      </p:par>
    </p:tnLst>
  </p:timing>
</p:sld>
</file>

<file path=ppt/slides/slide42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228997279"/>
              </p:ext>
            </p:extLst>
          </p:nvPr>
        </p:nvGraphicFramePr>
        <p:xfrm>
          <a:off x="539551" y="1340769"/>
          <a:ext cx="8208913" cy="4739713"/>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277397">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FECHA DE REGISTRO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TIPO</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20760">
                <a:tc>
                  <a:txBody>
                    <a:bodyPr/>
                    <a:lstStyle/>
                    <a:p>
                      <a:pPr algn="ctr" fontAlgn="ctr"/>
                      <a:r>
                        <a:rPr lang="es-ES" sz="700" b="0" i="0" u="none" strike="noStrike" dirty="0">
                          <a:solidFill>
                            <a:srgbClr val="000000"/>
                          </a:solidFill>
                          <a:effectLst/>
                          <a:latin typeface="Arial" panose="020B0604020202020204" pitchFamily="34" charset="0"/>
                        </a:rPr>
                        <a:t>201812310013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201812310013</a:t>
                      </a:r>
                    </a:p>
                  </a:txBody>
                  <a:tcPr marL="9525" marR="9525" marT="9525" marB="0" anchor="ctr"/>
                </a:tc>
              </a:tr>
              <a:tr h="220760">
                <a:tc>
                  <a:txBody>
                    <a:bodyPr/>
                    <a:lstStyle/>
                    <a:p>
                      <a:pPr algn="ctr" fontAlgn="ctr"/>
                      <a:r>
                        <a:rPr lang="es-ES" sz="700" b="0" i="0" u="none" strike="noStrike">
                          <a:solidFill>
                            <a:srgbClr val="000000"/>
                          </a:solidFill>
                          <a:effectLst/>
                          <a:latin typeface="Arial" panose="020B0604020202020204" pitchFamily="34" charset="0"/>
                        </a:rPr>
                        <a:t>201812310014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201812310014</a:t>
                      </a:r>
                    </a:p>
                  </a:txBody>
                  <a:tcPr marL="9525" marR="9525" marT="9525" marB="0" anchor="ctr"/>
                </a:tc>
              </a:tr>
              <a:tr h="220760">
                <a:tc>
                  <a:txBody>
                    <a:bodyPr/>
                    <a:lstStyle/>
                    <a:p>
                      <a:pPr algn="ctr" fontAlgn="ctr"/>
                      <a:r>
                        <a:rPr lang="es-ES" sz="700" b="0" i="0" u="none" strike="noStrike" dirty="0">
                          <a:solidFill>
                            <a:srgbClr val="000000"/>
                          </a:solidFill>
                          <a:effectLst/>
                          <a:latin typeface="Arial" panose="020B0604020202020204" pitchFamily="34" charset="0"/>
                        </a:rPr>
                        <a:t>201812310015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201812310015</a:t>
                      </a:r>
                    </a:p>
                  </a:txBody>
                  <a:tcPr marL="9525" marR="9525" marT="9525" marB="0" anchor="ctr"/>
                </a:tc>
              </a:tr>
              <a:tr h="220760">
                <a:tc>
                  <a:txBody>
                    <a:bodyPr/>
                    <a:lstStyle/>
                    <a:p>
                      <a:pPr algn="ctr" fontAlgn="ctr"/>
                      <a:r>
                        <a:rPr lang="es-ES" sz="700" b="0" i="0" u="none" strike="noStrike">
                          <a:solidFill>
                            <a:srgbClr val="000000"/>
                          </a:solidFill>
                          <a:effectLst/>
                          <a:latin typeface="Arial" panose="020B0604020202020204" pitchFamily="34" charset="0"/>
                        </a:rPr>
                        <a:t>201812310016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201812310016</a:t>
                      </a:r>
                    </a:p>
                  </a:txBody>
                  <a:tcPr marL="9525" marR="9525" marT="9525" marB="0" anchor="ctr"/>
                </a:tc>
              </a:tr>
              <a:tr h="220760">
                <a:tc>
                  <a:txBody>
                    <a:bodyPr/>
                    <a:lstStyle/>
                    <a:p>
                      <a:pPr algn="ctr" fontAlgn="ctr"/>
                      <a:r>
                        <a:rPr lang="es-ES" sz="700" b="0" i="0" u="none" strike="noStrike">
                          <a:solidFill>
                            <a:srgbClr val="000000"/>
                          </a:solidFill>
                          <a:effectLst/>
                          <a:latin typeface="Arial" panose="020B0604020202020204" pitchFamily="34" charset="0"/>
                        </a:rPr>
                        <a:t>201812310017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201812310017</a:t>
                      </a:r>
                    </a:p>
                  </a:txBody>
                  <a:tcPr marL="9525" marR="9525" marT="9525" marB="0" anchor="ctr"/>
                </a:tc>
              </a:tr>
              <a:tr h="220760">
                <a:tc>
                  <a:txBody>
                    <a:bodyPr/>
                    <a:lstStyle/>
                    <a:p>
                      <a:pPr algn="ctr" fontAlgn="ctr"/>
                      <a:r>
                        <a:rPr lang="es-ES" sz="700" b="0" i="0" u="none" strike="noStrike">
                          <a:solidFill>
                            <a:srgbClr val="000000"/>
                          </a:solidFill>
                          <a:effectLst/>
                          <a:latin typeface="Arial" panose="020B0604020202020204" pitchFamily="34" charset="0"/>
                        </a:rPr>
                        <a:t>201812310018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201812310018</a:t>
                      </a:r>
                    </a:p>
                  </a:txBody>
                  <a:tcPr marL="9525" marR="9525" marT="9525" marB="0" anchor="ctr"/>
                </a:tc>
              </a:tr>
              <a:tr h="220760">
                <a:tc>
                  <a:txBody>
                    <a:bodyPr/>
                    <a:lstStyle/>
                    <a:p>
                      <a:pPr algn="ctr" fontAlgn="ctr"/>
                      <a:r>
                        <a:rPr lang="es-ES" sz="700" b="0" i="0" u="none" strike="noStrike">
                          <a:solidFill>
                            <a:srgbClr val="000000"/>
                          </a:solidFill>
                          <a:effectLst/>
                          <a:latin typeface="Arial" panose="020B0604020202020204" pitchFamily="34" charset="0"/>
                        </a:rPr>
                        <a:t>201812310019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201812310019</a:t>
                      </a:r>
                    </a:p>
                  </a:txBody>
                  <a:tcPr marL="9525" marR="9525" marT="9525" marB="0" anchor="ctr"/>
                </a:tc>
              </a:tr>
              <a:tr h="220760">
                <a:tc>
                  <a:txBody>
                    <a:bodyPr/>
                    <a:lstStyle/>
                    <a:p>
                      <a:pPr algn="ctr" fontAlgn="ctr"/>
                      <a:r>
                        <a:rPr lang="es-ES" sz="700" b="0" i="0" u="none" strike="noStrike">
                          <a:solidFill>
                            <a:srgbClr val="000000"/>
                          </a:solidFill>
                          <a:effectLst/>
                          <a:latin typeface="Arial" panose="020B0604020202020204" pitchFamily="34" charset="0"/>
                        </a:rPr>
                        <a:t>201812310020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201812310020</a:t>
                      </a:r>
                    </a:p>
                  </a:txBody>
                  <a:tcPr marL="9525" marR="9525" marT="9525" marB="0" anchor="ctr"/>
                </a:tc>
              </a:tr>
              <a:tr h="220760">
                <a:tc>
                  <a:txBody>
                    <a:bodyPr/>
                    <a:lstStyle/>
                    <a:p>
                      <a:pPr algn="ctr" fontAlgn="ctr"/>
                      <a:r>
                        <a:rPr lang="es-ES" sz="700" b="0" i="0" u="none" strike="noStrike">
                          <a:solidFill>
                            <a:srgbClr val="000000"/>
                          </a:solidFill>
                          <a:effectLst/>
                          <a:latin typeface="Arial" panose="020B0604020202020204" pitchFamily="34" charset="0"/>
                        </a:rPr>
                        <a:t>201812310021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201812310021</a:t>
                      </a:r>
                    </a:p>
                  </a:txBody>
                  <a:tcPr marL="9525" marR="9525" marT="9525" marB="0" anchor="ctr"/>
                </a:tc>
              </a:tr>
              <a:tr h="220760">
                <a:tc>
                  <a:txBody>
                    <a:bodyPr/>
                    <a:lstStyle/>
                    <a:p>
                      <a:pPr algn="ctr" fontAlgn="ctr"/>
                      <a:r>
                        <a:rPr lang="es-ES" sz="700" b="0" i="0" u="none" strike="noStrike">
                          <a:solidFill>
                            <a:srgbClr val="000000"/>
                          </a:solidFill>
                          <a:effectLst/>
                          <a:latin typeface="Arial" panose="020B0604020202020204" pitchFamily="34" charset="0"/>
                        </a:rPr>
                        <a:t>201812310022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201812310022</a:t>
                      </a:r>
                    </a:p>
                  </a:txBody>
                  <a:tcPr marL="9525" marR="9525" marT="9525" marB="0" anchor="ctr"/>
                </a:tc>
              </a:tr>
              <a:tr h="325100">
                <a:tc>
                  <a:txBody>
                    <a:bodyPr/>
                    <a:lstStyle/>
                    <a:p>
                      <a:pPr algn="ctr" fontAlgn="ctr"/>
                      <a:r>
                        <a:rPr lang="es-ES" sz="700" b="0" i="0" u="none" strike="noStrike">
                          <a:solidFill>
                            <a:srgbClr val="000000"/>
                          </a:solidFill>
                          <a:effectLst/>
                          <a:latin typeface="Arial" panose="020B0604020202020204" pitchFamily="34" charset="0"/>
                        </a:rPr>
                        <a:t>201812310023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201812310023</a:t>
                      </a:r>
                    </a:p>
                  </a:txBody>
                  <a:tcPr marL="9525" marR="9525" marT="9525" marB="0" anchor="ctr"/>
                </a:tc>
              </a:tr>
              <a:tr h="220760">
                <a:tc>
                  <a:txBody>
                    <a:bodyPr/>
                    <a:lstStyle/>
                    <a:p>
                      <a:pPr algn="ctr" fontAlgn="ctr"/>
                      <a:r>
                        <a:rPr lang="es-ES" sz="700" b="0" i="0" u="none" strike="noStrike">
                          <a:solidFill>
                            <a:srgbClr val="000000"/>
                          </a:solidFill>
                          <a:effectLst/>
                          <a:latin typeface="Arial" panose="020B0604020202020204" pitchFamily="34" charset="0"/>
                        </a:rPr>
                        <a:t>201812310024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201812310024</a:t>
                      </a:r>
                    </a:p>
                  </a:txBody>
                  <a:tcPr marL="9525" marR="9525" marT="9525" marB="0" anchor="ctr"/>
                </a:tc>
              </a:tr>
              <a:tr h="325100">
                <a:tc>
                  <a:txBody>
                    <a:bodyPr/>
                    <a:lstStyle/>
                    <a:p>
                      <a:pPr algn="ctr" fontAlgn="ctr"/>
                      <a:r>
                        <a:rPr lang="es-ES" sz="700" b="0" i="0" u="none" strike="noStrike">
                          <a:solidFill>
                            <a:srgbClr val="000000"/>
                          </a:solidFill>
                          <a:effectLst/>
                          <a:latin typeface="Arial" panose="020B0604020202020204" pitchFamily="34" charset="0"/>
                        </a:rPr>
                        <a:t>201812310025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201812310025</a:t>
                      </a:r>
                    </a:p>
                  </a:txBody>
                  <a:tcPr marL="9525" marR="9525" marT="9525" marB="0" anchor="ctr"/>
                </a:tc>
              </a:tr>
              <a:tr h="220760">
                <a:tc>
                  <a:txBody>
                    <a:bodyPr/>
                    <a:lstStyle/>
                    <a:p>
                      <a:pPr algn="ctr" fontAlgn="ctr"/>
                      <a:r>
                        <a:rPr lang="es-ES" sz="700" b="0" i="0" u="none" strike="noStrike">
                          <a:solidFill>
                            <a:srgbClr val="000000"/>
                          </a:solidFill>
                          <a:effectLst/>
                          <a:latin typeface="Arial" panose="020B0604020202020204" pitchFamily="34" charset="0"/>
                        </a:rPr>
                        <a:t>201812310026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201812310026</a:t>
                      </a:r>
                    </a:p>
                  </a:txBody>
                  <a:tcPr marL="9525" marR="9525" marT="9525" marB="0" anchor="ctr"/>
                </a:tc>
              </a:tr>
              <a:tr h="220760">
                <a:tc>
                  <a:txBody>
                    <a:bodyPr/>
                    <a:lstStyle/>
                    <a:p>
                      <a:pPr algn="ctr" fontAlgn="ctr"/>
                      <a:r>
                        <a:rPr lang="es-ES" sz="700" b="0" i="0" u="none" strike="noStrike">
                          <a:solidFill>
                            <a:srgbClr val="000000"/>
                          </a:solidFill>
                          <a:effectLst/>
                          <a:latin typeface="Arial" panose="020B0604020202020204" pitchFamily="34" charset="0"/>
                        </a:rPr>
                        <a:t>201812310027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201812310027</a:t>
                      </a:r>
                    </a:p>
                  </a:txBody>
                  <a:tcPr marL="9525" marR="9525" marT="9525" marB="0" anchor="ctr"/>
                </a:tc>
              </a:tr>
              <a:tr h="220760">
                <a:tc>
                  <a:txBody>
                    <a:bodyPr/>
                    <a:lstStyle/>
                    <a:p>
                      <a:pPr algn="ctr" fontAlgn="ctr"/>
                      <a:r>
                        <a:rPr lang="es-ES" sz="700" b="0" i="0" u="none" strike="noStrike">
                          <a:solidFill>
                            <a:srgbClr val="000000"/>
                          </a:solidFill>
                          <a:effectLst/>
                          <a:latin typeface="Arial" panose="020B0604020202020204" pitchFamily="34" charset="0"/>
                        </a:rPr>
                        <a:t>201812310028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201812310028</a:t>
                      </a:r>
                    </a:p>
                  </a:txBody>
                  <a:tcPr marL="9525" marR="9525" marT="9525" marB="0" anchor="ctr"/>
                </a:tc>
              </a:tr>
              <a:tr h="220760">
                <a:tc>
                  <a:txBody>
                    <a:bodyPr/>
                    <a:lstStyle/>
                    <a:p>
                      <a:pPr algn="ctr" fontAlgn="ctr"/>
                      <a:r>
                        <a:rPr lang="es-ES" sz="700" b="0" i="0" u="none" strike="noStrike">
                          <a:solidFill>
                            <a:srgbClr val="000000"/>
                          </a:solidFill>
                          <a:effectLst/>
                          <a:latin typeface="Arial" panose="020B0604020202020204" pitchFamily="34" charset="0"/>
                        </a:rPr>
                        <a:t>201812310029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201812310029</a:t>
                      </a:r>
                    </a:p>
                  </a:txBody>
                  <a:tcPr marL="9525" marR="9525" marT="9525" marB="0" anchor="ctr"/>
                </a:tc>
              </a:tr>
              <a:tr h="220760">
                <a:tc>
                  <a:txBody>
                    <a:bodyPr/>
                    <a:lstStyle/>
                    <a:p>
                      <a:pPr algn="ctr" fontAlgn="ctr"/>
                      <a:r>
                        <a:rPr lang="es-ES" sz="700" b="0" i="0" u="none" strike="noStrike">
                          <a:solidFill>
                            <a:srgbClr val="000000"/>
                          </a:solidFill>
                          <a:effectLst/>
                          <a:latin typeface="Arial" panose="020B0604020202020204" pitchFamily="34" charset="0"/>
                        </a:rPr>
                        <a:t>201812310030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201812310030</a:t>
                      </a:r>
                    </a:p>
                  </a:txBody>
                  <a:tcPr marL="9525" marR="9525" marT="9525" marB="0" anchor="ctr"/>
                </a:tc>
              </a:tr>
              <a:tr h="220760">
                <a:tc>
                  <a:txBody>
                    <a:bodyPr/>
                    <a:lstStyle/>
                    <a:p>
                      <a:pPr algn="ctr" fontAlgn="ctr"/>
                      <a:r>
                        <a:rPr lang="es-ES" sz="700" b="0" i="0" u="none" strike="noStrike">
                          <a:solidFill>
                            <a:srgbClr val="000000"/>
                          </a:solidFill>
                          <a:effectLst/>
                          <a:latin typeface="Arial" panose="020B0604020202020204" pitchFamily="34" charset="0"/>
                        </a:rPr>
                        <a:t>201812310031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endParaRPr lang="es-ES" sz="700" b="0" i="0" u="none" strike="noStrike">
                        <a:solidFill>
                          <a:srgbClr val="000000"/>
                        </a:solidFill>
                        <a:effectLst/>
                        <a:latin typeface="Arial" panose="020B0604020202020204" pitchFamily="34" charset="0"/>
                      </a:endParaRP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201812310031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428</a:t>
            </a:fld>
            <a:endParaRPr lang="es-CO"/>
          </a:p>
        </p:txBody>
      </p:sp>
    </p:spTree>
    <p:extLst>
      <p:ext uri="{BB962C8B-B14F-4D97-AF65-F5344CB8AC3E}">
        <p14:creationId xmlns:p14="http://schemas.microsoft.com/office/powerpoint/2010/main" val="3383581777"/>
      </p:ext>
    </p:extLst>
  </p:cSld>
  <p:clrMapOvr>
    <a:masterClrMapping/>
  </p:clrMapOvr>
  <p:timing>
    <p:tnLst>
      <p:par>
        <p:cTn id="1" dur="indefinite" restart="never" nodeType="tmRoot"/>
      </p:par>
    </p:tnLst>
  </p:timing>
</p:sld>
</file>

<file path=ppt/slides/slide42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429</a:t>
            </a:fld>
            <a:endParaRPr lang="es-CO"/>
          </a:p>
        </p:txBody>
      </p:sp>
      <p:sp>
        <p:nvSpPr>
          <p:cNvPr id="4" name="CuadroTexto 3"/>
          <p:cNvSpPr txBox="1"/>
          <p:nvPr/>
        </p:nvSpPr>
        <p:spPr>
          <a:xfrm>
            <a:off x="539552" y="980728"/>
            <a:ext cx="720080" cy="223138"/>
          </a:xfrm>
          <a:prstGeom prst="rect">
            <a:avLst/>
          </a:prstGeom>
          <a:noFill/>
        </p:spPr>
        <p:txBody>
          <a:bodyPr wrap="square" rtlCol="0">
            <a:spAutoFit/>
          </a:bodyPr>
          <a:lstStyle/>
          <a:p>
            <a:pPr algn="just"/>
            <a:r>
              <a:rPr lang="es-CO" sz="800" b="1" dirty="0" smtClean="0">
                <a:latin typeface="Arial" panose="020B0604020202020204" pitchFamily="34" charset="0"/>
                <a:cs typeface="Arial" panose="020B0604020202020204" pitchFamily="34" charset="0"/>
              </a:rPr>
              <a:t>ORFEO</a:t>
            </a:r>
            <a:endParaRPr lang="es-ES" sz="800" b="1" dirty="0">
              <a:latin typeface="Arial" panose="020B0604020202020204" pitchFamily="34" charset="0"/>
              <a:cs typeface="Arial" panose="020B0604020202020204" pitchFamily="34" charset="0"/>
            </a:endParaRPr>
          </a:p>
        </p:txBody>
      </p:sp>
      <p:graphicFrame>
        <p:nvGraphicFramePr>
          <p:cNvPr id="5" name="Tabla 4"/>
          <p:cNvGraphicFramePr>
            <a:graphicFrameLocks noGrp="1"/>
          </p:cNvGraphicFramePr>
          <p:nvPr>
            <p:extLst>
              <p:ext uri="{D42A27DB-BD31-4B8C-83A1-F6EECF244321}">
                <p14:modId xmlns:p14="http://schemas.microsoft.com/office/powerpoint/2010/main" val="3484862712"/>
              </p:ext>
            </p:extLst>
          </p:nvPr>
        </p:nvGraphicFramePr>
        <p:xfrm>
          <a:off x="539552" y="1340768"/>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95042">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a:effectLst/>
                          <a:latin typeface="Arial" panose="020B0604020202020204" pitchFamily="34" charset="0"/>
                          <a:cs typeface="Arial" panose="020B0604020202020204" pitchFamily="34" charset="0"/>
                        </a:rPr>
                        <a:t>TÉRMINO PARA RESPONDER (DÍAS HÁBILES)</a:t>
                      </a:r>
                      <a:endParaRPr lang="es-CO"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36784">
                <a:tc>
                  <a:txBody>
                    <a:bodyPr/>
                    <a:lstStyle/>
                    <a:p>
                      <a:pPr algn="ctr" fontAlgn="ctr"/>
                      <a:r>
                        <a:rPr lang="es-ES" sz="700" b="0" i="0" u="none" strike="noStrike" dirty="0">
                          <a:effectLst/>
                          <a:latin typeface="Arial" panose="020B0604020202020204" pitchFamily="34" charset="0"/>
                        </a:rPr>
                        <a:t>20186000810932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DERECHO DE PETICION DE INFORMACION CONVOCATORIA 431</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36784">
                <a:tc>
                  <a:txBody>
                    <a:bodyPr/>
                    <a:lstStyle/>
                    <a:p>
                      <a:pPr algn="ctr" fontAlgn="ctr"/>
                      <a:r>
                        <a:rPr lang="es-ES" sz="700" b="0" i="0" u="none" strike="noStrike">
                          <a:effectLst/>
                          <a:latin typeface="Arial" panose="020B0604020202020204" pitchFamily="34" charset="0"/>
                        </a:rPr>
                        <a:t>20186000811422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ART 23 CONSTITUCION NACIONAL  DERECHO DE INFORMACIÓN </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ES" sz="700" b="0" i="0" u="none" strike="noStrike">
                          <a:effectLst/>
                          <a:latin typeface="Arial" panose="020B0604020202020204" pitchFamily="34" charset="0"/>
                        </a:rPr>
                        <a:t>20183200552961</a:t>
                      </a:r>
                    </a:p>
                  </a:txBody>
                  <a:tcPr marL="9525" marR="9525" marT="9525" marB="0" anchor="ctr"/>
                </a:tc>
              </a:tr>
              <a:tr h="636784">
                <a:tc>
                  <a:txBody>
                    <a:bodyPr/>
                    <a:lstStyle/>
                    <a:p>
                      <a:pPr algn="ctr" fontAlgn="ctr"/>
                      <a:r>
                        <a:rPr lang="es-ES" sz="700" b="0" i="0" u="none" strike="noStrike">
                          <a:effectLst/>
                          <a:latin typeface="Arial" panose="020B0604020202020204" pitchFamily="34" charset="0"/>
                        </a:rPr>
                        <a:t>20186000811472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INQUIETUD ALCALDIA MUNICIPAL SANTA ROSA DEL SUR FRENTE A RESOLUCION 0629 DE 2018 DE LA FUNCION PUBLICA-MARISOL FERREIRA RINCON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36784">
                <a:tc>
                  <a:txBody>
                    <a:bodyPr/>
                    <a:lstStyle/>
                    <a:p>
                      <a:pPr algn="ctr" fontAlgn="ctr"/>
                      <a:r>
                        <a:rPr lang="es-ES" sz="700" b="0" i="0" u="none" strike="noStrike">
                          <a:effectLst/>
                          <a:latin typeface="Arial" panose="020B0604020202020204" pitchFamily="34" charset="0"/>
                        </a:rPr>
                        <a:t>20186000811482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SUSPENSION DEL CONCURSO DE MERITOS ABIERTO DE LA ALCALDIA DE SANTIAGO DE CALI CONVOCATORIA 437 DE 2017</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36784">
                <a:tc>
                  <a:txBody>
                    <a:bodyPr/>
                    <a:lstStyle/>
                    <a:p>
                      <a:pPr algn="ctr" fontAlgn="ctr"/>
                      <a:r>
                        <a:rPr lang="es-ES" sz="700" b="0" i="0" u="none" strike="noStrike">
                          <a:effectLst/>
                          <a:latin typeface="Arial" panose="020B0604020202020204" pitchFamily="34" charset="0"/>
                        </a:rPr>
                        <a:t>20186000811772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36784">
                <a:tc>
                  <a:txBody>
                    <a:bodyPr/>
                    <a:lstStyle/>
                    <a:p>
                      <a:pPr algn="ctr" fontAlgn="ctr"/>
                      <a:r>
                        <a:rPr lang="es-ES" sz="700" b="0" i="0" u="none" strike="noStrike">
                          <a:effectLst/>
                          <a:latin typeface="Arial" panose="020B0604020202020204" pitchFamily="34" charset="0"/>
                        </a:rPr>
                        <a:t>20186000811792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36784">
                <a:tc>
                  <a:txBody>
                    <a:bodyPr/>
                    <a:lstStyle/>
                    <a:p>
                      <a:pPr algn="ctr" fontAlgn="ctr"/>
                      <a:r>
                        <a:rPr lang="es-ES" sz="700" b="0" i="0" u="none" strike="noStrike">
                          <a:effectLst/>
                          <a:latin typeface="Arial" panose="020B0604020202020204" pitchFamily="34" charset="0"/>
                        </a:rPr>
                        <a:t>20186000811802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901702964"/>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09058509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201810070033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201810070033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201810070034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201810070034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201810080005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201810080006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201810080007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201810080008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Sugerencia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201810080014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43</a:t>
            </a:fld>
            <a:endParaRPr lang="es-CO"/>
          </a:p>
        </p:txBody>
      </p:sp>
    </p:spTree>
    <p:extLst>
      <p:ext uri="{BB962C8B-B14F-4D97-AF65-F5344CB8AC3E}">
        <p14:creationId xmlns:p14="http://schemas.microsoft.com/office/powerpoint/2010/main" val="918702222"/>
      </p:ext>
    </p:extLst>
  </p:cSld>
  <p:clrMapOvr>
    <a:masterClrMapping/>
  </p:clrMapOvr>
  <p:timing>
    <p:tnLst>
      <p:par>
        <p:cTn id="1" dur="indefinite" restart="never" nodeType="tmRoot"/>
      </p:par>
    </p:tnLst>
  </p:timing>
</p:sld>
</file>

<file path=ppt/slides/slide43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430</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1615456461"/>
              </p:ext>
            </p:extLst>
          </p:nvPr>
        </p:nvGraphicFramePr>
        <p:xfrm>
          <a:off x="539552" y="1340768"/>
          <a:ext cx="8208913" cy="4608511"/>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3303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a:effectLst/>
                          <a:latin typeface="Arial" panose="020B0604020202020204" pitchFamily="34" charset="0"/>
                          <a:cs typeface="Arial" panose="020B0604020202020204" pitchFamily="34" charset="0"/>
                        </a:rPr>
                        <a:t>TÉRMINO PARA RESPONDER (DÍAS HÁBILES)</a:t>
                      </a:r>
                      <a:endParaRPr lang="es-CO"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713024">
                <a:tc>
                  <a:txBody>
                    <a:bodyPr/>
                    <a:lstStyle/>
                    <a:p>
                      <a:pPr algn="ctr" fontAlgn="ctr"/>
                      <a:r>
                        <a:rPr lang="es-ES" sz="700" b="0" i="0" u="none" strike="noStrike" dirty="0">
                          <a:effectLst/>
                          <a:latin typeface="Arial" panose="020B0604020202020204" pitchFamily="34" charset="0"/>
                        </a:rPr>
                        <a:t>20186000811812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713024">
                <a:tc>
                  <a:txBody>
                    <a:bodyPr/>
                    <a:lstStyle/>
                    <a:p>
                      <a:pPr algn="ctr" fontAlgn="ctr"/>
                      <a:r>
                        <a:rPr lang="es-ES" sz="700" b="0" i="0" u="none" strike="noStrike">
                          <a:effectLst/>
                          <a:latin typeface="Arial" panose="020B0604020202020204" pitchFamily="34" charset="0"/>
                        </a:rPr>
                        <a:t>20186000811852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20182210569431</a:t>
                      </a:r>
                    </a:p>
                  </a:txBody>
                  <a:tcPr marL="9525" marR="9525" marT="9525" marB="0" anchor="ctr"/>
                </a:tc>
              </a:tr>
              <a:tr h="713024">
                <a:tc>
                  <a:txBody>
                    <a:bodyPr/>
                    <a:lstStyle/>
                    <a:p>
                      <a:pPr algn="ctr" fontAlgn="ctr"/>
                      <a:r>
                        <a:rPr lang="es-ES" sz="700" b="0" i="0" u="none" strike="noStrike">
                          <a:effectLst/>
                          <a:latin typeface="Arial" panose="020B0604020202020204" pitchFamily="34" charset="0"/>
                        </a:rPr>
                        <a:t>20186000811872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r h="713024">
                <a:tc>
                  <a:txBody>
                    <a:bodyPr/>
                    <a:lstStyle/>
                    <a:p>
                      <a:pPr algn="ctr" fontAlgn="ctr"/>
                      <a:r>
                        <a:rPr lang="es-ES" sz="700" b="0" i="0" u="none" strike="noStrike">
                          <a:effectLst/>
                          <a:latin typeface="Arial" panose="020B0604020202020204" pitchFamily="34" charset="0"/>
                        </a:rPr>
                        <a:t>20186000811882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CAMBIO DE INFORMACION SIMO</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713024">
                <a:tc>
                  <a:txBody>
                    <a:bodyPr/>
                    <a:lstStyle/>
                    <a:p>
                      <a:pPr algn="ctr" fontAlgn="ctr"/>
                      <a:r>
                        <a:rPr lang="es-ES" sz="700" b="0" i="0" u="none" strike="noStrike">
                          <a:effectLst/>
                          <a:latin typeface="Arial" panose="020B0604020202020204" pitchFamily="34" charset="0"/>
                        </a:rPr>
                        <a:t>20186000811892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713024">
                <a:tc>
                  <a:txBody>
                    <a:bodyPr/>
                    <a:lstStyle/>
                    <a:p>
                      <a:pPr algn="ctr" fontAlgn="ctr"/>
                      <a:r>
                        <a:rPr lang="es-ES" sz="700" b="0" i="0" u="none" strike="noStrike">
                          <a:effectLst/>
                          <a:latin typeface="Arial" panose="020B0604020202020204" pitchFamily="34" charset="0"/>
                        </a:rPr>
                        <a:t>20186000811912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959949182"/>
      </p:ext>
    </p:extLst>
  </p:cSld>
  <p:clrMapOvr>
    <a:masterClrMapping/>
  </p:clrMapOvr>
  <p:timing>
    <p:tnLst>
      <p:par>
        <p:cTn id="1" dur="indefinite" restart="never" nodeType="tmRoot"/>
      </p:par>
    </p:tnLst>
  </p:timing>
</p:sld>
</file>

<file path=ppt/slides/slide43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431</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2919742157"/>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160240"/>
                <a:gridCol w="648072"/>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20186000811932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CAMBIO DE CORREO ELECTRONICO</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20186000811952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20186000811962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CAMBIO DE CORREO ELECTRONICO</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20186000811972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20186000811992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RECUPERAR CONTRASEÑA SIMO - SIN INSCRIPCION CONVOCATORIA SIMO</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20186000812002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507-591</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20182210593911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20186000812022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071313963"/>
      </p:ext>
    </p:extLst>
  </p:cSld>
  <p:clrMapOvr>
    <a:masterClrMapping/>
  </p:clrMapOvr>
  <p:timing>
    <p:tnLst>
      <p:par>
        <p:cTn id="1" dur="indefinite" restart="never" nodeType="tmRoot"/>
      </p:par>
    </p:tnLst>
  </p:timing>
</p:sld>
</file>

<file path=ppt/slides/slide43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432</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1910073571"/>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20186000812052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RECUPERAR CONTRASEÑA SIMO - SIN INSCRIPCION CONVOCATORIA SIMO</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20186000812172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CAMBIO DE CORREO ELECTRONICO</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20186000812182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507-591</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20182210570941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20186000812202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507-591</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20182210556571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20186000812242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700" b="0" i="0" u="none" strike="noStrike">
                          <a:effectLst/>
                          <a:latin typeface="Arial" panose="020B0604020202020204" pitchFamily="34" charset="0"/>
                        </a:rPr>
                        <a:t>SOLICiTUD USUARIO Y CONTRASEÑA</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20186000812252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CO" sz="700" b="0" i="0" u="none" strike="noStrike">
                          <a:effectLst/>
                          <a:latin typeface="Arial" panose="020B0604020202020204" pitchFamily="34" charset="0"/>
                        </a:rPr>
                        <a:t>RESPUESTA INSTITUTO NACIONAL DE SALUD</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20186000812282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507-591</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20182210580101</a:t>
                      </a:r>
                    </a:p>
                  </a:txBody>
                  <a:tcPr marL="9525" marR="9525" marT="9525" marB="0" anchor="ctr"/>
                </a:tc>
              </a:tr>
            </a:tbl>
          </a:graphicData>
        </a:graphic>
      </p:graphicFrame>
    </p:spTree>
    <p:extLst>
      <p:ext uri="{BB962C8B-B14F-4D97-AF65-F5344CB8AC3E}">
        <p14:creationId xmlns:p14="http://schemas.microsoft.com/office/powerpoint/2010/main" val="902286666"/>
      </p:ext>
    </p:extLst>
  </p:cSld>
  <p:clrMapOvr>
    <a:masterClrMapping/>
  </p:clrMapOvr>
  <p:timing>
    <p:tnLst>
      <p:par>
        <p:cTn id="1" dur="indefinite" restart="never" nodeType="tmRoot"/>
      </p:par>
    </p:tnLst>
  </p:timing>
</p:sld>
</file>

<file path=ppt/slides/slide43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433</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20186000812292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20186000812302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20186000812312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20186000812322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20186000812342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20186000812352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20186000812362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851582197"/>
      </p:ext>
    </p:extLst>
  </p:cSld>
  <p:clrMapOvr>
    <a:masterClrMapping/>
  </p:clrMapOvr>
  <p:timing>
    <p:tnLst>
      <p:par>
        <p:cTn id="1" dur="indefinite" restart="never" nodeType="tmRoot"/>
      </p:par>
    </p:tnLst>
  </p:timing>
</p:sld>
</file>

<file path=ppt/slides/slide43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434</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1250438583"/>
              </p:ext>
            </p:extLst>
          </p:nvPr>
        </p:nvGraphicFramePr>
        <p:xfrm>
          <a:off x="539552" y="1268761"/>
          <a:ext cx="8208913" cy="4762662"/>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90848">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82701">
                <a:tc>
                  <a:txBody>
                    <a:bodyPr/>
                    <a:lstStyle/>
                    <a:p>
                      <a:pPr algn="ctr" fontAlgn="ctr"/>
                      <a:r>
                        <a:rPr lang="es-ES" sz="650" b="0" i="0" u="none" strike="noStrike" dirty="0">
                          <a:effectLst/>
                          <a:latin typeface="Arial" panose="020B0604020202020204" pitchFamily="34" charset="0"/>
                        </a:rPr>
                        <a:t>20186000812382</a:t>
                      </a:r>
                    </a:p>
                  </a:txBody>
                  <a:tcPr marL="9525" marR="9525" marT="9525" marB="0" anchor="ctr"/>
                </a:tc>
                <a:tc>
                  <a:txBody>
                    <a:bodyPr/>
                    <a:lstStyle/>
                    <a:p>
                      <a:pPr algn="ctr" fontAlgn="ctr"/>
                      <a:r>
                        <a:rPr lang="es-ES" sz="650" b="0" i="0" u="none" strike="noStrike">
                          <a:effectLst/>
                          <a:latin typeface="Arial" panose="020B0604020202020204" pitchFamily="34" charset="0"/>
                        </a:rPr>
                        <a:t>01/10/2018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774087">
                <a:tc>
                  <a:txBody>
                    <a:bodyPr/>
                    <a:lstStyle/>
                    <a:p>
                      <a:pPr algn="ctr" fontAlgn="ctr"/>
                      <a:r>
                        <a:rPr lang="es-ES" sz="650" b="0" i="0" u="none" strike="noStrike">
                          <a:effectLst/>
                          <a:latin typeface="Arial" panose="020B0604020202020204" pitchFamily="34" charset="0"/>
                        </a:rPr>
                        <a:t>20186000812392</a:t>
                      </a:r>
                    </a:p>
                  </a:txBody>
                  <a:tcPr marL="9525" marR="9525" marT="9525" marB="0" anchor="ctr"/>
                </a:tc>
                <a:tc>
                  <a:txBody>
                    <a:bodyPr/>
                    <a:lstStyle/>
                    <a:p>
                      <a:pPr algn="ctr" fontAlgn="ctr"/>
                      <a:r>
                        <a:rPr lang="es-ES" sz="650" b="0" i="0" u="none" strike="noStrike">
                          <a:effectLst/>
                          <a:latin typeface="Arial" panose="020B0604020202020204" pitchFamily="34" charset="0"/>
                        </a:rPr>
                        <a:t>01/10/2018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CAMBIO DE CORREO ELECTRONICO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774087">
                <a:tc>
                  <a:txBody>
                    <a:bodyPr/>
                    <a:lstStyle/>
                    <a:p>
                      <a:pPr algn="ctr" fontAlgn="ctr"/>
                      <a:r>
                        <a:rPr lang="es-ES" sz="650" b="0" i="0" u="none" strike="noStrike">
                          <a:effectLst/>
                          <a:latin typeface="Arial" panose="020B0604020202020204" pitchFamily="34" charset="0"/>
                        </a:rPr>
                        <a:t>20186000812402</a:t>
                      </a:r>
                    </a:p>
                  </a:txBody>
                  <a:tcPr marL="9525" marR="9525" marT="9525" marB="0" anchor="ctr"/>
                </a:tc>
                <a:tc>
                  <a:txBody>
                    <a:bodyPr/>
                    <a:lstStyle/>
                    <a:p>
                      <a:pPr algn="ctr" fontAlgn="ctr"/>
                      <a:r>
                        <a:rPr lang="es-ES" sz="650" b="0" i="0" u="none" strike="noStrike">
                          <a:effectLst/>
                          <a:latin typeface="Arial" panose="020B0604020202020204" pitchFamily="34" charset="0"/>
                        </a:rPr>
                        <a:t>01/10/2018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CAMBIO DE CORREO ELECTRONICO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582701">
                <a:tc>
                  <a:txBody>
                    <a:bodyPr/>
                    <a:lstStyle/>
                    <a:p>
                      <a:pPr algn="ctr" fontAlgn="ctr"/>
                      <a:r>
                        <a:rPr lang="es-ES" sz="650" b="0" i="0" u="none" strike="noStrike">
                          <a:effectLst/>
                          <a:latin typeface="Arial" panose="020B0604020202020204" pitchFamily="34" charset="0"/>
                        </a:rPr>
                        <a:t>20186000812412</a:t>
                      </a:r>
                    </a:p>
                  </a:txBody>
                  <a:tcPr marL="9525" marR="9525" marT="9525" marB="0" anchor="ctr"/>
                </a:tc>
                <a:tc>
                  <a:txBody>
                    <a:bodyPr/>
                    <a:lstStyle/>
                    <a:p>
                      <a:pPr algn="ctr" fontAlgn="ctr"/>
                      <a:r>
                        <a:rPr lang="es-ES" sz="650" b="0" i="0" u="none" strike="noStrike">
                          <a:effectLst/>
                          <a:latin typeface="Arial" panose="020B0604020202020204" pitchFamily="34" charset="0"/>
                        </a:rPr>
                        <a:t>01/10/2018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582701">
                <a:tc>
                  <a:txBody>
                    <a:bodyPr/>
                    <a:lstStyle/>
                    <a:p>
                      <a:pPr algn="ctr" fontAlgn="ctr"/>
                      <a:r>
                        <a:rPr lang="es-ES" sz="650" b="0" i="0" u="none" strike="noStrike">
                          <a:effectLst/>
                          <a:latin typeface="Arial" panose="020B0604020202020204" pitchFamily="34" charset="0"/>
                        </a:rPr>
                        <a:t>20186000812432</a:t>
                      </a:r>
                    </a:p>
                  </a:txBody>
                  <a:tcPr marL="9525" marR="9525" marT="9525" marB="0" anchor="ctr"/>
                </a:tc>
                <a:tc>
                  <a:txBody>
                    <a:bodyPr/>
                    <a:lstStyle/>
                    <a:p>
                      <a:pPr algn="ctr" fontAlgn="ctr"/>
                      <a:r>
                        <a:rPr lang="es-ES" sz="650" b="0" i="0" u="none" strike="noStrike">
                          <a:effectLst/>
                          <a:latin typeface="Arial" panose="020B0604020202020204" pitchFamily="34" charset="0"/>
                        </a:rPr>
                        <a:t>01/10/2018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582701">
                <a:tc>
                  <a:txBody>
                    <a:bodyPr/>
                    <a:lstStyle/>
                    <a:p>
                      <a:pPr algn="ctr" fontAlgn="ctr"/>
                      <a:r>
                        <a:rPr lang="es-ES" sz="650" b="0" i="0" u="none" strike="noStrike">
                          <a:effectLst/>
                          <a:latin typeface="Arial" panose="020B0604020202020204" pitchFamily="34" charset="0"/>
                        </a:rPr>
                        <a:t>20186000812442</a:t>
                      </a:r>
                    </a:p>
                  </a:txBody>
                  <a:tcPr marL="9525" marR="9525" marT="9525" marB="0" anchor="ctr"/>
                </a:tc>
                <a:tc>
                  <a:txBody>
                    <a:bodyPr/>
                    <a:lstStyle/>
                    <a:p>
                      <a:pPr algn="ctr" fontAlgn="ctr"/>
                      <a:r>
                        <a:rPr lang="es-ES" sz="650" b="0" i="0" u="none" strike="noStrike">
                          <a:effectLst/>
                          <a:latin typeface="Arial" panose="020B0604020202020204" pitchFamily="34" charset="0"/>
                        </a:rPr>
                        <a:t>01/10/2018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dirty="0">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582701">
                <a:tc>
                  <a:txBody>
                    <a:bodyPr/>
                    <a:lstStyle/>
                    <a:p>
                      <a:pPr algn="ctr" fontAlgn="ctr"/>
                      <a:r>
                        <a:rPr lang="es-ES" sz="650" b="0" i="0" u="none" strike="noStrike">
                          <a:effectLst/>
                          <a:latin typeface="Arial" panose="020B0604020202020204" pitchFamily="34" charset="0"/>
                        </a:rPr>
                        <a:t>20186000812472</a:t>
                      </a:r>
                    </a:p>
                  </a:txBody>
                  <a:tcPr marL="9525" marR="9525" marT="9525" marB="0" anchor="ctr"/>
                </a:tc>
                <a:tc>
                  <a:txBody>
                    <a:bodyPr/>
                    <a:lstStyle/>
                    <a:p>
                      <a:pPr algn="ctr" fontAlgn="ctr"/>
                      <a:r>
                        <a:rPr lang="es-ES" sz="650" b="0" i="0" u="none" strike="noStrike">
                          <a:effectLst/>
                          <a:latin typeface="Arial" panose="020B0604020202020204" pitchFamily="34" charset="0"/>
                        </a:rPr>
                        <a:t>01/10/2018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608088667"/>
      </p:ext>
    </p:extLst>
  </p:cSld>
  <p:clrMapOvr>
    <a:masterClrMapping/>
  </p:clrMapOvr>
  <p:timing>
    <p:tnLst>
      <p:par>
        <p:cTn id="1" dur="indefinite" restart="never" nodeType="tmRoot"/>
      </p:par>
    </p:tnLst>
  </p:timing>
</p:sld>
</file>

<file path=ppt/slides/slide43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435</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20186000812552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507-591</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20182210579481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20186000812772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20186000812782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20186000812792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20186000812812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20186000812822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20186000812832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638281646"/>
      </p:ext>
    </p:extLst>
  </p:cSld>
  <p:clrMapOvr>
    <a:masterClrMapping/>
  </p:clrMapOvr>
  <p:timing>
    <p:tnLst>
      <p:par>
        <p:cTn id="1" dur="indefinite" restart="never" nodeType="tmRoot"/>
      </p:par>
    </p:tnLst>
  </p:timing>
</p:sld>
</file>

<file path=ppt/slides/slide43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436</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20186000812842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20186000812862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20186000812872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20186000812902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20186000812912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507 a 591 de 2017  CUNDINAMARCA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20182210556011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20186000812932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20186000812972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603789208"/>
      </p:ext>
    </p:extLst>
  </p:cSld>
  <p:clrMapOvr>
    <a:masterClrMapping/>
  </p:clrMapOvr>
  <p:timing>
    <p:tnLst>
      <p:par>
        <p:cTn id="1" dur="indefinite" restart="never" nodeType="tmRoot"/>
      </p:par>
    </p:tnLst>
  </p:timing>
</p:sld>
</file>

<file path=ppt/slides/slide43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437</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20186000812992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20186000813012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20186000813022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20186000813032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20186000813052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20186000813072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20186000813082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195913345"/>
      </p:ext>
    </p:extLst>
  </p:cSld>
  <p:clrMapOvr>
    <a:masterClrMapping/>
  </p:clrMapOvr>
  <p:timing>
    <p:tnLst>
      <p:par>
        <p:cTn id="1" dur="indefinite" restart="never" nodeType="tmRoot"/>
      </p:par>
    </p:tnLst>
  </p:timing>
</p:sld>
</file>

<file path=ppt/slides/slide43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438</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20186000813092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20186000813122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CAMBIO DE CORREO ELECTRONICO</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20186000813132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20186000813252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20186000813262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20186000813272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20186000813282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599084010"/>
      </p:ext>
    </p:extLst>
  </p:cSld>
  <p:clrMapOvr>
    <a:masterClrMapping/>
  </p:clrMapOvr>
  <p:timing>
    <p:tnLst>
      <p:par>
        <p:cTn id="1" dur="indefinite" restart="never" nodeType="tmRoot"/>
      </p:par>
    </p:tnLst>
  </p:timing>
</p:sld>
</file>

<file path=ppt/slides/slide43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439</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20186000813302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20186000813322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20186000813342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20186000813352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20186000813362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20186000813382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20186000813392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509103812"/>
      </p:ext>
    </p:extLst>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06728856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201810080015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201810080021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201810080022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201810080023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201810080024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201810080030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44</a:t>
            </a:fld>
            <a:endParaRPr lang="es-CO"/>
          </a:p>
        </p:txBody>
      </p:sp>
    </p:spTree>
    <p:extLst>
      <p:ext uri="{BB962C8B-B14F-4D97-AF65-F5344CB8AC3E}">
        <p14:creationId xmlns:p14="http://schemas.microsoft.com/office/powerpoint/2010/main" val="3624008583"/>
      </p:ext>
    </p:extLst>
  </p:cSld>
  <p:clrMapOvr>
    <a:masterClrMapping/>
  </p:clrMapOvr>
  <p:timing>
    <p:tnLst>
      <p:par>
        <p:cTn id="1" dur="indefinite" restart="never" nodeType="tmRoot"/>
      </p:par>
    </p:tnLst>
  </p:timing>
</p:sld>
</file>

<file path=ppt/slides/slide44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440</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20186000813422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20186000813432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20186000813442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20186000813452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20186000813472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DE ADMINISTRACION DE  CARRERA ADMINISTRATIVA</a:t>
                      </a:r>
                    </a:p>
                  </a:txBody>
                  <a:tcPr marL="9525" marR="9525" marT="9525" marB="0" anchor="ctr"/>
                </a:tc>
                <a:tc>
                  <a:txBody>
                    <a:bodyPr/>
                    <a:lstStyle/>
                    <a:p>
                      <a:pPr algn="ctr" fontAlgn="ctr"/>
                      <a:r>
                        <a:rPr lang="es-CO" sz="700" b="0" i="0" u="none" strike="noStrike">
                          <a:effectLst/>
                          <a:latin typeface="Arial" panose="020B0604020202020204" pitchFamily="34" charset="0"/>
                        </a:rPr>
                        <a:t>SOLICITUD CAMBIO DE INFORMACION SIMO</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20186000813482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20186000813492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494195396"/>
      </p:ext>
    </p:extLst>
  </p:cSld>
  <p:clrMapOvr>
    <a:masterClrMapping/>
  </p:clrMapOvr>
  <p:timing>
    <p:tnLst>
      <p:par>
        <p:cTn id="1" dur="indefinite" restart="never" nodeType="tmRoot"/>
      </p:par>
    </p:tnLst>
  </p:timing>
</p:sld>
</file>

<file path=ppt/slides/slide44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441</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20186000813742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700" b="0" i="0" u="none" strike="noStrike">
                          <a:effectLst/>
                          <a:latin typeface="Arial" panose="020B0604020202020204" pitchFamily="34" charset="0"/>
                        </a:rPr>
                        <a:t>INFORMACION SOBRE EL ESTADO DEL REGISTRO DE CARGO EN CARRERA ADMINISTRATIVA</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20186000813782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700" b="0" i="0" u="none" strike="noStrike">
                          <a:effectLst/>
                          <a:latin typeface="Arial" panose="020B0604020202020204" pitchFamily="34" charset="0"/>
                        </a:rPr>
                        <a:t>AUTORIZACION DE LISTA DE ELEGIBLES</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20186000813962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RESPUESTA RADICADO 20182130518381 DEL 17 DE SEPTIEMBRE DE 2018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20186000814002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CO" sz="700" b="0" i="0" u="none" strike="noStrike">
                          <a:effectLst/>
                          <a:latin typeface="Arial" panose="020B0604020202020204" pitchFamily="34" charset="0"/>
                        </a:rPr>
                        <a:t>CONTRALORIA DISTRITAL DE BARRANQUILLA - SOLICITUD DE USUARIO Y CONTRASEÑA </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ES" sz="700" b="0" i="0" u="none" strike="noStrike">
                          <a:effectLst/>
                          <a:latin typeface="Arial" panose="020B0604020202020204" pitchFamily="34" charset="0"/>
                        </a:rPr>
                        <a:t>20185000556091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20186000814022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RESPUESTA A INVITACION A LA JORNADA DE SENSIBILIZACION Y FORMALIZACION SOBRE EL MERITO TERRITORIAL 2018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20186000814092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INICIO ACTUACION ADMINISTRATIVA EN CONTRA DEL DOCTOR CESAR CRISTIAN GOMEZ CASTRO EN CALIDAD DE ALCALDE MUNICIPAL DE POPAYAN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20186000814172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PETICION N. 2384852018 DE BOGOTA TE ESCUCHA SISTEMA DISTRITAL DE QUEJAS Y SOLUCIONES </a:t>
                      </a:r>
                      <a:br>
                        <a:rPr lang="es-CO" sz="700" b="0" i="0" u="none" strike="noStrike">
                          <a:effectLst/>
                          <a:latin typeface="Arial" panose="020B0604020202020204" pitchFamily="34" charset="0"/>
                        </a:rPr>
                      </a:br>
                      <a:r>
                        <a:rPr lang="es-CO" sz="700" b="0" i="0" u="none" strike="noStrike">
                          <a:effectLst/>
                          <a:latin typeface="Arial" panose="020B0604020202020204" pitchFamily="34" charset="0"/>
                        </a:rPr>
                        <a:t>PETICIONARIA MARGARITA ROSA ALVAREZ LLINAS</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619432169"/>
      </p:ext>
    </p:extLst>
  </p:cSld>
  <p:clrMapOvr>
    <a:masterClrMapping/>
  </p:clrMapOvr>
  <p:timing>
    <p:tnLst>
      <p:par>
        <p:cTn id="1" dur="indefinite" restart="never" nodeType="tmRoot"/>
      </p:par>
    </p:tnLst>
  </p:timing>
</p:sld>
</file>

<file path=ppt/slides/slide44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442</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20186000814292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20186000814332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507 a 591 de 2017  CUNDINAMARCA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20182210594171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20186000814352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7 -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ASIGNACION DE RECURSOS PARA PAGO DE COSTOS DEL CONCURSO DOCENTES POSCONFLICTO</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20186000814362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20186000814412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DE ADMINISTRACION DE  CARRERA ADMINISTRATIVA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INSCRIPCION-SIMO</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20186000814432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DE ADMINISTRACION DE  CARRERA ADMINISTRATIVA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INSCRIPCION</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20186000814442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it-IT" sz="700" b="0" i="0" u="none" strike="noStrike">
                          <a:effectLst/>
                          <a:latin typeface="Arial" panose="020B0604020202020204" pitchFamily="34" charset="0"/>
                        </a:rPr>
                        <a:t>SOLICITUD CONVOCATORIA 431-2016 DISTRITO CAPITAL </a:t>
                      </a:r>
                      <a:br>
                        <a:rPr lang="it-IT" sz="700" b="0" i="0" u="none" strike="noStrike">
                          <a:effectLst/>
                          <a:latin typeface="Arial" panose="020B0604020202020204" pitchFamily="34" charset="0"/>
                        </a:rPr>
                      </a:br>
                      <a:endParaRPr lang="it-IT"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801270166"/>
      </p:ext>
    </p:extLst>
  </p:cSld>
  <p:clrMapOvr>
    <a:masterClrMapping/>
  </p:clrMapOvr>
  <p:timing>
    <p:tnLst>
      <p:par>
        <p:cTn id="1" dur="indefinite" restart="never" nodeType="tmRoot"/>
      </p:par>
    </p:tnLst>
  </p:timing>
</p:sld>
</file>

<file path=ppt/slides/slide44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443</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20186000814452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DE ADMINISTRACION DE  CARRERA ADMINISTRATIVA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20186000814492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CONVOCATORIA 435 DE 2016 - CAR - NALA</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20182210571251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20186000814502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507 a 591 de 2017  CUNDINAMARCA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20182210556081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20186000814532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OFICIO REMISORIO - PROCESO DE SELECCION 437 VALLE DEL CAUCA</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20186000814552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PAGO DE INSCRIPCION CONVOCATORIA 437 VALLE DEL CAUCA</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20186000814592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20186000814602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829949931"/>
      </p:ext>
    </p:extLst>
  </p:cSld>
  <p:clrMapOvr>
    <a:masterClrMapping/>
  </p:clrMapOvr>
  <p:timing>
    <p:tnLst>
      <p:par>
        <p:cTn id="1" dur="indefinite" restart="never" nodeType="tmRoot"/>
      </p:par>
    </p:tnLst>
  </p:timing>
</p:sld>
</file>

<file path=ppt/slides/slide44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444</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20186000814612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20186000814632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20186000814652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20186000814682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20186000814702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20186000814712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20186000814732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544982451"/>
      </p:ext>
    </p:extLst>
  </p:cSld>
  <p:clrMapOvr>
    <a:masterClrMapping/>
  </p:clrMapOvr>
  <p:timing>
    <p:tnLst>
      <p:par>
        <p:cTn id="1" dur="indefinite" restart="never" nodeType="tmRoot"/>
      </p:par>
    </p:tnLst>
  </p:timing>
</p:sld>
</file>

<file path=ppt/slides/slide44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445</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20186000814752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20186000814762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20186000814782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20186000814792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20186000814852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20186000814862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20186000814892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39742249"/>
      </p:ext>
    </p:extLst>
  </p:cSld>
  <p:clrMapOvr>
    <a:masterClrMapping/>
  </p:clrMapOvr>
  <p:timing>
    <p:tnLst>
      <p:par>
        <p:cTn id="1" dur="indefinite" restart="never" nodeType="tmRoot"/>
      </p:par>
    </p:tnLst>
  </p:timing>
</p:sld>
</file>

<file path=ppt/slides/slide44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446</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20186000814902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20186000814912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DE ADMINISTRACION DE  CARRERA ADMINISTRATIVA</a:t>
                      </a:r>
                    </a:p>
                  </a:txBody>
                  <a:tcPr marL="9525" marR="9525" marT="9525" marB="0" anchor="ctr"/>
                </a:tc>
                <a:tc>
                  <a:txBody>
                    <a:bodyPr/>
                    <a:lstStyle/>
                    <a:p>
                      <a:pPr algn="ctr" fontAlgn="ctr"/>
                      <a:r>
                        <a:rPr lang="es-ES" sz="700" b="0" i="0" u="none" strike="noStrike">
                          <a:effectLst/>
                          <a:latin typeface="Arial" panose="020B0604020202020204" pitchFamily="34" charset="0"/>
                        </a:rPr>
                        <a:t>REMISION DE INFORMACION</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20186000814932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DE ADMINISTRACION DE  CARRERA ADMINISTRATIVA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20186000814952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20186000814972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20186000815022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700" b="0" i="0" u="none" strike="noStrike">
                          <a:effectLst/>
                          <a:latin typeface="Arial" panose="020B0604020202020204" pitchFamily="34" charset="0"/>
                        </a:rPr>
                        <a:t>RESPUESTA RADICADO N. 20181700402241</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ES" sz="700" b="0" i="0" u="none" strike="noStrike">
                          <a:effectLst/>
                          <a:latin typeface="Arial" panose="020B0604020202020204" pitchFamily="34" charset="0"/>
                        </a:rPr>
                        <a:t>20181700581401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20186000815092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031648175"/>
      </p:ext>
    </p:extLst>
  </p:cSld>
  <p:clrMapOvr>
    <a:masterClrMapping/>
  </p:clrMapOvr>
  <p:timing>
    <p:tnLst>
      <p:par>
        <p:cTn id="1" dur="indefinite" restart="never" nodeType="tmRoot"/>
      </p:par>
    </p:tnLst>
  </p:timing>
</p:sld>
</file>

<file path=ppt/slides/slide44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447</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20186000815102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20186000815112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700" b="0" i="0" u="none" strike="noStrike">
                          <a:effectLst/>
                          <a:latin typeface="Arial" panose="020B0604020202020204" pitchFamily="34" charset="0"/>
                        </a:rPr>
                        <a:t>SOLICITUD CERTIFICACION PERSONAL CON DERECHOS DE CARRERA</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ES" sz="700" b="0" i="0" u="none" strike="noStrike">
                          <a:effectLst/>
                          <a:latin typeface="Arial" panose="020B0604020202020204" pitchFamily="34" charset="0"/>
                        </a:rPr>
                        <a:t>20181700566491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20186000815122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NOTIFICACIONES</a:t>
                      </a:r>
                    </a:p>
                  </a:txBody>
                  <a:tcPr marL="9525" marR="9525" marT="9525" marB="0" anchor="ctr"/>
                </a:tc>
                <a:tc>
                  <a:txBody>
                    <a:bodyPr/>
                    <a:lstStyle/>
                    <a:p>
                      <a:pPr algn="ctr" fontAlgn="ctr"/>
                      <a:r>
                        <a:rPr lang="es-ES" sz="700" b="0" i="0" u="none" strike="noStrike">
                          <a:effectLst/>
                          <a:latin typeface="Arial" panose="020B0604020202020204" pitchFamily="34" charset="0"/>
                        </a:rPr>
                        <a:t>SEGUIMIENTO RADICADO 20183010350421</a:t>
                      </a:r>
                    </a:p>
                  </a:txBody>
                  <a:tcPr marL="9525" marR="9525" marT="9525" marB="0" anchor="ctr"/>
                </a:tc>
                <a:tc>
                  <a:txBody>
                    <a:bodyPr/>
                    <a:lstStyle/>
                    <a:p>
                      <a:pPr algn="ctr" fontAlgn="ctr"/>
                      <a:r>
                        <a:rPr lang="es-ES" sz="700" b="0" i="0" u="none" strike="noStrike">
                          <a:effectLst/>
                          <a:latin typeface="Arial" panose="020B0604020202020204" pitchFamily="34" charset="0"/>
                        </a:rPr>
                        <a:t>23/10/2018</a:t>
                      </a:r>
                    </a:p>
                  </a:txBody>
                  <a:tcPr marL="9525" marR="9525" marT="9525" marB="0" anchor="ctr"/>
                </a:tc>
                <a:tc>
                  <a:txBody>
                    <a:bodyPr/>
                    <a:lstStyle/>
                    <a:p>
                      <a:pPr algn="ctr" fontAlgn="ctr"/>
                      <a:r>
                        <a:rPr lang="es-ES" sz="700" b="0" i="0" u="none" strike="noStrike">
                          <a:effectLst/>
                          <a:latin typeface="Arial" panose="020B0604020202020204" pitchFamily="34" charset="0"/>
                        </a:rPr>
                        <a:t>20183010597411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20186000815162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20186000815172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20186000815212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20186000815242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091725137"/>
      </p:ext>
    </p:extLst>
  </p:cSld>
  <p:clrMapOvr>
    <a:masterClrMapping/>
  </p:clrMapOvr>
  <p:timing>
    <p:tnLst>
      <p:par>
        <p:cTn id="1" dur="indefinite" restart="never" nodeType="tmRoot"/>
      </p:par>
    </p:tnLst>
  </p:timing>
</p:sld>
</file>

<file path=ppt/slides/slide44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448</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20186000815252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20186000815292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20186000815322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20186000815352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20186000815362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20186000815372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20186000815382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164856139"/>
      </p:ext>
    </p:extLst>
  </p:cSld>
  <p:clrMapOvr>
    <a:masterClrMapping/>
  </p:clrMapOvr>
  <p:timing>
    <p:tnLst>
      <p:par>
        <p:cTn id="1" dur="indefinite" restart="never" nodeType="tmRoot"/>
      </p:par>
    </p:tnLst>
  </p:timing>
</p:sld>
</file>

<file path=ppt/slides/slide44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449</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20186000815392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20186000815402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20186000815422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DE ADMINISTRACION DE  CARRERA ADMINISTRATIVA</a:t>
                      </a:r>
                    </a:p>
                  </a:txBody>
                  <a:tcPr marL="9525" marR="9525" marT="9525" marB="0" anchor="ctr"/>
                </a:tc>
                <a:tc>
                  <a:txBody>
                    <a:bodyPr/>
                    <a:lstStyle/>
                    <a:p>
                      <a:pPr algn="ctr" fontAlgn="ctr"/>
                      <a:r>
                        <a:rPr lang="es-CO" sz="700" b="0" i="0" u="none" strike="noStrike">
                          <a:effectLst/>
                          <a:latin typeface="Arial" panose="020B0604020202020204" pitchFamily="34" charset="0"/>
                        </a:rPr>
                        <a:t>SOLICITUD CAMBIO DE CORREO ELECTRONICO</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20186000815432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20186000815612</a:t>
                      </a:r>
                    </a:p>
                  </a:txBody>
                  <a:tcPr marL="9525" marR="9525" marT="9525" marB="0" anchor="ctr"/>
                </a:tc>
                <a:tc>
                  <a:txBody>
                    <a:bodyPr/>
                    <a:lstStyle/>
                    <a:p>
                      <a:pPr algn="ctr" fontAlgn="ctr"/>
                      <a:r>
                        <a:rPr lang="es-ES" sz="700" b="0" i="0" u="none" strike="noStrike">
                          <a:effectLst/>
                          <a:latin typeface="Arial" panose="020B0604020202020204" pitchFamily="34" charset="0"/>
                        </a:rPr>
                        <a:t>01/10/2018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CUMPLIMIENTO FALLO DE TUTELA CONVOCATORIA MUNICIPIOS DE CUNDINAMARCA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20186000815662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 INFORMACION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20186000815672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CO" sz="700" b="0" i="0" u="none" strike="noStrike">
                          <a:effectLst/>
                          <a:latin typeface="Arial" panose="020B0604020202020204" pitchFamily="34" charset="0"/>
                        </a:rPr>
                        <a:t>DERECHO DE PETICION - INFORMACION - CONVOCATORIA 427 DE 2016 SED</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021286382"/>
      </p:ext>
    </p:extLst>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52432480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201810080031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201810080037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201810080038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201810080039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201810080040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201810080046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45</a:t>
            </a:fld>
            <a:endParaRPr lang="es-CO"/>
          </a:p>
        </p:txBody>
      </p:sp>
    </p:spTree>
    <p:extLst>
      <p:ext uri="{BB962C8B-B14F-4D97-AF65-F5344CB8AC3E}">
        <p14:creationId xmlns:p14="http://schemas.microsoft.com/office/powerpoint/2010/main" val="1250745565"/>
      </p:ext>
    </p:extLst>
  </p:cSld>
  <p:clrMapOvr>
    <a:masterClrMapping/>
  </p:clrMapOvr>
  <p:timing>
    <p:tnLst>
      <p:par>
        <p:cTn id="1" dur="indefinite" restart="never" nodeType="tmRoot"/>
      </p:par>
    </p:tnLst>
  </p:timing>
</p:sld>
</file>

<file path=ppt/slides/slide45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450</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20186000815882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20186000815902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20186000815912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20186000815922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20186000815952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20186000815962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507-591</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20182210556171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20186000815982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589278271"/>
      </p:ext>
    </p:extLst>
  </p:cSld>
  <p:clrMapOvr>
    <a:masterClrMapping/>
  </p:clrMapOvr>
  <p:timing>
    <p:tnLst>
      <p:par>
        <p:cTn id="1" dur="indefinite" restart="never" nodeType="tmRoot"/>
      </p:par>
    </p:tnLst>
  </p:timing>
</p:sld>
</file>

<file path=ppt/slides/slide45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451</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20186000815992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20186000816012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20186000816032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20186000816062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20186000816072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20186000816082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dirty="0">
                          <a:effectLst/>
                          <a:latin typeface="Arial" panose="020B0604020202020204" pitchFamily="34" charset="0"/>
                        </a:rPr>
                        <a:t>20186000816092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ASIGNACIÓN USUARIO Y CONTRASEÑA E.S.E. HOSPITAL NUESTRA SEÑORA DEL CARMEN DE GUAMAL MAGDALENA  </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20185000563101</a:t>
                      </a:r>
                    </a:p>
                  </a:txBody>
                  <a:tcPr marL="9525" marR="9525" marT="9525" marB="0" anchor="ctr"/>
                </a:tc>
              </a:tr>
            </a:tbl>
          </a:graphicData>
        </a:graphic>
      </p:graphicFrame>
    </p:spTree>
    <p:extLst>
      <p:ext uri="{BB962C8B-B14F-4D97-AF65-F5344CB8AC3E}">
        <p14:creationId xmlns:p14="http://schemas.microsoft.com/office/powerpoint/2010/main" val="218201298"/>
      </p:ext>
    </p:extLst>
  </p:cSld>
  <p:clrMapOvr>
    <a:masterClrMapping/>
  </p:clrMapOvr>
  <p:timing>
    <p:tnLst>
      <p:par>
        <p:cTn id="1" dur="indefinite" restart="never" nodeType="tmRoot"/>
      </p:par>
    </p:tnLst>
  </p:timing>
</p:sld>
</file>

<file path=ppt/slides/slide45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452</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129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20186000816102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20186000816112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CAMBIO DE CORREO ELECTRONICO</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20186000816132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20186000816152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20186000816162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20186000816172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20186000816182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ES" sz="700" b="0" i="0" u="none" strike="noStrike">
                          <a:effectLst/>
                          <a:latin typeface="Arial" panose="020B0604020202020204" pitchFamily="34" charset="0"/>
                        </a:rPr>
                        <a:t>CONCEPTOS</a:t>
                      </a:r>
                    </a:p>
                  </a:txBody>
                  <a:tcPr marL="9525" marR="9525" marT="9525" marB="0" anchor="ctr"/>
                </a:tc>
                <a:tc>
                  <a:txBody>
                    <a:bodyPr/>
                    <a:lstStyle/>
                    <a:p>
                      <a:pPr algn="ctr" fontAlgn="ctr"/>
                      <a:r>
                        <a:rPr lang="es-ES" sz="700" b="0" i="0" u="none" strike="noStrike">
                          <a:effectLst/>
                          <a:latin typeface="Arial" panose="020B0604020202020204" pitchFamily="34" charset="0"/>
                        </a:rPr>
                        <a:t>30</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INFORME TECNICO - VERIFICACION DE REQUISITOS MINIMOS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022511900"/>
      </p:ext>
    </p:extLst>
  </p:cSld>
  <p:clrMapOvr>
    <a:masterClrMapping/>
  </p:clrMapOvr>
  <p:timing>
    <p:tnLst>
      <p:par>
        <p:cTn id="1" dur="indefinite" restart="never" nodeType="tmRoot"/>
      </p:par>
    </p:tnLst>
  </p:timing>
</p:sld>
</file>

<file path=ppt/slides/slide45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453</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110215955"/>
              </p:ext>
            </p:extLst>
          </p:nvPr>
        </p:nvGraphicFramePr>
        <p:xfrm>
          <a:off x="539552" y="1268761"/>
          <a:ext cx="8208913" cy="4499999"/>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5478">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72975">
                <a:tc>
                  <a:txBody>
                    <a:bodyPr/>
                    <a:lstStyle/>
                    <a:p>
                      <a:pPr algn="ctr" fontAlgn="ctr"/>
                      <a:r>
                        <a:rPr lang="es-ES" sz="650" b="0" i="0" u="none" strike="noStrike" dirty="0">
                          <a:effectLst/>
                          <a:latin typeface="Arial" panose="020B0604020202020204" pitchFamily="34" charset="0"/>
                        </a:rPr>
                        <a:t>20186000816192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572975">
                <a:tc>
                  <a:txBody>
                    <a:bodyPr/>
                    <a:lstStyle/>
                    <a:p>
                      <a:pPr algn="ctr" fontAlgn="ctr"/>
                      <a:r>
                        <a:rPr lang="es-ES" sz="650" b="0" i="0" u="none" strike="noStrike">
                          <a:effectLst/>
                          <a:latin typeface="Arial" panose="020B0604020202020204" pitchFamily="34" charset="0"/>
                        </a:rPr>
                        <a:t>20186000816202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VEEDURÍA CNSC - SERVIDOR RICARDO PATIÑO CARVAJAL </a:t>
                      </a:r>
                    </a:p>
                  </a:txBody>
                  <a:tcPr marL="9525" marR="9525" marT="9525" marB="0" anchor="ctr"/>
                </a:tc>
                <a:tc>
                  <a:txBody>
                    <a:bodyPr/>
                    <a:lstStyle/>
                    <a:p>
                      <a:pPr algn="ctr" fontAlgn="ctr"/>
                      <a:r>
                        <a:rPr lang="es-ES" sz="650" b="0" i="0" u="none" strike="noStrike">
                          <a:effectLst/>
                          <a:latin typeface="Arial" panose="020B0604020202020204" pitchFamily="34" charset="0"/>
                        </a:rPr>
                        <a:t>23/10/2018</a:t>
                      </a:r>
                    </a:p>
                  </a:txBody>
                  <a:tcPr marL="9525" marR="9525" marT="9525" marB="0" anchor="ctr"/>
                </a:tc>
                <a:tc>
                  <a:txBody>
                    <a:bodyPr/>
                    <a:lstStyle/>
                    <a:p>
                      <a:pPr algn="ctr" fontAlgn="ctr"/>
                      <a:r>
                        <a:rPr lang="es-ES" sz="650" b="0" i="0" u="none" strike="noStrike">
                          <a:effectLst/>
                          <a:latin typeface="Arial" panose="020B0604020202020204" pitchFamily="34" charset="0"/>
                        </a:rPr>
                        <a:t>20185000599621</a:t>
                      </a:r>
                    </a:p>
                  </a:txBody>
                  <a:tcPr marL="9525" marR="9525" marT="9525" marB="0" anchor="ctr"/>
                </a:tc>
              </a:tr>
              <a:tr h="572975">
                <a:tc>
                  <a:txBody>
                    <a:bodyPr/>
                    <a:lstStyle/>
                    <a:p>
                      <a:pPr algn="ctr" fontAlgn="ctr"/>
                      <a:r>
                        <a:rPr lang="es-ES" sz="650" b="0" i="0" u="none" strike="noStrike">
                          <a:effectLst/>
                          <a:latin typeface="Arial" panose="020B0604020202020204" pitchFamily="34" charset="0"/>
                        </a:rPr>
                        <a:t>20186000816212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572975">
                <a:tc>
                  <a:txBody>
                    <a:bodyPr/>
                    <a:lstStyle/>
                    <a:p>
                      <a:pPr algn="ctr" fontAlgn="ctr"/>
                      <a:r>
                        <a:rPr lang="es-ES" sz="650" b="0" i="0" u="none" strike="noStrike">
                          <a:effectLst/>
                          <a:latin typeface="Arial" panose="020B0604020202020204" pitchFamily="34" charset="0"/>
                        </a:rPr>
                        <a:t>20186000816222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SE ADJUNTAN ANEXOS - DERECHO DE PETICION DE INFORMACION CONVOCATORIA 431</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572975">
                <a:tc>
                  <a:txBody>
                    <a:bodyPr/>
                    <a:lstStyle/>
                    <a:p>
                      <a:pPr algn="ctr" fontAlgn="ctr"/>
                      <a:r>
                        <a:rPr lang="es-ES" sz="650" b="0" i="0" u="none" strike="noStrike">
                          <a:effectLst/>
                          <a:latin typeface="Arial" panose="020B0604020202020204" pitchFamily="34" charset="0"/>
                        </a:rPr>
                        <a:t>20186000816232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572975">
                <a:tc>
                  <a:txBody>
                    <a:bodyPr/>
                    <a:lstStyle/>
                    <a:p>
                      <a:pPr algn="ctr" fontAlgn="ctr"/>
                      <a:r>
                        <a:rPr lang="es-ES" sz="650" b="0" i="0" u="none" strike="noStrike">
                          <a:effectLst/>
                          <a:latin typeface="Arial" panose="020B0604020202020204" pitchFamily="34" charset="0"/>
                        </a:rPr>
                        <a:t>20186000816262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761166">
                <a:tc>
                  <a:txBody>
                    <a:bodyPr/>
                    <a:lstStyle/>
                    <a:p>
                      <a:pPr algn="ctr" fontAlgn="ctr"/>
                      <a:r>
                        <a:rPr lang="es-ES" sz="650" b="0" i="0" u="none" strike="noStrike" dirty="0">
                          <a:effectLst/>
                          <a:latin typeface="Arial" panose="020B0604020202020204" pitchFamily="34" charset="0"/>
                        </a:rPr>
                        <a:t>20186000816352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REMISION DE INFORMACION </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735816550"/>
      </p:ext>
    </p:extLst>
  </p:cSld>
  <p:clrMapOvr>
    <a:masterClrMapping/>
  </p:clrMapOvr>
  <p:timing>
    <p:tnLst>
      <p:par>
        <p:cTn id="1" dur="indefinite" restart="never" nodeType="tmRoot"/>
      </p:par>
    </p:tnLst>
  </p:timing>
</p:sld>
</file>

<file path=ppt/slides/slide45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454</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436269045"/>
              </p:ext>
            </p:extLst>
          </p:nvPr>
        </p:nvGraphicFramePr>
        <p:xfrm>
          <a:off x="539552" y="1268761"/>
          <a:ext cx="8208913" cy="477090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82606">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810274">
                <a:tc>
                  <a:txBody>
                    <a:bodyPr/>
                    <a:lstStyle/>
                    <a:p>
                      <a:pPr algn="ctr" fontAlgn="ctr"/>
                      <a:r>
                        <a:rPr lang="es-ES" sz="650" b="0" i="0" u="none" strike="noStrike" dirty="0">
                          <a:effectLst/>
                          <a:latin typeface="Arial" panose="020B0604020202020204" pitchFamily="34" charset="0"/>
                        </a:rPr>
                        <a:t>20186000816362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REMISION RESPEUSTA RADICADO N. 20186000761072</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09941">
                <a:tc>
                  <a:txBody>
                    <a:bodyPr/>
                    <a:lstStyle/>
                    <a:p>
                      <a:pPr algn="ctr" fontAlgn="ctr"/>
                      <a:r>
                        <a:rPr lang="es-ES" sz="650" b="0" i="0" u="none" strike="noStrike">
                          <a:effectLst/>
                          <a:latin typeface="Arial" panose="020B0604020202020204" pitchFamily="34" charset="0"/>
                        </a:rPr>
                        <a:t>20186000816402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09941">
                <a:tc>
                  <a:txBody>
                    <a:bodyPr/>
                    <a:lstStyle/>
                    <a:p>
                      <a:pPr algn="ctr" fontAlgn="ctr"/>
                      <a:r>
                        <a:rPr lang="es-ES" sz="650" b="0" i="0" u="none" strike="noStrike">
                          <a:effectLst/>
                          <a:latin typeface="Arial" panose="020B0604020202020204" pitchFamily="34" charset="0"/>
                        </a:rPr>
                        <a:t>20186000816422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INFORMACIÓN GENERAR CONSIGNACIÓN BANCARIA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09941">
                <a:tc>
                  <a:txBody>
                    <a:bodyPr/>
                    <a:lstStyle/>
                    <a:p>
                      <a:pPr algn="ctr" fontAlgn="ctr"/>
                      <a:r>
                        <a:rPr lang="es-ES" sz="650" b="0" i="0" u="none" strike="noStrike">
                          <a:effectLst/>
                          <a:latin typeface="Arial" panose="020B0604020202020204" pitchFamily="34" charset="0"/>
                        </a:rPr>
                        <a:t>20186000816432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INCONVENIENTES CON LA PAGINA DE SIMO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09941">
                <a:tc>
                  <a:txBody>
                    <a:bodyPr/>
                    <a:lstStyle/>
                    <a:p>
                      <a:pPr algn="ctr" fontAlgn="ctr"/>
                      <a:r>
                        <a:rPr lang="es-ES" sz="650" b="0" i="0" u="none" strike="noStrike">
                          <a:effectLst/>
                          <a:latin typeface="Arial" panose="020B0604020202020204" pitchFamily="34" charset="0"/>
                        </a:rPr>
                        <a:t>20186000816442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09941">
                <a:tc>
                  <a:txBody>
                    <a:bodyPr/>
                    <a:lstStyle/>
                    <a:p>
                      <a:pPr algn="ctr" fontAlgn="ctr"/>
                      <a:r>
                        <a:rPr lang="es-ES" sz="650" b="0" i="0" u="none" strike="noStrike">
                          <a:effectLst/>
                          <a:latin typeface="Arial" panose="020B0604020202020204" pitchFamily="34" charset="0"/>
                        </a:rPr>
                        <a:t>20186000816452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09941">
                <a:tc>
                  <a:txBody>
                    <a:bodyPr/>
                    <a:lstStyle/>
                    <a:p>
                      <a:pPr algn="ctr" fontAlgn="ctr"/>
                      <a:r>
                        <a:rPr lang="es-ES" sz="650" b="0" i="0" u="none" strike="noStrike">
                          <a:effectLst/>
                          <a:latin typeface="Arial" panose="020B0604020202020204" pitchFamily="34" charset="0"/>
                        </a:rPr>
                        <a:t>20186000816462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155614031"/>
      </p:ext>
    </p:extLst>
  </p:cSld>
  <p:clrMapOvr>
    <a:masterClrMapping/>
  </p:clrMapOvr>
  <p:timing>
    <p:tnLst>
      <p:par>
        <p:cTn id="1" dur="indefinite" restart="never" nodeType="tmRoot"/>
      </p:par>
    </p:tnLst>
  </p:timing>
</p:sld>
</file>

<file path=ppt/slides/slide45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455</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20186000816472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20186000816482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20186000816492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20186000816502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INSCRIPCION A OFERTA LABORAL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20186000816512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20186000816522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507-591</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20182210590501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20186000816542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880843389"/>
      </p:ext>
    </p:extLst>
  </p:cSld>
  <p:clrMapOvr>
    <a:masterClrMapping/>
  </p:clrMapOvr>
  <p:timing>
    <p:tnLst>
      <p:par>
        <p:cTn id="1" dur="indefinite" restart="never" nodeType="tmRoot"/>
      </p:par>
    </p:tnLst>
  </p:timing>
</p:sld>
</file>

<file path=ppt/slides/slide45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456</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1107212533"/>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20186000816552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20186000816582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SOLUCIONAR PARA PODER CERRAR LA INSCRIPCION EN EL SIMO URGENTE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20186000816612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20186000816632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20186000816642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435-2016 </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20182210590531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20186000816662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507-591</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20182210580161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20186000816672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507-591</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20182210594281</a:t>
                      </a:r>
                    </a:p>
                  </a:txBody>
                  <a:tcPr marL="9525" marR="9525" marT="9525" marB="0" anchor="ctr"/>
                </a:tc>
              </a:tr>
            </a:tbl>
          </a:graphicData>
        </a:graphic>
      </p:graphicFrame>
    </p:spTree>
    <p:extLst>
      <p:ext uri="{BB962C8B-B14F-4D97-AF65-F5344CB8AC3E}">
        <p14:creationId xmlns:p14="http://schemas.microsoft.com/office/powerpoint/2010/main" val="3148410341"/>
      </p:ext>
    </p:extLst>
  </p:cSld>
  <p:clrMapOvr>
    <a:masterClrMapping/>
  </p:clrMapOvr>
  <p:timing>
    <p:tnLst>
      <p:par>
        <p:cTn id="1" dur="indefinite" restart="never" nodeType="tmRoot"/>
      </p:par>
    </p:tnLst>
  </p:timing>
</p:sld>
</file>

<file path=ppt/slides/slide45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457</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479914958"/>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20186000816702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20186000816712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MODIFICACION DE CEDULA POR MAL REGISTRO </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20186000816742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20186000816762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507-591</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20182210555911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20186000816772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20186000816782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20186000816802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365375723"/>
      </p:ext>
    </p:extLst>
  </p:cSld>
  <p:clrMapOvr>
    <a:masterClrMapping/>
  </p:clrMapOvr>
  <p:timing>
    <p:tnLst>
      <p:par>
        <p:cTn id="1" dur="indefinite" restart="never" nodeType="tmRoot"/>
      </p:par>
    </p:tnLst>
  </p:timing>
</p:sld>
</file>

<file path=ppt/slides/slide45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458</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665816851"/>
              </p:ext>
            </p:extLst>
          </p:nvPr>
        </p:nvGraphicFramePr>
        <p:xfrm>
          <a:off x="539552" y="1268761"/>
          <a:ext cx="8208913" cy="469896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8254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74382">
                <a:tc>
                  <a:txBody>
                    <a:bodyPr/>
                    <a:lstStyle/>
                    <a:p>
                      <a:pPr algn="ctr" fontAlgn="ctr"/>
                      <a:r>
                        <a:rPr lang="es-ES" sz="650" b="0" i="0" u="none" strike="noStrike" dirty="0">
                          <a:effectLst/>
                          <a:latin typeface="Arial" panose="020B0604020202020204" pitchFamily="34" charset="0"/>
                        </a:rPr>
                        <a:t>20186000816822</a:t>
                      </a:r>
                    </a:p>
                  </a:txBody>
                  <a:tcPr marL="9525" marR="9525" marT="9525" marB="0" anchor="ctr"/>
                </a:tc>
                <a:tc>
                  <a:txBody>
                    <a:bodyPr/>
                    <a:lstStyle/>
                    <a:p>
                      <a:pPr algn="ctr" fontAlgn="ctr"/>
                      <a:r>
                        <a:rPr lang="es-ES" sz="650" b="0" i="0" u="none" strike="noStrike" dirty="0">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574382">
                <a:tc>
                  <a:txBody>
                    <a:bodyPr/>
                    <a:lstStyle/>
                    <a:p>
                      <a:pPr algn="ctr" fontAlgn="ctr"/>
                      <a:r>
                        <a:rPr lang="es-ES" sz="650" b="0" i="0" u="none" strike="noStrike">
                          <a:effectLst/>
                          <a:latin typeface="Arial" panose="020B0604020202020204" pitchFamily="34" charset="0"/>
                        </a:rPr>
                        <a:t>20186000816832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TRASLADO POR COMPETENCIA - PETICIONES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763035">
                <a:tc>
                  <a:txBody>
                    <a:bodyPr/>
                    <a:lstStyle/>
                    <a:p>
                      <a:pPr algn="ctr" fontAlgn="ctr"/>
                      <a:r>
                        <a:rPr lang="es-ES" sz="650" b="0" i="0" u="none" strike="noStrike">
                          <a:effectLst/>
                          <a:latin typeface="Arial" panose="020B0604020202020204" pitchFamily="34" charset="0"/>
                        </a:rPr>
                        <a:t>20186000816842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NUMERO DE CEDULA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574382">
                <a:tc>
                  <a:txBody>
                    <a:bodyPr/>
                    <a:lstStyle/>
                    <a:p>
                      <a:pPr algn="ctr" fontAlgn="ctr"/>
                      <a:r>
                        <a:rPr lang="es-ES" sz="650" b="0" i="0" u="none" strike="noStrike">
                          <a:effectLst/>
                          <a:latin typeface="Arial" panose="020B0604020202020204" pitchFamily="34" charset="0"/>
                        </a:rPr>
                        <a:t>20186000816862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763035">
                <a:tc>
                  <a:txBody>
                    <a:bodyPr/>
                    <a:lstStyle/>
                    <a:p>
                      <a:pPr algn="ctr" fontAlgn="ctr"/>
                      <a:r>
                        <a:rPr lang="es-ES" sz="650" b="0" i="0" u="none" strike="noStrike">
                          <a:effectLst/>
                          <a:latin typeface="Arial" panose="020B0604020202020204" pitchFamily="34" charset="0"/>
                        </a:rPr>
                        <a:t>20186000816872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NUMERO DE CEDULA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574382">
                <a:tc>
                  <a:txBody>
                    <a:bodyPr/>
                    <a:lstStyle/>
                    <a:p>
                      <a:pPr algn="ctr" fontAlgn="ctr"/>
                      <a:r>
                        <a:rPr lang="es-ES" sz="650" b="0" i="0" u="none" strike="noStrike">
                          <a:effectLst/>
                          <a:latin typeface="Arial" panose="020B0604020202020204" pitchFamily="34" charset="0"/>
                        </a:rPr>
                        <a:t>20186000816882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574382">
                <a:tc>
                  <a:txBody>
                    <a:bodyPr/>
                    <a:lstStyle/>
                    <a:p>
                      <a:pPr algn="ctr" fontAlgn="ctr"/>
                      <a:r>
                        <a:rPr lang="es-ES" sz="650" b="0" i="0" u="none" strike="noStrike">
                          <a:effectLst/>
                          <a:latin typeface="Arial" panose="020B0604020202020204" pitchFamily="34" charset="0"/>
                        </a:rPr>
                        <a:t>20186000816902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CAMBIO DE CORREO ELECTRONICO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256707135"/>
      </p:ext>
    </p:extLst>
  </p:cSld>
  <p:clrMapOvr>
    <a:masterClrMapping/>
  </p:clrMapOvr>
  <p:timing>
    <p:tnLst>
      <p:par>
        <p:cTn id="1" dur="indefinite" restart="never" nodeType="tmRoot"/>
      </p:par>
    </p:tnLst>
  </p:timing>
</p:sld>
</file>

<file path=ppt/slides/slide45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459</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1174154136"/>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20186000816932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20186000816942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20186000816952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20186000816962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CAMBIAR OPEC 53557 A OPEC 54044</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20186000816972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20186000816992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20186000817002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NUMERO DE CEDULA </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314760138"/>
      </p:ext>
    </p:extLst>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18789469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201810080047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Comisiones de Personal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Comisiones de Personal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201810080053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201810080054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201810080055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201810080056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201810080062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46</a:t>
            </a:fld>
            <a:endParaRPr lang="es-CO"/>
          </a:p>
        </p:txBody>
      </p:sp>
    </p:spTree>
    <p:extLst>
      <p:ext uri="{BB962C8B-B14F-4D97-AF65-F5344CB8AC3E}">
        <p14:creationId xmlns:p14="http://schemas.microsoft.com/office/powerpoint/2010/main" val="4222951269"/>
      </p:ext>
    </p:extLst>
  </p:cSld>
  <p:clrMapOvr>
    <a:masterClrMapping/>
  </p:clrMapOvr>
  <p:timing>
    <p:tnLst>
      <p:par>
        <p:cTn id="1" dur="indefinite" restart="never" nodeType="tmRoot"/>
      </p:par>
    </p:tnLst>
  </p:timing>
</p:sld>
</file>

<file path=ppt/slides/slide46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460</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20186000817022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427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20186000817032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20186000817042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20186000817052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20186000817062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20186000817072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RECHAZO DE PAGO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20186000817092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20182210563721</a:t>
                      </a:r>
                    </a:p>
                  </a:txBody>
                  <a:tcPr marL="9525" marR="9525" marT="9525" marB="0" anchor="ctr"/>
                </a:tc>
              </a:tr>
            </a:tbl>
          </a:graphicData>
        </a:graphic>
      </p:graphicFrame>
    </p:spTree>
    <p:extLst>
      <p:ext uri="{BB962C8B-B14F-4D97-AF65-F5344CB8AC3E}">
        <p14:creationId xmlns:p14="http://schemas.microsoft.com/office/powerpoint/2010/main" val="1698127829"/>
      </p:ext>
    </p:extLst>
  </p:cSld>
  <p:clrMapOvr>
    <a:masterClrMapping/>
  </p:clrMapOvr>
  <p:timing>
    <p:tnLst>
      <p:par>
        <p:cTn id="1" dur="indefinite" restart="never" nodeType="tmRoot"/>
      </p:par>
    </p:tnLst>
  </p:timing>
</p:sld>
</file>

<file path=ppt/slides/slide46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461</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432705305"/>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20186000817112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20186000817152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20186000817162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20186000817172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429-2016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ES" sz="650" b="0" i="0" u="none" strike="noStrike">
                          <a:effectLst/>
                          <a:latin typeface="Arial" panose="020B0604020202020204" pitchFamily="34" charset="0"/>
                        </a:rPr>
                        <a:t>20182110572001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20186000817182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328-SDH</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20186000817192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650" b="0" i="0" u="none" strike="noStrike">
                          <a:effectLst/>
                          <a:latin typeface="Arial" panose="020B0604020202020204" pitchFamily="34" charset="0"/>
                        </a:rPr>
                        <a:t>RADICADO N. 20182010505381</a:t>
                      </a:r>
                    </a:p>
                  </a:txBody>
                  <a:tcPr marL="9525" marR="9525" marT="9525" marB="0" anchor="ctr"/>
                </a:tc>
                <a:tc>
                  <a:txBody>
                    <a:bodyPr/>
                    <a:lstStyle/>
                    <a:p>
                      <a:pPr algn="ctr" fontAlgn="ctr"/>
                      <a:r>
                        <a:rPr lang="es-ES" sz="650" b="0" i="0" u="none" strike="noStrike">
                          <a:effectLst/>
                          <a:latin typeface="Arial" panose="020B0604020202020204" pitchFamily="34" charset="0"/>
                        </a:rPr>
                        <a:t>30/10/2018</a:t>
                      </a:r>
                    </a:p>
                  </a:txBody>
                  <a:tcPr marL="9525" marR="9525" marT="9525" marB="0" anchor="ctr"/>
                </a:tc>
                <a:tc>
                  <a:txBody>
                    <a:bodyPr/>
                    <a:lstStyle/>
                    <a:p>
                      <a:pPr algn="ctr" fontAlgn="ctr"/>
                      <a:r>
                        <a:rPr lang="es-ES" sz="650" b="0" i="0" u="none" strike="noStrike">
                          <a:effectLst/>
                          <a:latin typeface="Arial" panose="020B0604020202020204" pitchFamily="34" charset="0"/>
                        </a:rPr>
                        <a:t>20182010611381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20186000817202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RESPUESTA A REQUERIMIENTO RAD DE ENTRADA NO. PQR 201809030110</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196192218"/>
      </p:ext>
    </p:extLst>
  </p:cSld>
  <p:clrMapOvr>
    <a:masterClrMapping/>
  </p:clrMapOvr>
  <p:timing>
    <p:tnLst>
      <p:par>
        <p:cTn id="1" dur="indefinite" restart="never" nodeType="tmRoot"/>
      </p:par>
    </p:tnLst>
  </p:timing>
</p:sld>
</file>

<file path=ppt/slides/slide46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462</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550647724"/>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20186000817262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20186000817272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20182210571671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20186000817282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20186000817292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DE ADMINISTRACION DE  CARRERA ADMINISTRATIVA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20182210580221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20186000817302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INSCRIPCION</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20186000817312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DRA. CARDOSO</a:t>
                      </a:r>
                    </a:p>
                  </a:txBody>
                  <a:tcPr marL="9525" marR="9525" marT="9525" marB="0" anchor="ctr"/>
                </a:tc>
                <a:tc>
                  <a:txBody>
                    <a:bodyPr/>
                    <a:lstStyle/>
                    <a:p>
                      <a:pPr algn="ctr" fontAlgn="ctr"/>
                      <a:r>
                        <a:rPr lang="es-CO" sz="650" b="0" i="0" u="none" strike="noStrike">
                          <a:effectLst/>
                          <a:latin typeface="Arial" panose="020B0604020202020204" pitchFamily="34" charset="0"/>
                        </a:rPr>
                        <a:t>REQUERIMIENTO 2018PQR23750 DE 23/07/2018 DEVOLUCION DE EXPEDIENTES RECURSO DE APELACION POR LA CNSC POR FALTA DE COMPETENCIA - CARMENZA SOLEDAD SEGURA RINCON</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20186000817322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REQUERIMIENTO 2018PQR23750 DE 23/07/2018 DEVOLUCION DE EXPEDIENTES RECURSO DE APELACION POR LA CNSC POR FALTA DE COMPETENCIA - ALFONSO RAMIRO ESCOBAR ANGULO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816049687"/>
      </p:ext>
    </p:extLst>
  </p:cSld>
  <p:clrMapOvr>
    <a:masterClrMapping/>
  </p:clrMapOvr>
  <p:timing>
    <p:tnLst>
      <p:par>
        <p:cTn id="1" dur="indefinite" restart="never" nodeType="tmRoot"/>
      </p:par>
    </p:tnLst>
  </p:timing>
</p:sld>
</file>

<file path=ppt/slides/slide46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463</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41955955"/>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20186000817332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20186000817342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DE ADMINISTRACION DE  CARRERA ADMINISTRATIVA</a:t>
                      </a:r>
                    </a:p>
                  </a:txBody>
                  <a:tcPr marL="9525" marR="9525" marT="9525" marB="0" anchor="ctr"/>
                </a:tc>
                <a:tc>
                  <a:txBody>
                    <a:bodyPr/>
                    <a:lstStyle/>
                    <a:p>
                      <a:pPr algn="ctr" fontAlgn="ctr"/>
                      <a:r>
                        <a:rPr lang="es-CO" sz="650" b="0" i="0" u="none" strike="noStrike">
                          <a:effectLst/>
                          <a:latin typeface="Arial" panose="020B0604020202020204" pitchFamily="34" charset="0"/>
                        </a:rPr>
                        <a:t>SOLICITUD NOTIFICACIÓN . CITACIÓN RAD. 20183010499891</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20186000817382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20186000817402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DE ADMINISTRACION DE  CARRERA ADMINISTRATIVA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20186000817442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9 -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INFORMACION</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20186000817452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CO" sz="650" b="0" i="0" u="none" strike="noStrike">
                          <a:effectLst/>
                          <a:latin typeface="Arial" panose="020B0604020202020204" pitchFamily="34" charset="0"/>
                        </a:rPr>
                        <a:t>CERTIFICADO DE DISPONIBILIDAD PRESUPUESTAL N. 18-00765</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20186000817492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DE ADMINISTRACION DE  CARRERA ADMINISTRATIVA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427-2016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638074727"/>
      </p:ext>
    </p:extLst>
  </p:cSld>
  <p:clrMapOvr>
    <a:masterClrMapping/>
  </p:clrMapOvr>
  <p:timing>
    <p:tnLst>
      <p:par>
        <p:cTn id="1" dur="indefinite" restart="never" nodeType="tmRoot"/>
      </p:par>
    </p:tnLst>
  </p:timing>
</p:sld>
</file>

<file path=ppt/slides/slide46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464</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20186000817502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20186000817512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CO" sz="700" b="0" i="0" u="none" strike="noStrike">
                          <a:effectLst/>
                          <a:latin typeface="Arial" panose="020B0604020202020204" pitchFamily="34" charset="0"/>
                        </a:rPr>
                        <a:t>DERECHO DE PETICION - SOLICITUD DE INFORMACION</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ES" sz="700" b="0" i="0" u="none" strike="noStrike">
                          <a:effectLst/>
                          <a:latin typeface="Arial" panose="020B0604020202020204" pitchFamily="34" charset="0"/>
                        </a:rPr>
                        <a:t>20182010592971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20186000817522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RADICADO 20185000318051 DEL 05 DE JUNIO DE 2018 - 20185000431981 10 DE AGOSTO DE 2018</a:t>
                      </a:r>
                    </a:p>
                  </a:txBody>
                  <a:tcPr marL="9525" marR="9525" marT="9525" marB="0" anchor="ctr"/>
                </a:tc>
                <a:tc>
                  <a:txBody>
                    <a:bodyPr/>
                    <a:lstStyle/>
                    <a:p>
                      <a:pPr algn="ctr" fontAlgn="ctr"/>
                      <a:r>
                        <a:rPr lang="es-ES" sz="700" b="0" i="0" u="none" strike="noStrike">
                          <a:effectLst/>
                          <a:latin typeface="Arial" panose="020B0604020202020204" pitchFamily="34" charset="0"/>
                        </a:rPr>
                        <a:t>23/10/2018</a:t>
                      </a:r>
                    </a:p>
                  </a:txBody>
                  <a:tcPr marL="9525" marR="9525" marT="9525" marB="0" anchor="ctr"/>
                </a:tc>
                <a:tc>
                  <a:txBody>
                    <a:bodyPr/>
                    <a:lstStyle/>
                    <a:p>
                      <a:pPr algn="ctr" fontAlgn="ctr"/>
                      <a:r>
                        <a:rPr lang="es-ES" sz="700" b="0" i="0" u="none" strike="noStrike">
                          <a:effectLst/>
                          <a:latin typeface="Arial" panose="020B0604020202020204" pitchFamily="34" charset="0"/>
                        </a:rPr>
                        <a:t>20185000599531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20186000817532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20186000817552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700" b="0" i="0" u="none" strike="noStrike">
                          <a:effectLst/>
                          <a:latin typeface="Arial" panose="020B0604020202020204" pitchFamily="34" charset="0"/>
                        </a:rPr>
                        <a:t>REMISION DE INFORMACION</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ES" sz="700" b="0" i="0" u="none" strike="noStrike">
                          <a:effectLst/>
                          <a:latin typeface="Arial" panose="020B0604020202020204" pitchFamily="34" charset="0"/>
                        </a:rPr>
                        <a:t>20185000585731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20186000817572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CO" sz="700" b="0" i="0" u="none" strike="noStrike">
                          <a:effectLst/>
                          <a:latin typeface="Arial" panose="020B0604020202020204" pitchFamily="34" charset="0"/>
                        </a:rPr>
                        <a:t>NUEVO DERECHO DE PETICIÓN A LA CNSC </a:t>
                      </a:r>
                      <a:br>
                        <a:rPr lang="es-CO" sz="700" b="0" i="0" u="none" strike="noStrike">
                          <a:effectLst/>
                          <a:latin typeface="Arial" panose="020B0604020202020204" pitchFamily="34" charset="0"/>
                        </a:rPr>
                      </a:br>
                      <a:r>
                        <a:rPr lang="es-CO" sz="700" b="0" i="0" u="none" strike="noStrike">
                          <a:effectLst/>
                          <a:latin typeface="Arial" panose="020B0604020202020204" pitchFamily="34" charset="0"/>
                        </a:rPr>
                        <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20186000817592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DE ADMINISTRACION DE  CARRERA ADMINISTRATIVA</a:t>
                      </a:r>
                    </a:p>
                  </a:txBody>
                  <a:tcPr marL="9525" marR="9525" marT="9525" marB="0" anchor="ctr"/>
                </a:tc>
                <a:tc>
                  <a:txBody>
                    <a:bodyPr/>
                    <a:lstStyle/>
                    <a:p>
                      <a:pPr algn="ctr" fontAlgn="ctr"/>
                      <a:r>
                        <a:rPr lang="es-ES" sz="700" b="0" i="0" u="none" strike="noStrike">
                          <a:effectLst/>
                          <a:latin typeface="Arial" panose="020B0604020202020204" pitchFamily="34" charset="0"/>
                        </a:rPr>
                        <a:t>RADICADO 20185000318051 DEL 05 DE JUNIO DE 2018 - 20185000431981 10 DE AGOSTO DE 2018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846027551"/>
      </p:ext>
    </p:extLst>
  </p:cSld>
  <p:clrMapOvr>
    <a:masterClrMapping/>
  </p:clrMapOvr>
  <p:timing>
    <p:tnLst>
      <p:par>
        <p:cTn id="1" dur="indefinite" restart="never" nodeType="tmRoot"/>
      </p:par>
    </p:tnLst>
  </p:timing>
</p:sld>
</file>

<file path=ppt/slides/slide46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465</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94256553"/>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20186000817612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20186000817632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CANCELACION CUENTA SIMO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20186000817642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20186000817652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INFORMACION</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20186000817662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20186000817682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20186000817702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690826771"/>
      </p:ext>
    </p:extLst>
  </p:cSld>
  <p:clrMapOvr>
    <a:masterClrMapping/>
  </p:clrMapOvr>
  <p:timing>
    <p:tnLst>
      <p:par>
        <p:cTn id="1" dur="indefinite" restart="never" nodeType="tmRoot"/>
      </p:par>
    </p:tnLst>
  </p:timing>
</p:sld>
</file>

<file path=ppt/slides/slide46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466</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1712597901"/>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20186000817722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CO" sz="650" b="0" i="0" u="none" strike="noStrike">
                          <a:effectLst/>
                          <a:latin typeface="Arial" panose="020B0604020202020204" pitchFamily="34" charset="0"/>
                        </a:rPr>
                        <a:t>INTERVENCIÓN EN LA ACTUACIÓN ADMINISTRATIVA.AUTO NO. CNSC -20182220011694 DEL 05-09-2018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20186000817742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RADICADO SINPROC 540242 DE 2018 - EDGAR ELOY HERNANDEZ BRAVO - CONVOCATORIA 427 DE 2016</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20186000817762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20186000817792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RESPUESTA A ENTRADA N. 78819 CON FECHA 14/09/2018</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20186000817802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20186000817842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20186000817862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832418554"/>
      </p:ext>
    </p:extLst>
  </p:cSld>
  <p:clrMapOvr>
    <a:masterClrMapping/>
  </p:clrMapOvr>
  <p:timing>
    <p:tnLst>
      <p:par>
        <p:cTn id="1" dur="indefinite" restart="never" nodeType="tmRoot"/>
      </p:par>
    </p:tnLst>
  </p:timing>
</p:sld>
</file>

<file path=ppt/slides/slide46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467</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1161010478"/>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20186000817872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20186000817882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20186000817902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20186000817912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20186000817922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20186000817932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20186000817962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733216838"/>
      </p:ext>
    </p:extLst>
  </p:cSld>
  <p:clrMapOvr>
    <a:masterClrMapping/>
  </p:clrMapOvr>
  <p:timing>
    <p:tnLst>
      <p:par>
        <p:cTn id="1" dur="indefinite" restart="never" nodeType="tmRoot"/>
      </p:par>
    </p:tnLst>
  </p:timing>
</p:sld>
</file>

<file path=ppt/slides/slide46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468</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1208906181"/>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20186000817982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20186000817992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507-591</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20182210590541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20186000818012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20186000818022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20186000818052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20186000818072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20186000818092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507-591</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20182210556241</a:t>
                      </a:r>
                    </a:p>
                  </a:txBody>
                  <a:tcPr marL="9525" marR="9525" marT="9525" marB="0" anchor="ctr"/>
                </a:tc>
              </a:tr>
            </a:tbl>
          </a:graphicData>
        </a:graphic>
      </p:graphicFrame>
    </p:spTree>
    <p:extLst>
      <p:ext uri="{BB962C8B-B14F-4D97-AF65-F5344CB8AC3E}">
        <p14:creationId xmlns:p14="http://schemas.microsoft.com/office/powerpoint/2010/main" val="795297388"/>
      </p:ext>
    </p:extLst>
  </p:cSld>
  <p:clrMapOvr>
    <a:masterClrMapping/>
  </p:clrMapOvr>
  <p:timing>
    <p:tnLst>
      <p:par>
        <p:cTn id="1" dur="indefinite" restart="never" nodeType="tmRoot"/>
      </p:par>
    </p:tnLst>
  </p:timing>
</p:sld>
</file>

<file path=ppt/slides/slide46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469</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209950160"/>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20186000818102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20186000818112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20186000818122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20186000818132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20186000818152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20186000818172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INSISTENCIA SOBRE VIOLACION A NORMAS DE CARRERA O INSTRUCCIONES DE LA CNSC COMPLEMENTO ANEXO EN EVALUACION DE DESEMPEÑO EN LA EVALUACION DE FEBRERO A AGOSTO DE 2018</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20186000818182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624292698"/>
      </p:ext>
    </p:extLst>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58615990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201810080063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201810080069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201810080070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201810080071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201810080072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201810080078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47</a:t>
            </a:fld>
            <a:endParaRPr lang="es-CO"/>
          </a:p>
        </p:txBody>
      </p:sp>
    </p:spTree>
    <p:extLst>
      <p:ext uri="{BB962C8B-B14F-4D97-AF65-F5344CB8AC3E}">
        <p14:creationId xmlns:p14="http://schemas.microsoft.com/office/powerpoint/2010/main" val="1282738563"/>
      </p:ext>
    </p:extLst>
  </p:cSld>
  <p:clrMapOvr>
    <a:masterClrMapping/>
  </p:clrMapOvr>
  <p:timing>
    <p:tnLst>
      <p:par>
        <p:cTn id="1" dur="indefinite" restart="never" nodeType="tmRoot"/>
      </p:par>
    </p:tnLst>
  </p:timing>
</p:sld>
</file>

<file path=ppt/slides/slide47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470</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2321766318"/>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20186000818192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20186000818212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20186000818272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20186000818332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427-2016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20186000818342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DERECHO DE PETICION (ART 23 DE LA CONSTITUCION POLITICA DE COLOMBIA </a:t>
                      </a:r>
                      <a:br>
                        <a:rPr lang="es-CO" sz="650" b="0" i="0" u="none" strike="noStrike">
                          <a:effectLst/>
                          <a:latin typeface="Arial" panose="020B0604020202020204" pitchFamily="34" charset="0"/>
                        </a:rPr>
                      </a:br>
                      <a:r>
                        <a:rPr lang="es-CO" sz="650" b="0" i="0" u="none" strike="noStrike">
                          <a:effectLst/>
                          <a:latin typeface="Arial" panose="020B0604020202020204" pitchFamily="34" charset="0"/>
                        </a:rPr>
                        <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20182210590601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20186000818362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20186000818392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24022294"/>
      </p:ext>
    </p:extLst>
  </p:cSld>
  <p:clrMapOvr>
    <a:masterClrMapping/>
  </p:clrMapOvr>
  <p:timing>
    <p:tnLst>
      <p:par>
        <p:cTn id="1" dur="indefinite" restart="never" nodeType="tmRoot"/>
      </p:par>
    </p:tnLst>
  </p:timing>
</p:sld>
</file>

<file path=ppt/slides/slide47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471</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20186000818412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20186000818432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CAMBIO CORREO ELECTRONICO</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20186000818442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507 a 591 de 2017  CUNDINAMARCA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20182210579511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20186000818472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337-IGAC</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24/10/2018</a:t>
                      </a:r>
                    </a:p>
                  </a:txBody>
                  <a:tcPr marL="9525" marR="9525" marT="9525" marB="0" anchor="ctr"/>
                </a:tc>
                <a:tc>
                  <a:txBody>
                    <a:bodyPr/>
                    <a:lstStyle/>
                    <a:p>
                      <a:pPr algn="ctr" fontAlgn="ctr"/>
                      <a:r>
                        <a:rPr lang="es-ES" sz="700" b="0" i="0" u="none" strike="noStrike">
                          <a:effectLst/>
                          <a:latin typeface="Arial" panose="020B0604020202020204" pitchFamily="34" charset="0"/>
                        </a:rPr>
                        <a:t>20181020601071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20186000818502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507 a 591 de 2017  CUNDINAMARCA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20182210556061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20186000818532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507 a 591 de 2017  CUNDINAMARCA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20182210580291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20186000818552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507 a 591 de 2017  CUNDINAMARCA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88954254"/>
      </p:ext>
    </p:extLst>
  </p:cSld>
  <p:clrMapOvr>
    <a:masterClrMapping/>
  </p:clrMapOvr>
  <p:timing>
    <p:tnLst>
      <p:par>
        <p:cTn id="1" dur="indefinite" restart="never" nodeType="tmRoot"/>
      </p:par>
    </p:tnLst>
  </p:timing>
</p:sld>
</file>

<file path=ppt/slides/slide47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472</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255121080"/>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20186000818602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20186000818612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20186000818632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20186000818642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20186000818662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20182210564061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20186000818672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20186000818702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434-2016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494090019"/>
      </p:ext>
    </p:extLst>
  </p:cSld>
  <p:clrMapOvr>
    <a:masterClrMapping/>
  </p:clrMapOvr>
  <p:timing>
    <p:tnLst>
      <p:par>
        <p:cTn id="1" dur="indefinite" restart="never" nodeType="tmRoot"/>
      </p:par>
    </p:tnLst>
  </p:timing>
</p:sld>
</file>

<file path=ppt/slides/slide47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473</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1302767192"/>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20186000818732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NUMERO DE CEDULA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20186000818752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20186000818772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20186000818792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20182210580441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20186000818822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20186000818862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NOTIFICACIONES</a:t>
                      </a:r>
                    </a:p>
                  </a:txBody>
                  <a:tcPr marL="9525" marR="9525" marT="9525" marB="0" anchor="ctr"/>
                </a:tc>
                <a:tc>
                  <a:txBody>
                    <a:bodyPr/>
                    <a:lstStyle/>
                    <a:p>
                      <a:pPr algn="ctr" fontAlgn="ctr"/>
                      <a:r>
                        <a:rPr lang="es-CO" sz="650" b="0" i="0" u="none" strike="noStrike">
                          <a:effectLst/>
                          <a:latin typeface="Arial" panose="020B0604020202020204" pitchFamily="34" charset="0"/>
                        </a:rPr>
                        <a:t>RESPUESTA SOLICITUD OPEC CERTIFICADA AUTORIDAD NACIONAL DE TELEVISION</a:t>
                      </a:r>
                    </a:p>
                  </a:txBody>
                  <a:tcPr marL="9525" marR="9525" marT="9525" marB="0" anchor="ctr"/>
                </a:tc>
                <a:tc>
                  <a:txBody>
                    <a:bodyPr/>
                    <a:lstStyle/>
                    <a:p>
                      <a:pPr algn="ctr" fontAlgn="ctr"/>
                      <a:r>
                        <a:rPr lang="es-ES" sz="650" b="0" i="0" u="none" strike="noStrike">
                          <a:effectLst/>
                          <a:latin typeface="Arial" panose="020B0604020202020204" pitchFamily="34" charset="0"/>
                        </a:rPr>
                        <a:t>01/11/2018</a:t>
                      </a:r>
                    </a:p>
                  </a:txBody>
                  <a:tcPr marL="9525" marR="9525" marT="9525" marB="0" anchor="ctr"/>
                </a:tc>
                <a:tc>
                  <a:txBody>
                    <a:bodyPr/>
                    <a:lstStyle/>
                    <a:p>
                      <a:pPr algn="ctr" fontAlgn="ctr"/>
                      <a:r>
                        <a:rPr lang="es-ES" sz="650" b="0" i="0" u="none" strike="noStrike">
                          <a:effectLst/>
                          <a:latin typeface="Arial" panose="020B0604020202020204" pitchFamily="34" charset="0"/>
                        </a:rPr>
                        <a:t>20182320615221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20186000818872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NOTIFICACIONES</a:t>
                      </a:r>
                    </a:p>
                  </a:txBody>
                  <a:tcPr marL="9525" marR="9525" marT="9525" marB="0" anchor="ctr"/>
                </a:tc>
                <a:tc>
                  <a:txBody>
                    <a:bodyPr/>
                    <a:lstStyle/>
                    <a:p>
                      <a:pPr algn="ctr" fontAlgn="ctr"/>
                      <a:r>
                        <a:rPr lang="es-ES" sz="650" b="0" i="0" u="none" strike="noStrike">
                          <a:effectLst/>
                          <a:latin typeface="Arial" panose="020B0604020202020204" pitchFamily="34" charset="0"/>
                        </a:rPr>
                        <a:t>RADICADO N. 20183010421051 DE 02/08/2018</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20183010589361</a:t>
                      </a:r>
                    </a:p>
                  </a:txBody>
                  <a:tcPr marL="9525" marR="9525" marT="9525" marB="0" anchor="ctr"/>
                </a:tc>
              </a:tr>
            </a:tbl>
          </a:graphicData>
        </a:graphic>
      </p:graphicFrame>
    </p:spTree>
    <p:extLst>
      <p:ext uri="{BB962C8B-B14F-4D97-AF65-F5344CB8AC3E}">
        <p14:creationId xmlns:p14="http://schemas.microsoft.com/office/powerpoint/2010/main" val="3770716036"/>
      </p:ext>
    </p:extLst>
  </p:cSld>
  <p:clrMapOvr>
    <a:masterClrMapping/>
  </p:clrMapOvr>
  <p:timing>
    <p:tnLst>
      <p:par>
        <p:cTn id="1" dur="indefinite" restart="never" nodeType="tmRoot"/>
      </p:par>
    </p:tnLst>
  </p:timing>
</p:sld>
</file>

<file path=ppt/slides/slide47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474</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2586434403"/>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20186000818882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NOTIFICACIONES</a:t>
                      </a:r>
                    </a:p>
                  </a:txBody>
                  <a:tcPr marL="9525" marR="9525" marT="9525" marB="0" anchor="ctr"/>
                </a:tc>
                <a:tc>
                  <a:txBody>
                    <a:bodyPr/>
                    <a:lstStyle/>
                    <a:p>
                      <a:pPr algn="ctr" fontAlgn="ctr"/>
                      <a:r>
                        <a:rPr lang="es-ES" sz="650" b="0" i="0" u="none" strike="noStrike">
                          <a:effectLst/>
                          <a:latin typeface="Arial" panose="020B0604020202020204" pitchFamily="34" charset="0"/>
                        </a:rPr>
                        <a:t>RADICADO N. 20183010409701 DE 30/07/2018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20186000818902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RADICADO N. 20183010376551 DE 06/07/2018</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20186000818912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20186000818922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20186000818942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20186000818962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20186000818972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433299259"/>
      </p:ext>
    </p:extLst>
  </p:cSld>
  <p:clrMapOvr>
    <a:masterClrMapping/>
  </p:clrMapOvr>
  <p:timing>
    <p:tnLst>
      <p:par>
        <p:cTn id="1" dur="indefinite" restart="never" nodeType="tmRoot"/>
      </p:par>
    </p:tnLst>
  </p:timing>
</p:sld>
</file>

<file path=ppt/slides/slide47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475</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1715803135"/>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20186000818992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20186000819002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9 -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435-2016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20182210564151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20186000819012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650" b="0" i="0" u="none" strike="noStrike">
                          <a:effectLst/>
                          <a:latin typeface="Arial" panose="020B0604020202020204" pitchFamily="34" charset="0"/>
                        </a:rPr>
                        <a:t>CERTIFICADO DE DISPONIBILIDAD N. 483-2018</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20186000819052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CONTROL INTERNO</a:t>
                      </a:r>
                    </a:p>
                  </a:txBody>
                  <a:tcPr marL="9525" marR="9525" marT="9525" marB="0" anchor="ctr"/>
                </a:tc>
                <a:tc>
                  <a:txBody>
                    <a:bodyPr/>
                    <a:lstStyle/>
                    <a:p>
                      <a:pPr algn="ctr" fontAlgn="ctr"/>
                      <a:r>
                        <a:rPr lang="es-CO" sz="650" b="0" i="0" u="none" strike="noStrike">
                          <a:effectLst/>
                          <a:latin typeface="Arial" panose="020B0604020202020204" pitchFamily="34" charset="0"/>
                        </a:rPr>
                        <a:t>COMUNICACIÓN DE ACTO ADMINISTRATIVO 20182220012274 DE 2018 PROFERIDO POR LA CNSC</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20186000819062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ACUSE DE RECIBIDO REMISION DE EVIDENCIAS INFORME DE AVANCE DEL PLAN DE MEJORAMIENTO ARCHIVISTICO (P.M.A) AJUSTADO - RADICADO N. 20181100476091 DE 29 DE AGOSTO DE 2018</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20186000819072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20186000819102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AMPLIACIÓN PLAZO RESPUESTA A SU RADICADO N° 20181020520051 DE 18-09-2018 RECIBIDO: “20 SEPT. 2018 A LAS 16:32”.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910541393"/>
      </p:ext>
    </p:extLst>
  </p:cSld>
  <p:clrMapOvr>
    <a:masterClrMapping/>
  </p:clrMapOvr>
  <p:timing>
    <p:tnLst>
      <p:par>
        <p:cTn id="1" dur="indefinite" restart="never" nodeType="tmRoot"/>
      </p:par>
    </p:tnLst>
  </p:timing>
</p:sld>
</file>

<file path=ppt/slides/slide47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476</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890059752"/>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20186000819112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20186000819122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AMPLIACIÓN PLAZO RESPUESTA A SU RADICADO N° 20181020520051 DE 18-09-2018 RECIBIDO: “20 SEPT. 2018 A LAS 16:32”.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20186000819132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20186000819142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20186000819152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20186000819162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20186000819172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151994887"/>
      </p:ext>
    </p:extLst>
  </p:cSld>
  <p:clrMapOvr>
    <a:masterClrMapping/>
  </p:clrMapOvr>
  <p:timing>
    <p:tnLst>
      <p:par>
        <p:cTn id="1" dur="indefinite" restart="never" nodeType="tmRoot"/>
      </p:par>
    </p:tnLst>
  </p:timing>
</p:sld>
</file>

<file path=ppt/slides/slide47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477</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20186000819182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20186000819202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507-591</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20182210563211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20186000819242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OFI18-00122319 - SOLICITUD DE INFOIRMACION CONVOCATORIA 437 - JENIFER ARISTIZABAL</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20186000819262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20186000819272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CAMBIO DE CORREO ELECTRONICO</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20186000819302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20186000819312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236407868"/>
      </p:ext>
    </p:extLst>
  </p:cSld>
  <p:clrMapOvr>
    <a:masterClrMapping/>
  </p:clrMapOvr>
  <p:timing>
    <p:tnLst>
      <p:par>
        <p:cTn id="1" dur="indefinite" restart="never" nodeType="tmRoot"/>
      </p:par>
    </p:tnLst>
  </p:timing>
</p:sld>
</file>

<file path=ppt/slides/slide47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478</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20186000819332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20186000819342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20186000819352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20186000819362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426-2016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20186000819372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20186000819392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20186000819402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DE ADMINISTRACION DE  CARRERA ADMINISTRATIVA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443416997"/>
      </p:ext>
    </p:extLst>
  </p:cSld>
  <p:clrMapOvr>
    <a:masterClrMapping/>
  </p:clrMapOvr>
  <p:timing>
    <p:tnLst>
      <p:par>
        <p:cTn id="1" dur="indefinite" restart="never" nodeType="tmRoot"/>
      </p:par>
    </p:tnLst>
  </p:timing>
</p:sld>
</file>

<file path=ppt/slides/slide47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479</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20186000819412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RESPUESTA FUNCIÓN PÚBLICA RAD. 20182040245781</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20186000819422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20186000819442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20186000819452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20186000819462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20186000819482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DE ADMINISTRACION DE  CARRERA ADMINISTRATIVA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20186000819502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CO" sz="700" b="0" i="0" u="none" strike="noStrike">
                          <a:effectLst/>
                          <a:latin typeface="Arial" panose="020B0604020202020204" pitchFamily="34" charset="0"/>
                        </a:rPr>
                        <a:t>RESPUESTA FUNCIÓN PÚBLICA RAD. 20182040245761</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261878712"/>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16653708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201810080079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201810080082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201810080085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201810080086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201810080086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201810080087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201810080088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201810080088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201810080089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201810080090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201810080091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201810080092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201810080093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201810080094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48</a:t>
            </a:fld>
            <a:endParaRPr lang="es-CO"/>
          </a:p>
        </p:txBody>
      </p:sp>
    </p:spTree>
    <p:extLst>
      <p:ext uri="{BB962C8B-B14F-4D97-AF65-F5344CB8AC3E}">
        <p14:creationId xmlns:p14="http://schemas.microsoft.com/office/powerpoint/2010/main" val="3897578138"/>
      </p:ext>
    </p:extLst>
  </p:cSld>
  <p:clrMapOvr>
    <a:masterClrMapping/>
  </p:clrMapOvr>
  <p:timing>
    <p:tnLst>
      <p:par>
        <p:cTn id="1" dur="indefinite" restart="never" nodeType="tmRoot"/>
      </p:par>
    </p:tnLst>
  </p:timing>
</p:sld>
</file>

<file path=ppt/slides/slide48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480</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484340059"/>
              </p:ext>
            </p:extLst>
          </p:nvPr>
        </p:nvGraphicFramePr>
        <p:xfrm>
          <a:off x="539552" y="1268761"/>
          <a:ext cx="8208913" cy="4838632"/>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8688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19183">
                <a:tc>
                  <a:txBody>
                    <a:bodyPr/>
                    <a:lstStyle/>
                    <a:p>
                      <a:pPr algn="ctr" fontAlgn="ctr"/>
                      <a:r>
                        <a:rPr lang="es-ES" sz="650" b="0" i="0" u="none" strike="noStrike" dirty="0">
                          <a:effectLst/>
                          <a:latin typeface="Arial" panose="020B0604020202020204" pitchFamily="34" charset="0"/>
                        </a:rPr>
                        <a:t>20186000819512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CPF DG No. 2-2018-011833 - RECLAMACION SEGUNDA INSTANCIA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19183">
                <a:tc>
                  <a:txBody>
                    <a:bodyPr/>
                    <a:lstStyle/>
                    <a:p>
                      <a:pPr algn="ctr" fontAlgn="ctr"/>
                      <a:r>
                        <a:rPr lang="es-ES" sz="650" b="0" i="0" u="none" strike="noStrike">
                          <a:effectLst/>
                          <a:latin typeface="Arial" panose="020B0604020202020204" pitchFamily="34" charset="0"/>
                        </a:rPr>
                        <a:t>20186000819532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PÁGINA SIMO NO PERMITE GENERAR NI RECIBO DE PAGO FÍSICO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19183">
                <a:tc>
                  <a:txBody>
                    <a:bodyPr/>
                    <a:lstStyle/>
                    <a:p>
                      <a:pPr algn="ctr" fontAlgn="ctr"/>
                      <a:r>
                        <a:rPr lang="es-ES" sz="650" b="0" i="0" u="none" strike="noStrike">
                          <a:effectLst/>
                          <a:latin typeface="Arial" panose="020B0604020202020204" pitchFamily="34" charset="0"/>
                        </a:rPr>
                        <a:t>20186000819542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19183">
                <a:tc>
                  <a:txBody>
                    <a:bodyPr/>
                    <a:lstStyle/>
                    <a:p>
                      <a:pPr algn="ctr" fontAlgn="ctr"/>
                      <a:r>
                        <a:rPr lang="es-ES" sz="650" b="0" i="0" u="none" strike="noStrike">
                          <a:effectLst/>
                          <a:latin typeface="Arial" panose="020B0604020202020204" pitchFamily="34" charset="0"/>
                        </a:rPr>
                        <a:t>20186000819552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822551">
                <a:tc>
                  <a:txBody>
                    <a:bodyPr/>
                    <a:lstStyle/>
                    <a:p>
                      <a:pPr algn="ctr" fontAlgn="ctr"/>
                      <a:r>
                        <a:rPr lang="es-ES" sz="650" b="0" i="0" u="none" strike="noStrike">
                          <a:effectLst/>
                          <a:latin typeface="Arial" panose="020B0604020202020204" pitchFamily="34" charset="0"/>
                        </a:rPr>
                        <a:t>20186000819562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19183">
                <a:tc>
                  <a:txBody>
                    <a:bodyPr/>
                    <a:lstStyle/>
                    <a:p>
                      <a:pPr algn="ctr" fontAlgn="ctr"/>
                      <a:r>
                        <a:rPr lang="es-ES" sz="650" b="0" i="0" u="none" strike="noStrike">
                          <a:effectLst/>
                          <a:latin typeface="Arial" panose="020B0604020202020204" pitchFamily="34" charset="0"/>
                        </a:rPr>
                        <a:t>20186000819572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19183">
                <a:tc>
                  <a:txBody>
                    <a:bodyPr/>
                    <a:lstStyle/>
                    <a:p>
                      <a:pPr algn="ctr" fontAlgn="ctr"/>
                      <a:r>
                        <a:rPr lang="es-ES" sz="650" b="0" i="0" u="none" strike="noStrike">
                          <a:effectLst/>
                          <a:latin typeface="Arial" panose="020B0604020202020204" pitchFamily="34" charset="0"/>
                        </a:rPr>
                        <a:t>20186000819602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 MAITE CAMARGO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871583424"/>
      </p:ext>
    </p:extLst>
  </p:cSld>
  <p:clrMapOvr>
    <a:masterClrMapping/>
  </p:clrMapOvr>
  <p:timing>
    <p:tnLst>
      <p:par>
        <p:cTn id="1" dur="indefinite" restart="never" nodeType="tmRoot"/>
      </p:par>
    </p:tnLst>
  </p:timing>
</p:sld>
</file>

<file path=ppt/slides/slide48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481</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427735894"/>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20186000819612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20186000819622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CAMBIO DE CORREO ELECTRONICO REGISTRADO EN EL SIMO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20186000819632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20186000819642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20186000819662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20186000819672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20186000819692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INCONVENIENTE EN LA INSCRIPCIÓN -VALLE DEL CAUCA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338508955"/>
      </p:ext>
    </p:extLst>
  </p:cSld>
  <p:clrMapOvr>
    <a:masterClrMapping/>
  </p:clrMapOvr>
  <p:timing>
    <p:tnLst>
      <p:par>
        <p:cTn id="1" dur="indefinite" restart="never" nodeType="tmRoot"/>
      </p:par>
    </p:tnLst>
  </p:timing>
</p:sld>
</file>

<file path=ppt/slides/slide48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482</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20186000819702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20186000819732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20186000819752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20186000819782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20186000819792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20186000819802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20186000819812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29687288"/>
      </p:ext>
    </p:extLst>
  </p:cSld>
  <p:clrMapOvr>
    <a:masterClrMapping/>
  </p:clrMapOvr>
  <p:timing>
    <p:tnLst>
      <p:par>
        <p:cTn id="1" dur="indefinite" restart="never" nodeType="tmRoot"/>
      </p:par>
    </p:tnLst>
  </p:timing>
</p:sld>
</file>

<file path=ppt/slides/slide48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483</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922685452"/>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smtClean="0">
                          <a:effectLst/>
                          <a:latin typeface="Arial" panose="020B0604020202020204" pitchFamily="34" charset="0"/>
                        </a:rPr>
                        <a:t>20186000819822</a:t>
                      </a:r>
                      <a:endParaRPr lang="es-ES" sz="650" b="0" i="0" u="none" strike="noStrike" dirty="0">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20186000819832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NUMERO DE CEDULA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20186000819842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CONVOCATORIA 431 DE 2016</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20186000819862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RADICADO N. 20182210523481 DEL 19 DE SEPTIEMBRE DE 2018 CONVOCATORIA 435 CAR - ANLA </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20182210573161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20186000819872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NECESIDADES DE APRENDIZAJE ORGANIZACIONAL (DNAO) </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20186000819922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APERTURA CONVOCATORIA - RESTITUCIÓN DE TIERRAS</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20186000819932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 CONCEPTO CARGO DE INSPECTORES DE POLICIA MUNICIPIOS DE 3o - A 6  CATEGORIA FRENTE LEY 1801 DE 2016 CODIGO DE POLICIA</a:t>
                      </a:r>
                    </a:p>
                  </a:txBody>
                  <a:tcPr marL="9525" marR="9525" marT="9525" marB="0" anchor="ctr"/>
                </a:tc>
                <a:tc>
                  <a:txBody>
                    <a:bodyPr/>
                    <a:lstStyle/>
                    <a:p>
                      <a:pPr algn="ctr" fontAlgn="ctr"/>
                      <a:r>
                        <a:rPr lang="es-ES" sz="650" b="0" i="0" u="none" strike="noStrike">
                          <a:effectLst/>
                          <a:latin typeface="Arial" panose="020B0604020202020204" pitchFamily="34" charset="0"/>
                        </a:rPr>
                        <a:t>29/11/2018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20182020654151</a:t>
                      </a:r>
                    </a:p>
                  </a:txBody>
                  <a:tcPr marL="9525" marR="9525" marT="9525" marB="0" anchor="ctr"/>
                </a:tc>
              </a:tr>
            </a:tbl>
          </a:graphicData>
        </a:graphic>
      </p:graphicFrame>
    </p:spTree>
    <p:extLst>
      <p:ext uri="{BB962C8B-B14F-4D97-AF65-F5344CB8AC3E}">
        <p14:creationId xmlns:p14="http://schemas.microsoft.com/office/powerpoint/2010/main" val="3597828601"/>
      </p:ext>
    </p:extLst>
  </p:cSld>
  <p:clrMapOvr>
    <a:masterClrMapping/>
  </p:clrMapOvr>
  <p:timing>
    <p:tnLst>
      <p:par>
        <p:cTn id="1" dur="indefinite" restart="never" nodeType="tmRoot"/>
      </p:par>
    </p:tnLst>
  </p:timing>
</p:sld>
</file>

<file path=ppt/slides/slide48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484</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1400825778"/>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20186000819952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20186000819992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NUMERO DE CEDULA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20186000820002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GENERAL02 TRIBUNAL ADMINISTRATIVO DE SANTANDER - BUCARAMANGA -COMUNICACIÓN ESTADO ELECTRÓNICO DE FECHA 02/10/2018 DE 2018. RADICADO No.2014-0310-01</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20186000820012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NUMERO DE CEDULA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20186000820042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20186000820082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20186000820102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36553946"/>
      </p:ext>
    </p:extLst>
  </p:cSld>
  <p:clrMapOvr>
    <a:masterClrMapping/>
  </p:clrMapOvr>
  <p:timing>
    <p:tnLst>
      <p:par>
        <p:cTn id="1" dur="indefinite" restart="never" nodeType="tmRoot"/>
      </p:par>
    </p:tnLst>
  </p:timing>
</p:sld>
</file>

<file path=ppt/slides/slide48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485</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162190510"/>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20186000820122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RECURSO DE REPOSICION EN CONTRA DE LA RESOLUCION N. CNSC 20181020124955 DEL 04-09-2018</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20186000820242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CONSULTA DE INHABILIDAD E ICOMPATIBILIDAD PARA ASPIRAR A LA ALCALDIA MUNICIPAL DE CAMPOALEGRE</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HUILA</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20186000820252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RECUPERAR USUARIO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20186000820282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20186000820302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20186000820322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NOTIFICACIONES</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20186000820342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656173004"/>
      </p:ext>
    </p:extLst>
  </p:cSld>
  <p:clrMapOvr>
    <a:masterClrMapping/>
  </p:clrMapOvr>
  <p:timing>
    <p:tnLst>
      <p:par>
        <p:cTn id="1" dur="indefinite" restart="never" nodeType="tmRoot"/>
      </p:par>
    </p:tnLst>
  </p:timing>
</p:sld>
</file>

<file path=ppt/slides/slide48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486</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20186000820372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20186000820382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700" b="0" i="0" u="none" strike="noStrike">
                          <a:effectLst/>
                          <a:latin typeface="Arial" panose="020B0604020202020204" pitchFamily="34" charset="0"/>
                        </a:rPr>
                        <a:t>LISTA DE ELEGIBLES DE LA CONVOCATORIA 431 DE 2016</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20186000820412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CERTIFICACIÓN MUNICIPIO DE AGUADAS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20186000820432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20186000820452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NOTIFICACIONES</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20186000820482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20186000820492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TRASLADO POR COMPETENCIA RADICADO 2018IE0003772 - CONVOCATORIA 434 DE 2016</a:t>
                      </a:r>
                    </a:p>
                  </a:txBody>
                  <a:tcPr marL="9525" marR="9525" marT="9525" marB="0" anchor="ctr"/>
                </a:tc>
                <a:tc>
                  <a:txBody>
                    <a:bodyPr/>
                    <a:lstStyle/>
                    <a:p>
                      <a:pPr algn="ctr" fontAlgn="ctr"/>
                      <a:r>
                        <a:rPr lang="es-ES" sz="700" b="0" i="0" u="none" strike="noStrike">
                          <a:effectLst/>
                          <a:latin typeface="Arial" panose="020B0604020202020204" pitchFamily="34" charset="0"/>
                        </a:rPr>
                        <a:t>09/11/2018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20182320629741</a:t>
                      </a:r>
                    </a:p>
                  </a:txBody>
                  <a:tcPr marL="9525" marR="9525" marT="9525" marB="0" anchor="ctr"/>
                </a:tc>
              </a:tr>
            </a:tbl>
          </a:graphicData>
        </a:graphic>
      </p:graphicFrame>
    </p:spTree>
    <p:extLst>
      <p:ext uri="{BB962C8B-B14F-4D97-AF65-F5344CB8AC3E}">
        <p14:creationId xmlns:p14="http://schemas.microsoft.com/office/powerpoint/2010/main" val="380410260"/>
      </p:ext>
    </p:extLst>
  </p:cSld>
  <p:clrMapOvr>
    <a:masterClrMapping/>
  </p:clrMapOvr>
  <p:timing>
    <p:tnLst>
      <p:par>
        <p:cTn id="1" dur="indefinite" restart="never" nodeType="tmRoot"/>
      </p:par>
    </p:tnLst>
  </p:timing>
</p:sld>
</file>

<file path=ppt/slides/slide48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487</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20186000820502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507 a 591 de 2017  CUNDINAMARCA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20182210578671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20186000820512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NOTIFICACIONES</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20186000820582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INSCRIPCION</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20186000820602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20186000820612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ERROR INGRESO A SIMO</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20186000820642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20186000820672</a:t>
                      </a:r>
                    </a:p>
                  </a:txBody>
                  <a:tcPr marL="9525" marR="9525" marT="9525" marB="0" anchor="ctr"/>
                </a:tc>
                <a:tc>
                  <a:txBody>
                    <a:bodyPr/>
                    <a:lstStyle/>
                    <a:p>
                      <a:pPr algn="ctr" fontAlgn="ctr"/>
                      <a:r>
                        <a:rPr lang="es-ES" sz="700" b="0" i="0" u="none" strike="noStrike">
                          <a:effectLst/>
                          <a:latin typeface="Arial" panose="020B0604020202020204" pitchFamily="34" charset="0"/>
                        </a:rPr>
                        <a:t>02/10/2018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813028301"/>
      </p:ext>
    </p:extLst>
  </p:cSld>
  <p:clrMapOvr>
    <a:masterClrMapping/>
  </p:clrMapOvr>
  <p:timing>
    <p:tnLst>
      <p:par>
        <p:cTn id="1" dur="indefinite" restart="never" nodeType="tmRoot"/>
      </p:par>
    </p:tnLst>
  </p:timing>
</p:sld>
</file>

<file path=ppt/slides/slide48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488</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1650212860"/>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20186000820692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20186000820702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20186000820722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NOTIFICACIONES</a:t>
                      </a:r>
                    </a:p>
                  </a:txBody>
                  <a:tcPr marL="9525" marR="9525" marT="9525" marB="0" anchor="ctr"/>
                </a:tc>
                <a:tc>
                  <a:txBody>
                    <a:bodyPr/>
                    <a:lstStyle/>
                    <a:p>
                      <a:pPr algn="ctr" fontAlgn="ctr"/>
                      <a:r>
                        <a:rPr lang="es-CO" sz="650" b="0" i="0" u="none" strike="noStrike">
                          <a:effectLst/>
                          <a:latin typeface="Arial" panose="020B0604020202020204" pitchFamily="34" charset="0"/>
                        </a:rPr>
                        <a:t>SOLICITUD CONSULTA DERECHO ELEGIBLE CONVOCATORIA 428.AGENCIA NACIONAL DEL ESPECTRO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20186000820742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20186000820752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20186000820772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20186000820782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906513308"/>
      </p:ext>
    </p:extLst>
  </p:cSld>
  <p:clrMapOvr>
    <a:masterClrMapping/>
  </p:clrMapOvr>
  <p:timing>
    <p:tnLst>
      <p:par>
        <p:cTn id="1" dur="indefinite" restart="never" nodeType="tmRoot"/>
      </p:par>
    </p:tnLst>
  </p:timing>
</p:sld>
</file>

<file path=ppt/slides/slide48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489</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334557285"/>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20186000820822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20186000820852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20186000820872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20186000820992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7 -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OFICIO CON COPIA A LA CNSC -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20186000821022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RECURSO DE REPOSICION CONTRA RESOLUCION N. 20182310125965 DEL 10-09-2018</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20186000821162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TRASLADO DERECHO DE PETICION RADICADO N. 20182401882562</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20186000821282</a:t>
                      </a:r>
                    </a:p>
                  </a:txBody>
                  <a:tcPr marL="9525" marR="9525" marT="9525" marB="0" anchor="ctr"/>
                </a:tc>
                <a:tc>
                  <a:txBody>
                    <a:bodyPr/>
                    <a:lstStyle/>
                    <a:p>
                      <a:pPr algn="ctr" fontAlgn="ctr"/>
                      <a:r>
                        <a:rPr lang="es-ES" sz="650" b="0" i="0" u="none" strike="noStrike">
                          <a:effectLst/>
                          <a:latin typeface="Arial" panose="020B0604020202020204" pitchFamily="34" charset="0"/>
                        </a:rPr>
                        <a:t>02/10/2018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507 - 591 DE 2017  CUNDINAMARCA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383987830"/>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26843931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201810080095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201810080095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201810080096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201810080096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201810080097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201810080097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201810080098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Sugerencia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201810080098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201810080099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201810080099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201810080100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201810080100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201810080101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201810080101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201810080102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201810080102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201810080103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201810080103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201810080104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201810080104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201810080105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201810080105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201810080106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201810080106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201810080107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201810080107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201810080108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201810080108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201810080109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201810080109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201810080110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201810080110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49</a:t>
            </a:fld>
            <a:endParaRPr lang="es-CO"/>
          </a:p>
        </p:txBody>
      </p:sp>
    </p:spTree>
    <p:extLst>
      <p:ext uri="{BB962C8B-B14F-4D97-AF65-F5344CB8AC3E}">
        <p14:creationId xmlns:p14="http://schemas.microsoft.com/office/powerpoint/2010/main" val="372536195"/>
      </p:ext>
    </p:extLst>
  </p:cSld>
  <p:clrMapOvr>
    <a:masterClrMapping/>
  </p:clrMapOvr>
  <p:timing>
    <p:tnLst>
      <p:par>
        <p:cTn id="1" dur="indefinite" restart="never" nodeType="tmRoot"/>
      </p:par>
    </p:tnLst>
  </p:timing>
</p:sld>
</file>

<file path=ppt/slides/slide49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490</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20186000821302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RECUPERAR CONTRASEÑA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20186000821312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20186000821742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437-2016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20186000821762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20186000821792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PRUEBA ESCRITA CONVOCATORIA 437 DE 2017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20186000821812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MODIFICACIÓN DE CIUDAD-APLICACIÓN PRUEBAS ESCRITAS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20186000821832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MODIFICACIÓN DE CIUDAD-APLICACIÓN PRUEBAS ESCRITAS</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603406435"/>
      </p:ext>
    </p:extLst>
  </p:cSld>
  <p:clrMapOvr>
    <a:masterClrMapping/>
  </p:clrMapOvr>
  <p:timing>
    <p:tnLst>
      <p:par>
        <p:cTn id="1" dur="indefinite" restart="never" nodeType="tmRoot"/>
      </p:par>
    </p:tnLst>
  </p:timing>
</p:sld>
</file>

<file path=ppt/slides/slide49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491</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20186000821852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AJUSTE CONTRATO NO. 108 DE 2018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20186000821882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CORRECCIÓN REPORTE DE INSCRIPCIÓN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20186000821902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pt-BR" sz="700" b="0" i="0" u="none" strike="noStrike">
                          <a:effectLst/>
                          <a:latin typeface="Arial" panose="020B0604020202020204" pitchFamily="34" charset="0"/>
                        </a:rPr>
                        <a:t>PQR EDWAR MAURICIO PITA CORREDOR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20186000821982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20186000822002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437-2016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20186000822032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20186000822042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024077265"/>
      </p:ext>
    </p:extLst>
  </p:cSld>
  <p:clrMapOvr>
    <a:masterClrMapping/>
  </p:clrMapOvr>
  <p:timing>
    <p:tnLst>
      <p:par>
        <p:cTn id="1" dur="indefinite" restart="never" nodeType="tmRoot"/>
      </p:par>
    </p:tnLst>
  </p:timing>
</p:sld>
</file>

<file path=ppt/slides/slide49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492</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20186000822062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CAMBIO CORREO ELECTRONICO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20186000822072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 y 592 -600 SANTANDER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20186000822102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 y 592 -600 SANTANDER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20186000822122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 y 592 -600 SANTANDER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20186000822142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437-2016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20186000822152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CAMBIO DE LUGAR DE PRESENTACION DEL EXAMEN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20186000822182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700" b="0" i="0" u="none" strike="noStrike">
                          <a:effectLst/>
                          <a:latin typeface="Arial" panose="020B0604020202020204" pitchFamily="34" charset="0"/>
                        </a:rPr>
                        <a:t>PROCESO DE SELECCIÓN NO. 438 - 506 Y 592 -600 - SANTANDER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005866849"/>
      </p:ext>
    </p:extLst>
  </p:cSld>
  <p:clrMapOvr>
    <a:masterClrMapping/>
  </p:clrMapOvr>
  <p:timing>
    <p:tnLst>
      <p:par>
        <p:cTn id="1" dur="indefinite" restart="never" nodeType="tmRoot"/>
      </p:par>
    </p:tnLst>
  </p:timing>
</p:sld>
</file>

<file path=ppt/slides/slide49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493</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20186000822232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RESPUESTA A OFICIO CON RADICADO NO. 20181020533121 </a:t>
                      </a:r>
                    </a:p>
                  </a:txBody>
                  <a:tcPr marL="9525" marR="9525" marT="9525" marB="0" anchor="ctr"/>
                </a:tc>
                <a:tc>
                  <a:txBody>
                    <a:bodyPr/>
                    <a:lstStyle/>
                    <a:p>
                      <a:pPr algn="ctr" fontAlgn="ctr"/>
                      <a:r>
                        <a:rPr lang="es-ES" sz="700" b="0" i="0" u="none" strike="noStrike">
                          <a:effectLst/>
                          <a:latin typeface="Arial" panose="020B0604020202020204" pitchFamily="34" charset="0"/>
                        </a:rPr>
                        <a:t>26/11/2018</a:t>
                      </a:r>
                    </a:p>
                  </a:txBody>
                  <a:tcPr marL="9525" marR="9525" marT="9525" marB="0" anchor="ctr"/>
                </a:tc>
                <a:tc>
                  <a:txBody>
                    <a:bodyPr/>
                    <a:lstStyle/>
                    <a:p>
                      <a:pPr algn="ctr" fontAlgn="ctr"/>
                      <a:r>
                        <a:rPr lang="es-ES" sz="700" b="0" i="0" u="none" strike="noStrike">
                          <a:effectLst/>
                          <a:latin typeface="Arial" panose="020B0604020202020204" pitchFamily="34" charset="0"/>
                        </a:rPr>
                        <a:t>20181020157265</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20186000822272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437-2016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20186000822292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20186000822302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 y 592 -600 SANTANDER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20186000822322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20186000822342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437-2016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20186000822362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437-2016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427168732"/>
      </p:ext>
    </p:extLst>
  </p:cSld>
  <p:clrMapOvr>
    <a:masterClrMapping/>
  </p:clrMapOvr>
  <p:timing>
    <p:tnLst>
      <p:par>
        <p:cTn id="1" dur="indefinite" restart="never" nodeType="tmRoot"/>
      </p:par>
    </p:tnLst>
  </p:timing>
</p:sld>
</file>

<file path=ppt/slides/slide49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494</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20186000822382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437-2016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20186000822402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 y 592 -600 SANTANDER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20186000822412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 y 592 -600 SANTANDER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20186000822432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CO" sz="700" b="0" i="0" u="none" strike="noStrike">
                          <a:effectLst/>
                          <a:latin typeface="Arial" panose="020B0604020202020204" pitchFamily="34" charset="0"/>
                        </a:rPr>
                        <a:t>CAMBIO DE LUGAR DE PRESENTACIÓN DE PRUEBAS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20186000822482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CERTIFICACION DE ASISTENCIA AL CONGRESO NACIONAL DE COMISIONES DE PERSONAL </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ES" sz="700" b="0" i="0" u="none" strike="noStrike">
                          <a:effectLst/>
                          <a:latin typeface="Arial" panose="020B0604020202020204" pitchFamily="34" charset="0"/>
                        </a:rPr>
                        <a:t>20185000580521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20186000822502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CAMBIO DE CUIDAD PRESENTAR PRUEBA CONVOCATORIA 438 a 506 de 2017 y 592 a 600 de 2018 SANTADER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20186000822532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200411810"/>
      </p:ext>
    </p:extLst>
  </p:cSld>
  <p:clrMapOvr>
    <a:masterClrMapping/>
  </p:clrMapOvr>
  <p:timing>
    <p:tnLst>
      <p:par>
        <p:cTn id="1" dur="indefinite" restart="never" nodeType="tmRoot"/>
      </p:par>
    </p:tnLst>
  </p:timing>
</p:sld>
</file>

<file path=ppt/slides/slide49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495</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20186000822542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20186000822552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20186000822572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20186000822592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20186000822622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CAMBIO DE MI BASE DE DATOS: CORREO ELECTRONICO REGISTRADO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20186000822632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20186000822642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066034553"/>
      </p:ext>
    </p:extLst>
  </p:cSld>
  <p:clrMapOvr>
    <a:masterClrMapping/>
  </p:clrMapOvr>
  <p:timing>
    <p:tnLst>
      <p:par>
        <p:cTn id="1" dur="indefinite" restart="never" nodeType="tmRoot"/>
      </p:par>
    </p:tnLst>
  </p:timing>
</p:sld>
</file>

<file path=ppt/slides/slide49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496</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20186000822662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MODIFICACIÓN DE LA CIUDAD DE APLICACIÓN DE LAS PRUEBAS ESCRITAS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20186000822672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20186000822682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20186000822702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20186000822712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20186000822722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20186000822732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845084039"/>
      </p:ext>
    </p:extLst>
  </p:cSld>
  <p:clrMapOvr>
    <a:masterClrMapping/>
  </p:clrMapOvr>
  <p:timing>
    <p:tnLst>
      <p:par>
        <p:cTn id="1" dur="indefinite" restart="never" nodeType="tmRoot"/>
      </p:par>
    </p:tnLst>
  </p:timing>
</p:sld>
</file>

<file path=ppt/slides/slide49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497</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20186000822742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ERROR APLICACION SIMO</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20186000822752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20186000822772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23/10/2018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20182210599341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20186000822782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20186000822792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507-591</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20182210571201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20186000822802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20186000822822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437-2016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075350594"/>
      </p:ext>
    </p:extLst>
  </p:cSld>
  <p:clrMapOvr>
    <a:masterClrMapping/>
  </p:clrMapOvr>
  <p:timing>
    <p:tnLst>
      <p:par>
        <p:cTn id="1" dur="indefinite" restart="never" nodeType="tmRoot"/>
      </p:par>
    </p:tnLst>
  </p:timing>
</p:sld>
</file>

<file path=ppt/slides/slide49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498</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2644767502"/>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20186000822832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20182210580471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20186000822882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20186000822892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CAMBIO DE CORREO ELECTRÓNICO EN EL SIMO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20186000822912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20186000822922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DE EVALUACION DEL DESEMPEÑO </a:t>
                      </a:r>
                    </a:p>
                  </a:txBody>
                  <a:tcPr marL="9525" marR="9525" marT="9525" marB="0" anchor="ctr"/>
                </a:tc>
                <a:tc>
                  <a:txBody>
                    <a:bodyPr/>
                    <a:lstStyle/>
                    <a:p>
                      <a:pPr algn="ctr" fontAlgn="ctr"/>
                      <a:r>
                        <a:rPr lang="es-ES" sz="650" b="0" i="0" u="none" strike="noStrike">
                          <a:effectLst/>
                          <a:latin typeface="Arial" panose="020B0604020202020204" pitchFamily="34" charset="0"/>
                        </a:rPr>
                        <a:t>27/10/2018</a:t>
                      </a:r>
                    </a:p>
                  </a:txBody>
                  <a:tcPr marL="9525" marR="9525" marT="9525" marB="0" anchor="ctr"/>
                </a:tc>
                <a:tc>
                  <a:txBody>
                    <a:bodyPr/>
                    <a:lstStyle/>
                    <a:p>
                      <a:pPr algn="ctr" fontAlgn="ctr"/>
                      <a:r>
                        <a:rPr lang="es-ES" sz="650" b="0" i="0" u="none" strike="noStrike">
                          <a:effectLst/>
                          <a:latin typeface="Arial" panose="020B0604020202020204" pitchFamily="34" charset="0"/>
                        </a:rPr>
                        <a:t>20182010606821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20186000822932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20186000822942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126992230"/>
      </p:ext>
    </p:extLst>
  </p:cSld>
  <p:clrMapOvr>
    <a:masterClrMapping/>
  </p:clrMapOvr>
  <p:timing>
    <p:tnLst>
      <p:par>
        <p:cTn id="1" dur="indefinite" restart="never" nodeType="tmRoot"/>
      </p:par>
    </p:tnLst>
  </p:timing>
</p:sld>
</file>

<file path=ppt/slides/slide49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499</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406913229"/>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20186000822952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20186000822962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-VIVIANA MA RAMON C</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20186000822972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20186000822982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20186000822992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338-ACR</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29/11/2018</a:t>
                      </a:r>
                    </a:p>
                  </a:txBody>
                  <a:tcPr marL="9525" marR="9525" marT="9525" marB="0" anchor="ctr"/>
                </a:tc>
                <a:tc>
                  <a:txBody>
                    <a:bodyPr/>
                    <a:lstStyle/>
                    <a:p>
                      <a:pPr algn="ctr" fontAlgn="ctr"/>
                      <a:r>
                        <a:rPr lang="es-ES" sz="650" b="0" i="0" u="none" strike="noStrike">
                          <a:effectLst/>
                          <a:latin typeface="Arial" panose="020B0604020202020204" pitchFamily="34" charset="0"/>
                        </a:rPr>
                        <a:t>20182230658291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20186000823012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20186000823022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LUGAR DE PRESENTACIÓN DE EXAMEN </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20182210580771</a:t>
                      </a:r>
                    </a:p>
                  </a:txBody>
                  <a:tcPr marL="9525" marR="9525" marT="9525" marB="0" anchor="ctr"/>
                </a:tc>
              </a:tr>
            </a:tbl>
          </a:graphicData>
        </a:graphic>
      </p:graphicFrame>
    </p:spTree>
    <p:extLst>
      <p:ext uri="{BB962C8B-B14F-4D97-AF65-F5344CB8AC3E}">
        <p14:creationId xmlns:p14="http://schemas.microsoft.com/office/powerpoint/2010/main" val="2382692524"/>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287889244"/>
              </p:ext>
            </p:extLst>
          </p:nvPr>
        </p:nvGraphicFramePr>
        <p:xfrm>
          <a:off x="539551" y="1340767"/>
          <a:ext cx="8208913" cy="4752526"/>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4079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a:effectLst/>
                          <a:latin typeface="Arial" panose="020B0604020202020204" pitchFamily="34" charset="0"/>
                          <a:cs typeface="Arial" panose="020B0604020202020204" pitchFamily="34" charset="0"/>
                        </a:rPr>
                        <a:t>TÉRMINO PARA RESPONDER (DÍAS HÁBILES)</a:t>
                      </a:r>
                      <a:endParaRPr lang="es-CO"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340798">
                <a:tc>
                  <a:txBody>
                    <a:bodyPr/>
                    <a:lstStyle/>
                    <a:p>
                      <a:pPr algn="ctr" fontAlgn="ctr"/>
                      <a:r>
                        <a:rPr lang="es-ES" sz="700" b="0" i="0" u="none" strike="noStrike" dirty="0">
                          <a:solidFill>
                            <a:srgbClr val="000000"/>
                          </a:solidFill>
                          <a:effectLst/>
                          <a:latin typeface="Arial" panose="020B0604020202020204" pitchFamily="34" charset="0"/>
                        </a:rPr>
                        <a:t>201810010045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201810010045</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201810010046</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201810010047</a:t>
                      </a:r>
                    </a:p>
                  </a:txBody>
                  <a:tcPr marL="9525" marR="9525" marT="9525" marB="0" anchor="ctr"/>
                </a:tc>
              </a:tr>
              <a:tr h="501874">
                <a:tc>
                  <a:txBody>
                    <a:bodyPr/>
                    <a:lstStyle/>
                    <a:p>
                      <a:pPr algn="ctr" fontAlgn="ctr"/>
                      <a:r>
                        <a:rPr lang="es-ES" sz="700" b="0" i="0" u="none" strike="noStrike">
                          <a:solidFill>
                            <a:srgbClr val="000000"/>
                          </a:solidFill>
                          <a:effectLst/>
                          <a:latin typeface="Arial" panose="020B0604020202020204" pitchFamily="34" charset="0"/>
                        </a:rPr>
                        <a:t>201810010048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201810010048</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201810010049</a:t>
                      </a:r>
                    </a:p>
                  </a:txBody>
                  <a:tcPr marL="9525" marR="9525" marT="9525" marB="0" anchor="ctr"/>
                </a:tc>
              </a:tr>
              <a:tr h="501874">
                <a:tc>
                  <a:txBody>
                    <a:bodyPr/>
                    <a:lstStyle/>
                    <a:p>
                      <a:pPr algn="ctr" fontAlgn="ctr"/>
                      <a:r>
                        <a:rPr lang="es-ES" sz="700" b="0" i="0" u="none" strike="noStrike">
                          <a:solidFill>
                            <a:srgbClr val="000000"/>
                          </a:solidFill>
                          <a:effectLst/>
                          <a:latin typeface="Arial" panose="020B0604020202020204" pitchFamily="34" charset="0"/>
                        </a:rPr>
                        <a:t>201810010050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201810010050</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201810010051</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201810010052</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201810010053</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201810010054</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201810010055</a:t>
                      </a:r>
                    </a:p>
                  </a:txBody>
                  <a:tcPr marL="9525" marR="9525" marT="9525" marB="0" anchor="ctr"/>
                </a:tc>
              </a:tr>
              <a:tr h="340798">
                <a:tc>
                  <a:txBody>
                    <a:bodyPr/>
                    <a:lstStyle/>
                    <a:p>
                      <a:pPr algn="ctr" fontAlgn="ctr"/>
                      <a:r>
                        <a:rPr lang="es-ES" sz="700" b="0" i="0" u="none" strike="noStrike" dirty="0">
                          <a:solidFill>
                            <a:srgbClr val="000000"/>
                          </a:solidFill>
                          <a:effectLst/>
                          <a:latin typeface="Arial" panose="020B0604020202020204" pitchFamily="34" charset="0"/>
                        </a:rPr>
                        <a:t>201810010056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201810010056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5</a:t>
            </a:fld>
            <a:endParaRPr lang="es-CO"/>
          </a:p>
        </p:txBody>
      </p:sp>
    </p:spTree>
    <p:extLst>
      <p:ext uri="{BB962C8B-B14F-4D97-AF65-F5344CB8AC3E}">
        <p14:creationId xmlns:p14="http://schemas.microsoft.com/office/powerpoint/2010/main" val="1273901416"/>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35075837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201810080111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201810080111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201810080112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201810080112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201810080113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201810080113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201810080114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201810080114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201810080115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201810080115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201810080116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201810080116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201810080117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201810080117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201810080118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201810080118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201810080119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201810080119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201810080120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201810080120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201810080121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201810080121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201810080122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201810080122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201810080123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201810080123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201810080124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201810080124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201810080125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201810080125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201810080126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201810080126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50</a:t>
            </a:fld>
            <a:endParaRPr lang="es-CO"/>
          </a:p>
        </p:txBody>
      </p:sp>
    </p:spTree>
    <p:extLst>
      <p:ext uri="{BB962C8B-B14F-4D97-AF65-F5344CB8AC3E}">
        <p14:creationId xmlns:p14="http://schemas.microsoft.com/office/powerpoint/2010/main" val="3834564530"/>
      </p:ext>
    </p:extLst>
  </p:cSld>
  <p:clrMapOvr>
    <a:masterClrMapping/>
  </p:clrMapOvr>
  <p:timing>
    <p:tnLst>
      <p:par>
        <p:cTn id="1" dur="indefinite" restart="never" nodeType="tmRoot"/>
      </p:par>
    </p:tnLst>
  </p:timing>
</p:sld>
</file>

<file path=ppt/slides/slide50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500</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006827277"/>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20186000823032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20186000823042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20186000823102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20186000823132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20186000823142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it-IT" sz="650" b="0" i="0" u="none" strike="noStrike">
                          <a:effectLst/>
                          <a:latin typeface="Arial" panose="020B0604020202020204" pitchFamily="34" charset="0"/>
                        </a:rPr>
                        <a:t>SOLICITUD CONVOCATORIA 431-2016 DISTRITO CAPITAL </a:t>
                      </a:r>
                      <a:br>
                        <a:rPr lang="it-IT" sz="650" b="0" i="0" u="none" strike="noStrike">
                          <a:effectLst/>
                          <a:latin typeface="Arial" panose="020B0604020202020204" pitchFamily="34" charset="0"/>
                        </a:rPr>
                      </a:br>
                      <a:endParaRPr lang="it-IT"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29/10/2018</a:t>
                      </a:r>
                    </a:p>
                  </a:txBody>
                  <a:tcPr marL="9525" marR="9525" marT="9525" marB="0" anchor="ctr"/>
                </a:tc>
                <a:tc>
                  <a:txBody>
                    <a:bodyPr/>
                    <a:lstStyle/>
                    <a:p>
                      <a:pPr algn="ctr" fontAlgn="ctr"/>
                      <a:r>
                        <a:rPr lang="es-ES" sz="650" b="0" i="0" u="none" strike="noStrike">
                          <a:effectLst/>
                          <a:latin typeface="Arial" panose="020B0604020202020204" pitchFamily="34" charset="0"/>
                        </a:rPr>
                        <a:t>20182130609251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20186000823162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20186000823172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28964802"/>
      </p:ext>
    </p:extLst>
  </p:cSld>
  <p:clrMapOvr>
    <a:masterClrMapping/>
  </p:clrMapOvr>
  <p:timing>
    <p:tnLst>
      <p:par>
        <p:cTn id="1" dur="indefinite" restart="never" nodeType="tmRoot"/>
      </p:par>
    </p:tnLst>
  </p:timing>
</p:sld>
</file>

<file path=ppt/slides/slide50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501</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137307420"/>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20186000823202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507 - 591 DE 2017  CUNDINAMARCA </a:t>
                      </a:r>
                    </a:p>
                  </a:txBody>
                  <a:tcPr marL="9525" marR="9525" marT="9525" marB="0" anchor="ctr"/>
                </a:tc>
                <a:tc>
                  <a:txBody>
                    <a:bodyPr/>
                    <a:lstStyle/>
                    <a:p>
                      <a:pPr algn="ctr" fontAlgn="ctr"/>
                      <a:r>
                        <a:rPr lang="es-ES" sz="650" b="0" i="0" u="none" strike="noStrike">
                          <a:effectLst/>
                          <a:latin typeface="Arial" panose="020B0604020202020204" pitchFamily="34" charset="0"/>
                        </a:rPr>
                        <a:t>12/10/2018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20182210580821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20186000823222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20186000823232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20186000823252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a:t>
                      </a:r>
                    </a:p>
                  </a:txBody>
                  <a:tcPr marL="9525" marR="9525" marT="9525" marB="0" anchor="ctr"/>
                </a:tc>
                <a:tc>
                  <a:txBody>
                    <a:bodyPr/>
                    <a:lstStyle/>
                    <a:p>
                      <a:pPr algn="ctr" fontAlgn="ctr"/>
                      <a:r>
                        <a:rPr lang="es-ES" sz="650" b="0" i="0" u="none" strike="noStrike">
                          <a:effectLst/>
                          <a:latin typeface="Arial" panose="020B0604020202020204" pitchFamily="34" charset="0"/>
                        </a:rPr>
                        <a:t>12/10/2018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20182210580811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20186000823262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20182210568191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20186000823342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20186000823362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369756382"/>
      </p:ext>
    </p:extLst>
  </p:cSld>
  <p:clrMapOvr>
    <a:masterClrMapping/>
  </p:clrMapOvr>
  <p:timing>
    <p:tnLst>
      <p:par>
        <p:cTn id="1" dur="indefinite" restart="never" nodeType="tmRoot"/>
      </p:par>
    </p:tnLst>
  </p:timing>
</p:sld>
</file>

<file path=ppt/slides/slide50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502</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20186000823412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PERMANENCIA</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ES" sz="700" b="0" i="0" u="none" strike="noStrike">
                          <a:effectLst/>
                          <a:latin typeface="Arial" panose="020B0604020202020204" pitchFamily="34" charset="0"/>
                        </a:rPr>
                        <a:t>20185000580881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20186000823432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CAMBIO DE INFORMACION SIMO</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20186000823452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20186000823462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20186000823472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20186000823482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507-591</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20182210568311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20186000823522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86316046"/>
      </p:ext>
    </p:extLst>
  </p:cSld>
  <p:clrMapOvr>
    <a:masterClrMapping/>
  </p:clrMapOvr>
  <p:timing>
    <p:tnLst>
      <p:par>
        <p:cTn id="1" dur="indefinite" restart="never" nodeType="tmRoot"/>
      </p:par>
    </p:tnLst>
  </p:timing>
</p:sld>
</file>

<file path=ppt/slides/slide50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503</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20186000823532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OFI18-00123451 - TRASLADO POR COMEPTENCIA - SOLICITUD DE INFORMACION CONVOCATORIA 507-591</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20182210590991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20186000823542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20186000823552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507-591</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20182210568361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20186000823562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20186000823572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20186000823582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20186000823592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967550250"/>
      </p:ext>
    </p:extLst>
  </p:cSld>
  <p:clrMapOvr>
    <a:masterClrMapping/>
  </p:clrMapOvr>
  <p:timing>
    <p:tnLst>
      <p:par>
        <p:cTn id="1" dur="indefinite" restart="never" nodeType="tmRoot"/>
      </p:par>
    </p:tnLst>
  </p:timing>
</p:sld>
</file>

<file path=ppt/slides/slide50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504</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102418567"/>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20186000823602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507-591</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20182210568321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20186000823612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507-591</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20186000823632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507-591</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20186000823642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20186000823652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20186000823662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20186000823722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602559843"/>
      </p:ext>
    </p:extLst>
  </p:cSld>
  <p:clrMapOvr>
    <a:masterClrMapping/>
  </p:clrMapOvr>
  <p:timing>
    <p:tnLst>
      <p:par>
        <p:cTn id="1" dur="indefinite" restart="never" nodeType="tmRoot"/>
      </p:par>
    </p:tnLst>
  </p:timing>
</p:sld>
</file>

<file path=ppt/slides/slide50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505</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090841588"/>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20186000823742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20186000823752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20186000823782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20186000823802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20182210568511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20186000823832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20186000823852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CERTIFICACIÓN  ASISTENCIA REUNIÓN DE COMISIONES</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ES" sz="650" b="0" i="0" u="none" strike="noStrike">
                          <a:effectLst/>
                          <a:latin typeface="Arial" panose="020B0604020202020204" pitchFamily="34" charset="0"/>
                        </a:rPr>
                        <a:t>20185000581211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20186000823882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827765886"/>
      </p:ext>
    </p:extLst>
  </p:cSld>
  <p:clrMapOvr>
    <a:masterClrMapping/>
  </p:clrMapOvr>
  <p:timing>
    <p:tnLst>
      <p:par>
        <p:cTn id="1" dur="indefinite" restart="never" nodeType="tmRoot"/>
      </p:par>
    </p:tnLst>
  </p:timing>
</p:sld>
</file>

<file path=ppt/slides/slide50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506</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2103461961"/>
              </p:ext>
            </p:extLst>
          </p:nvPr>
        </p:nvGraphicFramePr>
        <p:xfrm>
          <a:off x="539552" y="1268761"/>
          <a:ext cx="8208913" cy="484129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20186000823892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20186000823922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9 -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ERROR INGRESO A SIMO</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b"/>
                      <a:r>
                        <a:rPr lang="es-ES" sz="700" b="0" i="0" u="none" strike="noStrike">
                          <a:effectLst/>
                          <a:latin typeface="Arial" panose="020B0604020202020204" pitchFamily="34" charset="0"/>
                        </a:rPr>
                        <a:t>20186000823962</a:t>
                      </a:r>
                    </a:p>
                  </a:txBody>
                  <a:tcPr marL="9525" marR="9525" marT="9525" marB="0" anchor="ctr"/>
                </a:tc>
                <a:tc>
                  <a:txBody>
                    <a:bodyPr/>
                    <a:lstStyle/>
                    <a:p>
                      <a:pPr algn="ctr" fontAlgn="b"/>
                      <a:r>
                        <a:rPr lang="es-ES" sz="700" b="0" i="0" u="none" strike="noStrike">
                          <a:effectLst/>
                          <a:latin typeface="Arial" panose="020B0604020202020204" pitchFamily="34" charset="0"/>
                        </a:rPr>
                        <a:t>03/10/2018</a:t>
                      </a:r>
                    </a:p>
                  </a:txBody>
                  <a:tcPr marL="9525" marR="9525" marT="9525" marB="0" anchor="ctr"/>
                </a:tc>
                <a:tc>
                  <a:txBody>
                    <a:bodyPr/>
                    <a:lstStyle/>
                    <a:p>
                      <a:pPr algn="ctr" fontAlgn="b"/>
                      <a:r>
                        <a:rPr lang="es-ES" sz="700" b="0" i="0" u="none" strike="noStrike">
                          <a:effectLst/>
                          <a:latin typeface="Arial" panose="020B0604020202020204" pitchFamily="34" charset="0"/>
                        </a:rPr>
                        <a:t>CONCEPTOS</a:t>
                      </a:r>
                    </a:p>
                  </a:txBody>
                  <a:tcPr marL="9525" marR="9525" marT="9525" marB="0" anchor="ctr"/>
                </a:tc>
                <a:tc>
                  <a:txBody>
                    <a:bodyPr/>
                    <a:lstStyle/>
                    <a:p>
                      <a:pPr algn="ctr" fontAlgn="b"/>
                      <a:r>
                        <a:rPr lang="es-ES" sz="700" b="0" i="0" u="none" strike="noStrike">
                          <a:effectLst/>
                          <a:latin typeface="Arial" panose="020B0604020202020204" pitchFamily="34" charset="0"/>
                        </a:rPr>
                        <a:t>30</a:t>
                      </a:r>
                    </a:p>
                  </a:txBody>
                  <a:tcPr marL="9525" marR="9525" marT="9525" marB="0" anchor="ctr"/>
                </a:tc>
                <a:tc>
                  <a:txBody>
                    <a:bodyPr/>
                    <a:lstStyle/>
                    <a:p>
                      <a:pPr algn="ctr" fontAlgn="b"/>
                      <a:r>
                        <a:rPr lang="es-ES" sz="700" b="0" i="0" u="none" strike="noStrike">
                          <a:effectLst/>
                          <a:latin typeface="Arial" panose="020B0604020202020204" pitchFamily="34" charset="0"/>
                        </a:rPr>
                        <a:t>Z Usuarios Inactivos</a:t>
                      </a:r>
                    </a:p>
                  </a:txBody>
                  <a:tcPr marL="9525" marR="9525" marT="9525" marB="0" anchor="ctr"/>
                </a:tc>
                <a:tc>
                  <a:txBody>
                    <a:bodyPr/>
                    <a:lstStyle/>
                    <a:p>
                      <a:pPr algn="ctr" fontAlgn="b"/>
                      <a:r>
                        <a:rPr lang="es-CO" sz="700" b="0" i="0" u="none" strike="noStrike">
                          <a:effectLst/>
                          <a:latin typeface="Arial" panose="020B0604020202020204" pitchFamily="34" charset="0"/>
                        </a:rPr>
                        <a:t>RESPUESTA FUNCIÓN PÚBLICA RAD. 20182040246121</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b"/>
                      <a:r>
                        <a:rPr lang="es-ES" sz="700" b="0" i="0" u="none" strike="noStrike">
                          <a:effectLst/>
                          <a:latin typeface="Arial" panose="020B0604020202020204" pitchFamily="34" charset="0"/>
                        </a:rPr>
                        <a:t> </a:t>
                      </a:r>
                    </a:p>
                  </a:txBody>
                  <a:tcPr marL="9525" marR="9525" marT="9525" marB="0" anchor="ctr"/>
                </a:tc>
                <a:tc>
                  <a:txBody>
                    <a:bodyPr/>
                    <a:lstStyle/>
                    <a:p>
                      <a:pPr algn="ctr" fontAlgn="b"/>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20186000823982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dirty="0">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427-2016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20186000824012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427-2016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20186000824042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DE EVALUACION DEL DESEMPEÑO </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20186000824062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ASESORÍA SOBRE TRÁMITE DE POSESIÓN</a:t>
                      </a:r>
                    </a:p>
                  </a:txBody>
                  <a:tcPr marL="9525" marR="9525" marT="9525" marB="0" anchor="ctr"/>
                </a:tc>
                <a:tc>
                  <a:txBody>
                    <a:bodyPr/>
                    <a:lstStyle/>
                    <a:p>
                      <a:pPr algn="ctr" fontAlgn="ctr"/>
                      <a:r>
                        <a:rPr lang="es-ES" sz="700" b="0" i="0" u="none" strike="noStrike">
                          <a:effectLst/>
                          <a:latin typeface="Arial" panose="020B0604020202020204" pitchFamily="34" charset="0"/>
                        </a:rPr>
                        <a:t>24/10/2018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20181020601461</a:t>
                      </a:r>
                    </a:p>
                  </a:txBody>
                  <a:tcPr marL="9525" marR="9525" marT="9525" marB="0" anchor="ctr"/>
                </a:tc>
              </a:tr>
            </a:tbl>
          </a:graphicData>
        </a:graphic>
      </p:graphicFrame>
    </p:spTree>
    <p:extLst>
      <p:ext uri="{BB962C8B-B14F-4D97-AF65-F5344CB8AC3E}">
        <p14:creationId xmlns:p14="http://schemas.microsoft.com/office/powerpoint/2010/main" val="830003172"/>
      </p:ext>
    </p:extLst>
  </p:cSld>
  <p:clrMapOvr>
    <a:masterClrMapping/>
  </p:clrMapOvr>
  <p:timing>
    <p:tnLst>
      <p:par>
        <p:cTn id="1" dur="indefinite" restart="never" nodeType="tmRoot"/>
      </p:par>
    </p:tnLst>
  </p:timing>
</p:sld>
</file>

<file path=ppt/slides/slide50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507</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791912070"/>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20186000824072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20186000824092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20186000824112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20186000824242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PROVISIONALIDAD ALCALDIA MUNICIPAL DE NEIVA - RETEN SOCIAL</a:t>
                      </a:r>
                    </a:p>
                  </a:txBody>
                  <a:tcPr marL="9525" marR="9525" marT="9525" marB="0" anchor="ctr"/>
                </a:tc>
                <a:tc>
                  <a:txBody>
                    <a:bodyPr/>
                    <a:lstStyle/>
                    <a:p>
                      <a:pPr algn="ctr" fontAlgn="ctr"/>
                      <a:r>
                        <a:rPr lang="es-ES" sz="650" b="0" i="0" u="none" strike="noStrike">
                          <a:effectLst/>
                          <a:latin typeface="Arial" panose="020B0604020202020204" pitchFamily="34" charset="0"/>
                        </a:rPr>
                        <a:t>24/10/2018</a:t>
                      </a:r>
                    </a:p>
                  </a:txBody>
                  <a:tcPr marL="9525" marR="9525" marT="9525" marB="0" anchor="ctr"/>
                </a:tc>
                <a:tc>
                  <a:txBody>
                    <a:bodyPr/>
                    <a:lstStyle/>
                    <a:p>
                      <a:pPr algn="ctr" fontAlgn="ctr"/>
                      <a:r>
                        <a:rPr lang="es-ES" sz="650" b="0" i="0" u="none" strike="noStrike">
                          <a:effectLst/>
                          <a:latin typeface="Arial" panose="020B0604020202020204" pitchFamily="34" charset="0"/>
                        </a:rPr>
                        <a:t>20182230599661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20186000824292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DERECHO DE PETICION CON RADICADO N. 2018202536021 - MYRIAM MONTAÑO ESPINEL </a:t>
                      </a:r>
                      <a:br>
                        <a:rPr lang="es-CO" sz="650" b="0" i="0" u="none" strike="noStrike">
                          <a:effectLst/>
                          <a:latin typeface="Arial" panose="020B0604020202020204" pitchFamily="34" charset="0"/>
                        </a:rPr>
                      </a:br>
                      <a:r>
                        <a:rPr lang="es-CO" sz="650" b="0" i="0" u="none" strike="noStrike">
                          <a:effectLst/>
                          <a:latin typeface="Arial" panose="020B0604020202020204" pitchFamily="34" charset="0"/>
                        </a:rPr>
                        <a:t>SIN ANEXOS</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20186000824312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INCONVENIENTES EN LA CONVOCATORIA N. 435 DEL 2016 CAR - ANLA</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20182210590721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20186000824322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pt-BR" sz="650" b="0" i="0" u="none" strike="noStrike">
                          <a:effectLst/>
                          <a:latin typeface="Arial" panose="020B0604020202020204" pitchFamily="34" charset="0"/>
                        </a:rPr>
                        <a:t>CONVOCATORIA 507 A 590 DE 2017 CUNDINAMARCA </a:t>
                      </a:r>
                    </a:p>
                  </a:txBody>
                  <a:tcPr marL="9525" marR="9525" marT="9525" marB="0" anchor="ctr"/>
                </a:tc>
                <a:tc>
                  <a:txBody>
                    <a:bodyPr/>
                    <a:lstStyle/>
                    <a:p>
                      <a:pPr algn="ctr" fontAlgn="ctr"/>
                      <a:r>
                        <a:rPr lang="es-ES" sz="650" b="0" i="0" u="none" strike="noStrike">
                          <a:effectLst/>
                          <a:latin typeface="Arial" panose="020B0604020202020204" pitchFamily="34" charset="0"/>
                        </a:rPr>
                        <a:t>23/10/2018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20182210599721</a:t>
                      </a:r>
                    </a:p>
                  </a:txBody>
                  <a:tcPr marL="9525" marR="9525" marT="9525" marB="0" anchor="ctr"/>
                </a:tc>
              </a:tr>
            </a:tbl>
          </a:graphicData>
        </a:graphic>
      </p:graphicFrame>
    </p:spTree>
    <p:extLst>
      <p:ext uri="{BB962C8B-B14F-4D97-AF65-F5344CB8AC3E}">
        <p14:creationId xmlns:p14="http://schemas.microsoft.com/office/powerpoint/2010/main" val="550751273"/>
      </p:ext>
    </p:extLst>
  </p:cSld>
  <p:clrMapOvr>
    <a:masterClrMapping/>
  </p:clrMapOvr>
  <p:timing>
    <p:tnLst>
      <p:par>
        <p:cTn id="1" dur="indefinite" restart="never" nodeType="tmRoot"/>
      </p:par>
    </p:tnLst>
  </p:timing>
</p:sld>
</file>

<file path=ppt/slides/slide50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508</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2856519839"/>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20186000824342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INCONVENIENTES CONVOCATORIA 435 CAR - ANLA </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20182210590781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20186000824352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20186000824362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20186000824372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20186000824392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20186000824402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20186000824412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ERROR INGRESO APLICACION 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02607043"/>
      </p:ext>
    </p:extLst>
  </p:cSld>
  <p:clrMapOvr>
    <a:masterClrMapping/>
  </p:clrMapOvr>
  <p:timing>
    <p:tnLst>
      <p:par>
        <p:cTn id="1" dur="indefinite" restart="never" nodeType="tmRoot"/>
      </p:par>
    </p:tnLst>
  </p:timing>
</p:sld>
</file>

<file path=ppt/slides/slide50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509</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1347795092"/>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20186000824432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20186000824442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20186000824452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20186000824462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20186000824472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ERROR INGRESO APLICACION SIMO</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20186000824482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20186000824512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31324950"/>
      </p:ext>
    </p:ext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81027272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201810090001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201810090007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201810090008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201810090009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201810090010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201810090016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51</a:t>
            </a:fld>
            <a:endParaRPr lang="es-CO"/>
          </a:p>
        </p:txBody>
      </p:sp>
    </p:spTree>
    <p:extLst>
      <p:ext uri="{BB962C8B-B14F-4D97-AF65-F5344CB8AC3E}">
        <p14:creationId xmlns:p14="http://schemas.microsoft.com/office/powerpoint/2010/main" val="2315754108"/>
      </p:ext>
    </p:extLst>
  </p:cSld>
  <p:clrMapOvr>
    <a:masterClrMapping/>
  </p:clrMapOvr>
  <p:timing>
    <p:tnLst>
      <p:par>
        <p:cTn id="1" dur="indefinite" restart="never" nodeType="tmRoot"/>
      </p:par>
    </p:tnLst>
  </p:timing>
</p:sld>
</file>

<file path=ppt/slides/slide51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510</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20186000824522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20186000824532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20186000824542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20186000824552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20186000824562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20186000824592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PROCESO POR JURISDICCION COACTIVA DE LA CONTRALORIA DE BOGOTA N. 1672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ES" sz="700" b="0" i="0" u="none" strike="noStrike">
                          <a:effectLst/>
                          <a:latin typeface="Arial" panose="020B0604020202020204" pitchFamily="34" charset="0"/>
                        </a:rPr>
                        <a:t>20181700578661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20186000824662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CO" sz="700" b="0" i="0" u="none" strike="noStrike">
                          <a:effectLst/>
                          <a:latin typeface="Arial" panose="020B0604020202020204" pitchFamily="34" charset="0"/>
                        </a:rPr>
                        <a:t>EXT18-00099169 SOLICITA INTERVENCION ANTE LA CNSC PARA QUE SEAN SUSPENDIDOS LOS CONCURSOS TENDIENTES A PROVEER CARGO EN POPAYAN</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449068382"/>
      </p:ext>
    </p:extLst>
  </p:cSld>
  <p:clrMapOvr>
    <a:masterClrMapping/>
  </p:clrMapOvr>
  <p:timing>
    <p:tnLst>
      <p:par>
        <p:cTn id="1" dur="indefinite" restart="never" nodeType="tmRoot"/>
      </p:par>
    </p:tnLst>
  </p:timing>
</p:sld>
</file>

<file path=ppt/slides/slide51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511</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68521403"/>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20186000824702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TRASLADO POR COMPETENCIA - COPIA INFORMATIVA </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20186000824742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MODIFICACION DE USUARIO DE LA DCRI EN EL APLICATIVO DE COMISIONES DE PERSONAL DE LA CNSC</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ES" sz="650" b="0" i="0" u="none" strike="noStrike">
                          <a:effectLst/>
                          <a:latin typeface="Arial" panose="020B0604020202020204" pitchFamily="34" charset="0"/>
                        </a:rPr>
                        <a:t>20185000565921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20186000824752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PAGO USO LISTAS DE ELEGIBLES OPEC 208317</a:t>
                      </a:r>
                    </a:p>
                  </a:txBody>
                  <a:tcPr marL="9525" marR="9525" marT="9525" marB="0" anchor="ctr"/>
                </a:tc>
                <a:tc>
                  <a:txBody>
                    <a:bodyPr/>
                    <a:lstStyle/>
                    <a:p>
                      <a:pPr algn="ctr" fontAlgn="ctr"/>
                      <a:r>
                        <a:rPr lang="es-ES" sz="650" b="0" i="0" u="none" strike="noStrike">
                          <a:effectLst/>
                          <a:latin typeface="Arial" panose="020B0604020202020204" pitchFamily="34" charset="0"/>
                        </a:rPr>
                        <a:t>03/12/2018</a:t>
                      </a:r>
                    </a:p>
                  </a:txBody>
                  <a:tcPr marL="9525" marR="9525" marT="9525" marB="0" anchor="ctr"/>
                </a:tc>
                <a:tc>
                  <a:txBody>
                    <a:bodyPr/>
                    <a:lstStyle/>
                    <a:p>
                      <a:pPr algn="ctr" fontAlgn="ctr"/>
                      <a:r>
                        <a:rPr lang="es-ES" sz="650" b="0" i="0" u="none" strike="noStrike">
                          <a:effectLst/>
                          <a:latin typeface="Arial" panose="020B0604020202020204" pitchFamily="34" charset="0"/>
                        </a:rPr>
                        <a:t>20181020663231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20186000824792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REMISION REGISTRO PUBLICO DE CARRERA DOCENTE</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SIN ANEXOS</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20181700588821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20186000824832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CONVOCATORIA 431 DE 2016</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20186000824852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DERECHO DE PETICION - INSCRIPCION EN CARRERA ADMINISTRATIVA</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20186000824892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DERECHO DE PETICION - SOLICITUD RESTABLECIMIENTO DEL NOMBRAMIENTO</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20181700568221</a:t>
                      </a:r>
                    </a:p>
                  </a:txBody>
                  <a:tcPr marL="9525" marR="9525" marT="9525" marB="0" anchor="ctr"/>
                </a:tc>
              </a:tr>
            </a:tbl>
          </a:graphicData>
        </a:graphic>
      </p:graphicFrame>
    </p:spTree>
    <p:extLst>
      <p:ext uri="{BB962C8B-B14F-4D97-AF65-F5344CB8AC3E}">
        <p14:creationId xmlns:p14="http://schemas.microsoft.com/office/powerpoint/2010/main" val="1424136800"/>
      </p:ext>
    </p:extLst>
  </p:cSld>
  <p:clrMapOvr>
    <a:masterClrMapping/>
  </p:clrMapOvr>
  <p:timing>
    <p:tnLst>
      <p:par>
        <p:cTn id="1" dur="indefinite" restart="never" nodeType="tmRoot"/>
      </p:par>
    </p:tnLst>
  </p:timing>
</p:sld>
</file>

<file path=ppt/slides/slide51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512</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1302090858"/>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20186000824982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20186000825002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20186000825012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20186000825042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20186000825052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20186000825072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507-591</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20186000825082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ERROR INGRESO APLICACION 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584416580"/>
      </p:ext>
    </p:extLst>
  </p:cSld>
  <p:clrMapOvr>
    <a:masterClrMapping/>
  </p:clrMapOvr>
  <p:timing>
    <p:tnLst>
      <p:par>
        <p:cTn id="1" dur="indefinite" restart="never" nodeType="tmRoot"/>
      </p:par>
    </p:tnLst>
  </p:timing>
</p:sld>
</file>

<file path=ppt/slides/slide51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513</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20186000825092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507-591</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20186000825132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507 a 591 de 2017  CUNDINAMARCA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20186000825152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507-591</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20186000825162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CONTRALORIA GENERAL DE EMDELLIN - ELIANA MARIA BUSTAMANTE ZAPATA </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ES" sz="700" b="0" i="0" u="none" strike="noStrike">
                          <a:effectLst/>
                          <a:latin typeface="Arial" panose="020B0604020202020204" pitchFamily="34" charset="0"/>
                        </a:rPr>
                        <a:t>20185000588881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20186000825172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507-591</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20186000825182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20186000825192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65487504"/>
      </p:ext>
    </p:extLst>
  </p:cSld>
  <p:clrMapOvr>
    <a:masterClrMapping/>
  </p:clrMapOvr>
  <p:timing>
    <p:tnLst>
      <p:par>
        <p:cTn id="1" dur="indefinite" restart="never" nodeType="tmRoot"/>
      </p:par>
    </p:tnLst>
  </p:timing>
</p:sld>
</file>

<file path=ppt/slides/slide51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514</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432467812"/>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20186000825202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CAMBIO DE CORREO ELECTRONICO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20186000825212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20182210592061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20186000825222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20186000825232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20186000825242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507-591</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20182210568611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20186000825252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CAMBIO DE INFORMACION SIMO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20186000825262</a:t>
                      </a:r>
                    </a:p>
                  </a:txBody>
                  <a:tcPr marL="9525" marR="9525" marT="9525" marB="0" anchor="ctr"/>
                </a:tc>
                <a:tc>
                  <a:txBody>
                    <a:bodyPr/>
                    <a:lstStyle/>
                    <a:p>
                      <a:pPr algn="ctr" fontAlgn="ctr"/>
                      <a:r>
                        <a:rPr lang="es-ES" sz="650" b="0" i="0" u="none" strike="noStrike">
                          <a:effectLst/>
                          <a:latin typeface="Arial" panose="020B0604020202020204" pitchFamily="34" charset="0"/>
                        </a:rPr>
                        <a:t>03/10/2018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221823151"/>
      </p:ext>
    </p:extLst>
  </p:cSld>
  <p:clrMapOvr>
    <a:masterClrMapping/>
  </p:clrMapOvr>
  <p:timing>
    <p:tnLst>
      <p:par>
        <p:cTn id="1" dur="indefinite" restart="never" nodeType="tmRoot"/>
      </p:par>
    </p:tnLst>
  </p:timing>
</p:sld>
</file>

<file path=ppt/slides/slide51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515</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20186000825312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IMPOSIBILIDAD POSESION CARGO PROFESIONAL ESPECIALIZADO GRADO 18 CODIGO 2028 N. OPEC 16365 COLDEPORTES</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20186000825322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20186000825332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20186000825342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507-591</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20182210569021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20186000825372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OFICIO CON COPIA A LA CNSC - CONVOCATORIA 431 DE 2016</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20186000825412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DEVOLUCION EXPEDIENTE 20176000850902 DE 20 DE SEPTIEMBRE DE 2018</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ES" sz="700" b="0" i="0" u="none" strike="noStrike">
                          <a:effectLst/>
                          <a:latin typeface="Arial" panose="020B0604020202020204" pitchFamily="34" charset="0"/>
                        </a:rPr>
                        <a:t>20181700570451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20186000825612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507-591</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20182210569241</a:t>
                      </a:r>
                    </a:p>
                  </a:txBody>
                  <a:tcPr marL="9525" marR="9525" marT="9525" marB="0" anchor="ctr"/>
                </a:tc>
              </a:tr>
            </a:tbl>
          </a:graphicData>
        </a:graphic>
      </p:graphicFrame>
    </p:spTree>
    <p:extLst>
      <p:ext uri="{BB962C8B-B14F-4D97-AF65-F5344CB8AC3E}">
        <p14:creationId xmlns:p14="http://schemas.microsoft.com/office/powerpoint/2010/main" val="629172393"/>
      </p:ext>
    </p:extLst>
  </p:cSld>
  <p:clrMapOvr>
    <a:masterClrMapping/>
  </p:clrMapOvr>
  <p:timing>
    <p:tnLst>
      <p:par>
        <p:cTn id="1" dur="indefinite" restart="never" nodeType="tmRoot"/>
      </p:par>
    </p:tnLst>
  </p:timing>
</p:sld>
</file>

<file path=ppt/slides/slide51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516</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20186000825632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20186000825642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20186000825672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20186000825702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20186000825722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20186000825732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20186000825742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109181669"/>
      </p:ext>
    </p:extLst>
  </p:cSld>
  <p:clrMapOvr>
    <a:masterClrMapping/>
  </p:clrMapOvr>
  <p:timing>
    <p:tnLst>
      <p:par>
        <p:cTn id="1" dur="indefinite" restart="never" nodeType="tmRoot"/>
      </p:par>
    </p:tnLst>
  </p:timing>
</p:sld>
</file>

<file path=ppt/slides/slide51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517</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20186000825762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20186000825772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20186000825792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20186000825802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20186000825822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20186000825852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20186000825872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749811882"/>
      </p:ext>
    </p:extLst>
  </p:cSld>
  <p:clrMapOvr>
    <a:masterClrMapping/>
  </p:clrMapOvr>
  <p:timing>
    <p:tnLst>
      <p:par>
        <p:cTn id="1" dur="indefinite" restart="never" nodeType="tmRoot"/>
      </p:par>
    </p:tnLst>
  </p:timing>
</p:sld>
</file>

<file path=ppt/slides/slide51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518</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20186000825882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20186000825902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20186000825912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20186000825932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20186000826022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20186000826032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20186000826042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811866077"/>
      </p:ext>
    </p:extLst>
  </p:cSld>
  <p:clrMapOvr>
    <a:masterClrMapping/>
  </p:clrMapOvr>
  <p:timing>
    <p:tnLst>
      <p:par>
        <p:cTn id="1" dur="indefinite" restart="never" nodeType="tmRoot"/>
      </p:par>
    </p:tnLst>
  </p:timing>
</p:sld>
</file>

<file path=ppt/slides/slide51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519</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20186000826072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20186000826082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20186000826102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20186000826112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20186000826122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20186000826132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20186000826142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199564846"/>
      </p:ext>
    </p:extLst>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91966443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201810090017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201810090023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201810090024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201810090025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201810090026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201810090032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52</a:t>
            </a:fld>
            <a:endParaRPr lang="es-CO"/>
          </a:p>
        </p:txBody>
      </p:sp>
    </p:spTree>
    <p:extLst>
      <p:ext uri="{BB962C8B-B14F-4D97-AF65-F5344CB8AC3E}">
        <p14:creationId xmlns:p14="http://schemas.microsoft.com/office/powerpoint/2010/main" val="1556031105"/>
      </p:ext>
    </p:extLst>
  </p:cSld>
  <p:clrMapOvr>
    <a:masterClrMapping/>
  </p:clrMapOvr>
  <p:timing>
    <p:tnLst>
      <p:par>
        <p:cTn id="1" dur="indefinite" restart="never" nodeType="tmRoot"/>
      </p:par>
    </p:tnLst>
  </p:timing>
</p:sld>
</file>

<file path=ppt/slides/slide52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520</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20186000826152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20186000826172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20186000826182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20186000826192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20186000826202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20186000826222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20186000826252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746851460"/>
      </p:ext>
    </p:extLst>
  </p:cSld>
  <p:clrMapOvr>
    <a:masterClrMapping/>
  </p:clrMapOvr>
  <p:timing>
    <p:tnLst>
      <p:par>
        <p:cTn id="1" dur="indefinite" restart="never" nodeType="tmRoot"/>
      </p:par>
    </p:tnLst>
  </p:timing>
</p:sld>
</file>

<file path=ppt/slides/slide52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521</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20186000826402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20186000826442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20186000826452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20186000826462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20186000826472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20186000826482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20186000826492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748484203"/>
      </p:ext>
    </p:extLst>
  </p:cSld>
  <p:clrMapOvr>
    <a:masterClrMapping/>
  </p:clrMapOvr>
  <p:timing>
    <p:tnLst>
      <p:par>
        <p:cTn id="1" dur="indefinite" restart="never" nodeType="tmRoot"/>
      </p:par>
    </p:tnLst>
  </p:timing>
</p:sld>
</file>

<file path=ppt/slides/slide52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522</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20186000826502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20186000826512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20186000826532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20186000826552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20186000826562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20186000826572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20186000826592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507 - 591</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20182210568421</a:t>
                      </a:r>
                    </a:p>
                  </a:txBody>
                  <a:tcPr marL="9525" marR="9525" marT="9525" marB="0" anchor="ctr"/>
                </a:tc>
              </a:tr>
            </a:tbl>
          </a:graphicData>
        </a:graphic>
      </p:graphicFrame>
    </p:spTree>
    <p:extLst>
      <p:ext uri="{BB962C8B-B14F-4D97-AF65-F5344CB8AC3E}">
        <p14:creationId xmlns:p14="http://schemas.microsoft.com/office/powerpoint/2010/main" val="2498258852"/>
      </p:ext>
    </p:extLst>
  </p:cSld>
  <p:clrMapOvr>
    <a:masterClrMapping/>
  </p:clrMapOvr>
  <p:timing>
    <p:tnLst>
      <p:par>
        <p:cTn id="1" dur="indefinite" restart="never" nodeType="tmRoot"/>
      </p:par>
    </p:tnLst>
  </p:timing>
</p:sld>
</file>

<file path=ppt/slides/slide52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523</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20186000826602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20186000826612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20186000826622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20186000826632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20186000826642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20186000826652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20186000826662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850022508"/>
      </p:ext>
    </p:extLst>
  </p:cSld>
  <p:clrMapOvr>
    <a:masterClrMapping/>
  </p:clrMapOvr>
  <p:timing>
    <p:tnLst>
      <p:par>
        <p:cTn id="1" dur="indefinite" restart="never" nodeType="tmRoot"/>
      </p:par>
    </p:tnLst>
  </p:timing>
</p:sld>
</file>

<file path=ppt/slides/slide52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524</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20186000826672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20186000826682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20186000826692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20186000826702</a:t>
                      </a:r>
                    </a:p>
                  </a:txBody>
                  <a:tcPr marL="9525" marR="9525" marT="9525" marB="0" anchor="ctr"/>
                </a:tc>
                <a:tc>
                  <a:txBody>
                    <a:bodyPr/>
                    <a:lstStyle/>
                    <a:p>
                      <a:pPr algn="ctr" fontAlgn="ctr"/>
                      <a:r>
                        <a:rPr lang="es-ES" sz="700" b="0" i="0" u="none" strike="noStrike">
                          <a:effectLst/>
                          <a:latin typeface="Arial" panose="020B0604020202020204" pitchFamily="34" charset="0"/>
                        </a:rPr>
                        <a:t>03/10/2018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20183200830912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NOTIFICACION DE NOMBRAMIENTO EN PERIODO DE PRUEBA DEL EMPLEO DEMONINADO AUXILIAR ADMINISTRATIVO - CODIGO 407.GRADO 24 - OPEC No 32859 DE LA CONVOCATORIA No 427 DE 2016</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20183200831822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CONVOCATORIA 427 DE 2016 SED - OPEC 32941</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20186000826712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507 - 591</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20182210568561</a:t>
                      </a:r>
                    </a:p>
                  </a:txBody>
                  <a:tcPr marL="9525" marR="9525" marT="9525" marB="0" anchor="ctr"/>
                </a:tc>
              </a:tr>
            </a:tbl>
          </a:graphicData>
        </a:graphic>
      </p:graphicFrame>
    </p:spTree>
    <p:extLst>
      <p:ext uri="{BB962C8B-B14F-4D97-AF65-F5344CB8AC3E}">
        <p14:creationId xmlns:p14="http://schemas.microsoft.com/office/powerpoint/2010/main" val="4237974800"/>
      </p:ext>
    </p:extLst>
  </p:cSld>
  <p:clrMapOvr>
    <a:masterClrMapping/>
  </p:clrMapOvr>
  <p:timing>
    <p:tnLst>
      <p:par>
        <p:cTn id="1" dur="indefinite" restart="never" nodeType="tmRoot"/>
      </p:par>
    </p:tnLst>
  </p:timing>
</p:sld>
</file>

<file path=ppt/slides/slide52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525</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20186000826722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20186000826732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20186000826742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20186000826752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20186000826762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20186000826772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20186000826782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096952041"/>
      </p:ext>
    </p:extLst>
  </p:cSld>
  <p:clrMapOvr>
    <a:masterClrMapping/>
  </p:clrMapOvr>
  <p:timing>
    <p:tnLst>
      <p:par>
        <p:cTn id="1" dur="indefinite" restart="never" nodeType="tmRoot"/>
      </p:par>
    </p:tnLst>
  </p:timing>
</p:sld>
</file>

<file path=ppt/slides/slide52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526</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20186000826792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20186000826802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20186000826812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20186000826822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20186000826832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20186000826842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20186000826852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717135352"/>
      </p:ext>
    </p:extLst>
  </p:cSld>
  <p:clrMapOvr>
    <a:masterClrMapping/>
  </p:clrMapOvr>
  <p:timing>
    <p:tnLst>
      <p:par>
        <p:cTn id="1" dur="indefinite" restart="never" nodeType="tmRoot"/>
      </p:par>
    </p:tnLst>
  </p:timing>
</p:sld>
</file>

<file path=ppt/slides/slide52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527</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86864576"/>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20186000826862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438 - 506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20186000826872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RECUPERAR CONTRASENA 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20186000826882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438 - 506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20186000826892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RESPUESTA OFICIO 20182320496381</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20186000826902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438 - 506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20186000826912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20186000826922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563348801"/>
      </p:ext>
    </p:extLst>
  </p:cSld>
  <p:clrMapOvr>
    <a:masterClrMapping/>
  </p:clrMapOvr>
  <p:timing>
    <p:tnLst>
      <p:par>
        <p:cTn id="1" dur="indefinite" restart="never" nodeType="tmRoot"/>
      </p:par>
    </p:tnLst>
  </p:timing>
</p:sld>
</file>

<file path=ppt/slides/slide52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528</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20186000826932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20186000826942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20186000826952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20186000826962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20186000826982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20186000826992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20186000827022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ACTUALIZACION NUMERO DE OPEC</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155352218"/>
      </p:ext>
    </p:extLst>
  </p:cSld>
  <p:clrMapOvr>
    <a:masterClrMapping/>
  </p:clrMapOvr>
  <p:timing>
    <p:tnLst>
      <p:par>
        <p:cTn id="1" dur="indefinite" restart="never" nodeType="tmRoot"/>
      </p:par>
    </p:tnLst>
  </p:timing>
</p:sld>
</file>

<file path=ppt/slides/slide52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529</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168054545"/>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20186000827202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20186000827212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20186000827232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ERROR INGRESO A 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20186000827262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20186000827282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20186000827292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20186000827312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158449398"/>
      </p:ext>
    </p:extLst>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81986197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201810090033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201810090039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201810090040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201810090041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201810090042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201810090048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53</a:t>
            </a:fld>
            <a:endParaRPr lang="es-CO"/>
          </a:p>
        </p:txBody>
      </p:sp>
    </p:spTree>
    <p:extLst>
      <p:ext uri="{BB962C8B-B14F-4D97-AF65-F5344CB8AC3E}">
        <p14:creationId xmlns:p14="http://schemas.microsoft.com/office/powerpoint/2010/main" val="2119716086"/>
      </p:ext>
    </p:extLst>
  </p:cSld>
  <p:clrMapOvr>
    <a:masterClrMapping/>
  </p:clrMapOvr>
  <p:timing>
    <p:tnLst>
      <p:par>
        <p:cTn id="1" dur="indefinite" restart="never" nodeType="tmRoot"/>
      </p:par>
    </p:tnLst>
  </p:timing>
</p:sld>
</file>

<file path=ppt/slides/slide53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530</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574034173"/>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20186000827322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CERTIFICACION DE ASISTENCIA AL CONGRESO NACIONAL DE COMISIONES DE PERSONAL</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20186000827332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INSCRIPCION-SIMO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20186000827352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20186000827362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20186000827372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20186000827382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20186000827402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700831723"/>
      </p:ext>
    </p:extLst>
  </p:cSld>
  <p:clrMapOvr>
    <a:masterClrMapping/>
  </p:clrMapOvr>
  <p:timing>
    <p:tnLst>
      <p:par>
        <p:cTn id="1" dur="indefinite" restart="never" nodeType="tmRoot"/>
      </p:par>
    </p:tnLst>
  </p:timing>
</p:sld>
</file>

<file path=ppt/slides/slide53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531</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1445205683"/>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20186000827412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RESOLUCION 20182310126015</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20186000827422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20186000827442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20186000827452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20186000827472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20186000827482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507-591</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20182210568581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20186000827512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586414556"/>
      </p:ext>
    </p:extLst>
  </p:cSld>
  <p:clrMapOvr>
    <a:masterClrMapping/>
  </p:clrMapOvr>
  <p:timing>
    <p:tnLst>
      <p:par>
        <p:cTn id="1" dur="indefinite" restart="never" nodeType="tmRoot"/>
      </p:par>
    </p:tnLst>
  </p:timing>
</p:sld>
</file>

<file path=ppt/slides/slide53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532</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20186000827532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MODIFICACIÓN DE LA CIUDAD DE APLICACIÓN DE LAS PRUEBAS ESCRITAS CONVOCATORIA 437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20186000827562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CERTIFICACION DE ASISTENCIA AL CONGRESO NACIONAL DE COMISIONES DE PERSONAL</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ES" sz="700" b="0" i="0" u="none" strike="noStrike">
                          <a:effectLst/>
                          <a:latin typeface="Arial" panose="020B0604020202020204" pitchFamily="34" charset="0"/>
                        </a:rPr>
                        <a:t>20185000581651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20186000827582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20186000827602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20186000827612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20186000827622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NOTIFICACIONES</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20186000827682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094248961"/>
      </p:ext>
    </p:extLst>
  </p:cSld>
  <p:clrMapOvr>
    <a:masterClrMapping/>
  </p:clrMapOvr>
  <p:timing>
    <p:tnLst>
      <p:par>
        <p:cTn id="1" dur="indefinite" restart="never" nodeType="tmRoot"/>
      </p:par>
    </p:tnLst>
  </p:timing>
</p:sld>
</file>

<file path=ppt/slides/slide53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533</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2381563922"/>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20186000827692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20186000827702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20186000827722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20186000827852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20186000827872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20186000827912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20186000827932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802662168"/>
      </p:ext>
    </p:extLst>
  </p:cSld>
  <p:clrMapOvr>
    <a:masterClrMapping/>
  </p:clrMapOvr>
  <p:timing>
    <p:tnLst>
      <p:par>
        <p:cTn id="1" dur="indefinite" restart="never" nodeType="tmRoot"/>
      </p:par>
    </p:tnLst>
  </p:timing>
</p:sld>
</file>

<file path=ppt/slides/slide53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534</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2238545136"/>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20186000827952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650" b="0" i="0" u="none" strike="noStrike">
                          <a:effectLst/>
                          <a:latin typeface="Arial" panose="020B0604020202020204" pitchFamily="34" charset="0"/>
                        </a:rPr>
                        <a:t>COMUNICACION RESOLUCION 490 DE 2018 -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20186000827962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MODIFICACIÓN DE LA CIUDAD DE APLICACIÓN DE LAS PRUEBAS ESCRITAS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20186000827972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20186000827982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CAMBIO DE CIUDAD PROCESO DE SELECCIÓN SANTANDER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20186000827992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 </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20186000828002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-438 - 506 y 592 -600 SANTANDER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20186000828012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COMUNICACION RESOLUCION 20182320131885</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317716912"/>
      </p:ext>
    </p:extLst>
  </p:cSld>
  <p:clrMapOvr>
    <a:masterClrMapping/>
  </p:clrMapOvr>
  <p:timing>
    <p:tnLst>
      <p:par>
        <p:cTn id="1" dur="indefinite" restart="never" nodeType="tmRoot"/>
      </p:par>
    </p:tnLst>
  </p:timing>
</p:sld>
</file>

<file path=ppt/slides/slide53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535</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20186000828022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437-2016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20186000828042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INCRIPCION CONVOCATORIA 437 OPEC 54993 DEL MUNICIPIO DE CALI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20186000828062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20186000828072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20186000828082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20186000828122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 y 592 -600 SANTANDER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20186000828132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901032851"/>
      </p:ext>
    </p:extLst>
  </p:cSld>
  <p:clrMapOvr>
    <a:masterClrMapping/>
  </p:clrMapOvr>
  <p:timing>
    <p:tnLst>
      <p:par>
        <p:cTn id="1" dur="indefinite" restart="never" nodeType="tmRoot"/>
      </p:par>
    </p:tnLst>
  </p:timing>
</p:sld>
</file>

<file path=ppt/slides/slide53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536</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20186000828162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20186000828172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437-2016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20186000828182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20186000828192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20186000828202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20186000828212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20186000828222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POSIBILIDAD DE CAMBIO DE CIUDAD PARA PRUEBAS EN CONVOCATORIA SANTANDER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967821443"/>
      </p:ext>
    </p:extLst>
  </p:cSld>
  <p:clrMapOvr>
    <a:masterClrMapping/>
  </p:clrMapOvr>
  <p:timing>
    <p:tnLst>
      <p:par>
        <p:cTn id="1" dur="indefinite" restart="never" nodeType="tmRoot"/>
      </p:par>
    </p:tnLst>
  </p:timing>
</p:sld>
</file>

<file path=ppt/slides/slide53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537</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20186000828232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20186000828242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20186000828262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20186000828272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CAMBIO DE CIUDAD PARA PRUEBAS ESCRITAS CONVOCATORIA 437 DE 2017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20186000828282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20186000828312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CAMBIO CIUDAD CONV 437 DE 2017 VALLE DEL CAUCA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20186000828322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548949156"/>
      </p:ext>
    </p:extLst>
  </p:cSld>
  <p:clrMapOvr>
    <a:masterClrMapping/>
  </p:clrMapOvr>
  <p:timing>
    <p:tnLst>
      <p:par>
        <p:cTn id="1" dur="indefinite" restart="never" nodeType="tmRoot"/>
      </p:par>
    </p:tnLst>
  </p:timing>
</p:sld>
</file>

<file path=ppt/slides/slide53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538</a:t>
            </a:fld>
            <a:endParaRPr lang="es-CO"/>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DE REGISTRO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TIPO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ASUNTO</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a:effectLst/>
                          <a:latin typeface="Arial" panose="020B0604020202020204" pitchFamily="34" charset="0"/>
                          <a:cs typeface="Arial" panose="020B0604020202020204" pitchFamily="34" charset="0"/>
                        </a:rPr>
                        <a:t>FECHA RESPUESTA </a:t>
                      </a:r>
                      <a:endParaRPr lang="es-ES" sz="65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20186000828342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20186000828352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507-591</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20182210568661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20186000828362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20186000828382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20186000828392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507-591</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20182210568981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20186000828452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437-2016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20186000828462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437-2016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601339401"/>
      </p:ext>
    </p:extLst>
  </p:cSld>
  <p:clrMapOvr>
    <a:masterClrMapping/>
  </p:clrMapOvr>
  <p:timing>
    <p:tnLst>
      <p:par>
        <p:cTn id="1" dur="indefinite" restart="never" nodeType="tmRoot"/>
      </p:par>
    </p:tnLst>
  </p:timing>
</p:sld>
</file>

<file path=ppt/slides/slide53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539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197926261"/>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20186000828492</a:t>
                      </a:r>
                    </a:p>
                  </a:txBody>
                  <a:tcPr marL="9525" marR="9525" marT="9525" marB="0" anchor="ctr"/>
                </a:tc>
                <a:tc>
                  <a:txBody>
                    <a:bodyPr/>
                    <a:lstStyle/>
                    <a:p>
                      <a:pPr algn="ctr" fontAlgn="ctr"/>
                      <a:r>
                        <a:rPr lang="es-ES" sz="650" b="0" i="0" u="none" strike="noStrike" dirty="0">
                          <a:effectLst/>
                          <a:latin typeface="Arial" panose="020B0604020202020204" pitchFamily="34" charset="0"/>
                        </a:rPr>
                        <a:t>04/10/2018</a:t>
                      </a:r>
                    </a:p>
                  </a:txBody>
                  <a:tcPr marL="9525" marR="9525" marT="9525" marB="0" anchor="ctr"/>
                </a:tc>
                <a:tc>
                  <a:txBody>
                    <a:bodyPr/>
                    <a:lstStyle/>
                    <a:p>
                      <a:pPr algn="ctr" fontAlgn="ctr"/>
                      <a:r>
                        <a:rPr lang="es-CO" sz="650" b="0" i="0" u="none" strike="noStrike" dirty="0">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dirty="0">
                          <a:effectLst/>
                          <a:latin typeface="Arial" panose="020B0604020202020204" pitchFamily="34" charset="0"/>
                        </a:rPr>
                        <a:t>15</a:t>
                      </a:r>
                    </a:p>
                  </a:txBody>
                  <a:tcPr marL="9525" marR="9525" marT="9525" marB="0" anchor="ctr"/>
                </a:tc>
                <a:tc>
                  <a:txBody>
                    <a:bodyPr/>
                    <a:lstStyle/>
                    <a:p>
                      <a:pPr algn="ctr" fontAlgn="ctr"/>
                      <a:r>
                        <a:rPr lang="es-ES" sz="650" b="0" i="0" u="none" strike="noStrike" dirty="0">
                          <a:effectLst/>
                          <a:latin typeface="Arial" panose="020B0604020202020204" pitchFamily="34" charset="0"/>
                        </a:rPr>
                        <a:t>DIRECCIÓN DE APOYO CORPORATIVO</a:t>
                      </a:r>
                    </a:p>
                  </a:txBody>
                  <a:tcPr marL="9525" marR="9525" marT="9525" marB="0" anchor="ctr"/>
                </a:tc>
                <a:tc>
                  <a:txBody>
                    <a:bodyPr/>
                    <a:lstStyle/>
                    <a:p>
                      <a:pPr algn="ctr" fontAlgn="ctr"/>
                      <a:r>
                        <a:rPr lang="es-CO" sz="650" b="0" i="0" u="none" strike="noStrike" dirty="0">
                          <a:effectLst/>
                          <a:latin typeface="Arial" panose="020B0604020202020204" pitchFamily="34" charset="0"/>
                        </a:rPr>
                        <a:t>SOLICITUD DE INFORMACION CONVOCATORIA -438 - 506 y 592 -600 SANTANDER </a:t>
                      </a:r>
                    </a:p>
                  </a:txBody>
                  <a:tcPr marL="9525" marR="9525" marT="9525" marB="0" anchor="ctr"/>
                </a:tc>
                <a:tc>
                  <a:txBody>
                    <a:bodyPr/>
                    <a:lstStyle/>
                    <a:p>
                      <a:pPr algn="ctr" fontAlgn="ctr"/>
                      <a:r>
                        <a:rPr lang="es-ES" sz="650" b="0" i="0" u="none" strike="noStrike" dirty="0">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dirty="0">
                          <a:effectLst/>
                          <a:latin typeface="Arial" panose="020B0604020202020204" pitchFamily="34" charset="0"/>
                        </a:rPr>
                        <a:t>20186000828522</a:t>
                      </a:r>
                    </a:p>
                  </a:txBody>
                  <a:tcPr marL="9525" marR="9525" marT="9525" marB="0" anchor="ctr"/>
                </a:tc>
                <a:tc>
                  <a:txBody>
                    <a:bodyPr/>
                    <a:lstStyle/>
                    <a:p>
                      <a:pPr algn="ctr" fontAlgn="ctr"/>
                      <a:r>
                        <a:rPr lang="es-ES" sz="650" b="0" i="0" u="none" strike="noStrike" dirty="0">
                          <a:effectLst/>
                          <a:latin typeface="Arial" panose="020B0604020202020204" pitchFamily="34" charset="0"/>
                        </a:rPr>
                        <a:t>04/10/2018</a:t>
                      </a:r>
                    </a:p>
                  </a:txBody>
                  <a:tcPr marL="9525" marR="9525" marT="9525" marB="0" anchor="ctr"/>
                </a:tc>
                <a:tc>
                  <a:txBody>
                    <a:bodyPr/>
                    <a:lstStyle/>
                    <a:p>
                      <a:pPr algn="ctr" fontAlgn="ctr"/>
                      <a:r>
                        <a:rPr lang="es-CO" sz="650" b="0" i="0" u="none" strike="noStrike" dirty="0">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dirty="0">
                          <a:effectLst/>
                          <a:latin typeface="Arial" panose="020B0604020202020204" pitchFamily="34" charset="0"/>
                        </a:rPr>
                        <a:t>15</a:t>
                      </a:r>
                    </a:p>
                  </a:txBody>
                  <a:tcPr marL="9525" marR="9525" marT="9525" marB="0" anchor="ctr"/>
                </a:tc>
                <a:tc>
                  <a:txBody>
                    <a:bodyPr/>
                    <a:lstStyle/>
                    <a:p>
                      <a:pPr algn="ctr" fontAlgn="ctr"/>
                      <a:r>
                        <a:rPr lang="pt-BR" sz="650" b="0" i="0" u="none" strike="noStrike" dirty="0">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dirty="0">
                          <a:effectLst/>
                          <a:latin typeface="Arial" panose="020B0604020202020204" pitchFamily="34" charset="0"/>
                        </a:rPr>
                        <a:t>SOLICITUD DE INFORMACION CONVOCATORIA 437-2016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dirty="0">
                          <a:effectLst/>
                          <a:latin typeface="Arial" panose="020B0604020202020204" pitchFamily="34" charset="0"/>
                        </a:rPr>
                        <a:t>20186000828532</a:t>
                      </a:r>
                    </a:p>
                  </a:txBody>
                  <a:tcPr marL="9525" marR="9525" marT="9525" marB="0" anchor="ctr"/>
                </a:tc>
                <a:tc>
                  <a:txBody>
                    <a:bodyPr/>
                    <a:lstStyle/>
                    <a:p>
                      <a:pPr algn="ctr" fontAlgn="ctr"/>
                      <a:r>
                        <a:rPr lang="es-ES" sz="650" b="0" i="0" u="none" strike="noStrike" dirty="0">
                          <a:effectLst/>
                          <a:latin typeface="Arial" panose="020B0604020202020204" pitchFamily="34" charset="0"/>
                        </a:rPr>
                        <a:t>04/10/2018</a:t>
                      </a:r>
                    </a:p>
                  </a:txBody>
                  <a:tcPr marL="9525" marR="9525" marT="9525" marB="0" anchor="ctr"/>
                </a:tc>
                <a:tc>
                  <a:txBody>
                    <a:bodyPr/>
                    <a:lstStyle/>
                    <a:p>
                      <a:pPr algn="ctr" fontAlgn="ctr"/>
                      <a:r>
                        <a:rPr lang="es-CO" sz="650" b="0" i="0" u="none" strike="noStrike" dirty="0">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dirty="0">
                          <a:effectLst/>
                          <a:latin typeface="Arial" panose="020B0604020202020204" pitchFamily="34" charset="0"/>
                        </a:rPr>
                        <a:t>15</a:t>
                      </a:r>
                    </a:p>
                  </a:txBody>
                  <a:tcPr marL="9525" marR="9525" marT="9525" marB="0" anchor="ctr"/>
                </a:tc>
                <a:tc>
                  <a:txBody>
                    <a:bodyPr/>
                    <a:lstStyle/>
                    <a:p>
                      <a:pPr algn="ctr" fontAlgn="ctr"/>
                      <a:r>
                        <a:rPr lang="es-ES" sz="650" b="0" i="0" u="none" strike="noStrike" dirty="0">
                          <a:effectLst/>
                          <a:latin typeface="Arial" panose="020B0604020202020204" pitchFamily="34" charset="0"/>
                        </a:rPr>
                        <a:t>DESPACHO DR.FRIDOLE BALLEN</a:t>
                      </a:r>
                    </a:p>
                  </a:txBody>
                  <a:tcPr marL="9525" marR="9525" marT="9525" marB="0" anchor="ctr"/>
                </a:tc>
                <a:tc>
                  <a:txBody>
                    <a:bodyPr/>
                    <a:lstStyle/>
                    <a:p>
                      <a:pPr algn="ctr" fontAlgn="ctr"/>
                      <a:r>
                        <a:rPr lang="es-ES" sz="650" b="0" i="0" u="none" strike="noStrike" dirty="0">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dirty="0">
                          <a:effectLst/>
                          <a:latin typeface="Arial" panose="020B0604020202020204" pitchFamily="34" charset="0"/>
                        </a:rPr>
                        <a:t>20186000828542</a:t>
                      </a:r>
                    </a:p>
                  </a:txBody>
                  <a:tcPr marL="9525" marR="9525" marT="9525" marB="0" anchor="ctr"/>
                </a:tc>
                <a:tc>
                  <a:txBody>
                    <a:bodyPr/>
                    <a:lstStyle/>
                    <a:p>
                      <a:pPr algn="ctr" fontAlgn="ctr"/>
                      <a:r>
                        <a:rPr lang="es-ES" sz="650" b="0" i="0" u="none" strike="noStrike" dirty="0">
                          <a:effectLst/>
                          <a:latin typeface="Arial" panose="020B0604020202020204" pitchFamily="34" charset="0"/>
                        </a:rPr>
                        <a:t>04/10/2018</a:t>
                      </a:r>
                    </a:p>
                  </a:txBody>
                  <a:tcPr marL="9525" marR="9525" marT="9525" marB="0" anchor="ctr"/>
                </a:tc>
                <a:tc>
                  <a:txBody>
                    <a:bodyPr/>
                    <a:lstStyle/>
                    <a:p>
                      <a:pPr algn="ctr" fontAlgn="ctr"/>
                      <a:r>
                        <a:rPr lang="es-CO" sz="650" b="0" i="0" u="none" strike="noStrike" dirty="0">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dirty="0">
                          <a:effectLst/>
                          <a:latin typeface="Arial" panose="020B0604020202020204" pitchFamily="34" charset="0"/>
                        </a:rPr>
                        <a:t>15</a:t>
                      </a:r>
                    </a:p>
                  </a:txBody>
                  <a:tcPr marL="9525" marR="9525" marT="9525" marB="0" anchor="ctr"/>
                </a:tc>
                <a:tc>
                  <a:txBody>
                    <a:bodyPr/>
                    <a:lstStyle/>
                    <a:p>
                      <a:pPr algn="ctr" fontAlgn="ctr"/>
                      <a:r>
                        <a:rPr lang="pt-BR" sz="650" b="0" i="0" u="none" strike="noStrike" dirty="0">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dirty="0">
                          <a:effectLst/>
                          <a:latin typeface="Arial" panose="020B0604020202020204" pitchFamily="34" charset="0"/>
                        </a:rPr>
                        <a:t>SOLICITUD DE INFORMACION CONVOCATORIA 437-2016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dirty="0">
                          <a:effectLst/>
                          <a:latin typeface="Arial" panose="020B0604020202020204" pitchFamily="34" charset="0"/>
                        </a:rPr>
                        <a:t>20186000828552</a:t>
                      </a:r>
                    </a:p>
                  </a:txBody>
                  <a:tcPr marL="9525" marR="9525" marT="9525" marB="0" anchor="ctr"/>
                </a:tc>
                <a:tc>
                  <a:txBody>
                    <a:bodyPr/>
                    <a:lstStyle/>
                    <a:p>
                      <a:pPr algn="ctr" fontAlgn="ctr"/>
                      <a:r>
                        <a:rPr lang="es-ES" sz="650" b="0" i="0" u="none" strike="noStrike" dirty="0">
                          <a:effectLst/>
                          <a:latin typeface="Arial" panose="020B0604020202020204" pitchFamily="34" charset="0"/>
                        </a:rPr>
                        <a:t>04/10/2018</a:t>
                      </a:r>
                    </a:p>
                  </a:txBody>
                  <a:tcPr marL="9525" marR="9525" marT="9525" marB="0" anchor="ctr"/>
                </a:tc>
                <a:tc>
                  <a:txBody>
                    <a:bodyPr/>
                    <a:lstStyle/>
                    <a:p>
                      <a:pPr algn="ctr" fontAlgn="ctr"/>
                      <a:r>
                        <a:rPr lang="es-CO" sz="650" b="0" i="0" u="none" strike="noStrike" dirty="0">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dirty="0">
                          <a:effectLst/>
                          <a:latin typeface="Arial" panose="020B0604020202020204" pitchFamily="34" charset="0"/>
                        </a:rPr>
                        <a:t>15</a:t>
                      </a:r>
                    </a:p>
                  </a:txBody>
                  <a:tcPr marL="9525" marR="9525" marT="9525" marB="0" anchor="ctr"/>
                </a:tc>
                <a:tc>
                  <a:txBody>
                    <a:bodyPr/>
                    <a:lstStyle/>
                    <a:p>
                      <a:pPr algn="ctr" fontAlgn="ctr"/>
                      <a:r>
                        <a:rPr lang="pt-BR" sz="650" b="0" i="0" u="none" strike="noStrike" dirty="0">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dirty="0">
                          <a:effectLst/>
                          <a:latin typeface="Arial" panose="020B0604020202020204" pitchFamily="34" charset="0"/>
                        </a:rPr>
                        <a:t>SOLICITUD DE CONCEPTO TRASLADO PERSONAL PLANTA GLOBAL INPEC EN SUTUACION ADMINISTRATIVA DE ENCARGO</a:t>
                      </a:r>
                    </a:p>
                  </a:txBody>
                  <a:tcPr marL="9525" marR="9525" marT="9525" marB="0" anchor="ctr"/>
                </a:tc>
                <a:tc>
                  <a:txBody>
                    <a:bodyPr/>
                    <a:lstStyle/>
                    <a:p>
                      <a:pPr algn="ctr" fontAlgn="ctr"/>
                      <a:r>
                        <a:rPr lang="es-ES" sz="650" b="0" i="0" u="none" strike="noStrike" dirty="0">
                          <a:effectLst/>
                          <a:latin typeface="Arial" panose="020B0604020202020204" pitchFamily="34" charset="0"/>
                        </a:rPr>
                        <a:t>30/10/2018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20182010610071</a:t>
                      </a:r>
                    </a:p>
                  </a:txBody>
                  <a:tcPr marL="9525" marR="9525" marT="9525" marB="0" anchor="ctr"/>
                </a:tc>
              </a:tr>
              <a:tr h="642680">
                <a:tc>
                  <a:txBody>
                    <a:bodyPr/>
                    <a:lstStyle/>
                    <a:p>
                      <a:pPr algn="ctr" fontAlgn="ctr"/>
                      <a:r>
                        <a:rPr lang="es-ES" sz="650" b="0" i="0" u="none" strike="noStrike" dirty="0">
                          <a:effectLst/>
                          <a:latin typeface="Arial" panose="020B0604020202020204" pitchFamily="34" charset="0"/>
                        </a:rPr>
                        <a:t>20186000828562</a:t>
                      </a:r>
                    </a:p>
                  </a:txBody>
                  <a:tcPr marL="9525" marR="9525" marT="9525" marB="0" anchor="ctr"/>
                </a:tc>
                <a:tc>
                  <a:txBody>
                    <a:bodyPr/>
                    <a:lstStyle/>
                    <a:p>
                      <a:pPr algn="ctr" fontAlgn="ctr"/>
                      <a:r>
                        <a:rPr lang="es-ES" sz="650" b="0" i="0" u="none" strike="noStrike" dirty="0">
                          <a:effectLst/>
                          <a:latin typeface="Arial" panose="020B0604020202020204" pitchFamily="34" charset="0"/>
                        </a:rPr>
                        <a:t>04/10/2018</a:t>
                      </a:r>
                    </a:p>
                  </a:txBody>
                  <a:tcPr marL="9525" marR="9525" marT="9525" marB="0" anchor="ctr"/>
                </a:tc>
                <a:tc>
                  <a:txBody>
                    <a:bodyPr/>
                    <a:lstStyle/>
                    <a:p>
                      <a:pPr algn="ctr" fontAlgn="ctr"/>
                      <a:r>
                        <a:rPr lang="es-CO" sz="650" b="0" i="0" u="none" strike="noStrike" dirty="0">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dirty="0">
                          <a:effectLst/>
                          <a:latin typeface="Arial" panose="020B0604020202020204" pitchFamily="34" charset="0"/>
                        </a:rPr>
                        <a:t>15</a:t>
                      </a:r>
                    </a:p>
                  </a:txBody>
                  <a:tcPr marL="9525" marR="9525" marT="9525" marB="0" anchor="ctr"/>
                </a:tc>
                <a:tc>
                  <a:txBody>
                    <a:bodyPr/>
                    <a:lstStyle/>
                    <a:p>
                      <a:pPr algn="ctr" fontAlgn="ctr"/>
                      <a:r>
                        <a:rPr lang="es-ES" sz="650" b="0" i="0" u="none" strike="noStrike" dirty="0">
                          <a:effectLst/>
                          <a:latin typeface="Arial" panose="020B0604020202020204" pitchFamily="34" charset="0"/>
                        </a:rPr>
                        <a:t>DIRECCION VIGILANCIA DE CARRERA</a:t>
                      </a:r>
                    </a:p>
                  </a:txBody>
                  <a:tcPr marL="9525" marR="9525" marT="9525" marB="0" anchor="ctr"/>
                </a:tc>
                <a:tc>
                  <a:txBody>
                    <a:bodyPr/>
                    <a:lstStyle/>
                    <a:p>
                      <a:pPr algn="ctr" fontAlgn="ctr"/>
                      <a:r>
                        <a:rPr lang="es-CO" sz="650" b="0" i="0" u="none" strike="noStrike" dirty="0">
                          <a:effectLst/>
                          <a:latin typeface="Arial" panose="020B0604020202020204" pitchFamily="34" charset="0"/>
                        </a:rPr>
                        <a:t>SOLICITUD DE INFORMACION CONVOCATORIA 437-2016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dirty="0">
                          <a:effectLst/>
                          <a:latin typeface="Arial" panose="020B0604020202020204" pitchFamily="34" charset="0"/>
                        </a:rPr>
                        <a:t>20186000828582</a:t>
                      </a:r>
                    </a:p>
                  </a:txBody>
                  <a:tcPr marL="9525" marR="9525" marT="9525" marB="0" anchor="ctr"/>
                </a:tc>
                <a:tc>
                  <a:txBody>
                    <a:bodyPr/>
                    <a:lstStyle/>
                    <a:p>
                      <a:pPr algn="ctr" fontAlgn="ctr"/>
                      <a:r>
                        <a:rPr lang="es-ES" sz="650" b="0" i="0" u="none" strike="noStrike" dirty="0">
                          <a:effectLst/>
                          <a:latin typeface="Arial" panose="020B0604020202020204" pitchFamily="34" charset="0"/>
                        </a:rPr>
                        <a:t>04/10/2018</a:t>
                      </a:r>
                    </a:p>
                  </a:txBody>
                  <a:tcPr marL="9525" marR="9525" marT="9525" marB="0" anchor="ctr"/>
                </a:tc>
                <a:tc>
                  <a:txBody>
                    <a:bodyPr/>
                    <a:lstStyle/>
                    <a:p>
                      <a:pPr algn="ctr" fontAlgn="ctr"/>
                      <a:r>
                        <a:rPr lang="es-CO" sz="650" b="0" i="0" u="none" strike="noStrike" dirty="0">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dirty="0">
                          <a:effectLst/>
                          <a:latin typeface="Arial" panose="020B0604020202020204" pitchFamily="34" charset="0"/>
                        </a:rPr>
                        <a:t>15</a:t>
                      </a:r>
                    </a:p>
                  </a:txBody>
                  <a:tcPr marL="9525" marR="9525" marT="9525" marB="0" anchor="ctr"/>
                </a:tc>
                <a:tc>
                  <a:txBody>
                    <a:bodyPr/>
                    <a:lstStyle/>
                    <a:p>
                      <a:pPr algn="ctr" fontAlgn="ctr"/>
                      <a:r>
                        <a:rPr lang="es-ES" sz="650" b="0" i="0" u="none" strike="noStrike" dirty="0">
                          <a:effectLst/>
                          <a:latin typeface="Arial" panose="020B0604020202020204" pitchFamily="34" charset="0"/>
                        </a:rPr>
                        <a:t>GRUPO NOTIFICACIONES</a:t>
                      </a:r>
                    </a:p>
                  </a:txBody>
                  <a:tcPr marL="9525" marR="9525" marT="9525" marB="0" anchor="ctr"/>
                </a:tc>
                <a:tc>
                  <a:txBody>
                    <a:bodyPr/>
                    <a:lstStyle/>
                    <a:p>
                      <a:pPr algn="ctr" fontAlgn="ctr"/>
                      <a:r>
                        <a:rPr lang="es-ES" sz="650" b="0" i="0" u="none" strike="noStrike" dirty="0">
                          <a:effectLst/>
                          <a:latin typeface="Arial" panose="020B0604020202020204" pitchFamily="34" charset="0"/>
                        </a:rPr>
                        <a:t>SOLICITUD DE INFORMACION CONVOCATORIA -438 - 506  592 -600 SANTANDER</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986040847"/>
      </p:ext>
    </p:ext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00889287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201810090049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201810090055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201810090056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201810090057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201810090058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201810090064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54</a:t>
            </a:fld>
            <a:endParaRPr lang="es-CO"/>
          </a:p>
        </p:txBody>
      </p:sp>
    </p:spTree>
    <p:extLst>
      <p:ext uri="{BB962C8B-B14F-4D97-AF65-F5344CB8AC3E}">
        <p14:creationId xmlns:p14="http://schemas.microsoft.com/office/powerpoint/2010/main" val="3719821966"/>
      </p:ext>
    </p:extLst>
  </p:cSld>
  <p:clrMapOvr>
    <a:masterClrMapping/>
  </p:clrMapOvr>
  <p:timing>
    <p:tnLst>
      <p:par>
        <p:cTn id="1" dur="indefinite" restart="never" nodeType="tmRoot"/>
      </p:par>
    </p:tnLst>
  </p:timing>
</p:sld>
</file>

<file path=ppt/slides/slide54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540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20186000828592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 ASIGNACION USUARIO Y CONTRASEÑA COMISION DE PERSOANL</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ES" sz="700" b="0" i="0" u="none" strike="noStrike">
                          <a:effectLst/>
                          <a:latin typeface="Arial" panose="020B0604020202020204" pitchFamily="34" charset="0"/>
                        </a:rPr>
                        <a:t>20185000568371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20186000828602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20186000828612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-438 - 506 - 592 -600 SANTANDER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20186000828662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437-2016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20186000828672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507 a 591 de 2017  CUNDINAMARCA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20182210577911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20186000828682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437-2016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20186000828692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507 a 591 de 2017  CUNDINAMARCA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090524404"/>
      </p:ext>
    </p:extLst>
  </p:cSld>
  <p:clrMapOvr>
    <a:masterClrMapping/>
  </p:clrMapOvr>
  <p:timing>
    <p:tnLst>
      <p:par>
        <p:cTn id="1" dur="indefinite" restart="never" nodeType="tmRoot"/>
      </p:par>
    </p:tnLst>
  </p:timing>
</p:sld>
</file>

<file path=ppt/slides/slide54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541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042130618"/>
              </p:ext>
            </p:extLst>
          </p:nvPr>
        </p:nvGraphicFramePr>
        <p:xfrm>
          <a:off x="539552" y="1268761"/>
          <a:ext cx="8208913" cy="483436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20186000828702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CONVALIDACION ESPECIALIZACION </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ES" sz="700" b="0" i="0" u="none" strike="noStrike">
                          <a:effectLst/>
                          <a:latin typeface="Arial" panose="020B0604020202020204" pitchFamily="34" charset="0"/>
                        </a:rPr>
                        <a:t>20182010595021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20186000828712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-438 - 506 - 592 -600 SANTANDER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b"/>
                      <a:r>
                        <a:rPr lang="es-ES" sz="700" b="0" i="0" u="none" strike="noStrike">
                          <a:effectLst/>
                          <a:latin typeface="Arial" panose="020B0604020202020204" pitchFamily="34" charset="0"/>
                        </a:rPr>
                        <a:t>20186000828732</a:t>
                      </a:r>
                    </a:p>
                  </a:txBody>
                  <a:tcPr marL="9525" marR="9525" marT="9525" marB="0" anchor="ctr"/>
                </a:tc>
                <a:tc>
                  <a:txBody>
                    <a:bodyPr/>
                    <a:lstStyle/>
                    <a:p>
                      <a:pPr algn="ctr" fontAlgn="b"/>
                      <a:r>
                        <a:rPr lang="es-ES" sz="700" b="0" i="0" u="none" strike="noStrike">
                          <a:effectLst/>
                          <a:latin typeface="Arial" panose="020B0604020202020204" pitchFamily="34" charset="0"/>
                        </a:rPr>
                        <a:t>04/10/2018</a:t>
                      </a:r>
                    </a:p>
                  </a:txBody>
                  <a:tcPr marL="9525" marR="9525" marT="9525" marB="0" anchor="ctr"/>
                </a:tc>
                <a:tc>
                  <a:txBody>
                    <a:bodyPr/>
                    <a:lstStyle/>
                    <a:p>
                      <a:pPr algn="ctr" fontAlgn="b"/>
                      <a:r>
                        <a:rPr lang="es-ES" sz="700" b="0" i="0" u="none" strike="noStrike">
                          <a:effectLst/>
                          <a:latin typeface="Arial" panose="020B0604020202020204" pitchFamily="34" charset="0"/>
                        </a:rPr>
                        <a:t>CONCEPTOS</a:t>
                      </a:r>
                    </a:p>
                  </a:txBody>
                  <a:tcPr marL="9525" marR="9525" marT="9525" marB="0" anchor="ctr"/>
                </a:tc>
                <a:tc>
                  <a:txBody>
                    <a:bodyPr/>
                    <a:lstStyle/>
                    <a:p>
                      <a:pPr algn="ctr" fontAlgn="b"/>
                      <a:r>
                        <a:rPr lang="es-ES" sz="700" b="0" i="0" u="none" strike="noStrike">
                          <a:effectLst/>
                          <a:latin typeface="Arial" panose="020B0604020202020204" pitchFamily="34" charset="0"/>
                        </a:rPr>
                        <a:t>30</a:t>
                      </a:r>
                    </a:p>
                  </a:txBody>
                  <a:tcPr marL="9525" marR="9525" marT="9525" marB="0" anchor="ctr"/>
                </a:tc>
                <a:tc>
                  <a:txBody>
                    <a:bodyPr/>
                    <a:lstStyle/>
                    <a:p>
                      <a:pPr algn="ctr" fontAlgn="b"/>
                      <a:r>
                        <a:rPr lang="es-ES" sz="700" b="0" i="0" u="none" strike="noStrike">
                          <a:effectLst/>
                          <a:latin typeface="Arial" panose="020B0604020202020204" pitchFamily="34" charset="0"/>
                        </a:rPr>
                        <a:t>GRUPO NOTIFICACIONES</a:t>
                      </a:r>
                    </a:p>
                  </a:txBody>
                  <a:tcPr marL="9525" marR="9525" marT="9525" marB="0" anchor="ctr"/>
                </a:tc>
                <a:tc>
                  <a:txBody>
                    <a:bodyPr/>
                    <a:lstStyle/>
                    <a:p>
                      <a:pPr algn="ctr" fontAlgn="b"/>
                      <a:r>
                        <a:rPr lang="es-CO" sz="700" b="0" i="0" u="none" strike="noStrike">
                          <a:effectLst/>
                          <a:latin typeface="Arial" panose="020B0604020202020204" pitchFamily="34" charset="0"/>
                        </a:rPr>
                        <a:t>RESPUESTA FUNCIÓN PÚBLICA RAD. 20182040247241 SANDRA ELIZABETH MAÑUNGA GOMEZ</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b"/>
                      <a:r>
                        <a:rPr lang="es-ES" sz="700" b="0" i="0" u="none" strike="noStrike">
                          <a:effectLst/>
                          <a:latin typeface="Arial" panose="020B0604020202020204" pitchFamily="34" charset="0"/>
                        </a:rPr>
                        <a:t> </a:t>
                      </a:r>
                    </a:p>
                  </a:txBody>
                  <a:tcPr marL="9525" marR="9525" marT="9525" marB="0" anchor="ctr"/>
                </a:tc>
                <a:tc>
                  <a:txBody>
                    <a:bodyPr/>
                    <a:lstStyle/>
                    <a:p>
                      <a:pPr algn="ctr" fontAlgn="b"/>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20186000828762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CAMBIO CIUDAD PRESENTACION PRUEBAS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b"/>
                      <a:r>
                        <a:rPr lang="es-ES" sz="700" b="0" i="0" u="none" strike="noStrike">
                          <a:effectLst/>
                          <a:latin typeface="Arial" panose="020B0604020202020204" pitchFamily="34" charset="0"/>
                        </a:rPr>
                        <a:t>20186000828782</a:t>
                      </a:r>
                    </a:p>
                  </a:txBody>
                  <a:tcPr marL="9525" marR="9525" marT="9525" marB="0" anchor="ctr"/>
                </a:tc>
                <a:tc>
                  <a:txBody>
                    <a:bodyPr/>
                    <a:lstStyle/>
                    <a:p>
                      <a:pPr algn="ctr" fontAlgn="b"/>
                      <a:r>
                        <a:rPr lang="es-ES" sz="700" b="0" i="0" u="none" strike="noStrike">
                          <a:effectLst/>
                          <a:latin typeface="Arial" panose="020B0604020202020204" pitchFamily="34" charset="0"/>
                        </a:rPr>
                        <a:t>04/10/2018</a:t>
                      </a:r>
                    </a:p>
                  </a:txBody>
                  <a:tcPr marL="9525" marR="9525" marT="9525" marB="0" anchor="ctr"/>
                </a:tc>
                <a:tc>
                  <a:txBody>
                    <a:bodyPr/>
                    <a:lstStyle/>
                    <a:p>
                      <a:pPr algn="ctr" fontAlgn="b"/>
                      <a:r>
                        <a:rPr lang="es-ES" sz="700" b="0" i="0" u="none" strike="noStrike">
                          <a:effectLst/>
                          <a:latin typeface="Arial" panose="020B0604020202020204" pitchFamily="34" charset="0"/>
                        </a:rPr>
                        <a:t>CONCEPTOS</a:t>
                      </a:r>
                    </a:p>
                  </a:txBody>
                  <a:tcPr marL="9525" marR="9525" marT="9525" marB="0" anchor="ctr"/>
                </a:tc>
                <a:tc>
                  <a:txBody>
                    <a:bodyPr/>
                    <a:lstStyle/>
                    <a:p>
                      <a:pPr algn="ctr" fontAlgn="b"/>
                      <a:r>
                        <a:rPr lang="es-ES" sz="700" b="0" i="0" u="none" strike="noStrike">
                          <a:effectLst/>
                          <a:latin typeface="Arial" panose="020B0604020202020204" pitchFamily="34" charset="0"/>
                        </a:rPr>
                        <a:t>30</a:t>
                      </a:r>
                    </a:p>
                  </a:txBody>
                  <a:tcPr marL="9525" marR="9525" marT="9525" marB="0" anchor="ctr"/>
                </a:tc>
                <a:tc>
                  <a:txBody>
                    <a:bodyPr/>
                    <a:lstStyle/>
                    <a:p>
                      <a:pPr algn="ctr" fontAlgn="b"/>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b"/>
                      <a:r>
                        <a:rPr lang="es-CO" sz="700" b="0" i="0" u="none" strike="noStrike" dirty="0">
                          <a:effectLst/>
                          <a:latin typeface="Arial" panose="020B0604020202020204" pitchFamily="34" charset="0"/>
                        </a:rPr>
                        <a:t>RESPUESTA FUNCIÓN PÚBLICA RAD. 20182040247241</a:t>
                      </a:r>
                      <a:br>
                        <a:rPr lang="es-CO" sz="700" b="0" i="0" u="none" strike="noStrike" dirty="0">
                          <a:effectLst/>
                          <a:latin typeface="Arial" panose="020B0604020202020204" pitchFamily="34" charset="0"/>
                        </a:rPr>
                      </a:br>
                      <a:endParaRPr lang="es-CO" sz="700" b="0" i="0" u="none" strike="noStrike" dirty="0">
                        <a:effectLst/>
                        <a:latin typeface="Arial" panose="020B0604020202020204" pitchFamily="34" charset="0"/>
                      </a:endParaRPr>
                    </a:p>
                  </a:txBody>
                  <a:tcPr marL="9525" marR="9525" marT="9525" marB="0" anchor="ctr"/>
                </a:tc>
                <a:tc>
                  <a:txBody>
                    <a:bodyPr/>
                    <a:lstStyle/>
                    <a:p>
                      <a:pPr algn="ctr" fontAlgn="b"/>
                      <a:r>
                        <a:rPr lang="es-ES" sz="700" b="0" i="0" u="none" strike="noStrike">
                          <a:effectLst/>
                          <a:latin typeface="Arial" panose="020B0604020202020204" pitchFamily="34" charset="0"/>
                        </a:rPr>
                        <a:t> </a:t>
                      </a:r>
                    </a:p>
                  </a:txBody>
                  <a:tcPr marL="9525" marR="9525" marT="9525" marB="0" anchor="ctr"/>
                </a:tc>
                <a:tc>
                  <a:txBody>
                    <a:bodyPr/>
                    <a:lstStyle/>
                    <a:p>
                      <a:pPr algn="ctr" fontAlgn="b"/>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20186000828792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NOTIFICACIONES</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437-2016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20186000828802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CAMBIO CORREO ELECTRONICO</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111529275"/>
      </p:ext>
    </p:extLst>
  </p:cSld>
  <p:clrMapOvr>
    <a:masterClrMapping/>
  </p:clrMapOvr>
  <p:timing>
    <p:tnLst>
      <p:par>
        <p:cTn id="1" dur="indefinite" restart="never" nodeType="tmRoot"/>
      </p:par>
    </p:tnLst>
  </p:timing>
</p:sld>
</file>

<file path=ppt/slides/slide54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542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20186000828832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ALCALDIA DE MATANZA - SANTANDER</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20186000828852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-438 - 506 - 592 -600 SANTANDER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20186000828862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NOTIFICACIONES</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20186000828872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435-2016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20182210580411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20186000828922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PROCESO DE FORMALIZACIÓN LABORAL E.S.E. HOSPITAL SAN JOSÉ DE SAN BERNARDO DEL VIENTO – CÓRDOBA</a:t>
                      </a:r>
                    </a:p>
                  </a:txBody>
                  <a:tcPr marL="9525" marR="9525" marT="9525" marB="0" anchor="ctr"/>
                </a:tc>
                <a:tc>
                  <a:txBody>
                    <a:bodyPr/>
                    <a:lstStyle/>
                    <a:p>
                      <a:pPr algn="ctr" fontAlgn="ctr"/>
                      <a:r>
                        <a:rPr lang="es-ES" sz="700" b="0" i="0" u="none" strike="noStrike">
                          <a:effectLst/>
                          <a:latin typeface="Arial" panose="020B0604020202020204" pitchFamily="34" charset="0"/>
                        </a:rPr>
                        <a:t>30/10/2018</a:t>
                      </a:r>
                    </a:p>
                  </a:txBody>
                  <a:tcPr marL="9525" marR="9525" marT="9525" marB="0" anchor="ctr"/>
                </a:tc>
                <a:tc>
                  <a:txBody>
                    <a:bodyPr/>
                    <a:lstStyle/>
                    <a:p>
                      <a:pPr algn="ctr" fontAlgn="ctr"/>
                      <a:r>
                        <a:rPr lang="es-ES" sz="700" b="0" i="0" u="none" strike="noStrike">
                          <a:effectLst/>
                          <a:latin typeface="Arial" panose="020B0604020202020204" pitchFamily="34" charset="0"/>
                        </a:rPr>
                        <a:t>20182010610021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20186000828952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-438 - 506 - 592 -600 SANTANDER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20186000828982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SOLICITUD RECUPERAR CONTRASEÑA SIMO</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456646903"/>
      </p:ext>
    </p:extLst>
  </p:cSld>
  <p:clrMapOvr>
    <a:masterClrMapping/>
  </p:clrMapOvr>
  <p:timing>
    <p:tnLst>
      <p:par>
        <p:cTn id="1" dur="indefinite" restart="never" nodeType="tmRoot"/>
      </p:par>
    </p:tnLst>
  </p:timing>
</p:sld>
</file>

<file path=ppt/slides/slide54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543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584421577"/>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20186000828992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20186000829012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20186000829022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507-591</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20182210580481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20186000829032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20186000829042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507-591</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20186000829052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437-2016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20186000829062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INSCRIPCIÓN CONCURSO EN SANTANDER OPEC 53090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115284888"/>
      </p:ext>
    </p:extLst>
  </p:cSld>
  <p:clrMapOvr>
    <a:masterClrMapping/>
  </p:clrMapOvr>
  <p:timing>
    <p:tnLst>
      <p:par>
        <p:cTn id="1" dur="indefinite" restart="never" nodeType="tmRoot"/>
      </p:par>
    </p:tnLst>
  </p:timing>
</p:sld>
</file>

<file path=ppt/slides/slide54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544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22517579"/>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20186000829132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20186000829142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437-2016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20186000829162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20186000829172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437-2016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20186000829192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437-2016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20186000829202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20186000829222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497249284"/>
      </p:ext>
    </p:extLst>
  </p:cSld>
  <p:clrMapOvr>
    <a:masterClrMapping/>
  </p:clrMapOvr>
  <p:timing>
    <p:tnLst>
      <p:par>
        <p:cTn id="1" dur="indefinite" restart="never" nodeType="tmRoot"/>
      </p:par>
    </p:tnLst>
  </p:timing>
</p:sld>
</file>

<file path=ppt/slides/slide54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545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492854443"/>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20186000829292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20186000829352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 RPCA</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20181700576411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20186000829552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COMUNICACIÓN DE ACTO ADMINISTRATIVO 20182220011674 DE 2018 PROFERIDO POR LA CNSC.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20186000829562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650" b="0" i="0" u="none" strike="noStrike">
                          <a:effectLst/>
                          <a:latin typeface="Arial" panose="020B0604020202020204" pitchFamily="34" charset="0"/>
                        </a:rPr>
                        <a:t>OMUNICACIÓN DE ACTO ADMINISTRATIVO 20182220011464 DE 2018 PROFERIDO POR LA CNSC.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20186000829612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436 SENA-PRUEBA TECNOPEDAGOGICA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20186000829632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ES" sz="650" b="0" i="0" u="none" strike="noStrike">
                          <a:effectLst/>
                          <a:latin typeface="Arial" panose="020B0604020202020204" pitchFamily="34" charset="0"/>
                        </a:rPr>
                        <a:t>20183200568551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20186000829652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6 -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RECUPERAR USUARIO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59382454"/>
      </p:ext>
    </p:extLst>
  </p:cSld>
  <p:clrMapOvr>
    <a:masterClrMapping/>
  </p:clrMapOvr>
  <p:timing>
    <p:tnLst>
      <p:par>
        <p:cTn id="1" dur="indefinite" restart="never" nodeType="tmRoot"/>
      </p:par>
    </p:tnLst>
  </p:timing>
</p:sld>
</file>

<file path=ppt/slides/slide54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546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20186000829672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RECUPERAR CONTRASEÑA-SIMO-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20186000829692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20186000829722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CAMBIO CORREO ELECTRONICO</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20186000829732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ALCANCE OFI18-029464 DE 31 DE AGOSTO DE 2018</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20186000829762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435-2016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24/10/2018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20182210601501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20186000829782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INFORMACIÓN FIRMEZA LISTA DE ELEGIBLES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20186000829802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164612932"/>
      </p:ext>
    </p:extLst>
  </p:cSld>
  <p:clrMapOvr>
    <a:masterClrMapping/>
  </p:clrMapOvr>
  <p:timing>
    <p:tnLst>
      <p:par>
        <p:cTn id="1" dur="indefinite" restart="never" nodeType="tmRoot"/>
      </p:par>
    </p:tnLst>
  </p:timing>
</p:sld>
</file>

<file path=ppt/slides/slide54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547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709349697"/>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20186000829832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20186000829852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427-2016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20186000829872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CO" sz="650" b="0" i="0" u="none" strike="noStrike">
                          <a:effectLst/>
                          <a:latin typeface="Arial" panose="020B0604020202020204" pitchFamily="34" charset="0"/>
                        </a:rPr>
                        <a:t>ACTUALIZACIÓN DEL REGISTRO PÚBLICO DE CARRERA ADMINISTRATIVA</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20181700570531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20186000829882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20186000829892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20186000829932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20186000829942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427-2016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113684944"/>
      </p:ext>
    </p:extLst>
  </p:cSld>
  <p:clrMapOvr>
    <a:masterClrMapping/>
  </p:clrMapOvr>
  <p:timing>
    <p:tnLst>
      <p:par>
        <p:cTn id="1" dur="indefinite" restart="never" nodeType="tmRoot"/>
      </p:par>
    </p:tnLst>
  </p:timing>
</p:sld>
</file>

<file path=ppt/slides/slide54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548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222414293"/>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20186000829962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20186000829972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20182210581261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20186000829992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20186000830012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RECUPERAR USUARIO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20186000830022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20182210581311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20186000830032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20186000830052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271171296"/>
      </p:ext>
    </p:extLst>
  </p:cSld>
  <p:clrMapOvr>
    <a:masterClrMapping/>
  </p:clrMapOvr>
  <p:timing>
    <p:tnLst>
      <p:par>
        <p:cTn id="1" dur="indefinite" restart="never" nodeType="tmRoot"/>
      </p:par>
    </p:tnLst>
  </p:timing>
</p:sld>
</file>

<file path=ppt/slides/slide54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549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087404312"/>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20186000830062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NUMERO DE CEDULA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20186000830082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DOCENTE-VALORACION DE ANTECEDENTES</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20186000830092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DOCENTE-VALORACION DE ANTECEDENTES</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20186000830122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436 SENA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20186000830132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NUMERO DE CEDULA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20186000830142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20186000830152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NUMERO DE CEDULA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17412881"/>
      </p:ext>
    </p:extLst>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44063554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201810090065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201810090071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201810090072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201810090073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201810090074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201810090080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55</a:t>
            </a:fld>
            <a:endParaRPr lang="es-CO"/>
          </a:p>
        </p:txBody>
      </p:sp>
    </p:spTree>
    <p:extLst>
      <p:ext uri="{BB962C8B-B14F-4D97-AF65-F5344CB8AC3E}">
        <p14:creationId xmlns:p14="http://schemas.microsoft.com/office/powerpoint/2010/main" val="2563450078"/>
      </p:ext>
    </p:extLst>
  </p:cSld>
  <p:clrMapOvr>
    <a:masterClrMapping/>
  </p:clrMapOvr>
  <p:timing>
    <p:tnLst>
      <p:par>
        <p:cTn id="1" dur="indefinite" restart="never" nodeType="tmRoot"/>
      </p:par>
    </p:tnLst>
  </p:timing>
</p:sld>
</file>

<file path=ppt/slides/slide55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550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197322292"/>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20186000830162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OFI18-00122203 / IDM: SOLICITA INTERVENCIÓN ANTE LA COMISIÓN NACIONAL DEL SERVICIO CIVIL.PARA QUE SENA SUSPENDIDOS LOS CONCURSOS TENDIENTES A PROVEER CARGOS</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ES" sz="650" b="0" i="0" u="none" strike="noStrike">
                          <a:effectLst/>
                          <a:latin typeface="Arial" panose="020B0604020202020204" pitchFamily="34" charset="0"/>
                        </a:rPr>
                        <a:t>20183200569581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20186000830182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NUMERO DE CEDULA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20186000830192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NUMERO DE CEDULA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20186000830212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NUMERO DE CEDULA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20186000830222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20186000830262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20186000830272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184276237"/>
      </p:ext>
    </p:extLst>
  </p:cSld>
  <p:clrMapOvr>
    <a:masterClrMapping/>
  </p:clrMapOvr>
  <p:timing>
    <p:tnLst>
      <p:par>
        <p:cTn id="1" dur="indefinite" restart="never" nodeType="tmRoot"/>
      </p:par>
    </p:tnLst>
  </p:timing>
</p:sld>
</file>

<file path=ppt/slides/slide55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551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20186000830402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20186000830412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SEGUIMIENTO URGENTE - CONVOCATORIA 437 DE 2017</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20186000830432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20186000830472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437-2016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20186000830492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437-2016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20186000830502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20186000830522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437-2016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030178665"/>
      </p:ext>
    </p:extLst>
  </p:cSld>
  <p:clrMapOvr>
    <a:masterClrMapping/>
  </p:clrMapOvr>
  <p:timing>
    <p:tnLst>
      <p:par>
        <p:cTn id="1" dur="indefinite" restart="never" nodeType="tmRoot"/>
      </p:par>
    </p:tnLst>
  </p:timing>
</p:sld>
</file>

<file path=ppt/slides/slide55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552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615770157"/>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20186000830552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20186000830592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20186000830712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20186000830722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20186000830762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427-2016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20186000830782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427-2016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20186000830802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794058244"/>
      </p:ext>
    </p:extLst>
  </p:cSld>
  <p:clrMapOvr>
    <a:masterClrMapping/>
  </p:clrMapOvr>
  <p:timing>
    <p:tnLst>
      <p:par>
        <p:cTn id="1" dur="indefinite" restart="never" nodeType="tmRoot"/>
      </p:par>
    </p:tnLst>
  </p:timing>
</p:sld>
</file>

<file path=ppt/slides/slide55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553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913290743"/>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20186000830812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20186000830822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650" b="0" i="0" u="none" strike="noStrike">
                          <a:effectLst/>
                          <a:latin typeface="Arial" panose="020B0604020202020204" pitchFamily="34" charset="0"/>
                        </a:rPr>
                        <a:t>RADICADO 20185000531761 - 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ES" sz="650" b="0" i="0" u="none" strike="noStrike">
                          <a:effectLst/>
                          <a:latin typeface="Arial" panose="020B0604020202020204" pitchFamily="34" charset="0"/>
                        </a:rPr>
                        <a:t>20185000587871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20186000830882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20186000830902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PETICION EN INTERES PARTICULAR - CONVOCATORIA 435 DE 2016</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20182210589071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20186000830922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CO" sz="650" b="0" i="0" u="none" strike="noStrike">
                          <a:effectLst/>
                          <a:latin typeface="Arial" panose="020B0604020202020204" pitchFamily="34" charset="0"/>
                        </a:rPr>
                        <a:t>OFICIO CON COPIA A LA CNSC - DERECHO DE PETICION - CONVOCATORIA 427 DE 2016</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20186000830942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RECUPERAR USUARIO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20186000830962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427-2016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550059637"/>
      </p:ext>
    </p:extLst>
  </p:cSld>
  <p:clrMapOvr>
    <a:masterClrMapping/>
  </p:clrMapOvr>
  <p:timing>
    <p:tnLst>
      <p:par>
        <p:cTn id="1" dur="indefinite" restart="never" nodeType="tmRoot"/>
      </p:par>
    </p:tnLst>
  </p:timing>
</p:sld>
</file>

<file path=ppt/slides/slide55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554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448742959"/>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20186000830982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20186000831002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650" b="0" i="0" u="none" strike="noStrike">
                          <a:effectLst/>
                          <a:latin typeface="Arial" panose="020B0604020202020204" pitchFamily="34" charset="0"/>
                        </a:rPr>
                        <a:t>SOLICITUD - 20186000747822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ES" sz="650" b="0" i="0" u="none" strike="noStrike">
                          <a:effectLst/>
                          <a:latin typeface="Arial" panose="020B0604020202020204" pitchFamily="34" charset="0"/>
                        </a:rPr>
                        <a:t>20185000569511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20186000831012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20186000831022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RECLAMACION EN SEGUNDA INSTANCIA POR VULNERACION A DERECHO PREFERENCIAL DE ENCARGO</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ES" sz="650" b="0" i="0" u="none" strike="noStrike">
                          <a:effectLst/>
                          <a:latin typeface="Arial" panose="020B0604020202020204" pitchFamily="34" charset="0"/>
                        </a:rPr>
                        <a:t>20185000573991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20186000831032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20186000831042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RESPUESTA REQUERIMIENTO DE INFORMACION 20185000547061</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ES" sz="650" b="0" i="0" u="none" strike="noStrike">
                          <a:effectLst/>
                          <a:latin typeface="Arial" panose="020B0604020202020204" pitchFamily="34" charset="0"/>
                        </a:rPr>
                        <a:t>20185000569191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20186000831062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DESCARGOS ACTUACIÓN ADMINISTRATIVA RAD. 20183010410361 EN CONTRA DEL SEÑOR ALCALDE MUNICIPAL DE POPAYÁN CESAR CRISTIAN GÓMEZ CASTRO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798050333"/>
      </p:ext>
    </p:extLst>
  </p:cSld>
  <p:clrMapOvr>
    <a:masterClrMapping/>
  </p:clrMapOvr>
  <p:timing>
    <p:tnLst>
      <p:par>
        <p:cTn id="1" dur="indefinite" restart="never" nodeType="tmRoot"/>
      </p:par>
    </p:tnLst>
  </p:timing>
</p:sld>
</file>

<file path=ppt/slides/slide55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555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461646596"/>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20186000831092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20186000831102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20186000831142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RECUPERAR CONTRASEÑA</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20186000831172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CONSULTA SOBRE COMISIÓN DE ENCARGO A SERVIDOR DE CARRERA ADMINISTRATIVA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02/11/2018</a:t>
                      </a:r>
                    </a:p>
                  </a:txBody>
                  <a:tcPr marL="9525" marR="9525" marT="9525" marB="0" anchor="ctr"/>
                </a:tc>
                <a:tc>
                  <a:txBody>
                    <a:bodyPr/>
                    <a:lstStyle/>
                    <a:p>
                      <a:pPr algn="ctr" fontAlgn="ctr"/>
                      <a:r>
                        <a:rPr lang="es-ES" sz="650" b="0" i="0" u="none" strike="noStrike">
                          <a:effectLst/>
                          <a:latin typeface="Arial" panose="020B0604020202020204" pitchFamily="34" charset="0"/>
                        </a:rPr>
                        <a:t>20182010619751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20186000831202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20186000831212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20186000831292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OPEC SAN ANDRES ISLA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16572030"/>
      </p:ext>
    </p:extLst>
  </p:cSld>
  <p:clrMapOvr>
    <a:masterClrMapping/>
  </p:clrMapOvr>
  <p:timing>
    <p:tnLst>
      <p:par>
        <p:cTn id="1" dur="indefinite" restart="never" nodeType="tmRoot"/>
      </p:par>
    </p:tnLst>
  </p:timing>
</p:sld>
</file>

<file path=ppt/slides/slide55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556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110465842"/>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20186000831312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20186000831352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20186000831382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NOMBRAMIENTO EN PERIODO DE PRUEBA SED </a:t>
                      </a:r>
                      <a:br>
                        <a:rPr lang="es-CO" sz="650" b="0" i="0" u="none" strike="noStrike">
                          <a:effectLst/>
                          <a:latin typeface="Arial" panose="020B0604020202020204" pitchFamily="34" charset="0"/>
                        </a:rPr>
                      </a:br>
                      <a:r>
                        <a:rPr lang="es-CO" sz="650" b="0" i="0" u="none" strike="noStrike">
                          <a:effectLst/>
                          <a:latin typeface="Arial" panose="020B0604020202020204" pitchFamily="34" charset="0"/>
                        </a:rPr>
                        <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20186000831412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20186000831442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20186000831462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20182210581511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20186000831482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922157355"/>
      </p:ext>
    </p:extLst>
  </p:cSld>
  <p:clrMapOvr>
    <a:masterClrMapping/>
  </p:clrMapOvr>
  <p:timing>
    <p:tnLst>
      <p:par>
        <p:cTn id="1" dur="indefinite" restart="never" nodeType="tmRoot"/>
      </p:par>
    </p:tnLst>
  </p:timing>
</p:sld>
</file>

<file path=ppt/slides/slide55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557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074690676"/>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20186000831502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20186000831562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20186000831572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dirty="0">
                          <a:effectLst/>
                          <a:latin typeface="Arial" panose="020B0604020202020204" pitchFamily="34" charset="0"/>
                        </a:rPr>
                        <a:t>SOLICITUD DE INFORMACION CONVOCATORIA 438 a 506 SANTANDER</a:t>
                      </a:r>
                      <a:br>
                        <a:rPr lang="es-ES" sz="650" b="0" i="0" u="none" strike="noStrike" dirty="0">
                          <a:effectLst/>
                          <a:latin typeface="Arial" panose="020B0604020202020204" pitchFamily="34" charset="0"/>
                        </a:rPr>
                      </a:br>
                      <a:endParaRPr lang="es-ES" sz="650" b="0" i="0" u="none" strike="noStrike" dirty="0">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20186000831582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20186000831602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20186000831622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20186000831632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740870053"/>
      </p:ext>
    </p:extLst>
  </p:cSld>
  <p:clrMapOvr>
    <a:masterClrMapping/>
  </p:clrMapOvr>
  <p:timing>
    <p:tnLst>
      <p:par>
        <p:cTn id="1" dur="indefinite" restart="never" nodeType="tmRoot"/>
      </p:par>
    </p:tnLst>
  </p:timing>
</p:sld>
</file>

<file path=ppt/slides/slide55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558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235106242"/>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20186000831652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20186000831662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JUZGADO OCTAVO ADMINISTRATIVO DEL CIRCUITO DE BARRANQUILLA- RAUL PINO CORTES-NOTIFICACIÓN DE LA DEMANDA RADICA BAJO EL NO 08001333300820180025400 -JOSUE RODRIGUEZ LARA</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20186000831702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20186000831722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20186000831742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20186000831782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20186000831802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427-2016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235981547"/>
      </p:ext>
    </p:extLst>
  </p:cSld>
  <p:clrMapOvr>
    <a:masterClrMapping/>
  </p:clrMapOvr>
  <p:timing>
    <p:tnLst>
      <p:par>
        <p:cTn id="1" dur="indefinite" restart="never" nodeType="tmRoot"/>
      </p:par>
    </p:tnLst>
  </p:timing>
</p:sld>
</file>

<file path=ppt/slides/slide55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559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20186000831832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20186000831842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507 a 591 de 2017  CUNDINAMARCA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20182210590851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20186000831872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CONCEPTO USO DE LISTA DE ELEGIBLES PARA LA PROVISION DE EMPLEOS DE CARACTER PROVISIONAL Y ENCARGO</a:t>
                      </a:r>
                    </a:p>
                  </a:txBody>
                  <a:tcPr marL="9525" marR="9525" marT="9525" marB="0" anchor="ctr"/>
                </a:tc>
                <a:tc>
                  <a:txBody>
                    <a:bodyPr/>
                    <a:lstStyle/>
                    <a:p>
                      <a:pPr algn="ctr" fontAlgn="ctr"/>
                      <a:r>
                        <a:rPr lang="es-ES" sz="700" b="0" i="0" u="none" strike="noStrike">
                          <a:effectLst/>
                          <a:latin typeface="Arial" panose="020B0604020202020204" pitchFamily="34" charset="0"/>
                        </a:rPr>
                        <a:t>20/11/2018</a:t>
                      </a:r>
                    </a:p>
                  </a:txBody>
                  <a:tcPr marL="9525" marR="9525" marT="9525" marB="0" anchor="ctr"/>
                </a:tc>
                <a:tc>
                  <a:txBody>
                    <a:bodyPr/>
                    <a:lstStyle/>
                    <a:p>
                      <a:pPr algn="ctr" fontAlgn="ctr"/>
                      <a:r>
                        <a:rPr lang="es-ES" sz="700" b="0" i="0" u="none" strike="noStrike">
                          <a:effectLst/>
                          <a:latin typeface="Arial" panose="020B0604020202020204" pitchFamily="34" charset="0"/>
                        </a:rPr>
                        <a:t>20181020642681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20186000831902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20186000831912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20186000831942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20186000831962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     </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20182020590451</a:t>
                      </a:r>
                    </a:p>
                  </a:txBody>
                  <a:tcPr marL="9525" marR="9525" marT="9525" marB="0" anchor="ctr"/>
                </a:tc>
              </a:tr>
            </a:tbl>
          </a:graphicData>
        </a:graphic>
      </p:graphicFrame>
    </p:spTree>
    <p:extLst>
      <p:ext uri="{BB962C8B-B14F-4D97-AF65-F5344CB8AC3E}">
        <p14:creationId xmlns:p14="http://schemas.microsoft.com/office/powerpoint/2010/main" val="653449473"/>
      </p:ext>
    </p:extLst>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09410294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201810090081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201810090082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201810090085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201810090086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201810090087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201810090088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201810090088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201810090089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201810090090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201810090090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201810090091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201810090092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201810090093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201810090094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201810090095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201810090095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201810090096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201810090096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56</a:t>
            </a:fld>
            <a:endParaRPr lang="es-CO"/>
          </a:p>
        </p:txBody>
      </p:sp>
    </p:spTree>
    <p:extLst>
      <p:ext uri="{BB962C8B-B14F-4D97-AF65-F5344CB8AC3E}">
        <p14:creationId xmlns:p14="http://schemas.microsoft.com/office/powerpoint/2010/main" val="1344580309"/>
      </p:ext>
    </p:extLst>
  </p:cSld>
  <p:clrMapOvr>
    <a:masterClrMapping/>
  </p:clrMapOvr>
  <p:timing>
    <p:tnLst>
      <p:par>
        <p:cTn id="1" dur="indefinite" restart="never" nodeType="tmRoot"/>
      </p:par>
    </p:tnLst>
  </p:timing>
</p:sld>
</file>

<file path=ppt/slides/slide56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560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00324965"/>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20186000831972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20186000831992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20186000832022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DERECHO DE PETICION - 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ES" sz="650" b="0" i="0" u="none" strike="noStrike">
                          <a:effectLst/>
                          <a:latin typeface="Arial" panose="020B0604020202020204" pitchFamily="34" charset="0"/>
                        </a:rPr>
                        <a:t>20183200569291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20186000832032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20186000832062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20186000832072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OFICIO CON COPIA A LA CNSC</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20186000832092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INSCRIPCION-SIMO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339267813"/>
      </p:ext>
    </p:extLst>
  </p:cSld>
  <p:clrMapOvr>
    <a:masterClrMapping/>
  </p:clrMapOvr>
  <p:timing>
    <p:tnLst>
      <p:par>
        <p:cTn id="1" dur="indefinite" restart="never" nodeType="tmRoot"/>
      </p:par>
    </p:tnLst>
  </p:timing>
</p:sld>
</file>

<file path=ppt/slides/slide56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561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20186000832112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CAMBIO DE CORREO ELECTRONICO</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20186000832172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DRECHO DE PETICION - PROCESO DE ANOTACION EN EL REGISTRO PUBLICO DE CARRERA ADMINISTRATIVA</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ES" sz="700" b="0" i="0" u="none" strike="noStrike">
                          <a:effectLst/>
                          <a:latin typeface="Arial" panose="020B0604020202020204" pitchFamily="34" charset="0"/>
                        </a:rPr>
                        <a:t>20181700578101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20186000832202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CAMBIO DE CORREO ELECTRONICO</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20186000832222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20186000832242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20186000832262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SUSPENSION CONVOCATORIA DE CONCURSO DE MERITOS GOBERNACION DEL ATLANTICO</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20186000832412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JUZGADO 01 EJECUCION PENAS MEDIDAS SEGURIDAD - SAN GIL - SECCIONAL BUCARAMANGA -REQUERIMIENTO 8 HRS 4/10/2018 4/10/2018-DIANA PAOLA ROJAS</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20181400569481</a:t>
                      </a:r>
                    </a:p>
                  </a:txBody>
                  <a:tcPr marL="9525" marR="9525" marT="9525" marB="0" anchor="ctr"/>
                </a:tc>
              </a:tr>
            </a:tbl>
          </a:graphicData>
        </a:graphic>
      </p:graphicFrame>
    </p:spTree>
    <p:extLst>
      <p:ext uri="{BB962C8B-B14F-4D97-AF65-F5344CB8AC3E}">
        <p14:creationId xmlns:p14="http://schemas.microsoft.com/office/powerpoint/2010/main" val="396045426"/>
      </p:ext>
    </p:extLst>
  </p:cSld>
  <p:clrMapOvr>
    <a:masterClrMapping/>
  </p:clrMapOvr>
  <p:timing>
    <p:tnLst>
      <p:par>
        <p:cTn id="1" dur="indefinite" restart="never" nodeType="tmRoot"/>
      </p:par>
    </p:tnLst>
  </p:timing>
</p:sld>
</file>

<file path=ppt/slides/slide56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562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36502774"/>
              </p:ext>
            </p:extLst>
          </p:nvPr>
        </p:nvGraphicFramePr>
        <p:xfrm>
          <a:off x="539552" y="1268761"/>
          <a:ext cx="8208913" cy="485774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9512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89267">
                <a:tc>
                  <a:txBody>
                    <a:bodyPr/>
                    <a:lstStyle/>
                    <a:p>
                      <a:pPr algn="ctr" fontAlgn="ctr"/>
                      <a:r>
                        <a:rPr lang="es-ES" sz="650" b="0" i="0" u="none" strike="noStrike" dirty="0">
                          <a:effectLst/>
                          <a:latin typeface="Arial" panose="020B0604020202020204" pitchFamily="34" charset="0"/>
                        </a:rPr>
                        <a:t>20186000832422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2018 4/10/2018 8/10/2018 JUZGADO 01 PENAL  DEL HUILA TUTELA SENA 436 PRUEBAS OFICIO N° 2300 201800127 HAROL FERNANDO FIRERRO TRIVIÑO DIANA PAOLA ROJAS</a:t>
                      </a:r>
                      <a:br>
                        <a:rPr lang="es-CO" sz="650" b="0" i="0" u="none" strike="noStrike">
                          <a:effectLst/>
                          <a:latin typeface="Arial" panose="020B0604020202020204" pitchFamily="34" charset="0"/>
                        </a:rPr>
                      </a:br>
                      <a:r>
                        <a:rPr lang="es-CO" sz="650" b="0" i="0" u="none" strike="noStrike">
                          <a:effectLst/>
                          <a:latin typeface="Arial" panose="020B0604020202020204" pitchFamily="34" charset="0"/>
                        </a:rPr>
                        <a:t/>
                      </a:r>
                      <a:br>
                        <a:rPr lang="es-CO" sz="650" b="0" i="0" u="none" strike="noStrike">
                          <a:effectLst/>
                          <a:latin typeface="Arial" panose="020B0604020202020204" pitchFamily="34" charset="0"/>
                        </a:rPr>
                      </a:br>
                      <a:r>
                        <a:rPr lang="es-CO" sz="650" b="0" i="0" u="none" strike="noStrike">
                          <a:effectLst/>
                          <a:latin typeface="Arial" panose="020B0604020202020204" pitchFamily="34" charset="0"/>
                        </a:rPr>
                        <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30175">
                <a:tc>
                  <a:txBody>
                    <a:bodyPr/>
                    <a:lstStyle/>
                    <a:p>
                      <a:pPr algn="ctr" fontAlgn="ctr"/>
                      <a:r>
                        <a:rPr lang="es-ES" sz="650" b="0" i="0" u="none" strike="noStrike">
                          <a:effectLst/>
                          <a:latin typeface="Arial" panose="020B0604020202020204" pitchFamily="34" charset="0"/>
                        </a:rPr>
                        <a:t>20186000832452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JUZGADO 13 ADMINISTRATIVO SECCION SEGUNDA - SECCIONAL BOGOTA -MARIO FERNANDO CARRILLO TUNJANO-DIANA PAOLA ROJAS-2018-00403-00</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ES" sz="650" b="0" i="0" u="none" strike="noStrike">
                          <a:effectLst/>
                          <a:latin typeface="Arial" panose="020B0604020202020204" pitchFamily="34" charset="0"/>
                        </a:rPr>
                        <a:t>20181400572601</a:t>
                      </a:r>
                    </a:p>
                  </a:txBody>
                  <a:tcPr marL="9525" marR="9525" marT="9525" marB="0" anchor="ctr"/>
                </a:tc>
              </a:tr>
              <a:tr h="689267">
                <a:tc>
                  <a:txBody>
                    <a:bodyPr/>
                    <a:lstStyle/>
                    <a:p>
                      <a:pPr algn="ctr" fontAlgn="ctr"/>
                      <a:r>
                        <a:rPr lang="es-ES" sz="650" b="0" i="0" u="none" strike="noStrike">
                          <a:effectLst/>
                          <a:latin typeface="Arial" panose="020B0604020202020204" pitchFamily="34" charset="0"/>
                        </a:rPr>
                        <a:t>20186000832572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650" b="0" i="0" u="none" strike="noStrike">
                          <a:effectLst/>
                          <a:latin typeface="Arial" panose="020B0604020202020204" pitchFamily="34" charset="0"/>
                        </a:rPr>
                        <a:t>2018 4/10/2018 8/10/2018 JUZGADO 55 ADMINISTRATIVO DE BOGOTA SECCION SEGUNDA TUTELA NACION 428 PRUEBAS OFICIO N°  201800418 FERNANDO LOPEZ DIAZ DIANA PAOLA ROJAS</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ES" sz="650" b="0" i="0" u="none" strike="noStrike">
                          <a:effectLst/>
                          <a:latin typeface="Arial" panose="020B0604020202020204" pitchFamily="34" charset="0"/>
                        </a:rPr>
                        <a:t>20181400572051</a:t>
                      </a:r>
                    </a:p>
                  </a:txBody>
                  <a:tcPr marL="9525" marR="9525" marT="9525" marB="0" anchor="ctr"/>
                </a:tc>
              </a:tr>
              <a:tr h="630175">
                <a:tc>
                  <a:txBody>
                    <a:bodyPr/>
                    <a:lstStyle/>
                    <a:p>
                      <a:pPr algn="ctr" fontAlgn="ctr"/>
                      <a:r>
                        <a:rPr lang="es-ES" sz="650" b="0" i="0" u="none" strike="noStrike">
                          <a:effectLst/>
                          <a:latin typeface="Arial" panose="020B0604020202020204" pitchFamily="34" charset="0"/>
                        </a:rPr>
                        <a:t>20186000832592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650" b="0" i="0" u="none" strike="noStrike">
                          <a:effectLst/>
                          <a:latin typeface="Arial" panose="020B0604020202020204" pitchFamily="34" charset="0"/>
                        </a:rPr>
                        <a:t>SOLICITUD CAMBIO DE CORREO ELECTRONICO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30175">
                <a:tc>
                  <a:txBody>
                    <a:bodyPr/>
                    <a:lstStyle/>
                    <a:p>
                      <a:pPr algn="ctr" fontAlgn="ctr"/>
                      <a:r>
                        <a:rPr lang="es-ES" sz="650" b="0" i="0" u="none" strike="noStrike">
                          <a:effectLst/>
                          <a:latin typeface="Arial" panose="020B0604020202020204" pitchFamily="34" charset="0"/>
                        </a:rPr>
                        <a:t>20186000832612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30175">
                <a:tc>
                  <a:txBody>
                    <a:bodyPr/>
                    <a:lstStyle/>
                    <a:p>
                      <a:pPr algn="ctr" fontAlgn="ctr"/>
                      <a:r>
                        <a:rPr lang="es-ES" sz="650" b="0" i="0" u="none" strike="noStrike">
                          <a:effectLst/>
                          <a:latin typeface="Arial" panose="020B0604020202020204" pitchFamily="34" charset="0"/>
                        </a:rPr>
                        <a:t>20186000832622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30175">
                <a:tc>
                  <a:txBody>
                    <a:bodyPr/>
                    <a:lstStyle/>
                    <a:p>
                      <a:pPr algn="ctr" fontAlgn="ctr"/>
                      <a:r>
                        <a:rPr lang="es-ES" sz="650" b="0" i="0" u="none" strike="noStrike">
                          <a:effectLst/>
                          <a:latin typeface="Arial" panose="020B0604020202020204" pitchFamily="34" charset="0"/>
                        </a:rPr>
                        <a:t>20186000832642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433</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02/11/2018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20182230620011</a:t>
                      </a:r>
                    </a:p>
                  </a:txBody>
                  <a:tcPr marL="9525" marR="9525" marT="9525" marB="0" anchor="ctr"/>
                </a:tc>
              </a:tr>
            </a:tbl>
          </a:graphicData>
        </a:graphic>
      </p:graphicFrame>
    </p:spTree>
    <p:extLst>
      <p:ext uri="{BB962C8B-B14F-4D97-AF65-F5344CB8AC3E}">
        <p14:creationId xmlns:p14="http://schemas.microsoft.com/office/powerpoint/2010/main" val="3220199251"/>
      </p:ext>
    </p:extLst>
  </p:cSld>
  <p:clrMapOvr>
    <a:masterClrMapping/>
  </p:clrMapOvr>
  <p:timing>
    <p:tnLst>
      <p:par>
        <p:cTn id="1" dur="indefinite" restart="never" nodeType="tmRoot"/>
      </p:par>
    </p:tnLst>
  </p:timing>
</p:sld>
</file>

<file path=ppt/slides/slide56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563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592345369"/>
              </p:ext>
            </p:extLst>
          </p:nvPr>
        </p:nvGraphicFramePr>
        <p:xfrm>
          <a:off x="539552" y="1268761"/>
          <a:ext cx="8208913" cy="486000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20186000832662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RESPUESTA A CALIFICACION DE PERIODO DE PRUEBA</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20186000832672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507-591</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20182210595681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20186000832692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2018 4/10/2018 8/10/2018 JUZGADO PENAL DE NEIVA TUTELA NACION 428 PRUEBAS OFICIO N° 6882 201800168 ANGELICA MARIA CEPEDA TOVAR DIANA PAOLA ROJAS</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20186000832972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507 - 591</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20182210590891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20186000832982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VISITA BORRADO SEGURO SALA RM EQUIPOS PENDINTES (12 - EQUIPOS DE COMPUTO)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20186000833002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507 - 591</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20182210591061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20186000833012</a:t>
                      </a:r>
                    </a:p>
                  </a:txBody>
                  <a:tcPr marL="9525" marR="9525" marT="9525" marB="0" anchor="ctr"/>
                </a:tc>
                <a:tc>
                  <a:txBody>
                    <a:bodyPr/>
                    <a:lstStyle/>
                    <a:p>
                      <a:pPr algn="ctr" fontAlgn="ctr"/>
                      <a:r>
                        <a:rPr lang="es-ES" sz="650" b="0" i="0" u="none" strike="noStrike">
                          <a:effectLst/>
                          <a:latin typeface="Arial" panose="020B0604020202020204" pitchFamily="34" charset="0"/>
                        </a:rPr>
                        <a:t>04/10/2018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507 - 591</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20182210595751</a:t>
                      </a:r>
                    </a:p>
                  </a:txBody>
                  <a:tcPr marL="9525" marR="9525" marT="9525" marB="0" anchor="ctr"/>
                </a:tc>
              </a:tr>
            </a:tbl>
          </a:graphicData>
        </a:graphic>
      </p:graphicFrame>
    </p:spTree>
    <p:extLst>
      <p:ext uri="{BB962C8B-B14F-4D97-AF65-F5344CB8AC3E}">
        <p14:creationId xmlns:p14="http://schemas.microsoft.com/office/powerpoint/2010/main" val="2449092059"/>
      </p:ext>
    </p:extLst>
  </p:cSld>
  <p:clrMapOvr>
    <a:masterClrMapping/>
  </p:clrMapOvr>
  <p:timing>
    <p:tnLst>
      <p:par>
        <p:cTn id="1" dur="indefinite" restart="never" nodeType="tmRoot"/>
      </p:par>
    </p:tnLst>
  </p:timing>
</p:sld>
</file>

<file path=ppt/slides/slide56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564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20186000833022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20186000833032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20186000833042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20186000833052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20186000833062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507 - 591</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20182210595771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20186000833072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507 - 591</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20182210595841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20186000833082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030661953"/>
      </p:ext>
    </p:extLst>
  </p:cSld>
  <p:clrMapOvr>
    <a:masterClrMapping/>
  </p:clrMapOvr>
  <p:timing>
    <p:tnLst>
      <p:par>
        <p:cTn id="1" dur="indefinite" restart="never" nodeType="tmRoot"/>
      </p:par>
    </p:tnLst>
  </p:timing>
</p:sld>
</file>

<file path=ppt/slides/slide56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565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20186000833102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RESPUESTA FUNCIÓN PÚBLICA RAD. 20182040250061 - OFICIO CON COPIA A LA CNSC</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ES" sz="700" b="0" i="0" u="none" strike="noStrike">
                          <a:effectLst/>
                          <a:latin typeface="Arial" panose="020B0604020202020204" pitchFamily="34" charset="0"/>
                        </a:rPr>
                        <a:t>20183200577961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20186000833122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507 - 591</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20186000833132</a:t>
                      </a:r>
                    </a:p>
                  </a:txBody>
                  <a:tcPr marL="9525" marR="9525" marT="9525" marB="0" anchor="ctr"/>
                </a:tc>
                <a:tc>
                  <a:txBody>
                    <a:bodyPr/>
                    <a:lstStyle/>
                    <a:p>
                      <a:pPr algn="ctr" fontAlgn="ctr"/>
                      <a:r>
                        <a:rPr lang="es-ES" sz="700" b="0" i="0" u="none" strike="noStrike">
                          <a:effectLst/>
                          <a:latin typeface="Arial" panose="020B0604020202020204" pitchFamily="34" charset="0"/>
                        </a:rPr>
                        <a:t>04/10/2018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RESPUESTA FUNCIÓN PÚBLICA RAD. 20182040250381 - DERECHO DE PETICION - CESAR AUGUSTO LUNA SALGUERO</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ES" sz="700" b="0" i="0" u="none" strike="noStrike">
                          <a:effectLst/>
                          <a:latin typeface="Arial" panose="020B0604020202020204" pitchFamily="34" charset="0"/>
                        </a:rPr>
                        <a:t>20182020580211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20186000833152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20186000833162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20186000833172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20186000833182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905441900"/>
      </p:ext>
    </p:extLst>
  </p:cSld>
  <p:clrMapOvr>
    <a:masterClrMapping/>
  </p:clrMapOvr>
  <p:timing>
    <p:tnLst>
      <p:par>
        <p:cTn id="1" dur="indefinite" restart="never" nodeType="tmRoot"/>
      </p:par>
    </p:tnLst>
  </p:timing>
</p:sld>
</file>

<file path=ppt/slides/slide56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566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20186000833192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20186000833202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20186000833212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20186000833222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20186000833232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20186000833242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20186000833252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558560961"/>
      </p:ext>
    </p:extLst>
  </p:cSld>
  <p:clrMapOvr>
    <a:masterClrMapping/>
  </p:clrMapOvr>
  <p:timing>
    <p:tnLst>
      <p:par>
        <p:cTn id="1" dur="indefinite" restart="never" nodeType="tmRoot"/>
      </p:par>
    </p:tnLst>
  </p:timing>
</p:sld>
</file>

<file path=ppt/slides/slide56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567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20186000833262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20186000833282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20186000833292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20186000833302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20186000833312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20186000833322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20186000833332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111069948"/>
      </p:ext>
    </p:extLst>
  </p:cSld>
  <p:clrMapOvr>
    <a:masterClrMapping/>
  </p:clrMapOvr>
  <p:timing>
    <p:tnLst>
      <p:par>
        <p:cTn id="1" dur="indefinite" restart="never" nodeType="tmRoot"/>
      </p:par>
    </p:tnLst>
  </p:timing>
</p:sld>
</file>

<file path=ppt/slides/slide56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568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485468595"/>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20186000833342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INSCRIPCION SIMO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20186000833352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20186000833362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20186000833372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20186000833392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20186000833402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OPEC ACTUALIZADA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20186000833412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RECUPERAR USUARIO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397530660"/>
      </p:ext>
    </p:extLst>
  </p:cSld>
  <p:clrMapOvr>
    <a:masterClrMapping/>
  </p:clrMapOvr>
  <p:timing>
    <p:tnLst>
      <p:par>
        <p:cTn id="1" dur="indefinite" restart="never" nodeType="tmRoot"/>
      </p:par>
    </p:tnLst>
  </p:timing>
</p:sld>
</file>

<file path=ppt/slides/slide56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569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866561997"/>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20186000833422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20186000833442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20186000833452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INSCRIPCION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20186000833462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AUTORIZACION NOTIFICACION RESOLUCION VIA CORREO </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20186000833472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AUTORIZACION NOTIFICACION RESOLUCION </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20186000833482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DOCUMENTACIÓN RADICADO NO 20186000747822</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20186000833492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689675914"/>
      </p:ext>
    </p:extLst>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55825458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201810090097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201810090097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201810090098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201810090098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201810090099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201810090099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201810090100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201810090100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201810090101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201810090101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201810090102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327 de 2015 - Instituto de Desarrollo Urbano IDU</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327 de 2015 - Instituto de Desarrollo Urbano IDU</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201810090102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201810090103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201810090103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201810090104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201810090104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201810090105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201810090105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201810090106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201810090106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201810100006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57</a:t>
            </a:fld>
            <a:endParaRPr lang="es-CO"/>
          </a:p>
        </p:txBody>
      </p:sp>
    </p:spTree>
    <p:extLst>
      <p:ext uri="{BB962C8B-B14F-4D97-AF65-F5344CB8AC3E}">
        <p14:creationId xmlns:p14="http://schemas.microsoft.com/office/powerpoint/2010/main" val="1163970963"/>
      </p:ext>
    </p:extLst>
  </p:cSld>
  <p:clrMapOvr>
    <a:masterClrMapping/>
  </p:clrMapOvr>
  <p:timing>
    <p:tnLst>
      <p:par>
        <p:cTn id="1" dur="indefinite" restart="never" nodeType="tmRoot"/>
      </p:par>
    </p:tnLst>
  </p:timing>
</p:sld>
</file>

<file path=ppt/slides/slide57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570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041473279"/>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20186000833502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20186000833512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20186000833522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427-2016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20186000833532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PQR 201809260174</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20186000833542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DERECHO DE PETICIÓN -PQR registrada - 201809260174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20186000833552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PQR REGISTRADA - 201809260174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20186000833582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NUMERO DE CEDULA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708178733"/>
      </p:ext>
    </p:extLst>
  </p:cSld>
  <p:clrMapOvr>
    <a:masterClrMapping/>
  </p:clrMapOvr>
  <p:timing>
    <p:tnLst>
      <p:par>
        <p:cTn id="1" dur="indefinite" restart="never" nodeType="tmRoot"/>
      </p:par>
    </p:tnLst>
  </p:timing>
</p:sld>
</file>

<file path=ppt/slides/slide57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571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508604060"/>
              </p:ext>
            </p:extLst>
          </p:nvPr>
        </p:nvGraphicFramePr>
        <p:xfrm>
          <a:off x="539552" y="1268761"/>
          <a:ext cx="8208913" cy="484129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20186000833592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20186000833612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20186000833632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b"/>
                      <a:r>
                        <a:rPr lang="es-ES" sz="700" b="0" i="0" u="none" strike="noStrike">
                          <a:effectLst/>
                          <a:latin typeface="Arial" panose="020B0604020202020204" pitchFamily="34" charset="0"/>
                        </a:rPr>
                        <a:t>20186000833642</a:t>
                      </a:r>
                    </a:p>
                  </a:txBody>
                  <a:tcPr marL="9525" marR="9525" marT="9525" marB="0" anchor="ctr"/>
                </a:tc>
                <a:tc>
                  <a:txBody>
                    <a:bodyPr/>
                    <a:lstStyle/>
                    <a:p>
                      <a:pPr algn="ctr" fontAlgn="b"/>
                      <a:r>
                        <a:rPr lang="es-ES" sz="700" b="0" i="0" u="none" strike="noStrike">
                          <a:effectLst/>
                          <a:latin typeface="Arial" panose="020B0604020202020204" pitchFamily="34" charset="0"/>
                        </a:rPr>
                        <a:t>05/10/2018</a:t>
                      </a:r>
                    </a:p>
                  </a:txBody>
                  <a:tcPr marL="9525" marR="9525" marT="9525" marB="0" anchor="ctr"/>
                </a:tc>
                <a:tc>
                  <a:txBody>
                    <a:bodyPr/>
                    <a:lstStyle/>
                    <a:p>
                      <a:pPr algn="ctr" fontAlgn="b"/>
                      <a:r>
                        <a:rPr lang="es-ES" sz="700" b="0" i="0" u="none" strike="noStrike">
                          <a:effectLst/>
                          <a:latin typeface="Arial" panose="020B0604020202020204" pitchFamily="34" charset="0"/>
                        </a:rPr>
                        <a:t>CONCEPTOS</a:t>
                      </a:r>
                    </a:p>
                  </a:txBody>
                  <a:tcPr marL="9525" marR="9525" marT="9525" marB="0" anchor="ctr"/>
                </a:tc>
                <a:tc>
                  <a:txBody>
                    <a:bodyPr/>
                    <a:lstStyle/>
                    <a:p>
                      <a:pPr algn="ctr" fontAlgn="b"/>
                      <a:r>
                        <a:rPr lang="es-ES" sz="700" b="0" i="0" u="none" strike="noStrike">
                          <a:effectLst/>
                          <a:latin typeface="Arial" panose="020B0604020202020204" pitchFamily="34" charset="0"/>
                        </a:rPr>
                        <a:t>30</a:t>
                      </a:r>
                    </a:p>
                  </a:txBody>
                  <a:tcPr marL="9525" marR="9525" marT="9525" marB="0" anchor="ctr"/>
                </a:tc>
                <a:tc>
                  <a:txBody>
                    <a:bodyPr/>
                    <a:lstStyle/>
                    <a:p>
                      <a:pPr algn="ctr" fontAlgn="b"/>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b"/>
                      <a:r>
                        <a:rPr lang="es-ES" sz="700" b="0" i="0" u="none" strike="noStrike">
                          <a:effectLst/>
                          <a:latin typeface="Arial" panose="020B0604020202020204" pitchFamily="34" charset="0"/>
                        </a:rPr>
                        <a:t>SOLICITUD DE INFORMACION CONVOCATORIA  433-2016 ICBF</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b"/>
                      <a:r>
                        <a:rPr lang="es-ES" sz="700" b="0" i="0" u="none" strike="noStrike">
                          <a:effectLst/>
                          <a:latin typeface="Arial" panose="020B0604020202020204" pitchFamily="34" charset="0"/>
                        </a:rPr>
                        <a:t>27/10/2018</a:t>
                      </a:r>
                    </a:p>
                  </a:txBody>
                  <a:tcPr marL="9525" marR="9525" marT="9525" marB="0" anchor="ctr"/>
                </a:tc>
                <a:tc>
                  <a:txBody>
                    <a:bodyPr/>
                    <a:lstStyle/>
                    <a:p>
                      <a:pPr algn="ctr" fontAlgn="b"/>
                      <a:r>
                        <a:rPr lang="es-ES" sz="700" b="0" i="0" u="none" strike="noStrike">
                          <a:effectLst/>
                          <a:latin typeface="Arial" panose="020B0604020202020204" pitchFamily="34" charset="0"/>
                        </a:rPr>
                        <a:t>20184000607481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20186000833652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20186000833662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20186000833672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641659545"/>
      </p:ext>
    </p:extLst>
  </p:cSld>
  <p:clrMapOvr>
    <a:masterClrMapping/>
  </p:clrMapOvr>
  <p:timing>
    <p:tnLst>
      <p:par>
        <p:cTn id="1" dur="indefinite" restart="never" nodeType="tmRoot"/>
      </p:par>
    </p:tnLst>
  </p:timing>
</p:sld>
</file>

<file path=ppt/slides/slide57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572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50202733"/>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20186000833682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20186000833692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20186000833702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20186000833732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PRONUCIAMIENTO ANTE EL CONSEJO DE BOGOTA - CUMPLIMIENTO DE RESOLUCION CNSC 20182130081695</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ES" sz="650" b="0" i="0" u="none" strike="noStrike">
                          <a:effectLst/>
                          <a:latin typeface="Arial" panose="020B0604020202020204" pitchFamily="34" charset="0"/>
                        </a:rPr>
                        <a:t>20182130596461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20186000833762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RESPUESTA A RADICADO 20185000547301</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20186000833792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PRORROGA RESOLUCIÓN 20182230044095</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ES" sz="650" b="0" i="0" u="none" strike="noStrike">
                          <a:effectLst/>
                          <a:latin typeface="Arial" panose="020B0604020202020204" pitchFamily="34" charset="0"/>
                        </a:rPr>
                        <a:t>20182230576611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20186000833812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20182020574151</a:t>
                      </a:r>
                    </a:p>
                  </a:txBody>
                  <a:tcPr marL="9525" marR="9525" marT="9525" marB="0" anchor="ctr"/>
                </a:tc>
              </a:tr>
            </a:tbl>
          </a:graphicData>
        </a:graphic>
      </p:graphicFrame>
    </p:spTree>
    <p:extLst>
      <p:ext uri="{BB962C8B-B14F-4D97-AF65-F5344CB8AC3E}">
        <p14:creationId xmlns:p14="http://schemas.microsoft.com/office/powerpoint/2010/main" val="976722041"/>
      </p:ext>
    </p:extLst>
  </p:cSld>
  <p:clrMapOvr>
    <a:masterClrMapping/>
  </p:clrMapOvr>
  <p:timing>
    <p:tnLst>
      <p:par>
        <p:cTn id="1" dur="indefinite" restart="never" nodeType="tmRoot"/>
      </p:par>
    </p:tnLst>
  </p:timing>
</p:sld>
</file>

<file path=ppt/slides/slide57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573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20186000833822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20186000833832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ES" sz="700" b="0" i="0" u="none" strike="noStrike">
                          <a:effectLst/>
                          <a:latin typeface="Arial" panose="020B0604020202020204" pitchFamily="34" charset="0"/>
                        </a:rPr>
                        <a:t>20182020576471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20186000833842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507-591</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20186000833852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507-591</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20182210571271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20186000833862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20186000833872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20186000833882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62739297"/>
      </p:ext>
    </p:extLst>
  </p:cSld>
  <p:clrMapOvr>
    <a:masterClrMapping/>
  </p:clrMapOvr>
  <p:timing>
    <p:tnLst>
      <p:par>
        <p:cTn id="1" dur="indefinite" restart="never" nodeType="tmRoot"/>
      </p:par>
    </p:tnLst>
  </p:timing>
</p:sld>
</file>

<file path=ppt/slides/slide57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574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20186000833902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20186000834022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20186000834052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20186000834082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20186000834102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20186000834122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20186000834132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291252133"/>
      </p:ext>
    </p:extLst>
  </p:cSld>
  <p:clrMapOvr>
    <a:masterClrMapping/>
  </p:clrMapOvr>
  <p:timing>
    <p:tnLst>
      <p:par>
        <p:cTn id="1" dur="indefinite" restart="never" nodeType="tmRoot"/>
      </p:par>
    </p:tnLst>
  </p:timing>
</p:sld>
</file>

<file path=ppt/slides/slide57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575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750018857"/>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20186000834152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20186000834192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20186000834222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20186000834282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DIRECCIÓN DE APOYO CORPORATIVO</a:t>
                      </a:r>
                    </a:p>
                  </a:txBody>
                  <a:tcPr marL="9525" marR="9525" marT="9525" marB="0" anchor="ctr"/>
                </a:tc>
                <a:tc>
                  <a:txBody>
                    <a:bodyPr/>
                    <a:lstStyle/>
                    <a:p>
                      <a:pPr algn="ctr" fontAlgn="ctr"/>
                      <a:r>
                        <a:rPr lang="es-CO" sz="650" b="0" i="0" u="none" strike="noStrike">
                          <a:effectLst/>
                          <a:latin typeface="Arial" panose="020B0604020202020204" pitchFamily="34" charset="0"/>
                        </a:rPr>
                        <a:t>SOLICITUD CONCESION DE TERMINO ADICIONAL PARA RADICACION DE SOLICITUD DE INSCRIPCION Y ACTUALIZACION EN EL REGISTRO PUBLICO DE CARRERA ADMINISTRATIVA - SIN ANEXOS  </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20181700576511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20186000834292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20186000834322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20186000834332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837538210"/>
      </p:ext>
    </p:extLst>
  </p:cSld>
  <p:clrMapOvr>
    <a:masterClrMapping/>
  </p:clrMapOvr>
  <p:timing>
    <p:tnLst>
      <p:par>
        <p:cTn id="1" dur="indefinite" restart="never" nodeType="tmRoot"/>
      </p:par>
    </p:tnLst>
  </p:timing>
</p:sld>
</file>

<file path=ppt/slides/slide57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576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91421924"/>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20186000834342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20186000834402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CO" sz="650" b="0" i="0" u="none" strike="noStrike">
                          <a:effectLst/>
                          <a:latin typeface="Arial" panose="020B0604020202020204" pitchFamily="34" charset="0"/>
                        </a:rPr>
                        <a:t>CUENTA DE COBRO - CONTRATO N. 124 DEL 2018 - PAGO 3 DE 4</a:t>
                      </a:r>
                    </a:p>
                  </a:txBody>
                  <a:tcPr marL="9525" marR="9525" marT="9525" marB="0" anchor="ctr"/>
                </a:tc>
                <a:tc>
                  <a:txBody>
                    <a:bodyPr/>
                    <a:lstStyle/>
                    <a:p>
                      <a:pPr algn="ctr" fontAlgn="ctr"/>
                      <a:r>
                        <a:rPr lang="es-ES" sz="650" b="0" i="0" u="none" strike="noStrike">
                          <a:effectLst/>
                          <a:latin typeface="Arial" panose="020B0604020202020204" pitchFamily="34" charset="0"/>
                        </a:rPr>
                        <a:t>09/01/2019</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20186000834412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20186000834432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20186000834452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20186000834462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20186000834492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RESPUESTA RADICADO N. 20183010531201 DEL 21 DE SEPTIEMBRE DE 2018 CONVOCATORIA 338 ACR - 2016</a:t>
                      </a:r>
                    </a:p>
                  </a:txBody>
                  <a:tcPr marL="9525" marR="9525" marT="9525" marB="0" anchor="ctr"/>
                </a:tc>
                <a:tc>
                  <a:txBody>
                    <a:bodyPr/>
                    <a:lstStyle/>
                    <a:p>
                      <a:pPr algn="ctr" fontAlgn="ctr"/>
                      <a:r>
                        <a:rPr lang="es-ES" sz="650" b="0" i="0" u="none" strike="noStrike">
                          <a:effectLst/>
                          <a:latin typeface="Arial" panose="020B0604020202020204" pitchFamily="34" charset="0"/>
                        </a:rPr>
                        <a:t>29/11/2018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20182230658321</a:t>
                      </a:r>
                    </a:p>
                  </a:txBody>
                  <a:tcPr marL="9525" marR="9525" marT="9525" marB="0" anchor="ctr"/>
                </a:tc>
              </a:tr>
            </a:tbl>
          </a:graphicData>
        </a:graphic>
      </p:graphicFrame>
    </p:spTree>
    <p:extLst>
      <p:ext uri="{BB962C8B-B14F-4D97-AF65-F5344CB8AC3E}">
        <p14:creationId xmlns:p14="http://schemas.microsoft.com/office/powerpoint/2010/main" val="1969866595"/>
      </p:ext>
    </p:extLst>
  </p:cSld>
  <p:clrMapOvr>
    <a:masterClrMapping/>
  </p:clrMapOvr>
  <p:timing>
    <p:tnLst>
      <p:par>
        <p:cTn id="1" dur="indefinite" restart="never" nodeType="tmRoot"/>
      </p:par>
    </p:tnLst>
  </p:timing>
</p:sld>
</file>

<file path=ppt/slides/slide57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577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20186000834532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20186000834572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20186000834592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20186000834612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REMISION DERECHOS DE PETICION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20186000834672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20186000834742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507-591</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20182210591101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20186000834752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896998043"/>
      </p:ext>
    </p:extLst>
  </p:cSld>
  <p:clrMapOvr>
    <a:masterClrMapping/>
  </p:clrMapOvr>
  <p:timing>
    <p:tnLst>
      <p:par>
        <p:cTn id="1" dur="indefinite" restart="never" nodeType="tmRoot"/>
      </p:par>
    </p:tnLst>
  </p:timing>
</p:sld>
</file>

<file path=ppt/slides/slide57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578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779658277"/>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20186000834802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20186000834852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20186000834872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RESPUESTA FUNCIÓN PÚBLICA RAD. 20182040253651 - SOLICITUD DE INFORMACION CONVOCATORIA 426 - NESTOR ACOSTA RODRIGUEZ</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20186000834882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RESPUESTA PEÑOL-ANTIOQUIA.RADICADO 20181700402241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20186000834902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EXT18-00102187 - EXT18-00102189 - EXT18-00102194 - EXT18-00102198 CIVILIES SOLICITAN QUE SE LES RESPETEN LOS CARGOS Y PUESTOS EN EL EJERCITO </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ES" sz="650" b="0" i="0" u="none" strike="noStrike">
                          <a:effectLst/>
                          <a:latin typeface="Arial" panose="020B0604020202020204" pitchFamily="34" charset="0"/>
                        </a:rPr>
                        <a:t>20182110590211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20186000834912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507-591</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20182210570651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20186000834952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934879579"/>
      </p:ext>
    </p:extLst>
  </p:cSld>
  <p:clrMapOvr>
    <a:masterClrMapping/>
  </p:clrMapOvr>
  <p:timing>
    <p:tnLst>
      <p:par>
        <p:cTn id="1" dur="indefinite" restart="never" nodeType="tmRoot"/>
      </p:par>
    </p:tnLst>
  </p:timing>
</p:sld>
</file>

<file path=ppt/slides/slide57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579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921929900"/>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20186000834992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CRM No. 7-2018-031937 - URGENTE TRASLADO TUTELA HAROL FERNANDO FIERRO TRIVIÑO RAD. 2018-00127-00.-201800127 HAROL FERNANDO FIRERRO TRIVIÑO DIANA PAOLA ROJAS </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ES" sz="650" b="0" i="0" u="none" strike="noStrike">
                          <a:effectLst/>
                          <a:latin typeface="Arial" panose="020B0604020202020204" pitchFamily="34" charset="0"/>
                        </a:rPr>
                        <a:t>20181400569551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20186000835002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20186000835012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507-591</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20186000835022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507-591</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20186000835042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507-591</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20182210571361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20186000835082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INSCRIPCION-SIMO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20186000835092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633356950"/>
      </p:ext>
    </p:extLst>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18469732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201810100007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201810100013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201810100014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201810100015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201810100016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201810100022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58</a:t>
            </a:fld>
            <a:endParaRPr lang="es-CO"/>
          </a:p>
        </p:txBody>
      </p:sp>
    </p:spTree>
    <p:extLst>
      <p:ext uri="{BB962C8B-B14F-4D97-AF65-F5344CB8AC3E}">
        <p14:creationId xmlns:p14="http://schemas.microsoft.com/office/powerpoint/2010/main" val="1267658112"/>
      </p:ext>
    </p:extLst>
  </p:cSld>
  <p:clrMapOvr>
    <a:masterClrMapping/>
  </p:clrMapOvr>
  <p:timing>
    <p:tnLst>
      <p:par>
        <p:cTn id="1" dur="indefinite" restart="never" nodeType="tmRoot"/>
      </p:par>
    </p:tnLst>
  </p:timing>
</p:sld>
</file>

<file path=ppt/slides/slide58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580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20186000835112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 ORTEGA</a:t>
                      </a:r>
                    </a:p>
                  </a:txBody>
                  <a:tcPr marL="9525" marR="9525" marT="9525" marB="0" anchor="ctr"/>
                </a:tc>
                <a:tc>
                  <a:txBody>
                    <a:bodyPr/>
                    <a:lstStyle/>
                    <a:p>
                      <a:pPr algn="ctr" fontAlgn="ctr"/>
                      <a:r>
                        <a:rPr lang="es-ES" sz="700" b="0" i="0" u="none" strike="noStrike">
                          <a:effectLst/>
                          <a:latin typeface="Arial" panose="020B0604020202020204" pitchFamily="34" charset="0"/>
                        </a:rPr>
                        <a:t>VI FERIA LABORAL UAO -OCTUBRE 11 DE 2018</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20186000835152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20186000835192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20186000835202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427-2016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20186000835212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20186000835232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RESPUESTA FUNCIÓN PÚBLICA RAD. 20182040252591 - SOLICITUD DE INFORMACION EVALUACION DE DESEMPEÑO - MARTHA BORDA CASTILLO</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20186000835242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426-2016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20182110586621</a:t>
                      </a:r>
                    </a:p>
                  </a:txBody>
                  <a:tcPr marL="9525" marR="9525" marT="9525" marB="0" anchor="ctr"/>
                </a:tc>
              </a:tr>
            </a:tbl>
          </a:graphicData>
        </a:graphic>
      </p:graphicFrame>
    </p:spTree>
    <p:extLst>
      <p:ext uri="{BB962C8B-B14F-4D97-AF65-F5344CB8AC3E}">
        <p14:creationId xmlns:p14="http://schemas.microsoft.com/office/powerpoint/2010/main" val="3064349411"/>
      </p:ext>
    </p:extLst>
  </p:cSld>
  <p:clrMapOvr>
    <a:masterClrMapping/>
  </p:clrMapOvr>
  <p:timing>
    <p:tnLst>
      <p:par>
        <p:cTn id="1" dur="indefinite" restart="never" nodeType="tmRoot"/>
      </p:par>
    </p:tnLst>
  </p:timing>
</p:sld>
</file>

<file path=ppt/slides/slide58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581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730442132"/>
              </p:ext>
            </p:extLst>
          </p:nvPr>
        </p:nvGraphicFramePr>
        <p:xfrm>
          <a:off x="539552" y="1268761"/>
          <a:ext cx="8208913" cy="495489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93064">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32514">
                <a:tc>
                  <a:txBody>
                    <a:bodyPr/>
                    <a:lstStyle/>
                    <a:p>
                      <a:pPr algn="ctr" fontAlgn="ctr"/>
                      <a:r>
                        <a:rPr lang="es-ES" sz="700" b="0" i="0" u="none" strike="noStrike" dirty="0">
                          <a:effectLst/>
                          <a:latin typeface="Arial" panose="020B0604020202020204" pitchFamily="34" charset="0"/>
                        </a:rPr>
                        <a:t>20186000835302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JUZGADO 61 ADMINISTRATIVO SECCION TERCERA - SECCIONAL BOGOTA-DIANA PAOLA ROJAS NIEGA ACCION CONSTITUCIONAL 2018 5/10/2018-MARIO ALBERTO SUAREZ DUQUE</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32514">
                <a:tc>
                  <a:txBody>
                    <a:bodyPr/>
                    <a:lstStyle/>
                    <a:p>
                      <a:pPr algn="ctr" fontAlgn="ctr"/>
                      <a:r>
                        <a:rPr lang="es-ES" sz="700" b="0" i="0" u="none" strike="noStrike">
                          <a:effectLst/>
                          <a:latin typeface="Arial" panose="020B0604020202020204" pitchFamily="34" charset="0"/>
                        </a:rPr>
                        <a:t>20186000835332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SECCION 02 SUBSECCION 01 TRIBUNAL ADMINISTRATIVO - CUNDINAMARCA - SECCIONAL BOGOTA-REVOCA FALLO DE PRIMERA INSTANCIA Y EN SU LUGAR NIEGA 5/10/2018</a:t>
                      </a:r>
                      <a:br>
                        <a:rPr lang="es-CO" sz="700" b="0" i="0" u="none" strike="noStrike">
                          <a:effectLst/>
                          <a:latin typeface="Arial" panose="020B0604020202020204" pitchFamily="34" charset="0"/>
                        </a:rPr>
                      </a:br>
                      <a:r>
                        <a:rPr lang="es-CO" sz="700" b="0" i="0" u="none" strike="noStrike">
                          <a:effectLst/>
                          <a:latin typeface="Arial" panose="020B0604020202020204" pitchFamily="34" charset="0"/>
                        </a:rPr>
                        <a:t>DIANA PAOLA ROJAS-ANDREA LORENA CUELLAR RAMOS</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736387">
                <a:tc>
                  <a:txBody>
                    <a:bodyPr/>
                    <a:lstStyle/>
                    <a:p>
                      <a:pPr algn="ctr" fontAlgn="ctr"/>
                      <a:r>
                        <a:rPr lang="es-ES" sz="700" b="0" i="0" u="none" strike="noStrike">
                          <a:effectLst/>
                          <a:latin typeface="Arial" panose="020B0604020202020204" pitchFamily="34" charset="0"/>
                        </a:rPr>
                        <a:t>20186000835352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SECRETARIA SECCION 04 SUBSECCION 02 TRIBUNAL ADMINISTRATIVO - CUNDINAMARCA - SECCIONAL BOGOTA-OSCAR GERARDO ARIAS ESCAMILLA-2018-00283-CONFIRMA FALLO DE PRIMERA INSTANCIA 5/10/2018-DIANA PAOLA ROJAS</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32514">
                <a:tc>
                  <a:txBody>
                    <a:bodyPr/>
                    <a:lstStyle/>
                    <a:p>
                      <a:pPr algn="ctr" fontAlgn="ctr"/>
                      <a:r>
                        <a:rPr lang="es-ES" sz="700" b="0" i="0" u="none" strike="noStrike">
                          <a:effectLst/>
                          <a:latin typeface="Arial" panose="020B0604020202020204" pitchFamily="34" charset="0"/>
                        </a:rPr>
                        <a:t>20186000835362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 CONVOCATORIA 436 DE 2017 - SENA-VALORACION ATECEDENTES</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32514">
                <a:tc>
                  <a:txBody>
                    <a:bodyPr/>
                    <a:lstStyle/>
                    <a:p>
                      <a:pPr algn="ctr" fontAlgn="ctr"/>
                      <a:r>
                        <a:rPr lang="es-ES" sz="700" b="0" i="0" u="none" strike="noStrike">
                          <a:effectLst/>
                          <a:latin typeface="Arial" panose="020B0604020202020204" pitchFamily="34" charset="0"/>
                        </a:rPr>
                        <a:t>20186000835372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700" b="0" i="0" u="none" strike="noStrike">
                          <a:effectLst/>
                          <a:latin typeface="Arial" panose="020B0604020202020204" pitchFamily="34" charset="0"/>
                        </a:rPr>
                        <a:t>SECRETARIA SALA CIVIL FAMILIAR - BUGA - SECCIONAL CALI-CONFIRMA FALLO DE PRIMERA INSTANCIA-DIANA PAOLA-NOTIFICACION FALLO IMPUG TUT 001-2018-058-02 ACCTE OSCAR ANDRES TORO BEJARANO</a:t>
                      </a:r>
                      <a:br>
                        <a:rPr lang="es-ES" sz="700" b="0" i="0" u="none" strike="noStrike">
                          <a:effectLst/>
                          <a:latin typeface="Arial" panose="020B0604020202020204" pitchFamily="34" charset="0"/>
                        </a:rPr>
                      </a:b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32514">
                <a:tc>
                  <a:txBody>
                    <a:bodyPr/>
                    <a:lstStyle/>
                    <a:p>
                      <a:pPr algn="ctr" fontAlgn="ctr"/>
                      <a:r>
                        <a:rPr lang="es-ES" sz="700" b="0" i="0" u="none" strike="noStrike">
                          <a:effectLst/>
                          <a:latin typeface="Arial" panose="020B0604020202020204" pitchFamily="34" charset="0"/>
                        </a:rPr>
                        <a:t>20186000835392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DIRECCIÓN DE APOYO CORPORATIVO</a:t>
                      </a:r>
                    </a:p>
                  </a:txBody>
                  <a:tcPr marL="9525" marR="9525" marT="9525" marB="0" anchor="ctr"/>
                </a:tc>
                <a:tc>
                  <a:txBody>
                    <a:bodyPr/>
                    <a:lstStyle/>
                    <a:p>
                      <a:pPr algn="ctr" fontAlgn="ctr"/>
                      <a:r>
                        <a:rPr lang="es-ES" sz="700" b="0" i="0" u="none" strike="noStrike">
                          <a:effectLst/>
                          <a:latin typeface="Arial" panose="020B0604020202020204" pitchFamily="34" charset="0"/>
                        </a:rPr>
                        <a:t>TRIBUNAL CONTENCIOSO ADMINISTRATIVO DE CUNDINAMARCA-SECCIÓN CUARTA-SECRETARÍA-CONFIRMA FALLO DE PRIMERA INSTANCIA</a:t>
                      </a:r>
                      <a:br>
                        <a:rPr lang="es-ES" sz="700" b="0" i="0" u="none" strike="noStrike">
                          <a:effectLst/>
                          <a:latin typeface="Arial" panose="020B0604020202020204" pitchFamily="34" charset="0"/>
                        </a:rPr>
                      </a:br>
                      <a:r>
                        <a:rPr lang="es-ES" sz="700" b="0" i="0" u="none" strike="noStrike">
                          <a:effectLst/>
                          <a:latin typeface="Arial" panose="020B0604020202020204" pitchFamily="34" charset="0"/>
                        </a:rPr>
                        <a:t>DIANA PAOLA ROJAS-2018-00283-ISAIAS BLANCO MORENO</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32514">
                <a:tc>
                  <a:txBody>
                    <a:bodyPr/>
                    <a:lstStyle/>
                    <a:p>
                      <a:pPr algn="ctr" fontAlgn="ctr"/>
                      <a:r>
                        <a:rPr lang="es-ES" sz="700" b="0" i="0" u="none" strike="noStrike">
                          <a:effectLst/>
                          <a:latin typeface="Arial" panose="020B0604020202020204" pitchFamily="34" charset="0"/>
                        </a:rPr>
                        <a:t>20186000835422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DIRECCIÓN DE APOYO CORPORATIVO</a:t>
                      </a:r>
                    </a:p>
                  </a:txBody>
                  <a:tcPr marL="9525" marR="9525" marT="9525" marB="0" anchor="ctr"/>
                </a:tc>
                <a:tc>
                  <a:txBody>
                    <a:bodyPr/>
                    <a:lstStyle/>
                    <a:p>
                      <a:pPr algn="ctr" fontAlgn="ctr"/>
                      <a:r>
                        <a:rPr lang="es-CO" sz="700" b="0" i="0" u="none" strike="noStrike">
                          <a:effectLst/>
                          <a:latin typeface="Arial" panose="020B0604020202020204" pitchFamily="34" charset="0"/>
                        </a:rPr>
                        <a:t>JUZGADO 05 LABORAL - SECCIONAL BARRANQUILLA-MARISOL MERCADO  NIEGA ACCION CONSTITUCIONAL 2018 5/10/2018-LUIS ACUÑA CANTILLO</a:t>
                      </a:r>
                      <a:br>
                        <a:rPr lang="es-CO" sz="700" b="0" i="0" u="none" strike="noStrike">
                          <a:effectLst/>
                          <a:latin typeface="Arial" panose="020B0604020202020204" pitchFamily="34" charset="0"/>
                        </a:rPr>
                      </a:br>
                      <a:r>
                        <a:rPr lang="es-CO" sz="700" b="0" i="0" u="none" strike="noStrike">
                          <a:effectLst/>
                          <a:latin typeface="Arial" panose="020B0604020202020204" pitchFamily="34" charset="0"/>
                        </a:rPr>
                        <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354444773"/>
      </p:ext>
    </p:extLst>
  </p:cSld>
  <p:clrMapOvr>
    <a:masterClrMapping/>
  </p:clrMapOvr>
  <p:timing>
    <p:tnLst>
      <p:par>
        <p:cTn id="1" dur="indefinite" restart="never" nodeType="tmRoot"/>
      </p:par>
    </p:tnLst>
  </p:timing>
</p:sld>
</file>

<file path=ppt/slides/slide58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582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214119419"/>
              </p:ext>
            </p:extLst>
          </p:nvPr>
        </p:nvGraphicFramePr>
        <p:xfrm>
          <a:off x="539552" y="1268761"/>
          <a:ext cx="8208913" cy="478349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9203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719020">
                <a:tc>
                  <a:txBody>
                    <a:bodyPr/>
                    <a:lstStyle/>
                    <a:p>
                      <a:pPr algn="ctr" fontAlgn="ctr"/>
                      <a:r>
                        <a:rPr lang="es-ES" sz="600" b="0" i="0" u="none" strike="noStrike" dirty="0">
                          <a:effectLst/>
                          <a:latin typeface="Arial" panose="020B0604020202020204" pitchFamily="34" charset="0"/>
                        </a:rPr>
                        <a:t>20186000835432</a:t>
                      </a:r>
                    </a:p>
                  </a:txBody>
                  <a:tcPr marL="9525" marR="9525" marT="9525" marB="0" anchor="ctr"/>
                </a:tc>
                <a:tc>
                  <a:txBody>
                    <a:bodyPr/>
                    <a:lstStyle/>
                    <a:p>
                      <a:pPr algn="ctr" fontAlgn="ctr"/>
                      <a:r>
                        <a:rPr lang="es-ES" sz="600" b="0" i="0" u="none" strike="noStrike">
                          <a:effectLst/>
                          <a:latin typeface="Arial" panose="020B0604020202020204" pitchFamily="34" charset="0"/>
                        </a:rPr>
                        <a:t>05/10/2018</a:t>
                      </a:r>
                    </a:p>
                  </a:txBody>
                  <a:tcPr marL="9525" marR="9525" marT="9525" marB="0" anchor="ctr"/>
                </a:tc>
                <a:tc>
                  <a:txBody>
                    <a:bodyPr/>
                    <a:lstStyle/>
                    <a:p>
                      <a:pPr algn="ctr" fontAlgn="ctr"/>
                      <a:r>
                        <a:rPr lang="es-CO" sz="6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00" b="0" i="0" u="none" strike="noStrike">
                          <a:effectLst/>
                          <a:latin typeface="Arial" panose="020B0604020202020204" pitchFamily="34" charset="0"/>
                        </a:rPr>
                        <a:t>15</a:t>
                      </a:r>
                    </a:p>
                  </a:txBody>
                  <a:tcPr marL="9525" marR="9525" marT="9525" marB="0" anchor="ctr"/>
                </a:tc>
                <a:tc>
                  <a:txBody>
                    <a:bodyPr/>
                    <a:lstStyle/>
                    <a:p>
                      <a:pPr algn="ctr" fontAlgn="ctr"/>
                      <a:r>
                        <a:rPr lang="es-ES" sz="60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CO" sz="600" b="0" i="0" u="none" strike="noStrike">
                          <a:effectLst/>
                          <a:latin typeface="Arial" panose="020B0604020202020204" pitchFamily="34" charset="0"/>
                        </a:rPr>
                        <a:t>JUZGADO 10 PENAL DEL CIRCUITO DE CONOCIMIENTO-MARISOL MERCADO  NIEGA ACCION CONSTITUCIONAL 2018 5/10/2018-NOTIFICACION TUTELA 1A INST. 2018-0096-RODRIGO OCTAVIANO MANCERA FLOREZ</a:t>
                      </a:r>
                      <a:br>
                        <a:rPr lang="es-CO" sz="600" b="0" i="0" u="none" strike="noStrike">
                          <a:effectLst/>
                          <a:latin typeface="Arial" panose="020B0604020202020204" pitchFamily="34" charset="0"/>
                        </a:rPr>
                      </a:br>
                      <a:r>
                        <a:rPr lang="es-CO" sz="600" b="0" i="0" u="none" strike="noStrike">
                          <a:effectLst/>
                          <a:latin typeface="Arial" panose="020B0604020202020204" pitchFamily="34" charset="0"/>
                        </a:rPr>
                        <a:t/>
                      </a:r>
                      <a:br>
                        <a:rPr lang="es-CO" sz="600" b="0" i="0" u="none" strike="noStrike">
                          <a:effectLst/>
                          <a:latin typeface="Arial" panose="020B0604020202020204" pitchFamily="34" charset="0"/>
                        </a:rPr>
                      </a:br>
                      <a:r>
                        <a:rPr lang="es-CO" sz="600" b="0" i="0" u="none" strike="noStrike">
                          <a:effectLst/>
                          <a:latin typeface="Arial" panose="020B0604020202020204" pitchFamily="34" charset="0"/>
                        </a:rPr>
                        <a:t/>
                      </a:r>
                      <a:br>
                        <a:rPr lang="es-CO" sz="600" b="0" i="0" u="none" strike="noStrike">
                          <a:effectLst/>
                          <a:latin typeface="Arial" panose="020B0604020202020204" pitchFamily="34" charset="0"/>
                        </a:rPr>
                      </a:br>
                      <a:r>
                        <a:rPr lang="es-CO" sz="600" b="0" i="0" u="none" strike="noStrike">
                          <a:effectLst/>
                          <a:latin typeface="Arial" panose="020B0604020202020204" pitchFamily="34" charset="0"/>
                        </a:rPr>
                        <a:t/>
                      </a:r>
                      <a:br>
                        <a:rPr lang="es-CO" sz="600" b="0" i="0" u="none" strike="noStrike">
                          <a:effectLst/>
                          <a:latin typeface="Arial" panose="020B0604020202020204" pitchFamily="34" charset="0"/>
                        </a:rPr>
                      </a:br>
                      <a:endParaRPr lang="es-CO" sz="600" b="0" i="0" u="none" strike="noStrike">
                        <a:effectLst/>
                        <a:latin typeface="Arial" panose="020B0604020202020204" pitchFamily="34" charset="0"/>
                      </a:endParaRPr>
                    </a:p>
                  </a:txBody>
                  <a:tcPr marL="9525" marR="9525" marT="9525" marB="0" anchor="ctr"/>
                </a:tc>
                <a:tc>
                  <a:txBody>
                    <a:bodyPr/>
                    <a:lstStyle/>
                    <a:p>
                      <a:pPr algn="ctr" fontAlgn="ctr"/>
                      <a:r>
                        <a:rPr lang="es-ES" sz="600" b="0" i="0" u="none" strike="noStrike">
                          <a:effectLst/>
                          <a:latin typeface="Arial" panose="020B0604020202020204" pitchFamily="34" charset="0"/>
                        </a:rPr>
                        <a:t> </a:t>
                      </a:r>
                    </a:p>
                  </a:txBody>
                  <a:tcPr marL="9525" marR="9525" marT="9525" marB="0" anchor="ctr"/>
                </a:tc>
                <a:tc>
                  <a:txBody>
                    <a:bodyPr/>
                    <a:lstStyle/>
                    <a:p>
                      <a:pPr algn="ctr" fontAlgn="ctr"/>
                      <a:r>
                        <a:rPr lang="es-ES" sz="600" b="0" i="0" u="none" strike="noStrike">
                          <a:effectLst/>
                          <a:latin typeface="Arial" panose="020B0604020202020204" pitchFamily="34" charset="0"/>
                        </a:rPr>
                        <a:t> </a:t>
                      </a:r>
                    </a:p>
                  </a:txBody>
                  <a:tcPr marL="9525" marR="9525" marT="9525" marB="0" anchor="ctr"/>
                </a:tc>
              </a:tr>
              <a:tr h="623578">
                <a:tc>
                  <a:txBody>
                    <a:bodyPr/>
                    <a:lstStyle/>
                    <a:p>
                      <a:pPr algn="ctr" fontAlgn="ctr"/>
                      <a:r>
                        <a:rPr lang="es-ES" sz="600" b="0" i="0" u="none" strike="noStrike">
                          <a:effectLst/>
                          <a:latin typeface="Arial" panose="020B0604020202020204" pitchFamily="34" charset="0"/>
                        </a:rPr>
                        <a:t>20186000835462</a:t>
                      </a:r>
                    </a:p>
                  </a:txBody>
                  <a:tcPr marL="9525" marR="9525" marT="9525" marB="0" anchor="ctr"/>
                </a:tc>
                <a:tc>
                  <a:txBody>
                    <a:bodyPr/>
                    <a:lstStyle/>
                    <a:p>
                      <a:pPr algn="ctr" fontAlgn="ctr"/>
                      <a:r>
                        <a:rPr lang="es-ES" sz="600" b="0" i="0" u="none" strike="noStrike">
                          <a:effectLst/>
                          <a:latin typeface="Arial" panose="020B0604020202020204" pitchFamily="34" charset="0"/>
                        </a:rPr>
                        <a:t>05/10/2018</a:t>
                      </a:r>
                    </a:p>
                  </a:txBody>
                  <a:tcPr marL="9525" marR="9525" marT="9525" marB="0" anchor="ctr"/>
                </a:tc>
                <a:tc>
                  <a:txBody>
                    <a:bodyPr/>
                    <a:lstStyle/>
                    <a:p>
                      <a:pPr algn="ctr" fontAlgn="ctr"/>
                      <a:r>
                        <a:rPr lang="es-CO" sz="6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00" b="0" i="0" u="none" strike="noStrike">
                          <a:effectLst/>
                          <a:latin typeface="Arial" panose="020B0604020202020204" pitchFamily="34" charset="0"/>
                        </a:rPr>
                        <a:t>15</a:t>
                      </a:r>
                    </a:p>
                  </a:txBody>
                  <a:tcPr marL="9525" marR="9525" marT="9525" marB="0" anchor="ctr"/>
                </a:tc>
                <a:tc>
                  <a:txBody>
                    <a:bodyPr/>
                    <a:lstStyle/>
                    <a:p>
                      <a:pPr algn="ctr" fontAlgn="ctr"/>
                      <a:r>
                        <a:rPr lang="es-ES" sz="6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00" b="0" i="0" u="none" strike="noStrike">
                          <a:effectLst/>
                          <a:latin typeface="Arial" panose="020B0604020202020204" pitchFamily="34" charset="0"/>
                        </a:rPr>
                        <a:t>SECRETARIA TRIBUNAL SUPERIOR SALA CIVIL FAMILIA LABORAL - FLORENCIA - SECCIONAL NEIVA-CONFIRMA FALLO DE PRIMERA INSTANCIA 5/10/2018-DIANA PAOLA ROJAS-JOAN SEBASTIAN CANO MORERA </a:t>
                      </a:r>
                      <a:br>
                        <a:rPr lang="es-ES" sz="600" b="0" i="0" u="none" strike="noStrike">
                          <a:effectLst/>
                          <a:latin typeface="Arial" panose="020B0604020202020204" pitchFamily="34" charset="0"/>
                        </a:rPr>
                      </a:br>
                      <a:endParaRPr lang="es-ES" sz="600" b="0" i="0" u="none" strike="noStrike">
                        <a:effectLst/>
                        <a:latin typeface="Arial" panose="020B0604020202020204" pitchFamily="34" charset="0"/>
                      </a:endParaRPr>
                    </a:p>
                  </a:txBody>
                  <a:tcPr marL="9525" marR="9525" marT="9525" marB="0" anchor="ctr"/>
                </a:tc>
                <a:tc>
                  <a:txBody>
                    <a:bodyPr/>
                    <a:lstStyle/>
                    <a:p>
                      <a:pPr algn="ctr" fontAlgn="ctr"/>
                      <a:r>
                        <a:rPr lang="es-ES" sz="600" b="0" i="0" u="none" strike="noStrike">
                          <a:effectLst/>
                          <a:latin typeface="Arial" panose="020B0604020202020204" pitchFamily="34" charset="0"/>
                        </a:rPr>
                        <a:t> </a:t>
                      </a:r>
                    </a:p>
                  </a:txBody>
                  <a:tcPr marL="9525" marR="9525" marT="9525" marB="0" anchor="ctr"/>
                </a:tc>
                <a:tc>
                  <a:txBody>
                    <a:bodyPr/>
                    <a:lstStyle/>
                    <a:p>
                      <a:pPr algn="ctr" fontAlgn="ctr"/>
                      <a:r>
                        <a:rPr lang="es-ES" sz="600" b="0" i="0" u="none" strike="noStrike">
                          <a:effectLst/>
                          <a:latin typeface="Arial" panose="020B0604020202020204" pitchFamily="34" charset="0"/>
                        </a:rPr>
                        <a:t> </a:t>
                      </a:r>
                    </a:p>
                  </a:txBody>
                  <a:tcPr marL="9525" marR="9525" marT="9525" marB="0" anchor="ctr"/>
                </a:tc>
              </a:tr>
              <a:tr h="623578">
                <a:tc>
                  <a:txBody>
                    <a:bodyPr/>
                    <a:lstStyle/>
                    <a:p>
                      <a:pPr algn="ctr" fontAlgn="ctr"/>
                      <a:r>
                        <a:rPr lang="es-ES" sz="600" b="0" i="0" u="none" strike="noStrike">
                          <a:effectLst/>
                          <a:latin typeface="Arial" panose="020B0604020202020204" pitchFamily="34" charset="0"/>
                        </a:rPr>
                        <a:t>20186000835512</a:t>
                      </a:r>
                    </a:p>
                  </a:txBody>
                  <a:tcPr marL="9525" marR="9525" marT="9525" marB="0" anchor="ctr"/>
                </a:tc>
                <a:tc>
                  <a:txBody>
                    <a:bodyPr/>
                    <a:lstStyle/>
                    <a:p>
                      <a:pPr algn="ctr" fontAlgn="ctr"/>
                      <a:r>
                        <a:rPr lang="es-ES" sz="600" b="0" i="0" u="none" strike="noStrike">
                          <a:effectLst/>
                          <a:latin typeface="Arial" panose="020B0604020202020204" pitchFamily="34" charset="0"/>
                        </a:rPr>
                        <a:t>05/10/2018</a:t>
                      </a:r>
                    </a:p>
                  </a:txBody>
                  <a:tcPr marL="9525" marR="9525" marT="9525" marB="0" anchor="ctr"/>
                </a:tc>
                <a:tc>
                  <a:txBody>
                    <a:bodyPr/>
                    <a:lstStyle/>
                    <a:p>
                      <a:pPr algn="ctr" fontAlgn="ctr"/>
                      <a:r>
                        <a:rPr lang="es-CO" sz="6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00" b="0" i="0" u="none" strike="noStrike">
                          <a:effectLst/>
                          <a:latin typeface="Arial" panose="020B0604020202020204" pitchFamily="34" charset="0"/>
                        </a:rPr>
                        <a:t>15</a:t>
                      </a:r>
                    </a:p>
                  </a:txBody>
                  <a:tcPr marL="9525" marR="9525" marT="9525" marB="0" anchor="ctr"/>
                </a:tc>
                <a:tc>
                  <a:txBody>
                    <a:bodyPr/>
                    <a:lstStyle/>
                    <a:p>
                      <a:pPr algn="ctr" fontAlgn="ctr"/>
                      <a:r>
                        <a:rPr lang="es-ES" sz="6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00" b="0" i="0" u="none" strike="noStrike">
                          <a:effectLst/>
                          <a:latin typeface="Arial" panose="020B0604020202020204" pitchFamily="34" charset="0"/>
                        </a:rPr>
                        <a:t>INTERVENCION Y OPOSICION AL INICIO DE UNA ACTUACION ADMINISTRATIVA DE EXCLUSION  - 20182220012514</a:t>
                      </a:r>
                    </a:p>
                  </a:txBody>
                  <a:tcPr marL="9525" marR="9525" marT="9525" marB="0" anchor="ctr"/>
                </a:tc>
                <a:tc>
                  <a:txBody>
                    <a:bodyPr/>
                    <a:lstStyle/>
                    <a:p>
                      <a:pPr algn="ctr" fontAlgn="ctr"/>
                      <a:r>
                        <a:rPr lang="es-ES" sz="600" b="0" i="0" u="none" strike="noStrike">
                          <a:effectLst/>
                          <a:latin typeface="Arial" panose="020B0604020202020204" pitchFamily="34" charset="0"/>
                        </a:rPr>
                        <a:t>29/11/2018</a:t>
                      </a:r>
                    </a:p>
                  </a:txBody>
                  <a:tcPr marL="9525" marR="9525" marT="9525" marB="0" anchor="ctr"/>
                </a:tc>
                <a:tc>
                  <a:txBody>
                    <a:bodyPr/>
                    <a:lstStyle/>
                    <a:p>
                      <a:pPr algn="ctr" fontAlgn="ctr"/>
                      <a:r>
                        <a:rPr lang="es-ES" sz="600" b="0" i="0" u="none" strike="noStrike">
                          <a:effectLst/>
                          <a:latin typeface="Arial" panose="020B0604020202020204" pitchFamily="34" charset="0"/>
                        </a:rPr>
                        <a:t>20182230659481</a:t>
                      </a:r>
                    </a:p>
                  </a:txBody>
                  <a:tcPr marL="9525" marR="9525" marT="9525" marB="0" anchor="ctr"/>
                </a:tc>
              </a:tr>
              <a:tr h="623578">
                <a:tc>
                  <a:txBody>
                    <a:bodyPr/>
                    <a:lstStyle/>
                    <a:p>
                      <a:pPr algn="ctr" fontAlgn="ctr"/>
                      <a:r>
                        <a:rPr lang="es-ES" sz="600" b="0" i="0" u="none" strike="noStrike">
                          <a:effectLst/>
                          <a:latin typeface="Arial" panose="020B0604020202020204" pitchFamily="34" charset="0"/>
                        </a:rPr>
                        <a:t>20186000835532</a:t>
                      </a:r>
                    </a:p>
                  </a:txBody>
                  <a:tcPr marL="9525" marR="9525" marT="9525" marB="0" anchor="ctr"/>
                </a:tc>
                <a:tc>
                  <a:txBody>
                    <a:bodyPr/>
                    <a:lstStyle/>
                    <a:p>
                      <a:pPr algn="ctr" fontAlgn="ctr"/>
                      <a:r>
                        <a:rPr lang="es-ES" sz="600" b="0" i="0" u="none" strike="noStrike">
                          <a:effectLst/>
                          <a:latin typeface="Arial" panose="020B0604020202020204" pitchFamily="34" charset="0"/>
                        </a:rPr>
                        <a:t>05/10/2018</a:t>
                      </a:r>
                    </a:p>
                  </a:txBody>
                  <a:tcPr marL="9525" marR="9525" marT="9525" marB="0" anchor="ctr"/>
                </a:tc>
                <a:tc>
                  <a:txBody>
                    <a:bodyPr/>
                    <a:lstStyle/>
                    <a:p>
                      <a:pPr algn="ctr" fontAlgn="ctr"/>
                      <a:r>
                        <a:rPr lang="es-CO" sz="6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00" b="0" i="0" u="none" strike="noStrike">
                          <a:effectLst/>
                          <a:latin typeface="Arial" panose="020B0604020202020204" pitchFamily="34" charset="0"/>
                        </a:rPr>
                        <a:t>15</a:t>
                      </a:r>
                    </a:p>
                  </a:txBody>
                  <a:tcPr marL="9525" marR="9525" marT="9525" marB="0" anchor="ctr"/>
                </a:tc>
                <a:tc>
                  <a:txBody>
                    <a:bodyPr/>
                    <a:lstStyle/>
                    <a:p>
                      <a:pPr algn="ctr" fontAlgn="ctr"/>
                      <a:r>
                        <a:rPr lang="es-CO" sz="6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00" b="0" i="0" u="none" strike="noStrike">
                          <a:effectLst/>
                          <a:latin typeface="Arial" panose="020B0604020202020204" pitchFamily="34" charset="0"/>
                        </a:rPr>
                        <a:t>LEVANTAMIENTO PREVIO CONCEPTO DGPPN - OTROS GASTOS PERSONALES </a:t>
                      </a:r>
                    </a:p>
                  </a:txBody>
                  <a:tcPr marL="9525" marR="9525" marT="9525" marB="0" anchor="ctr"/>
                </a:tc>
                <a:tc>
                  <a:txBody>
                    <a:bodyPr/>
                    <a:lstStyle/>
                    <a:p>
                      <a:pPr algn="ctr" fontAlgn="ctr"/>
                      <a:r>
                        <a:rPr lang="es-ES" sz="600" b="0" i="0" u="none" strike="noStrike">
                          <a:effectLst/>
                          <a:latin typeface="Arial" panose="020B0604020202020204" pitchFamily="34" charset="0"/>
                        </a:rPr>
                        <a:t> </a:t>
                      </a:r>
                    </a:p>
                  </a:txBody>
                  <a:tcPr marL="9525" marR="9525" marT="9525" marB="0" anchor="ctr"/>
                </a:tc>
                <a:tc>
                  <a:txBody>
                    <a:bodyPr/>
                    <a:lstStyle/>
                    <a:p>
                      <a:pPr algn="ctr" fontAlgn="ctr"/>
                      <a:r>
                        <a:rPr lang="es-ES" sz="600" b="0" i="0" u="none" strike="noStrike">
                          <a:effectLst/>
                          <a:latin typeface="Arial" panose="020B0604020202020204" pitchFamily="34" charset="0"/>
                        </a:rPr>
                        <a:t> </a:t>
                      </a:r>
                    </a:p>
                  </a:txBody>
                  <a:tcPr marL="9525" marR="9525" marT="9525" marB="0" anchor="ctr"/>
                </a:tc>
              </a:tr>
              <a:tr h="623578">
                <a:tc>
                  <a:txBody>
                    <a:bodyPr/>
                    <a:lstStyle/>
                    <a:p>
                      <a:pPr algn="ctr" fontAlgn="ctr"/>
                      <a:r>
                        <a:rPr lang="es-ES" sz="600" b="0" i="0" u="none" strike="noStrike">
                          <a:effectLst/>
                          <a:latin typeface="Arial" panose="020B0604020202020204" pitchFamily="34" charset="0"/>
                        </a:rPr>
                        <a:t>20186000835542</a:t>
                      </a:r>
                    </a:p>
                  </a:txBody>
                  <a:tcPr marL="9525" marR="9525" marT="9525" marB="0" anchor="ctr"/>
                </a:tc>
                <a:tc>
                  <a:txBody>
                    <a:bodyPr/>
                    <a:lstStyle/>
                    <a:p>
                      <a:pPr algn="ctr" fontAlgn="ctr"/>
                      <a:r>
                        <a:rPr lang="es-ES" sz="600" b="0" i="0" u="none" strike="noStrike">
                          <a:effectLst/>
                          <a:latin typeface="Arial" panose="020B0604020202020204" pitchFamily="34" charset="0"/>
                        </a:rPr>
                        <a:t>05/10/2018</a:t>
                      </a:r>
                    </a:p>
                  </a:txBody>
                  <a:tcPr marL="9525" marR="9525" marT="9525" marB="0" anchor="ctr"/>
                </a:tc>
                <a:tc>
                  <a:txBody>
                    <a:bodyPr/>
                    <a:lstStyle/>
                    <a:p>
                      <a:pPr algn="ctr" fontAlgn="ctr"/>
                      <a:r>
                        <a:rPr lang="es-CO" sz="6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00" b="0" i="0" u="none" strike="noStrike">
                          <a:effectLst/>
                          <a:latin typeface="Arial" panose="020B0604020202020204" pitchFamily="34" charset="0"/>
                        </a:rPr>
                        <a:t>15</a:t>
                      </a:r>
                    </a:p>
                  </a:txBody>
                  <a:tcPr marL="9525" marR="9525" marT="9525" marB="0" anchor="ctr"/>
                </a:tc>
                <a:tc>
                  <a:txBody>
                    <a:bodyPr/>
                    <a:lstStyle/>
                    <a:p>
                      <a:pPr algn="ctr" fontAlgn="ctr"/>
                      <a:r>
                        <a:rPr lang="pt-BR" sz="6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00" b="0" i="0" u="none" strike="noStrike">
                          <a:effectLst/>
                          <a:latin typeface="Arial" panose="020B0604020202020204" pitchFamily="34" charset="0"/>
                        </a:rPr>
                        <a:t>LEVANTAMIENTO PREVIO CONCEPTO DGPPN - OTRAS TRANSFERENCIAS</a:t>
                      </a:r>
                    </a:p>
                  </a:txBody>
                  <a:tcPr marL="9525" marR="9525" marT="9525" marB="0" anchor="ctr"/>
                </a:tc>
                <a:tc>
                  <a:txBody>
                    <a:bodyPr/>
                    <a:lstStyle/>
                    <a:p>
                      <a:pPr algn="ctr" fontAlgn="ctr"/>
                      <a:r>
                        <a:rPr lang="es-ES" sz="600" b="0" i="0" u="none" strike="noStrike">
                          <a:effectLst/>
                          <a:latin typeface="Arial" panose="020B0604020202020204" pitchFamily="34" charset="0"/>
                        </a:rPr>
                        <a:t> </a:t>
                      </a:r>
                    </a:p>
                  </a:txBody>
                  <a:tcPr marL="9525" marR="9525" marT="9525" marB="0" anchor="ctr"/>
                </a:tc>
                <a:tc>
                  <a:txBody>
                    <a:bodyPr/>
                    <a:lstStyle/>
                    <a:p>
                      <a:pPr algn="ctr" fontAlgn="ctr"/>
                      <a:r>
                        <a:rPr lang="es-ES" sz="600" b="0" i="0" u="none" strike="noStrike">
                          <a:effectLst/>
                          <a:latin typeface="Arial" panose="020B0604020202020204" pitchFamily="34" charset="0"/>
                        </a:rPr>
                        <a:t> </a:t>
                      </a:r>
                    </a:p>
                  </a:txBody>
                  <a:tcPr marL="9525" marR="9525" marT="9525" marB="0" anchor="ctr"/>
                </a:tc>
              </a:tr>
              <a:tr h="623578">
                <a:tc>
                  <a:txBody>
                    <a:bodyPr/>
                    <a:lstStyle/>
                    <a:p>
                      <a:pPr algn="ctr" fontAlgn="ctr"/>
                      <a:r>
                        <a:rPr lang="es-ES" sz="600" b="0" i="0" u="none" strike="noStrike">
                          <a:effectLst/>
                          <a:latin typeface="Arial" panose="020B0604020202020204" pitchFamily="34" charset="0"/>
                        </a:rPr>
                        <a:t>20186000835562</a:t>
                      </a:r>
                    </a:p>
                  </a:txBody>
                  <a:tcPr marL="9525" marR="9525" marT="9525" marB="0" anchor="ctr"/>
                </a:tc>
                <a:tc>
                  <a:txBody>
                    <a:bodyPr/>
                    <a:lstStyle/>
                    <a:p>
                      <a:pPr algn="ctr" fontAlgn="ctr"/>
                      <a:r>
                        <a:rPr lang="es-ES" sz="600" b="0" i="0" u="none" strike="noStrike">
                          <a:effectLst/>
                          <a:latin typeface="Arial" panose="020B0604020202020204" pitchFamily="34" charset="0"/>
                        </a:rPr>
                        <a:t>05/10/2018</a:t>
                      </a:r>
                    </a:p>
                  </a:txBody>
                  <a:tcPr marL="9525" marR="9525" marT="9525" marB="0" anchor="ctr"/>
                </a:tc>
                <a:tc>
                  <a:txBody>
                    <a:bodyPr/>
                    <a:lstStyle/>
                    <a:p>
                      <a:pPr algn="ctr" fontAlgn="ctr"/>
                      <a:r>
                        <a:rPr lang="es-CO" sz="6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00" b="0" i="0" u="none" strike="noStrike">
                          <a:effectLst/>
                          <a:latin typeface="Arial" panose="020B0604020202020204" pitchFamily="34" charset="0"/>
                        </a:rPr>
                        <a:t>15</a:t>
                      </a:r>
                    </a:p>
                  </a:txBody>
                  <a:tcPr marL="9525" marR="9525" marT="9525" marB="0" anchor="ctr"/>
                </a:tc>
                <a:tc>
                  <a:txBody>
                    <a:bodyPr/>
                    <a:lstStyle/>
                    <a:p>
                      <a:pPr algn="ctr" fontAlgn="ctr"/>
                      <a:r>
                        <a:rPr lang="es-CO" sz="6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00" b="0" i="0" u="none" strike="noStrike">
                          <a:effectLst/>
                          <a:latin typeface="Arial" panose="020B0604020202020204" pitchFamily="34" charset="0"/>
                        </a:rPr>
                        <a:t>SOLICITUD DE INFORMACION - </a:t>
                      </a:r>
                    </a:p>
                  </a:txBody>
                  <a:tcPr marL="9525" marR="9525" marT="9525" marB="0" anchor="ctr"/>
                </a:tc>
                <a:tc>
                  <a:txBody>
                    <a:bodyPr/>
                    <a:lstStyle/>
                    <a:p>
                      <a:pPr algn="ctr" fontAlgn="ctr"/>
                      <a:r>
                        <a:rPr lang="es-ES" sz="600" b="0" i="0" u="none" strike="noStrike">
                          <a:effectLst/>
                          <a:latin typeface="Arial" panose="020B0604020202020204" pitchFamily="34" charset="0"/>
                        </a:rPr>
                        <a:t>17/10/2018</a:t>
                      </a:r>
                    </a:p>
                  </a:txBody>
                  <a:tcPr marL="9525" marR="9525" marT="9525" marB="0" anchor="ctr"/>
                </a:tc>
                <a:tc>
                  <a:txBody>
                    <a:bodyPr/>
                    <a:lstStyle/>
                    <a:p>
                      <a:pPr algn="ctr" fontAlgn="ctr"/>
                      <a:r>
                        <a:rPr lang="es-ES" sz="600" b="0" i="0" u="none" strike="noStrike">
                          <a:effectLst/>
                          <a:latin typeface="Arial" panose="020B0604020202020204" pitchFamily="34" charset="0"/>
                        </a:rPr>
                        <a:t>20185000587931</a:t>
                      </a:r>
                    </a:p>
                  </a:txBody>
                  <a:tcPr marL="9525" marR="9525" marT="9525" marB="0" anchor="ctr"/>
                </a:tc>
              </a:tr>
              <a:tr h="623578">
                <a:tc>
                  <a:txBody>
                    <a:bodyPr/>
                    <a:lstStyle/>
                    <a:p>
                      <a:pPr algn="ctr" fontAlgn="ctr"/>
                      <a:r>
                        <a:rPr lang="es-ES" sz="600" b="0" i="0" u="none" strike="noStrike">
                          <a:effectLst/>
                          <a:latin typeface="Arial" panose="020B0604020202020204" pitchFamily="34" charset="0"/>
                        </a:rPr>
                        <a:t>20186000835642</a:t>
                      </a:r>
                    </a:p>
                  </a:txBody>
                  <a:tcPr marL="9525" marR="9525" marT="9525" marB="0" anchor="ctr"/>
                </a:tc>
                <a:tc>
                  <a:txBody>
                    <a:bodyPr/>
                    <a:lstStyle/>
                    <a:p>
                      <a:pPr algn="ctr" fontAlgn="ctr"/>
                      <a:r>
                        <a:rPr lang="es-ES" sz="600" b="0" i="0" u="none" strike="noStrike">
                          <a:effectLst/>
                          <a:latin typeface="Arial" panose="020B0604020202020204" pitchFamily="34" charset="0"/>
                        </a:rPr>
                        <a:t>05/10/2018</a:t>
                      </a:r>
                    </a:p>
                  </a:txBody>
                  <a:tcPr marL="9525" marR="9525" marT="9525" marB="0" anchor="ctr"/>
                </a:tc>
                <a:tc>
                  <a:txBody>
                    <a:bodyPr/>
                    <a:lstStyle/>
                    <a:p>
                      <a:pPr algn="ctr" fontAlgn="ctr"/>
                      <a:r>
                        <a:rPr lang="es-CO" sz="6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00" b="0" i="0" u="none" strike="noStrike">
                          <a:effectLst/>
                          <a:latin typeface="Arial" panose="020B0604020202020204" pitchFamily="34" charset="0"/>
                        </a:rPr>
                        <a:t>15</a:t>
                      </a:r>
                    </a:p>
                  </a:txBody>
                  <a:tcPr marL="9525" marR="9525" marT="9525" marB="0" anchor="ctr"/>
                </a:tc>
                <a:tc>
                  <a:txBody>
                    <a:bodyPr/>
                    <a:lstStyle/>
                    <a:p>
                      <a:pPr algn="ctr" fontAlgn="ctr"/>
                      <a:r>
                        <a:rPr lang="es-ES" sz="600" b="0" i="0" u="none" strike="noStrike">
                          <a:effectLst/>
                          <a:latin typeface="Arial" panose="020B0604020202020204" pitchFamily="34" charset="0"/>
                        </a:rPr>
                        <a:t>DESPACHO DR. ORTEGA</a:t>
                      </a:r>
                    </a:p>
                  </a:txBody>
                  <a:tcPr marL="9525" marR="9525" marT="9525" marB="0" anchor="ctr"/>
                </a:tc>
                <a:tc>
                  <a:txBody>
                    <a:bodyPr/>
                    <a:lstStyle/>
                    <a:p>
                      <a:pPr algn="ctr" fontAlgn="ctr"/>
                      <a:r>
                        <a:rPr lang="es-CO" sz="600" b="0" i="0" u="none" strike="noStrike">
                          <a:effectLst/>
                          <a:latin typeface="Arial" panose="020B0604020202020204" pitchFamily="34" charset="0"/>
                        </a:rPr>
                        <a:t>JUZGADO 64 ADMINISTRATIVO SECCION TERCERA - SECCIONAL BOGOTA-DIANA PAOLA ROJAS NIEGA ACCION CONSTITUCIONAL 2018 5/10/2018 BLANCA YANETH CALDERON ESPITIA</a:t>
                      </a:r>
                      <a:br>
                        <a:rPr lang="es-CO" sz="600" b="0" i="0" u="none" strike="noStrike">
                          <a:effectLst/>
                          <a:latin typeface="Arial" panose="020B0604020202020204" pitchFamily="34" charset="0"/>
                        </a:rPr>
                      </a:br>
                      <a:r>
                        <a:rPr lang="es-CO" sz="600" b="0" i="0" u="none" strike="noStrike">
                          <a:effectLst/>
                          <a:latin typeface="Arial" panose="020B0604020202020204" pitchFamily="34" charset="0"/>
                        </a:rPr>
                        <a:t/>
                      </a:r>
                      <a:br>
                        <a:rPr lang="es-CO" sz="600" b="0" i="0" u="none" strike="noStrike">
                          <a:effectLst/>
                          <a:latin typeface="Arial" panose="020B0604020202020204" pitchFamily="34" charset="0"/>
                        </a:rPr>
                      </a:br>
                      <a:endParaRPr lang="es-CO" sz="600" b="0" i="0" u="none" strike="noStrike">
                        <a:effectLst/>
                        <a:latin typeface="Arial" panose="020B0604020202020204" pitchFamily="34" charset="0"/>
                      </a:endParaRPr>
                    </a:p>
                  </a:txBody>
                  <a:tcPr marL="9525" marR="9525" marT="9525" marB="0" anchor="ctr"/>
                </a:tc>
                <a:tc>
                  <a:txBody>
                    <a:bodyPr/>
                    <a:lstStyle/>
                    <a:p>
                      <a:pPr algn="ctr" fontAlgn="ctr"/>
                      <a:r>
                        <a:rPr lang="es-ES" sz="600" b="0" i="0" u="none" strike="noStrike">
                          <a:effectLst/>
                          <a:latin typeface="Arial" panose="020B0604020202020204" pitchFamily="34" charset="0"/>
                        </a:rPr>
                        <a:t> </a:t>
                      </a:r>
                    </a:p>
                  </a:txBody>
                  <a:tcPr marL="9525" marR="9525" marT="9525" marB="0" anchor="ctr"/>
                </a:tc>
                <a:tc>
                  <a:txBody>
                    <a:bodyPr/>
                    <a:lstStyle/>
                    <a:p>
                      <a:pPr algn="ctr" fontAlgn="ctr"/>
                      <a:r>
                        <a:rPr lang="es-ES" sz="6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919044783"/>
      </p:ext>
    </p:extLst>
  </p:cSld>
  <p:clrMapOvr>
    <a:masterClrMapping/>
  </p:clrMapOvr>
  <p:timing>
    <p:tnLst>
      <p:par>
        <p:cTn id="1" dur="indefinite" restart="never" nodeType="tmRoot"/>
      </p:par>
    </p:tnLst>
  </p:timing>
</p:sld>
</file>

<file path=ppt/slides/slide58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583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715826163"/>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20186000835662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JUZGADO 64 ADMINISTRATIVO SECCION TERCERA - SECCIONAL BOGOTA-DIANA PAOLA ROJAS NIEGA ACCION CONSTITUCIONAL-BLANCA YANETH CALDERON ESPITIA-20180032700</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20186000835762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20186000835792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20186000835832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20186000835842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OFICIO CON COPIA A LA CNSC - DERECHO DE PETICION </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ES" sz="650" b="0" i="0" u="none" strike="noStrike">
                          <a:effectLst/>
                          <a:latin typeface="Arial" panose="020B0604020202020204" pitchFamily="34" charset="0"/>
                        </a:rPr>
                        <a:t>20182020580281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20186000835852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20186000835912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7 -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 SOLICITUD DE INFORMACION -MONICA PAOLA BOLIVAR FORERO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768717168"/>
      </p:ext>
    </p:extLst>
  </p:cSld>
  <p:clrMapOvr>
    <a:masterClrMapping/>
  </p:clrMapOvr>
  <p:timing>
    <p:tnLst>
      <p:par>
        <p:cTn id="1" dur="indefinite" restart="never" nodeType="tmRoot"/>
      </p:par>
    </p:tnLst>
  </p:timing>
</p:sld>
</file>

<file path=ppt/slides/slide58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584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3061391"/>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20186000835922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20186000835942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7 -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20186000835972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20186000835992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20186000836002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REMISION DE DOCUMENTOS HOJA DE VIDA RECURSO DE APELACION DOCENTE JOHN ALEXANDER PEÑA ARENAS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20186000836012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20186000836032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REMISION DOCUMENTOS HOJA DE VIDA - RECURSO DE APELACION - DOCENTE IVAN FELIPE SASTOQUE JIMENEZ</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204960893"/>
      </p:ext>
    </p:extLst>
  </p:cSld>
  <p:clrMapOvr>
    <a:masterClrMapping/>
  </p:clrMapOvr>
  <p:timing>
    <p:tnLst>
      <p:par>
        <p:cTn id="1" dur="indefinite" restart="never" nodeType="tmRoot"/>
      </p:par>
    </p:tnLst>
  </p:timing>
</p:sld>
</file>

<file path=ppt/slides/slide58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585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833801078"/>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20186000836072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20182210581721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20186000836092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20186000836132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20186000836152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20186000836182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20186000836212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20186000836242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306477564"/>
      </p:ext>
    </p:extLst>
  </p:cSld>
  <p:clrMapOvr>
    <a:masterClrMapping/>
  </p:clrMapOvr>
  <p:timing>
    <p:tnLst>
      <p:par>
        <p:cTn id="1" dur="indefinite" restart="never" nodeType="tmRoot"/>
      </p:par>
    </p:tnLst>
  </p:timing>
</p:sld>
</file>

<file path=ppt/slides/slide58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586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553718381"/>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20186000836272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REFERENCIA RADICADO NO. 2018EE853266 OFICIO ACEPTACIÓN NOMBRAMIENTO EN PERIODO DE PRUEBA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20186000836292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20186000836312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APLICACION DECRETO 893 DE 2017 - A CINCURSO DE MERITO CARGOS ALCALDIA DE VALLEDUPAR</a:t>
                      </a:r>
                    </a:p>
                  </a:txBody>
                  <a:tcPr marL="9525" marR="9525" marT="9525" marB="0" anchor="ctr"/>
                </a:tc>
                <a:tc>
                  <a:txBody>
                    <a:bodyPr/>
                    <a:lstStyle/>
                    <a:p>
                      <a:pPr algn="ctr" fontAlgn="ctr"/>
                      <a:r>
                        <a:rPr lang="es-ES" sz="650" b="0" i="0" u="none" strike="noStrike">
                          <a:effectLst/>
                          <a:latin typeface="Arial" panose="020B0604020202020204" pitchFamily="34" charset="0"/>
                        </a:rPr>
                        <a:t>01/11/2018</a:t>
                      </a:r>
                    </a:p>
                  </a:txBody>
                  <a:tcPr marL="9525" marR="9525" marT="9525" marB="0" anchor="ctr"/>
                </a:tc>
                <a:tc>
                  <a:txBody>
                    <a:bodyPr/>
                    <a:lstStyle/>
                    <a:p>
                      <a:pPr algn="ctr" fontAlgn="ctr"/>
                      <a:r>
                        <a:rPr lang="es-ES" sz="650" b="0" i="0" u="none" strike="noStrike">
                          <a:effectLst/>
                          <a:latin typeface="Arial" panose="020B0604020202020204" pitchFamily="34" charset="0"/>
                        </a:rPr>
                        <a:t>20182130617501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20186000836332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20186000836482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435-2016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24/10/2018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20182210601721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20186000836542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20186000836582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400268687"/>
      </p:ext>
    </p:extLst>
  </p:cSld>
  <p:clrMapOvr>
    <a:masterClrMapping/>
  </p:clrMapOvr>
  <p:timing>
    <p:tnLst>
      <p:par>
        <p:cTn id="1" dur="indefinite" restart="never" nodeType="tmRoot"/>
      </p:par>
    </p:tnLst>
  </p:timing>
</p:sld>
</file>

<file path=ppt/slides/slide58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587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957610596"/>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20186000836662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20186000836882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EFECTO SUSPENSIVO RECLAMACIÓN POR DESMEJORAMIENTO LABORAL</a:t>
                      </a:r>
                    </a:p>
                  </a:txBody>
                  <a:tcPr marL="9525" marR="9525" marT="9525" marB="0" anchor="ctr"/>
                </a:tc>
                <a:tc>
                  <a:txBody>
                    <a:bodyPr/>
                    <a:lstStyle/>
                    <a:p>
                      <a:pPr algn="ctr" fontAlgn="ctr"/>
                      <a:r>
                        <a:rPr lang="es-ES" sz="650" b="0" i="0" u="none" strike="noStrike">
                          <a:effectLst/>
                          <a:latin typeface="Arial" panose="020B0604020202020204" pitchFamily="34" charset="0"/>
                        </a:rPr>
                        <a:t>25/10/2018</a:t>
                      </a:r>
                    </a:p>
                  </a:txBody>
                  <a:tcPr marL="9525" marR="9525" marT="9525" marB="0" anchor="ctr"/>
                </a:tc>
                <a:tc>
                  <a:txBody>
                    <a:bodyPr/>
                    <a:lstStyle/>
                    <a:p>
                      <a:pPr algn="ctr" fontAlgn="ctr"/>
                      <a:r>
                        <a:rPr lang="es-ES" sz="650" b="0" i="0" u="none" strike="noStrike">
                          <a:effectLst/>
                          <a:latin typeface="Arial" panose="020B0604020202020204" pitchFamily="34" charset="0"/>
                        </a:rPr>
                        <a:t>20185000604001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20186000836902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CONSEJO DE ESTADO - SECCIÓN SEGUNDA-NOTIFICA ACTUACION PROCESAL RAD 2018-00532-00 -JAVIER RAUL RODRIGUEZ</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20186000836952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COMISIÓN DE PERSONAL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20186000836962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20186000836982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CERTIFICACION  - RPCA CARLOS ENRIQUE SANDOVAL SANCHEZ </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20181700578241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20186000836992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020188357"/>
      </p:ext>
    </p:extLst>
  </p:cSld>
  <p:clrMapOvr>
    <a:masterClrMapping/>
  </p:clrMapOvr>
  <p:timing>
    <p:tnLst>
      <p:par>
        <p:cTn id="1" dur="indefinite" restart="never" nodeType="tmRoot"/>
      </p:par>
    </p:tnLst>
  </p:timing>
</p:sld>
</file>

<file path=ppt/slides/slide58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588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20186000837042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20186000837072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JUZGADO PRIMERO ADMINISTRATIVO ORAL-DEL CIRCUITO JUDICIAL DE CARTAGO-</a:t>
                      </a:r>
                      <a:br>
                        <a:rPr lang="es-ES" sz="700" b="0" i="0" u="none" strike="noStrike">
                          <a:effectLst/>
                          <a:latin typeface="Arial" panose="020B0604020202020204" pitchFamily="34" charset="0"/>
                        </a:rPr>
                      </a:br>
                      <a:r>
                        <a:rPr lang="es-ES" sz="700" b="0" i="0" u="none" strike="noStrike">
                          <a:effectLst/>
                          <a:latin typeface="Arial" panose="020B0604020202020204" pitchFamily="34" charset="0"/>
                        </a:rPr>
                        <a:t>VALLE DEL CAUCA-CRM No. 7-2018-031986 - NOTIFICACION ESTADO ELECTRONICO NO. 151 DE 05 DE OCTUBRE DE 2018.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20186000837122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20186000837192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20186000837212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ESTADO NO. 125 DEL 05 DE OCTUBRE DE 2018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20186000837222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20186000837242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JUZGADO 07 ADMINISTRATIVO - SECCIONAL TUNJA-NOTIFICACIÓN PERSONAL AUTO QUE ADMITE DEMANDA PROCESO 150013333007-2018-00136-00-NUBIA PAULINA MOLANO NIÑO</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07059097"/>
      </p:ext>
    </p:extLst>
  </p:cSld>
  <p:clrMapOvr>
    <a:masterClrMapping/>
  </p:clrMapOvr>
  <p:timing>
    <p:tnLst>
      <p:par>
        <p:cTn id="1" dur="indefinite" restart="never" nodeType="tmRoot"/>
      </p:par>
    </p:tnLst>
  </p:timing>
</p:sld>
</file>

<file path=ppt/slides/slide58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589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265245879"/>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20186000837262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427-2016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20186000837452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INFORMACION CONVOCATORIA INPEC</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20186000837502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20186000837522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20186000837532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20186000837552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20186000837562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083645356"/>
      </p:ext>
    </p:extLst>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90398426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201810100023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201810100029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201810100030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201810100031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201810100032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201810100038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59</a:t>
            </a:fld>
            <a:endParaRPr lang="es-CO"/>
          </a:p>
        </p:txBody>
      </p:sp>
    </p:spTree>
    <p:extLst>
      <p:ext uri="{BB962C8B-B14F-4D97-AF65-F5344CB8AC3E}">
        <p14:creationId xmlns:p14="http://schemas.microsoft.com/office/powerpoint/2010/main" val="842036136"/>
      </p:ext>
    </p:extLst>
  </p:cSld>
  <p:clrMapOvr>
    <a:masterClrMapping/>
  </p:clrMapOvr>
  <p:timing>
    <p:tnLst>
      <p:par>
        <p:cTn id="1" dur="indefinite" restart="never" nodeType="tmRoot"/>
      </p:par>
    </p:tnLst>
  </p:timing>
</p:sld>
</file>

<file path=ppt/slides/slide59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590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20186000837572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338-ACR</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08/11/2018</a:t>
                      </a:r>
                    </a:p>
                  </a:txBody>
                  <a:tcPr marL="9525" marR="9525" marT="9525" marB="0" anchor="ctr"/>
                </a:tc>
                <a:tc>
                  <a:txBody>
                    <a:bodyPr/>
                    <a:lstStyle/>
                    <a:p>
                      <a:pPr algn="ctr" fontAlgn="ctr"/>
                      <a:r>
                        <a:rPr lang="es-ES" sz="700" b="0" i="0" u="none" strike="noStrike">
                          <a:effectLst/>
                          <a:latin typeface="Arial" panose="020B0604020202020204" pitchFamily="34" charset="0"/>
                        </a:rPr>
                        <a:t>20182230628221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20186000837582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ES" sz="700" b="0" i="0" u="none" strike="noStrike">
                          <a:effectLst/>
                          <a:latin typeface="Arial" panose="020B0604020202020204" pitchFamily="34" charset="0"/>
                        </a:rPr>
                        <a:t>20185000589121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20186000837592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20186000837602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20186000837612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20186000837622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DE ADMINISTRACION DE  CARRERA ADMINISTRATIVA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20186000837632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507 a 591 de 2017  CUNDINAMARCA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20182210570981</a:t>
                      </a:r>
                    </a:p>
                  </a:txBody>
                  <a:tcPr marL="9525" marR="9525" marT="9525" marB="0" anchor="ctr"/>
                </a:tc>
              </a:tr>
            </a:tbl>
          </a:graphicData>
        </a:graphic>
      </p:graphicFrame>
    </p:spTree>
    <p:extLst>
      <p:ext uri="{BB962C8B-B14F-4D97-AF65-F5344CB8AC3E}">
        <p14:creationId xmlns:p14="http://schemas.microsoft.com/office/powerpoint/2010/main" val="4188195984"/>
      </p:ext>
    </p:extLst>
  </p:cSld>
  <p:clrMapOvr>
    <a:masterClrMapping/>
  </p:clrMapOvr>
  <p:timing>
    <p:tnLst>
      <p:par>
        <p:cTn id="1" dur="indefinite" restart="never" nodeType="tmRoot"/>
      </p:par>
    </p:tnLst>
  </p:timing>
</p:sld>
</file>

<file path=ppt/slides/slide59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591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20186000837662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CAMBIO CORREO ELECTRONICO</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20186000837712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DE ADMINISTRACION DE  CARRERA ADMINISTRATIVA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427-2016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20186000837742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ASUNTO: COMUNICACIÓN DE ACTO ADMINISTRATIVO 20182220012234 DE 2018 PROFERIDO POR LA CNSC.</a:t>
                      </a:r>
                    </a:p>
                  </a:txBody>
                  <a:tcPr marL="9525" marR="9525" marT="9525" marB="0" anchor="ctr"/>
                </a:tc>
                <a:tc>
                  <a:txBody>
                    <a:bodyPr/>
                    <a:lstStyle/>
                    <a:p>
                      <a:pPr algn="ctr" fontAlgn="ctr"/>
                      <a:r>
                        <a:rPr lang="es-ES" sz="700" b="0" i="0" u="none" strike="noStrike">
                          <a:effectLst/>
                          <a:latin typeface="Arial" panose="020B0604020202020204" pitchFamily="34" charset="0"/>
                        </a:rPr>
                        <a:t>29/11/2018</a:t>
                      </a:r>
                    </a:p>
                  </a:txBody>
                  <a:tcPr marL="9525" marR="9525" marT="9525" marB="0" anchor="ctr"/>
                </a:tc>
                <a:tc>
                  <a:txBody>
                    <a:bodyPr/>
                    <a:lstStyle/>
                    <a:p>
                      <a:pPr algn="ctr" fontAlgn="ctr"/>
                      <a:r>
                        <a:rPr lang="es-ES" sz="700" b="0" i="0" u="none" strike="noStrike">
                          <a:effectLst/>
                          <a:latin typeface="Arial" panose="020B0604020202020204" pitchFamily="34" charset="0"/>
                        </a:rPr>
                        <a:t>20182230659501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20186000837762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20186000837772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20186000837802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JUZGADO 36 ADMINISTRATIVO - SECCIONAL MEDELLIN-NOTIFICO ESTADOS NRO. 110 DEL 5-10-2018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20186000837812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245475053"/>
      </p:ext>
    </p:extLst>
  </p:cSld>
  <p:clrMapOvr>
    <a:masterClrMapping/>
  </p:clrMapOvr>
  <p:timing>
    <p:tnLst>
      <p:par>
        <p:cTn id="1" dur="indefinite" restart="never" nodeType="tmRoot"/>
      </p:par>
    </p:tnLst>
  </p:timing>
</p:sld>
</file>

<file path=ppt/slides/slide59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592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20186000837882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20186000837892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700" b="0" i="0" u="none" strike="noStrike">
                          <a:effectLst/>
                          <a:latin typeface="Arial" panose="020B0604020202020204" pitchFamily="34" charset="0"/>
                        </a:rPr>
                        <a:t>23/11/2018</a:t>
                      </a:r>
                    </a:p>
                  </a:txBody>
                  <a:tcPr marL="9525" marR="9525" marT="9525" marB="0" anchor="ctr"/>
                </a:tc>
                <a:tc>
                  <a:txBody>
                    <a:bodyPr/>
                    <a:lstStyle/>
                    <a:p>
                      <a:pPr algn="ctr" fontAlgn="ctr"/>
                      <a:r>
                        <a:rPr lang="es-ES" sz="700" b="0" i="0" u="none" strike="noStrike">
                          <a:effectLst/>
                          <a:latin typeface="Arial" panose="020B0604020202020204" pitchFamily="34" charset="0"/>
                        </a:rPr>
                        <a:t>20182130651501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20186000837902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DE ADMINISTRACION DE  CARRERA ADMINISTRATIVA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436 SENA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20186000837922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436 SENA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20186000837942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436 SENA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20186000837952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NOTIFICACIONES</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426-2016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ES" sz="700" b="0" i="0" u="none" strike="noStrike">
                          <a:effectLst/>
                          <a:latin typeface="Arial" panose="020B0604020202020204" pitchFamily="34" charset="0"/>
                        </a:rPr>
                        <a:t>20182110590341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20186000837972</a:t>
                      </a:r>
                    </a:p>
                  </a:txBody>
                  <a:tcPr marL="9525" marR="9525" marT="9525" marB="0" anchor="ctr"/>
                </a:tc>
                <a:tc>
                  <a:txBody>
                    <a:bodyPr/>
                    <a:lstStyle/>
                    <a:p>
                      <a:pPr algn="ctr" fontAlgn="ctr"/>
                      <a:r>
                        <a:rPr lang="es-ES" sz="700" b="0" i="0" u="none" strike="noStrike">
                          <a:effectLst/>
                          <a:latin typeface="Arial" panose="020B0604020202020204" pitchFamily="34" charset="0"/>
                        </a:rPr>
                        <a:t>05/10/2018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157882383"/>
      </p:ext>
    </p:extLst>
  </p:cSld>
  <p:clrMapOvr>
    <a:masterClrMapping/>
  </p:clrMapOvr>
  <p:timing>
    <p:tnLst>
      <p:par>
        <p:cTn id="1" dur="indefinite" restart="never" nodeType="tmRoot"/>
      </p:par>
    </p:tnLst>
  </p:timing>
</p:sld>
</file>

<file path=ppt/slides/slide59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593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704386273"/>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20186000838032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20186000838042</a:t>
                      </a:r>
                    </a:p>
                  </a:txBody>
                  <a:tcPr marL="9525" marR="9525" marT="9525" marB="0" anchor="ctr"/>
                </a:tc>
                <a:tc>
                  <a:txBody>
                    <a:bodyPr/>
                    <a:lstStyle/>
                    <a:p>
                      <a:pPr algn="ctr" fontAlgn="ctr"/>
                      <a:r>
                        <a:rPr lang="es-ES" sz="650" b="0" i="0" u="none" strike="noStrike">
                          <a:effectLst/>
                          <a:latin typeface="Arial" panose="020B0604020202020204" pitchFamily="34" charset="0"/>
                        </a:rPr>
                        <a:t>05/10/2018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INFORMACION TRAMITE DE TRASLADO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20186000838122</a:t>
                      </a:r>
                    </a:p>
                  </a:txBody>
                  <a:tcPr marL="9525" marR="9525" marT="9525" marB="0" anchor="ctr"/>
                </a:tc>
                <a:tc>
                  <a:txBody>
                    <a:bodyPr/>
                    <a:lstStyle/>
                    <a:p>
                      <a:pPr algn="ctr" fontAlgn="ctr"/>
                      <a:r>
                        <a:rPr lang="es-ES" sz="650" b="0" i="0" u="none" strike="noStrike">
                          <a:effectLst/>
                          <a:latin typeface="Arial" panose="020B0604020202020204" pitchFamily="34" charset="0"/>
                        </a:rPr>
                        <a:t>06/10/2018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DE EVALUACION DEL DESEMPEÑO </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20186000838152</a:t>
                      </a:r>
                    </a:p>
                  </a:txBody>
                  <a:tcPr marL="9525" marR="9525" marT="9525" marB="0" anchor="ctr"/>
                </a:tc>
                <a:tc>
                  <a:txBody>
                    <a:bodyPr/>
                    <a:lstStyle/>
                    <a:p>
                      <a:pPr algn="ctr" fontAlgn="ctr"/>
                      <a:r>
                        <a:rPr lang="es-ES" sz="650" b="0" i="0" u="none" strike="noStrike">
                          <a:effectLst/>
                          <a:latin typeface="Arial" panose="020B0604020202020204" pitchFamily="34" charset="0"/>
                        </a:rPr>
                        <a:t>06/10/2018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ES" sz="650" b="0" i="0" u="none" strike="noStrike">
                          <a:effectLst/>
                          <a:latin typeface="Arial" panose="020B0604020202020204" pitchFamily="34" charset="0"/>
                        </a:rPr>
                        <a:t>20183010595131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20186000838212</a:t>
                      </a:r>
                    </a:p>
                  </a:txBody>
                  <a:tcPr marL="9525" marR="9525" marT="9525" marB="0" anchor="ctr"/>
                </a:tc>
                <a:tc>
                  <a:txBody>
                    <a:bodyPr/>
                    <a:lstStyle/>
                    <a:p>
                      <a:pPr algn="ctr" fontAlgn="ctr"/>
                      <a:r>
                        <a:rPr lang="es-ES" sz="650" b="0" i="0" u="none" strike="noStrike">
                          <a:effectLst/>
                          <a:latin typeface="Arial" panose="020B0604020202020204" pitchFamily="34" charset="0"/>
                        </a:rPr>
                        <a:t>06/10/2018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DE ADMINISTRACION DE  CARRERA ADMINISTRATIVA</a:t>
                      </a:r>
                    </a:p>
                  </a:txBody>
                  <a:tcPr marL="9525" marR="9525" marT="9525" marB="0" anchor="ctr"/>
                </a:tc>
                <a:tc>
                  <a:txBody>
                    <a:bodyPr/>
                    <a:lstStyle/>
                    <a:p>
                      <a:pPr algn="ctr" fontAlgn="ctr"/>
                      <a:r>
                        <a:rPr lang="es-ES" sz="650" b="0" i="0" u="none" strike="noStrike">
                          <a:effectLst/>
                          <a:latin typeface="Arial" panose="020B0604020202020204" pitchFamily="34" charset="0"/>
                        </a:rPr>
                        <a:t>SOLICITUD INFORMACIÓN DE CAPACITACIÓN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20186000838222</a:t>
                      </a:r>
                    </a:p>
                  </a:txBody>
                  <a:tcPr marL="9525" marR="9525" marT="9525" marB="0" anchor="ctr"/>
                </a:tc>
                <a:tc>
                  <a:txBody>
                    <a:bodyPr/>
                    <a:lstStyle/>
                    <a:p>
                      <a:pPr algn="ctr" fontAlgn="ctr"/>
                      <a:r>
                        <a:rPr lang="es-ES" sz="650" b="0" i="0" u="none" strike="noStrike">
                          <a:effectLst/>
                          <a:latin typeface="Arial" panose="020B0604020202020204" pitchFamily="34" charset="0"/>
                        </a:rPr>
                        <a:t>06/10/2018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20186000838232</a:t>
                      </a:r>
                    </a:p>
                  </a:txBody>
                  <a:tcPr marL="9525" marR="9525" marT="9525" marB="0" anchor="ctr"/>
                </a:tc>
                <a:tc>
                  <a:txBody>
                    <a:bodyPr/>
                    <a:lstStyle/>
                    <a:p>
                      <a:pPr algn="ctr" fontAlgn="ctr"/>
                      <a:r>
                        <a:rPr lang="es-ES" sz="650" b="0" i="0" u="none" strike="noStrike">
                          <a:effectLst/>
                          <a:latin typeface="Arial" panose="020B0604020202020204" pitchFamily="34" charset="0"/>
                        </a:rPr>
                        <a:t>06/10/2018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DRA. CARDOSO</a:t>
                      </a:r>
                    </a:p>
                  </a:txBody>
                  <a:tcPr marL="9525" marR="9525" marT="9525" marB="0" anchor="ctr"/>
                </a:tc>
                <a:tc>
                  <a:txBody>
                    <a:bodyPr/>
                    <a:lstStyle/>
                    <a:p>
                      <a:pPr algn="ctr" fontAlgn="ctr"/>
                      <a:r>
                        <a:rPr lang="es-ES" sz="650" b="0" i="0" u="none" strike="noStrike">
                          <a:effectLst/>
                          <a:latin typeface="Arial" panose="020B0604020202020204" pitchFamily="34" charset="0"/>
                        </a:rPr>
                        <a:t>RESPUESTA: RESPUESTA COMUNICACIÓN RADICADA</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173167804"/>
      </p:ext>
    </p:extLst>
  </p:cSld>
  <p:clrMapOvr>
    <a:masterClrMapping/>
  </p:clrMapOvr>
  <p:timing>
    <p:tnLst>
      <p:par>
        <p:cTn id="1" dur="indefinite" restart="never" nodeType="tmRoot"/>
      </p:par>
    </p:tnLst>
  </p:timing>
</p:sld>
</file>

<file path=ppt/slides/slide59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594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20186000838262</a:t>
                      </a:r>
                    </a:p>
                  </a:txBody>
                  <a:tcPr marL="9525" marR="9525" marT="9525" marB="0" anchor="ctr"/>
                </a:tc>
                <a:tc>
                  <a:txBody>
                    <a:bodyPr/>
                    <a:lstStyle/>
                    <a:p>
                      <a:pPr algn="ctr" fontAlgn="ctr"/>
                      <a:r>
                        <a:rPr lang="es-ES" sz="700" b="0" i="0" u="none" strike="noStrike">
                          <a:effectLst/>
                          <a:latin typeface="Arial" panose="020B0604020202020204" pitchFamily="34" charset="0"/>
                        </a:rPr>
                        <a:t>06/10/2018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20186000838282</a:t>
                      </a:r>
                    </a:p>
                  </a:txBody>
                  <a:tcPr marL="9525" marR="9525" marT="9525" marB="0" anchor="ctr"/>
                </a:tc>
                <a:tc>
                  <a:txBody>
                    <a:bodyPr/>
                    <a:lstStyle/>
                    <a:p>
                      <a:pPr algn="ctr" fontAlgn="ctr"/>
                      <a:r>
                        <a:rPr lang="es-ES" sz="700" b="0" i="0" u="none" strike="noStrike">
                          <a:effectLst/>
                          <a:latin typeface="Arial" panose="020B0604020202020204" pitchFamily="34" charset="0"/>
                        </a:rPr>
                        <a:t>06/10/2018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DE ADMINISTRACION DE  CARRERA ADMINISTRATIVA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436 SENA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20186000838292</a:t>
                      </a:r>
                    </a:p>
                  </a:txBody>
                  <a:tcPr marL="9525" marR="9525" marT="9525" marB="0" anchor="ctr"/>
                </a:tc>
                <a:tc>
                  <a:txBody>
                    <a:bodyPr/>
                    <a:lstStyle/>
                    <a:p>
                      <a:pPr algn="ctr" fontAlgn="ctr"/>
                      <a:r>
                        <a:rPr lang="es-ES" sz="700" b="0" i="0" u="none" strike="noStrike">
                          <a:effectLst/>
                          <a:latin typeface="Arial" panose="020B0604020202020204" pitchFamily="34" charset="0"/>
                        </a:rPr>
                        <a:t>06/10/2018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DE ADMINISTRACION DE  CARRERA ADMINISTRATIVA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20186000838302</a:t>
                      </a:r>
                    </a:p>
                  </a:txBody>
                  <a:tcPr marL="9525" marR="9525" marT="9525" marB="0" anchor="ctr"/>
                </a:tc>
                <a:tc>
                  <a:txBody>
                    <a:bodyPr/>
                    <a:lstStyle/>
                    <a:p>
                      <a:pPr algn="ctr" fontAlgn="ctr"/>
                      <a:r>
                        <a:rPr lang="es-ES" sz="700" b="0" i="0" u="none" strike="noStrike">
                          <a:effectLst/>
                          <a:latin typeface="Arial" panose="020B0604020202020204" pitchFamily="34" charset="0"/>
                        </a:rPr>
                        <a:t>06/10/2018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DE ADMINISTRACION DE  CARRERA ADMINISTRATIVA</a:t>
                      </a:r>
                    </a:p>
                  </a:txBody>
                  <a:tcPr marL="9525" marR="9525" marT="9525" marB="0" anchor="ctr"/>
                </a:tc>
                <a:tc>
                  <a:txBody>
                    <a:bodyPr/>
                    <a:lstStyle/>
                    <a:p>
                      <a:pPr algn="ctr" fontAlgn="ctr"/>
                      <a:r>
                        <a:rPr lang="es-ES" sz="700" b="0" i="0" u="none" strike="noStrike">
                          <a:effectLst/>
                          <a:latin typeface="Arial" panose="020B0604020202020204" pitchFamily="34" charset="0"/>
                        </a:rPr>
                        <a:t>SOLICITUD CAMBIO CORREO ELECTRONICO</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20186000838312</a:t>
                      </a:r>
                    </a:p>
                  </a:txBody>
                  <a:tcPr marL="9525" marR="9525" marT="9525" marB="0" anchor="ctr"/>
                </a:tc>
                <a:tc>
                  <a:txBody>
                    <a:bodyPr/>
                    <a:lstStyle/>
                    <a:p>
                      <a:pPr algn="ctr" fontAlgn="ctr"/>
                      <a:r>
                        <a:rPr lang="es-ES" sz="700" b="0" i="0" u="none" strike="noStrike">
                          <a:effectLst/>
                          <a:latin typeface="Arial" panose="020B0604020202020204" pitchFamily="34" charset="0"/>
                        </a:rPr>
                        <a:t>06/10/2018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20186000838322</a:t>
                      </a:r>
                    </a:p>
                  </a:txBody>
                  <a:tcPr marL="9525" marR="9525" marT="9525" marB="0" anchor="ctr"/>
                </a:tc>
                <a:tc>
                  <a:txBody>
                    <a:bodyPr/>
                    <a:lstStyle/>
                    <a:p>
                      <a:pPr algn="ctr" fontAlgn="ctr"/>
                      <a:r>
                        <a:rPr lang="es-ES" sz="700" b="0" i="0" u="none" strike="noStrike">
                          <a:effectLst/>
                          <a:latin typeface="Arial" panose="020B0604020202020204" pitchFamily="34" charset="0"/>
                        </a:rPr>
                        <a:t>06/10/2018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20186000838332</a:t>
                      </a:r>
                    </a:p>
                  </a:txBody>
                  <a:tcPr marL="9525" marR="9525" marT="9525" marB="0" anchor="ctr"/>
                </a:tc>
                <a:tc>
                  <a:txBody>
                    <a:bodyPr/>
                    <a:lstStyle/>
                    <a:p>
                      <a:pPr algn="ctr" fontAlgn="ctr"/>
                      <a:r>
                        <a:rPr lang="es-ES" sz="700" b="0" i="0" u="none" strike="noStrike">
                          <a:effectLst/>
                          <a:latin typeface="Arial" panose="020B0604020202020204" pitchFamily="34" charset="0"/>
                        </a:rPr>
                        <a:t>06/10/2018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112787570"/>
      </p:ext>
    </p:extLst>
  </p:cSld>
  <p:clrMapOvr>
    <a:masterClrMapping/>
  </p:clrMapOvr>
  <p:timing>
    <p:tnLst>
      <p:par>
        <p:cTn id="1" dur="indefinite" restart="never" nodeType="tmRoot"/>
      </p:par>
    </p:tnLst>
  </p:timing>
</p:sld>
</file>

<file path=ppt/slides/slide59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595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011071403"/>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smtClean="0">
                          <a:effectLst/>
                          <a:latin typeface="Arial" panose="020B0604020202020204" pitchFamily="34" charset="0"/>
                        </a:rPr>
                        <a:t>20186000838362</a:t>
                      </a:r>
                      <a:endParaRPr lang="es-ES" sz="650" b="0" i="0" u="none" strike="noStrike" dirty="0">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20186000838382</a:t>
                      </a:r>
                    </a:p>
                  </a:txBody>
                  <a:tcPr marL="9525" marR="9525" marT="9525" marB="0" anchor="ctr"/>
                </a:tc>
                <a:tc>
                  <a:txBody>
                    <a:bodyPr/>
                    <a:lstStyle/>
                    <a:p>
                      <a:pPr algn="ctr" fontAlgn="ctr"/>
                      <a:r>
                        <a:rPr lang="es-ES" sz="650" b="0" i="0" u="none" strike="noStrike">
                          <a:effectLst/>
                          <a:latin typeface="Arial" panose="020B0604020202020204" pitchFamily="34" charset="0"/>
                        </a:rPr>
                        <a:t>06/10/2018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20186000838472</a:t>
                      </a:r>
                    </a:p>
                  </a:txBody>
                  <a:tcPr marL="9525" marR="9525" marT="9525" marB="0" anchor="ctr"/>
                </a:tc>
                <a:tc>
                  <a:txBody>
                    <a:bodyPr/>
                    <a:lstStyle/>
                    <a:p>
                      <a:pPr algn="ctr" fontAlgn="ctr"/>
                      <a:r>
                        <a:rPr lang="es-ES" sz="650" b="0" i="0" u="none" strike="noStrike">
                          <a:effectLst/>
                          <a:latin typeface="Arial" panose="020B0604020202020204" pitchFamily="34" charset="0"/>
                        </a:rPr>
                        <a:t>06/10/2018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20186000838492</a:t>
                      </a:r>
                    </a:p>
                  </a:txBody>
                  <a:tcPr marL="9525" marR="9525" marT="9525" marB="0" anchor="ctr"/>
                </a:tc>
                <a:tc>
                  <a:txBody>
                    <a:bodyPr/>
                    <a:lstStyle/>
                    <a:p>
                      <a:pPr algn="ctr" fontAlgn="ctr"/>
                      <a:r>
                        <a:rPr lang="es-ES" sz="650" b="0" i="0" u="none" strike="noStrike">
                          <a:effectLst/>
                          <a:latin typeface="Arial" panose="020B0604020202020204" pitchFamily="34" charset="0"/>
                        </a:rPr>
                        <a:t>06/10/2018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 SOLICITUD DE DOCUMENTACIÓN</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20186000838502</a:t>
                      </a:r>
                    </a:p>
                  </a:txBody>
                  <a:tcPr marL="9525" marR="9525" marT="9525" marB="0" anchor="ctr"/>
                </a:tc>
                <a:tc>
                  <a:txBody>
                    <a:bodyPr/>
                    <a:lstStyle/>
                    <a:p>
                      <a:pPr algn="ctr" fontAlgn="ctr"/>
                      <a:r>
                        <a:rPr lang="es-ES" sz="650" b="0" i="0" u="none" strike="noStrike">
                          <a:effectLst/>
                          <a:latin typeface="Arial" panose="020B0604020202020204" pitchFamily="34" charset="0"/>
                        </a:rPr>
                        <a:t>06/10/2018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436 SENA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20186000838542</a:t>
                      </a:r>
                    </a:p>
                  </a:txBody>
                  <a:tcPr marL="9525" marR="9525" marT="9525" marB="0" anchor="ctr"/>
                </a:tc>
                <a:tc>
                  <a:txBody>
                    <a:bodyPr/>
                    <a:lstStyle/>
                    <a:p>
                      <a:pPr algn="ctr" fontAlgn="ctr"/>
                      <a:r>
                        <a:rPr lang="es-ES" sz="650" b="0" i="0" u="none" strike="noStrike">
                          <a:effectLst/>
                          <a:latin typeface="Arial" panose="020B0604020202020204" pitchFamily="34" charset="0"/>
                        </a:rPr>
                        <a:t>06/10/2018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20186000838552</a:t>
                      </a:r>
                    </a:p>
                  </a:txBody>
                  <a:tcPr marL="9525" marR="9525" marT="9525" marB="0" anchor="ctr"/>
                </a:tc>
                <a:tc>
                  <a:txBody>
                    <a:bodyPr/>
                    <a:lstStyle/>
                    <a:p>
                      <a:pPr algn="ctr" fontAlgn="ctr"/>
                      <a:r>
                        <a:rPr lang="es-ES" sz="650" b="0" i="0" u="none" strike="noStrike">
                          <a:effectLst/>
                          <a:latin typeface="Arial" panose="020B0604020202020204" pitchFamily="34" charset="0"/>
                        </a:rPr>
                        <a:t>06/10/2018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329078002"/>
      </p:ext>
    </p:extLst>
  </p:cSld>
  <p:clrMapOvr>
    <a:masterClrMapping/>
  </p:clrMapOvr>
  <p:timing>
    <p:tnLst>
      <p:par>
        <p:cTn id="1" dur="indefinite" restart="never" nodeType="tmRoot"/>
      </p:par>
    </p:tnLst>
  </p:timing>
</p:sld>
</file>

<file path=ppt/slides/slide59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596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24657025"/>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20186000838562</a:t>
                      </a:r>
                    </a:p>
                  </a:txBody>
                  <a:tcPr marL="9525" marR="9525" marT="9525" marB="0" anchor="ctr"/>
                </a:tc>
                <a:tc>
                  <a:txBody>
                    <a:bodyPr/>
                    <a:lstStyle/>
                    <a:p>
                      <a:pPr algn="ctr" fontAlgn="ctr"/>
                      <a:r>
                        <a:rPr lang="es-ES" sz="650" b="0" i="0" u="none" strike="noStrike">
                          <a:effectLst/>
                          <a:latin typeface="Arial" panose="020B0604020202020204" pitchFamily="34" charset="0"/>
                        </a:rPr>
                        <a:t>06/10/2018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OFICIO PRESIDENTE CNSC</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20182210580941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20186000838582</a:t>
                      </a:r>
                    </a:p>
                  </a:txBody>
                  <a:tcPr marL="9525" marR="9525" marT="9525" marB="0" anchor="ctr"/>
                </a:tc>
                <a:tc>
                  <a:txBody>
                    <a:bodyPr/>
                    <a:lstStyle/>
                    <a:p>
                      <a:pPr algn="ctr" fontAlgn="ctr"/>
                      <a:r>
                        <a:rPr lang="es-ES" sz="650" b="0" i="0" u="none" strike="noStrike">
                          <a:effectLst/>
                          <a:latin typeface="Arial" panose="020B0604020202020204" pitchFamily="34" charset="0"/>
                        </a:rPr>
                        <a:t>06/10/2018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20183200840572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CONSULTA POR INHABILIDAD EN EL DESEMPEÑO DE EN LA SECRETARIA DE INTREGARACION SOCIAL </a:t>
                      </a:r>
                    </a:p>
                  </a:txBody>
                  <a:tcPr marL="9525" marR="9525" marT="9525" marB="0" anchor="ctr"/>
                </a:tc>
                <a:tc>
                  <a:txBody>
                    <a:bodyPr/>
                    <a:lstStyle/>
                    <a:p>
                      <a:pPr algn="ctr" fontAlgn="ctr"/>
                      <a:r>
                        <a:rPr lang="es-ES" sz="650" b="0" i="0" u="none" strike="noStrike">
                          <a:effectLst/>
                          <a:latin typeface="Arial" panose="020B0604020202020204" pitchFamily="34" charset="0"/>
                        </a:rPr>
                        <a:t>31/10/2018</a:t>
                      </a:r>
                    </a:p>
                  </a:txBody>
                  <a:tcPr marL="9525" marR="9525" marT="9525" marB="0" anchor="ctr"/>
                </a:tc>
                <a:tc>
                  <a:txBody>
                    <a:bodyPr/>
                    <a:lstStyle/>
                    <a:p>
                      <a:pPr algn="ctr" fontAlgn="ctr"/>
                      <a:r>
                        <a:rPr lang="es-ES" sz="650" b="0" i="0" u="none" strike="noStrike">
                          <a:effectLst/>
                          <a:latin typeface="Arial" panose="020B0604020202020204" pitchFamily="34" charset="0"/>
                        </a:rPr>
                        <a:t>20182010611121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20186000838632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URGENTE - CLAVE  COMISIÓN DE PERSONAL</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ES" sz="650" b="0" i="0" u="none" strike="noStrike">
                          <a:effectLst/>
                          <a:latin typeface="Arial" panose="020B0604020202020204" pitchFamily="34" charset="0"/>
                        </a:rPr>
                        <a:t>20185000589251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20186000838662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650" b="0" i="0" u="none" strike="noStrike">
                          <a:effectLst/>
                          <a:latin typeface="Arial" panose="020B0604020202020204" pitchFamily="34" charset="0"/>
                        </a:rPr>
                        <a:t>ERROR INGRESO A 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20186000838672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20186000838682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64124853"/>
      </p:ext>
    </p:extLst>
  </p:cSld>
  <p:clrMapOvr>
    <a:masterClrMapping/>
  </p:clrMapOvr>
  <p:timing>
    <p:tnLst>
      <p:par>
        <p:cTn id="1" dur="indefinite" restart="never" nodeType="tmRoot"/>
      </p:par>
    </p:tnLst>
  </p:timing>
</p:sld>
</file>

<file path=ppt/slides/slide59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597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31351204"/>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20186000838732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ES" sz="650" b="0" i="0" u="none" strike="noStrike">
                          <a:effectLst/>
                          <a:latin typeface="Arial" panose="020B0604020202020204" pitchFamily="34" charset="0"/>
                        </a:rPr>
                        <a:t>20182130589871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20186000838742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20186000838752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427-2016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20186000838772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20186000838792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ERROR INGRESO A 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20186000838802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EXPEDICION ACTO ADMINISTRATIVO PARA CANCELACION DE VALOR DEL CARGO DE CARRERA DE LA PERSONERIA MUNICIPAL DE PROVIDENCIA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20186000838822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397041467"/>
      </p:ext>
    </p:extLst>
  </p:cSld>
  <p:clrMapOvr>
    <a:masterClrMapping/>
  </p:clrMapOvr>
  <p:timing>
    <p:tnLst>
      <p:par>
        <p:cTn id="1" dur="indefinite" restart="never" nodeType="tmRoot"/>
      </p:par>
    </p:tnLst>
  </p:timing>
</p:sld>
</file>

<file path=ppt/slides/slide59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598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922474807"/>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20186000838842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FALTA DE INFORMACION - CONVCATORIA 426 </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20186000838852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20186000838862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20182210575621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20186000838872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NOTIFICACIONES</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20186000838882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NOTIFICACIONES</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20186000838892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DIRECCIÓN DE APOYO CORPORATIVO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20186000838902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212950930"/>
      </p:ext>
    </p:extLst>
  </p:cSld>
  <p:clrMapOvr>
    <a:masterClrMapping/>
  </p:clrMapOvr>
  <p:timing>
    <p:tnLst>
      <p:par>
        <p:cTn id="1" dur="indefinite" restart="never" nodeType="tmRoot"/>
      </p:par>
    </p:tnLst>
  </p:timing>
</p:sld>
</file>

<file path=ppt/slides/slide59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599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20186000838912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 ORTEGA</a:t>
                      </a:r>
                    </a:p>
                  </a:txBody>
                  <a:tcPr marL="9525" marR="9525" marT="9525" marB="0" anchor="ctr"/>
                </a:tc>
                <a:tc>
                  <a:txBody>
                    <a:bodyPr/>
                    <a:lstStyle/>
                    <a:p>
                      <a:pPr algn="ctr" fontAlgn="ctr"/>
                      <a:r>
                        <a:rPr lang="es-ES" sz="700" b="0" i="0" u="none" strike="noStrike">
                          <a:effectLst/>
                          <a:latin typeface="Arial" panose="020B0604020202020204" pitchFamily="34" charset="0"/>
                        </a:rPr>
                        <a:t>RESPUESTA A RECURSO DE APELACION</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20186000838962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REQUERIMIENTO DE CONSTACIAS DE EJECUTORIA SED</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ES" sz="700" b="0" i="0" u="none" strike="noStrike">
                          <a:effectLst/>
                          <a:latin typeface="Arial" panose="020B0604020202020204" pitchFamily="34" charset="0"/>
                        </a:rPr>
                        <a:t>20183010596911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20186000838972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REQUERIMIENTO DE RESOLUCIÓN Y CONSTANCIAS DE EJECUTORIA SED</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20186000838982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DIRECCIÓN DE APOYO CORPORATIVO</a:t>
                      </a:r>
                    </a:p>
                  </a:txBody>
                  <a:tcPr marL="9525" marR="9525" marT="9525" marB="0" anchor="ctr"/>
                </a:tc>
                <a:tc>
                  <a:txBody>
                    <a:bodyPr/>
                    <a:lstStyle/>
                    <a:p>
                      <a:pPr algn="ctr" fontAlgn="ctr"/>
                      <a:r>
                        <a:rPr lang="es-ES" sz="700" b="0" i="0" u="none" strike="noStrike">
                          <a:effectLst/>
                          <a:latin typeface="Arial" panose="020B0604020202020204" pitchFamily="34" charset="0"/>
                        </a:rPr>
                        <a:t>RESOLUCION No.20182310125785 DEL 10-09-2018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20186000839022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20186000839032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700" b="0" i="0" u="none" strike="noStrike">
                          <a:effectLst/>
                          <a:latin typeface="Arial" panose="020B0604020202020204" pitchFamily="34" charset="0"/>
                        </a:rPr>
                        <a:t>RESPUESTA SOLICITUD - INFORMACION</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ES" sz="700" b="0" i="0" u="none" strike="noStrike">
                          <a:effectLst/>
                          <a:latin typeface="Arial" panose="020B0604020202020204" pitchFamily="34" charset="0"/>
                        </a:rPr>
                        <a:t>20182020590561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20186000839042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DE ADMINISTRACION DE  CARRERA ADMINISTRATIVA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759595139"/>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151848139"/>
              </p:ext>
            </p:extLst>
          </p:nvPr>
        </p:nvGraphicFramePr>
        <p:xfrm>
          <a:off x="539551" y="1340767"/>
          <a:ext cx="8208913" cy="4752526"/>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4079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a:effectLst/>
                          <a:latin typeface="Arial" panose="020B0604020202020204" pitchFamily="34" charset="0"/>
                          <a:cs typeface="Arial" panose="020B0604020202020204" pitchFamily="34" charset="0"/>
                        </a:rPr>
                        <a:t>TÉRMINO PARA RESPONDER (DÍAS HÁBILES)</a:t>
                      </a:r>
                      <a:endParaRPr lang="es-CO"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340798">
                <a:tc>
                  <a:txBody>
                    <a:bodyPr/>
                    <a:lstStyle/>
                    <a:p>
                      <a:pPr algn="ctr" fontAlgn="ctr"/>
                      <a:r>
                        <a:rPr lang="es-ES" sz="700" b="0" i="0" u="none" strike="noStrike" dirty="0">
                          <a:solidFill>
                            <a:srgbClr val="000000"/>
                          </a:solidFill>
                          <a:effectLst/>
                          <a:latin typeface="Arial" panose="020B0604020202020204" pitchFamily="34" charset="0"/>
                        </a:rPr>
                        <a:t>201810010057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201810010057</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201810010058</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201810010059</a:t>
                      </a:r>
                    </a:p>
                  </a:txBody>
                  <a:tcPr marL="9525" marR="9525" marT="9525" marB="0" anchor="ctr"/>
                </a:tc>
              </a:tr>
              <a:tr h="501874">
                <a:tc>
                  <a:txBody>
                    <a:bodyPr/>
                    <a:lstStyle/>
                    <a:p>
                      <a:pPr algn="ctr" fontAlgn="ctr"/>
                      <a:r>
                        <a:rPr lang="es-ES" sz="700" b="0" i="0" u="none" strike="noStrike">
                          <a:solidFill>
                            <a:srgbClr val="000000"/>
                          </a:solidFill>
                          <a:effectLst/>
                          <a:latin typeface="Arial" panose="020B0604020202020204" pitchFamily="34" charset="0"/>
                        </a:rPr>
                        <a:t>201810010060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201810010060</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201810010061</a:t>
                      </a:r>
                    </a:p>
                  </a:txBody>
                  <a:tcPr marL="9525" marR="9525" marT="9525" marB="0" anchor="ctr"/>
                </a:tc>
              </a:tr>
              <a:tr h="501874">
                <a:tc>
                  <a:txBody>
                    <a:bodyPr/>
                    <a:lstStyle/>
                    <a:p>
                      <a:pPr algn="ctr" fontAlgn="ctr"/>
                      <a:r>
                        <a:rPr lang="es-ES" sz="700" b="0" i="0" u="none" strike="noStrike">
                          <a:solidFill>
                            <a:srgbClr val="000000"/>
                          </a:solidFill>
                          <a:effectLst/>
                          <a:latin typeface="Arial" panose="020B0604020202020204" pitchFamily="34" charset="0"/>
                        </a:rPr>
                        <a:t>201810010062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201810010062</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201810010063</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201810010064</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201810010065</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201810010066</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201810010067</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Felicitación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201810010068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6</a:t>
            </a:fld>
            <a:endParaRPr lang="es-CO"/>
          </a:p>
        </p:txBody>
      </p:sp>
    </p:spTree>
    <p:extLst>
      <p:ext uri="{BB962C8B-B14F-4D97-AF65-F5344CB8AC3E}">
        <p14:creationId xmlns:p14="http://schemas.microsoft.com/office/powerpoint/2010/main" val="3706585440"/>
      </p:ext>
    </p:extLst>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94232463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201810100039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201810100045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201810100046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201810100047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201810100048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201810100054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60</a:t>
            </a:fld>
            <a:endParaRPr lang="es-CO"/>
          </a:p>
        </p:txBody>
      </p:sp>
    </p:spTree>
    <p:extLst>
      <p:ext uri="{BB962C8B-B14F-4D97-AF65-F5344CB8AC3E}">
        <p14:creationId xmlns:p14="http://schemas.microsoft.com/office/powerpoint/2010/main" val="364388927"/>
      </p:ext>
    </p:extLst>
  </p:cSld>
  <p:clrMapOvr>
    <a:masterClrMapping/>
  </p:clrMapOvr>
  <p:timing>
    <p:tnLst>
      <p:par>
        <p:cTn id="1" dur="indefinite" restart="never" nodeType="tmRoot"/>
      </p:par>
    </p:tnLst>
  </p:timing>
</p:sld>
</file>

<file path=ppt/slides/slide60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600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764674401"/>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20186000839062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RECUPERAR USUARIO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20186000839072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RESOLUCION No.20182310125785 DEL 10-09-2018</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20186000839092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INFORMACIÓN EVAL. PARCIAL SEM 2018 - 2019</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20186000839112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RESPUESTA RADICADO N. 20181700496161 DE 05/09/2017</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20181700577741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20186000839132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ES" sz="650" b="0" i="0" u="none" strike="noStrike">
                          <a:effectLst/>
                          <a:latin typeface="Arial" panose="020B0604020202020204" pitchFamily="34" charset="0"/>
                        </a:rPr>
                        <a:t>20184000576171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20186000839152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20186000839162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719282308"/>
      </p:ext>
    </p:extLst>
  </p:cSld>
  <p:clrMapOvr>
    <a:masterClrMapping/>
  </p:clrMapOvr>
  <p:timing>
    <p:tnLst>
      <p:par>
        <p:cTn id="1" dur="indefinite" restart="never" nodeType="tmRoot"/>
      </p:par>
    </p:tnLst>
  </p:timing>
</p:sld>
</file>

<file path=ppt/slides/slide60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601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874990794"/>
              </p:ext>
            </p:extLst>
          </p:nvPr>
        </p:nvGraphicFramePr>
        <p:xfrm>
          <a:off x="539552" y="1268761"/>
          <a:ext cx="8208913" cy="484129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20186000839172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20186000839212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b"/>
                      <a:r>
                        <a:rPr lang="es-ES" sz="700" b="0" i="0" u="none" strike="noStrike">
                          <a:effectLst/>
                          <a:latin typeface="Arial" panose="020B0604020202020204" pitchFamily="34" charset="0"/>
                        </a:rPr>
                        <a:t>20186000839242</a:t>
                      </a:r>
                    </a:p>
                  </a:txBody>
                  <a:tcPr marL="9525" marR="9525" marT="9525" marB="0" anchor="ctr"/>
                </a:tc>
                <a:tc>
                  <a:txBody>
                    <a:bodyPr/>
                    <a:lstStyle/>
                    <a:p>
                      <a:pPr algn="ctr" fontAlgn="b"/>
                      <a:r>
                        <a:rPr lang="es-ES" sz="700" b="0" i="0" u="none" strike="noStrike">
                          <a:effectLst/>
                          <a:latin typeface="Arial" panose="020B0604020202020204" pitchFamily="34" charset="0"/>
                        </a:rPr>
                        <a:t>08/10/2018</a:t>
                      </a:r>
                    </a:p>
                  </a:txBody>
                  <a:tcPr marL="9525" marR="9525" marT="9525" marB="0" anchor="ctr"/>
                </a:tc>
                <a:tc>
                  <a:txBody>
                    <a:bodyPr/>
                    <a:lstStyle/>
                    <a:p>
                      <a:pPr algn="ctr" fontAlgn="b"/>
                      <a:r>
                        <a:rPr lang="es-ES" sz="700" b="0" i="0" u="none" strike="noStrike">
                          <a:effectLst/>
                          <a:latin typeface="Arial" panose="020B0604020202020204" pitchFamily="34" charset="0"/>
                        </a:rPr>
                        <a:t>CONCEPTOS</a:t>
                      </a:r>
                    </a:p>
                  </a:txBody>
                  <a:tcPr marL="9525" marR="9525" marT="9525" marB="0" anchor="ctr"/>
                </a:tc>
                <a:tc>
                  <a:txBody>
                    <a:bodyPr/>
                    <a:lstStyle/>
                    <a:p>
                      <a:pPr algn="ctr" fontAlgn="b"/>
                      <a:r>
                        <a:rPr lang="es-ES" sz="700" b="0" i="0" u="none" strike="noStrike">
                          <a:effectLst/>
                          <a:latin typeface="Arial" panose="020B0604020202020204" pitchFamily="34" charset="0"/>
                        </a:rPr>
                        <a:t>30</a:t>
                      </a:r>
                    </a:p>
                  </a:txBody>
                  <a:tcPr marL="9525" marR="9525" marT="9525" marB="0" anchor="ctr"/>
                </a:tc>
                <a:tc>
                  <a:txBody>
                    <a:bodyPr/>
                    <a:lstStyle/>
                    <a:p>
                      <a:pPr algn="ctr" fontAlgn="b"/>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b"/>
                      <a:r>
                        <a:rPr lang="es-ES" sz="700" b="0" i="0" u="none" strike="noStrike">
                          <a:effectLst/>
                          <a:latin typeface="Arial" panose="020B0604020202020204" pitchFamily="34" charset="0"/>
                        </a:rPr>
                        <a:t>SOLICITUD CONCEPTO </a:t>
                      </a:r>
                    </a:p>
                  </a:txBody>
                  <a:tcPr marL="9525" marR="9525" marT="9525" marB="0" anchor="ctr"/>
                </a:tc>
                <a:tc>
                  <a:txBody>
                    <a:bodyPr/>
                    <a:lstStyle/>
                    <a:p>
                      <a:pPr algn="ctr" fontAlgn="b"/>
                      <a:r>
                        <a:rPr lang="es-ES" sz="700" b="0" i="0" u="none" strike="noStrike">
                          <a:effectLst/>
                          <a:latin typeface="Arial" panose="020B0604020202020204" pitchFamily="34" charset="0"/>
                        </a:rPr>
                        <a:t>27/12/2018</a:t>
                      </a:r>
                    </a:p>
                  </a:txBody>
                  <a:tcPr marL="9525" marR="9525" marT="9525" marB="0" anchor="ctr"/>
                </a:tc>
                <a:tc>
                  <a:txBody>
                    <a:bodyPr/>
                    <a:lstStyle/>
                    <a:p>
                      <a:pPr algn="ctr" fontAlgn="b"/>
                      <a:r>
                        <a:rPr lang="es-ES" sz="700" b="0" i="0" u="none" strike="noStrike">
                          <a:effectLst/>
                          <a:latin typeface="Arial" panose="020B0604020202020204" pitchFamily="34" charset="0"/>
                        </a:rPr>
                        <a:t>20182000695821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20186000839282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20186000839312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CAMBIO CORREO ELECTRONICO</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20186000839322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COADYUVANCIA - GERMAN ORLANDO JAIMES MUÑOZ  - CONVOCATORIA 436 DE 2017 -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20186000839332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139382029"/>
      </p:ext>
    </p:extLst>
  </p:cSld>
  <p:clrMapOvr>
    <a:masterClrMapping/>
  </p:clrMapOvr>
  <p:timing>
    <p:tnLst>
      <p:par>
        <p:cTn id="1" dur="indefinite" restart="never" nodeType="tmRoot"/>
      </p:par>
    </p:tnLst>
  </p:timing>
</p:sld>
</file>

<file path=ppt/slides/slide60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602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20186000839352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20186000839372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20186000839412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9 -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REMISION DERECHO DE PETICION - CONVOCATORIA 507 A 591  - CUNDINAMARCA</a:t>
                      </a:r>
                    </a:p>
                  </a:txBody>
                  <a:tcPr marL="9525" marR="9525" marT="9525" marB="0" anchor="ctr"/>
                </a:tc>
                <a:tc>
                  <a:txBody>
                    <a:bodyPr/>
                    <a:lstStyle/>
                    <a:p>
                      <a:pPr algn="ctr" fontAlgn="ctr"/>
                      <a:r>
                        <a:rPr lang="es-ES" sz="700" b="0" i="0" u="none" strike="noStrike">
                          <a:effectLst/>
                          <a:latin typeface="Arial" panose="020B0604020202020204" pitchFamily="34" charset="0"/>
                        </a:rPr>
                        <a:t>24/10/2018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20182210601911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20186000839422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20186000839472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700" b="0" i="0" u="none" strike="noStrike">
                          <a:effectLst/>
                          <a:latin typeface="Arial" panose="020B0604020202020204" pitchFamily="34" charset="0"/>
                        </a:rPr>
                        <a:t>CONTESTACION OFICIO 20182320496381 - </a:t>
                      </a:r>
                    </a:p>
                  </a:txBody>
                  <a:tcPr marL="9525" marR="9525" marT="9525" marB="0" anchor="ctr"/>
                </a:tc>
                <a:tc>
                  <a:txBody>
                    <a:bodyPr/>
                    <a:lstStyle/>
                    <a:p>
                      <a:pPr algn="ctr" fontAlgn="ctr"/>
                      <a:r>
                        <a:rPr lang="es-ES" sz="700" b="0" i="0" u="none" strike="noStrike">
                          <a:effectLst/>
                          <a:latin typeface="Arial" panose="020B0604020202020204" pitchFamily="34" charset="0"/>
                        </a:rPr>
                        <a:t>01/11/2018</a:t>
                      </a:r>
                    </a:p>
                  </a:txBody>
                  <a:tcPr marL="9525" marR="9525" marT="9525" marB="0" anchor="ctr"/>
                </a:tc>
                <a:tc>
                  <a:txBody>
                    <a:bodyPr/>
                    <a:lstStyle/>
                    <a:p>
                      <a:pPr algn="ctr" fontAlgn="ctr"/>
                      <a:r>
                        <a:rPr lang="es-ES" sz="700" b="0" i="0" u="none" strike="noStrike">
                          <a:effectLst/>
                          <a:latin typeface="Arial" panose="020B0604020202020204" pitchFamily="34" charset="0"/>
                        </a:rPr>
                        <a:t>20182320614811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20186000839512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DE INETRES PARTICULAR - CONVOCATORIA 436 DE 2017</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20186000839532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544304730"/>
      </p:ext>
    </p:extLst>
  </p:cSld>
  <p:clrMapOvr>
    <a:masterClrMapping/>
  </p:clrMapOvr>
  <p:timing>
    <p:tnLst>
      <p:par>
        <p:cTn id="1" dur="indefinite" restart="never" nodeType="tmRoot"/>
      </p:par>
    </p:tnLst>
  </p:timing>
</p:sld>
</file>

<file path=ppt/slides/slide60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603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078078412"/>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20186000839622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DERECHO DE PETICION - SOLICITUDS DE INFORMACION - CONVOCATORIA 435 DE 2016</a:t>
                      </a:r>
                    </a:p>
                  </a:txBody>
                  <a:tcPr marL="9525" marR="9525" marT="9525" marB="0" anchor="ctr"/>
                </a:tc>
                <a:tc>
                  <a:txBody>
                    <a:bodyPr/>
                    <a:lstStyle/>
                    <a:p>
                      <a:pPr algn="ctr" fontAlgn="ctr"/>
                      <a:r>
                        <a:rPr lang="es-ES" sz="650" b="0" i="0" u="none" strike="noStrike">
                          <a:effectLst/>
                          <a:latin typeface="Arial" panose="020B0604020202020204" pitchFamily="34" charset="0"/>
                        </a:rPr>
                        <a:t>30/10/2018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20182210610541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20186000839652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650" b="0" i="0" u="none" strike="noStrike">
                          <a:effectLst/>
                          <a:latin typeface="Arial" panose="020B0604020202020204" pitchFamily="34" charset="0"/>
                        </a:rPr>
                        <a:t>OFICIO CON COPIA A CNSC</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20186000839662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RECUPERAR CONTRASEÑA 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20186000839702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RADICADO 20186000754442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20181700583991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20186000839712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20186000839772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20186000839782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RECUPERAR CONTRASEÑA 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238567252"/>
      </p:ext>
    </p:extLst>
  </p:cSld>
  <p:clrMapOvr>
    <a:masterClrMapping/>
  </p:clrMapOvr>
  <p:timing>
    <p:tnLst>
      <p:par>
        <p:cTn id="1" dur="indefinite" restart="never" nodeType="tmRoot"/>
      </p:par>
    </p:tnLst>
  </p:timing>
</p:sld>
</file>

<file path=ppt/slides/slide60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604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5075951"/>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20186000839792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20186000839802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20186000839832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20186000839852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CAMBIO DE CORREO ELECTRONICO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20186000839892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20186000839912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INSCRIPCION-SIMO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20186000839932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CAMBIO DE CORREO ELECTRONICO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454312190"/>
      </p:ext>
    </p:extLst>
  </p:cSld>
  <p:clrMapOvr>
    <a:masterClrMapping/>
  </p:clrMapOvr>
  <p:timing>
    <p:tnLst>
      <p:par>
        <p:cTn id="1" dur="indefinite" restart="never" nodeType="tmRoot"/>
      </p:par>
    </p:tnLst>
  </p:timing>
</p:sld>
</file>

<file path=ppt/slides/slide60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605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570028878"/>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20186000839942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INPEC</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20186000840062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20186000840112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20186000840122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20186000840142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20186000840152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20186000840162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602819004"/>
      </p:ext>
    </p:extLst>
  </p:cSld>
  <p:clrMapOvr>
    <a:masterClrMapping/>
  </p:clrMapOvr>
  <p:timing>
    <p:tnLst>
      <p:par>
        <p:cTn id="1" dur="indefinite" restart="never" nodeType="tmRoot"/>
      </p:par>
    </p:tnLst>
  </p:timing>
</p:sld>
</file>

<file path=ppt/slides/slide60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606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549570485"/>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20186000840192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20186000840252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RESPUESTA RAD. 20185000531761</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20186000840282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CONVOCATORIAS</a:t>
                      </a:r>
                    </a:p>
                  </a:txBody>
                  <a:tcPr marL="9525" marR="9525" marT="9525" marB="0" anchor="ctr"/>
                </a:tc>
                <a:tc>
                  <a:txBody>
                    <a:bodyPr/>
                    <a:lstStyle/>
                    <a:p>
                      <a:pPr algn="ctr" fontAlgn="ctr"/>
                      <a:r>
                        <a:rPr lang="es-ES" sz="650" b="0" i="0" u="none" strike="noStrike">
                          <a:effectLst/>
                          <a:latin typeface="Arial" panose="020B0604020202020204" pitchFamily="34" charset="0"/>
                        </a:rPr>
                        <a:t>29/10/2018</a:t>
                      </a:r>
                    </a:p>
                  </a:txBody>
                  <a:tcPr marL="9525" marR="9525" marT="9525" marB="0" anchor="ctr"/>
                </a:tc>
                <a:tc>
                  <a:txBody>
                    <a:bodyPr/>
                    <a:lstStyle/>
                    <a:p>
                      <a:pPr algn="ctr" fontAlgn="ctr"/>
                      <a:r>
                        <a:rPr lang="es-ES" sz="650" b="0" i="0" u="none" strike="noStrike">
                          <a:effectLst/>
                          <a:latin typeface="Arial" panose="020B0604020202020204" pitchFamily="34" charset="0"/>
                        </a:rPr>
                        <a:t>20182020609811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20186000840302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 ORTEGA</a:t>
                      </a:r>
                    </a:p>
                  </a:txBody>
                  <a:tcPr marL="9525" marR="9525" marT="9525" marB="0" anchor="ctr"/>
                </a:tc>
                <a:tc>
                  <a:txBody>
                    <a:bodyPr/>
                    <a:lstStyle/>
                    <a:p>
                      <a:pPr algn="ctr" fontAlgn="ctr"/>
                      <a:r>
                        <a:rPr lang="es-CO" sz="650" b="0" i="0" u="none" strike="noStrike">
                          <a:effectLst/>
                          <a:latin typeface="Arial" panose="020B0604020202020204" pitchFamily="34" charset="0"/>
                        </a:rPr>
                        <a:t>NULIDAD Y RESTABLECIMIENTO DEL DERECHO </a:t>
                      </a:r>
                      <a:br>
                        <a:rPr lang="es-CO" sz="650" b="0" i="0" u="none" strike="noStrike">
                          <a:effectLst/>
                          <a:latin typeface="Arial" panose="020B0604020202020204" pitchFamily="34" charset="0"/>
                        </a:rPr>
                      </a:br>
                      <a:r>
                        <a:rPr lang="es-CO" sz="650" b="0" i="0" u="none" strike="noStrike">
                          <a:effectLst/>
                          <a:latin typeface="Arial" panose="020B0604020202020204" pitchFamily="34" charset="0"/>
                        </a:rPr>
                        <a:t>EXPEDIENTE N. 201800233</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20186000840312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PRESENTACIÓN DE PRUEBAS</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20182210576461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20186000840332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NULIDAD Y RESTABLECIMIENTO DEL DERECHO </a:t>
                      </a:r>
                      <a:br>
                        <a:rPr lang="es-CO" sz="650" b="0" i="0" u="none" strike="noStrike">
                          <a:effectLst/>
                          <a:latin typeface="Arial" panose="020B0604020202020204" pitchFamily="34" charset="0"/>
                        </a:rPr>
                      </a:br>
                      <a:r>
                        <a:rPr lang="es-CO" sz="650" b="0" i="0" u="none" strike="noStrike">
                          <a:effectLst/>
                          <a:latin typeface="Arial" panose="020B0604020202020204" pitchFamily="34" charset="0"/>
                        </a:rPr>
                        <a:t>EXPEDIENTE N. 201800280</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20186000840432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435-2016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049687081"/>
      </p:ext>
    </p:extLst>
  </p:cSld>
  <p:clrMapOvr>
    <a:masterClrMapping/>
  </p:clrMapOvr>
  <p:timing>
    <p:tnLst>
      <p:par>
        <p:cTn id="1" dur="indefinite" restart="never" nodeType="tmRoot"/>
      </p:par>
    </p:tnLst>
  </p:timing>
</p:sld>
</file>

<file path=ppt/slides/slide60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607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635898662"/>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20186000840462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20186000840472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INPEC</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20186000840482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AUTO 20182020012974</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ES" sz="650" b="0" i="0" u="none" strike="noStrike">
                          <a:effectLst/>
                          <a:latin typeface="Arial" panose="020B0604020202020204" pitchFamily="34" charset="0"/>
                        </a:rPr>
                        <a:t>20182020573871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20186000840492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20186000840502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INPEC</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20186000840512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NULIDAD Y RESTABLECIMIENTO - CONVOCATORIA NACION</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20186000840532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765734949"/>
      </p:ext>
    </p:extLst>
  </p:cSld>
  <p:clrMapOvr>
    <a:masterClrMapping/>
  </p:clrMapOvr>
  <p:timing>
    <p:tnLst>
      <p:par>
        <p:cTn id="1" dur="indefinite" restart="never" nodeType="tmRoot"/>
      </p:par>
    </p:tnLst>
  </p:timing>
</p:sld>
</file>

<file path=ppt/slides/slide60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608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885904233"/>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20186000840542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RESOLUCION 20182330125995</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20186000840582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RESPUESTA AL OFICIO RADICADO N. 20182010537321 </a:t>
                      </a:r>
                    </a:p>
                  </a:txBody>
                  <a:tcPr marL="9525" marR="9525" marT="9525" marB="0" anchor="ctr"/>
                </a:tc>
                <a:tc>
                  <a:txBody>
                    <a:bodyPr/>
                    <a:lstStyle/>
                    <a:p>
                      <a:pPr algn="ctr" fontAlgn="ctr"/>
                      <a:r>
                        <a:rPr lang="es-ES" sz="650" b="0" i="0" u="none" strike="noStrike">
                          <a:effectLst/>
                          <a:latin typeface="Arial" panose="020B0604020202020204" pitchFamily="34" charset="0"/>
                        </a:rPr>
                        <a:t>13/11/2018</a:t>
                      </a:r>
                    </a:p>
                  </a:txBody>
                  <a:tcPr marL="9525" marR="9525" marT="9525" marB="0" anchor="ctr"/>
                </a:tc>
                <a:tc>
                  <a:txBody>
                    <a:bodyPr/>
                    <a:lstStyle/>
                    <a:p>
                      <a:pPr algn="ctr" fontAlgn="ctr"/>
                      <a:r>
                        <a:rPr lang="es-ES" sz="650" b="0" i="0" u="none" strike="noStrike">
                          <a:effectLst/>
                          <a:latin typeface="Arial" panose="020B0604020202020204" pitchFamily="34" charset="0"/>
                        </a:rPr>
                        <a:t>20182010631021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20186000840592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20186000840652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428</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20186000840682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20186000840702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NULIDAD Y RESTABLECIMIENTO - CONVOCATORIA NACION</a:t>
                      </a:r>
                    </a:p>
                  </a:txBody>
                  <a:tcPr marL="9525" marR="9525" marT="9525" marB="0" anchor="ctr"/>
                </a:tc>
                <a:tc>
                  <a:txBody>
                    <a:bodyPr/>
                    <a:lstStyle/>
                    <a:p>
                      <a:pPr algn="ctr" fontAlgn="ctr"/>
                      <a:r>
                        <a:rPr lang="es-ES" sz="650" b="0" i="0" u="none" strike="noStrike">
                          <a:effectLst/>
                          <a:latin typeface="Arial" panose="020B0604020202020204" pitchFamily="34" charset="0"/>
                        </a:rPr>
                        <a:t>13/11/2018</a:t>
                      </a:r>
                    </a:p>
                  </a:txBody>
                  <a:tcPr marL="9525" marR="9525" marT="9525" marB="0" anchor="ctr"/>
                </a:tc>
                <a:tc>
                  <a:txBody>
                    <a:bodyPr/>
                    <a:lstStyle/>
                    <a:p>
                      <a:pPr algn="ctr" fontAlgn="ctr"/>
                      <a:r>
                        <a:rPr lang="es-ES" sz="650" b="0" i="0" u="none" strike="noStrike">
                          <a:effectLst/>
                          <a:latin typeface="Arial" panose="020B0604020202020204" pitchFamily="34" charset="0"/>
                        </a:rPr>
                        <a:t>20181400632951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20186000840722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622052592"/>
      </p:ext>
    </p:extLst>
  </p:cSld>
  <p:clrMapOvr>
    <a:masterClrMapping/>
  </p:clrMapOvr>
  <p:timing>
    <p:tnLst>
      <p:par>
        <p:cTn id="1" dur="indefinite" restart="never" nodeType="tmRoot"/>
      </p:par>
    </p:tnLst>
  </p:timing>
</p:sld>
</file>

<file path=ppt/slides/slide60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609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20186000840742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20186000840762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427-2016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20186000840782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NULIDAD Y RESTABLECIMIENTO - CONVOCATORIA NACION</a:t>
                      </a:r>
                    </a:p>
                  </a:txBody>
                  <a:tcPr marL="9525" marR="9525" marT="9525" marB="0" anchor="ctr"/>
                </a:tc>
                <a:tc>
                  <a:txBody>
                    <a:bodyPr/>
                    <a:lstStyle/>
                    <a:p>
                      <a:pPr algn="ctr" fontAlgn="ctr"/>
                      <a:r>
                        <a:rPr lang="es-ES" sz="700" b="0" i="0" u="none" strike="noStrike">
                          <a:effectLst/>
                          <a:latin typeface="Arial" panose="020B0604020202020204" pitchFamily="34" charset="0"/>
                        </a:rPr>
                        <a:t>26/11/2018</a:t>
                      </a:r>
                    </a:p>
                  </a:txBody>
                  <a:tcPr marL="9525" marR="9525" marT="9525" marB="0" anchor="ctr"/>
                </a:tc>
                <a:tc>
                  <a:txBody>
                    <a:bodyPr/>
                    <a:lstStyle/>
                    <a:p>
                      <a:pPr algn="ctr" fontAlgn="ctr"/>
                      <a:r>
                        <a:rPr lang="es-ES" sz="700" b="0" i="0" u="none" strike="noStrike">
                          <a:effectLst/>
                          <a:latin typeface="Arial" panose="020B0604020202020204" pitchFamily="34" charset="0"/>
                        </a:rPr>
                        <a:t>20181400652501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20186000840792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ES" sz="700" b="0" i="0" u="none" strike="noStrike">
                          <a:effectLst/>
                          <a:latin typeface="Arial" panose="020B0604020202020204" pitchFamily="34" charset="0"/>
                        </a:rPr>
                        <a:t>20181700586971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20186000840812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NULIDAD Y RESTABLECIMIENTO - CONVOCATORIA NACION</a:t>
                      </a:r>
                    </a:p>
                  </a:txBody>
                  <a:tcPr marL="9525" marR="9525" marT="9525" marB="0" anchor="ctr"/>
                </a:tc>
                <a:tc>
                  <a:txBody>
                    <a:bodyPr/>
                    <a:lstStyle/>
                    <a:p>
                      <a:pPr algn="ctr" fontAlgn="ctr"/>
                      <a:r>
                        <a:rPr lang="es-ES" sz="700" b="0" i="0" u="none" strike="noStrike">
                          <a:effectLst/>
                          <a:latin typeface="Arial" panose="020B0604020202020204" pitchFamily="34" charset="0"/>
                        </a:rPr>
                        <a:t>13/11/2018</a:t>
                      </a:r>
                    </a:p>
                  </a:txBody>
                  <a:tcPr marL="9525" marR="9525" marT="9525" marB="0" anchor="ctr"/>
                </a:tc>
                <a:tc>
                  <a:txBody>
                    <a:bodyPr/>
                    <a:lstStyle/>
                    <a:p>
                      <a:pPr algn="ctr" fontAlgn="ctr"/>
                      <a:r>
                        <a:rPr lang="es-ES" sz="700" b="0" i="0" u="none" strike="noStrike">
                          <a:effectLst/>
                          <a:latin typeface="Arial" panose="020B0604020202020204" pitchFamily="34" charset="0"/>
                        </a:rPr>
                        <a:t>20181400632931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20186000840822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NOTIFICACIONES</a:t>
                      </a:r>
                    </a:p>
                  </a:txBody>
                  <a:tcPr marL="9525" marR="9525" marT="9525" marB="0" anchor="ctr"/>
                </a:tc>
                <a:tc>
                  <a:txBody>
                    <a:bodyPr/>
                    <a:lstStyle/>
                    <a:p>
                      <a:pPr algn="ctr" fontAlgn="ctr"/>
                      <a:r>
                        <a:rPr lang="es-CO" sz="700" b="0" i="0" u="none" strike="noStrike">
                          <a:effectLst/>
                          <a:latin typeface="Arial" panose="020B0604020202020204" pitchFamily="34" charset="0"/>
                        </a:rPr>
                        <a:t>NULIDAD Y RESTABLECIMIENTO - CONVOCATORIA NACION</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20186000840832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ERROR INGRESO A SIMO</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313663403"/>
      </p:ext>
    </p:extLst>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91141789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201810100055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201810100061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201810100062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201810100063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201810100064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201810100070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201810100070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61</a:t>
            </a:fld>
            <a:endParaRPr lang="es-CO"/>
          </a:p>
        </p:txBody>
      </p:sp>
    </p:spTree>
    <p:extLst>
      <p:ext uri="{BB962C8B-B14F-4D97-AF65-F5344CB8AC3E}">
        <p14:creationId xmlns:p14="http://schemas.microsoft.com/office/powerpoint/2010/main" val="3140940813"/>
      </p:ext>
    </p:extLst>
  </p:cSld>
  <p:clrMapOvr>
    <a:masterClrMapping/>
  </p:clrMapOvr>
  <p:timing>
    <p:tnLst>
      <p:par>
        <p:cTn id="1" dur="indefinite" restart="never" nodeType="tmRoot"/>
      </p:par>
    </p:tnLst>
  </p:timing>
</p:sld>
</file>

<file path=ppt/slides/slide61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610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288993327"/>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20186000840852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427-2016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20186000840862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650" b="0" i="0" u="none" strike="noStrike">
                          <a:effectLst/>
                          <a:latin typeface="Arial" panose="020B0604020202020204" pitchFamily="34" charset="0"/>
                        </a:rPr>
                        <a:t>NULIDAD Y RESTABLECIMIENTO - SOLICITUD DE CONCILIACION</a:t>
                      </a:r>
                    </a:p>
                  </a:txBody>
                  <a:tcPr marL="9525" marR="9525" marT="9525" marB="0" anchor="ctr"/>
                </a:tc>
                <a:tc>
                  <a:txBody>
                    <a:bodyPr/>
                    <a:lstStyle/>
                    <a:p>
                      <a:pPr algn="ctr" fontAlgn="ctr"/>
                      <a:r>
                        <a:rPr lang="es-ES" sz="650" b="0" i="0" u="none" strike="noStrike">
                          <a:effectLst/>
                          <a:latin typeface="Arial" panose="020B0604020202020204" pitchFamily="34" charset="0"/>
                        </a:rPr>
                        <a:t>26/11/2018</a:t>
                      </a:r>
                    </a:p>
                  </a:txBody>
                  <a:tcPr marL="9525" marR="9525" marT="9525" marB="0" anchor="ctr"/>
                </a:tc>
                <a:tc>
                  <a:txBody>
                    <a:bodyPr/>
                    <a:lstStyle/>
                    <a:p>
                      <a:pPr algn="ctr" fontAlgn="ctr"/>
                      <a:r>
                        <a:rPr lang="es-ES" sz="650" b="0" i="0" u="none" strike="noStrike">
                          <a:effectLst/>
                          <a:latin typeface="Arial" panose="020B0604020202020204" pitchFamily="34" charset="0"/>
                        </a:rPr>
                        <a:t>20181400652531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20186000840892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20186000840932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436 SENA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20186000840942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CO" sz="650" b="0" i="0" u="none" strike="noStrike">
                          <a:effectLst/>
                          <a:latin typeface="Arial" panose="020B0604020202020204" pitchFamily="34" charset="0"/>
                        </a:rPr>
                        <a:t>NOTIFICACIÓN ELECTRÓNICA DEL ACTO ADMINISTRATIVO 20182000129425 DE 2018. </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ES" sz="650" b="0" i="0" u="none" strike="noStrike">
                          <a:effectLst/>
                          <a:latin typeface="Arial" panose="020B0604020202020204" pitchFamily="34" charset="0"/>
                        </a:rPr>
                        <a:t>20183010577821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20186000840962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6 -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RECUPERAR USUARIO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20186000840982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RECUPERACION CUENTA SIMO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437909774"/>
      </p:ext>
    </p:extLst>
  </p:cSld>
  <p:clrMapOvr>
    <a:masterClrMapping/>
  </p:clrMapOvr>
  <p:timing>
    <p:tnLst>
      <p:par>
        <p:cTn id="1" dur="indefinite" restart="never" nodeType="tmRoot"/>
      </p:par>
    </p:tnLst>
  </p:timing>
</p:sld>
</file>

<file path=ppt/slides/slide61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611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44722082"/>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20186000841002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RECUPERAR USUARIO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20186000841042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20186000841062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433-2016 ICBF</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11/12/2018</a:t>
                      </a:r>
                    </a:p>
                  </a:txBody>
                  <a:tcPr marL="9525" marR="9525" marT="9525" marB="0" anchor="ctr"/>
                </a:tc>
                <a:tc>
                  <a:txBody>
                    <a:bodyPr/>
                    <a:lstStyle/>
                    <a:p>
                      <a:pPr algn="ctr" fontAlgn="ctr"/>
                      <a:r>
                        <a:rPr lang="es-ES" sz="650" b="0" i="0" u="none" strike="noStrike">
                          <a:effectLst/>
                          <a:latin typeface="Arial" panose="020B0604020202020204" pitchFamily="34" charset="0"/>
                        </a:rPr>
                        <a:t>20181020670921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20186000841082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427-2016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20186000841092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COMUNICACIÓN ACTO ADMINISTRATIVO 20182220011874 DE 2018.PROFERIDO POR LA CNSC.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20186000841132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 ORTEGA</a:t>
                      </a:r>
                    </a:p>
                  </a:txBody>
                  <a:tcPr marL="9525" marR="9525" marT="9525" marB="0" anchor="ctr"/>
                </a:tc>
                <a:tc>
                  <a:txBody>
                    <a:bodyPr/>
                    <a:lstStyle/>
                    <a:p>
                      <a:pPr algn="ctr" fontAlgn="ctr"/>
                      <a:r>
                        <a:rPr lang="es-ES" sz="650" b="0" i="0" u="none" strike="noStrike">
                          <a:effectLst/>
                          <a:latin typeface="Arial" panose="020B0604020202020204" pitchFamily="34" charset="0"/>
                        </a:rPr>
                        <a:t>INTERVENCIÓN ACTUACIÓN ADMINISTRATIVA</a:t>
                      </a:r>
                    </a:p>
                  </a:txBody>
                  <a:tcPr marL="9525" marR="9525" marT="9525" marB="0" anchor="ctr"/>
                </a:tc>
                <a:tc>
                  <a:txBody>
                    <a:bodyPr/>
                    <a:lstStyle/>
                    <a:p>
                      <a:pPr algn="ctr" fontAlgn="ctr"/>
                      <a:r>
                        <a:rPr lang="es-ES" sz="650" b="0" i="0" u="none" strike="noStrike">
                          <a:effectLst/>
                          <a:latin typeface="Arial" panose="020B0604020202020204" pitchFamily="34" charset="0"/>
                        </a:rPr>
                        <a:t>29/11/2018</a:t>
                      </a:r>
                    </a:p>
                  </a:txBody>
                  <a:tcPr marL="9525" marR="9525" marT="9525" marB="0" anchor="ctr"/>
                </a:tc>
                <a:tc>
                  <a:txBody>
                    <a:bodyPr/>
                    <a:lstStyle/>
                    <a:p>
                      <a:pPr algn="ctr" fontAlgn="ctr"/>
                      <a:r>
                        <a:rPr lang="es-ES" sz="650" b="0" i="0" u="none" strike="noStrike">
                          <a:effectLst/>
                          <a:latin typeface="Arial" panose="020B0604020202020204" pitchFamily="34" charset="0"/>
                        </a:rPr>
                        <a:t>20182230659631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20186000841152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066101340"/>
      </p:ext>
    </p:extLst>
  </p:cSld>
  <p:clrMapOvr>
    <a:masterClrMapping/>
  </p:clrMapOvr>
  <p:timing>
    <p:tnLst>
      <p:par>
        <p:cTn id="1" dur="indefinite" restart="never" nodeType="tmRoot"/>
      </p:par>
    </p:tnLst>
  </p:timing>
</p:sld>
</file>

<file path=ppt/slides/slide61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612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405423169"/>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20186000841172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20186000841182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20186000841192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INFORMACION TRAMITE DE TRASLADO </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20186000841202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20186000841252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CONVOCATORIAS</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29/10/2018</a:t>
                      </a:r>
                    </a:p>
                  </a:txBody>
                  <a:tcPr marL="9525" marR="9525" marT="9525" marB="0" anchor="ctr"/>
                </a:tc>
                <a:tc>
                  <a:txBody>
                    <a:bodyPr/>
                    <a:lstStyle/>
                    <a:p>
                      <a:pPr algn="ctr" fontAlgn="ctr"/>
                      <a:r>
                        <a:rPr lang="es-ES" sz="650" b="0" i="0" u="none" strike="noStrike">
                          <a:effectLst/>
                          <a:latin typeface="Arial" panose="020B0604020202020204" pitchFamily="34" charset="0"/>
                        </a:rPr>
                        <a:t>20182020609821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20186000841262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20186000841272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OFI18-00125779 / IDM: SOLICITUD DE INTERVENCIÓN.PARA QUE NO SEA REALIZADO CONCURSO TENDIENTE A PROVEER CARGOS EN EL EJÉRCITO NACIONAL</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745217992"/>
      </p:ext>
    </p:extLst>
  </p:cSld>
  <p:clrMapOvr>
    <a:masterClrMapping/>
  </p:clrMapOvr>
  <p:timing>
    <p:tnLst>
      <p:par>
        <p:cTn id="1" dur="indefinite" restart="never" nodeType="tmRoot"/>
      </p:par>
    </p:tnLst>
  </p:timing>
</p:sld>
</file>

<file path=ppt/slides/slide61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613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111379698"/>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20186000841282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20181700595611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20186000841292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COMUNICADO - SOLICITUD</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ES" sz="650" b="0" i="0" u="none" strike="noStrike">
                          <a:effectLst/>
                          <a:latin typeface="Arial" panose="020B0604020202020204" pitchFamily="34" charset="0"/>
                        </a:rPr>
                        <a:t>20182130589991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20186000841382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OFICIO CON COPIA A LA CNSC</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20186000841392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20186000841412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DOCENTE</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20186000841442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DOSQUEBRADAS RISARALDA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20186000841452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INSCRIPCION EN CARRERA ADMINISTRATIVA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20181700580841</a:t>
                      </a:r>
                    </a:p>
                  </a:txBody>
                  <a:tcPr marL="9525" marR="9525" marT="9525" marB="0" anchor="ctr"/>
                </a:tc>
              </a:tr>
            </a:tbl>
          </a:graphicData>
        </a:graphic>
      </p:graphicFrame>
    </p:spTree>
    <p:extLst>
      <p:ext uri="{BB962C8B-B14F-4D97-AF65-F5344CB8AC3E}">
        <p14:creationId xmlns:p14="http://schemas.microsoft.com/office/powerpoint/2010/main" val="3120182879"/>
      </p:ext>
    </p:extLst>
  </p:cSld>
  <p:clrMapOvr>
    <a:masterClrMapping/>
  </p:clrMapOvr>
  <p:timing>
    <p:tnLst>
      <p:par>
        <p:cTn id="1" dur="indefinite" restart="never" nodeType="tmRoot"/>
      </p:par>
    </p:tnLst>
  </p:timing>
</p:sld>
</file>

<file path=ppt/slides/slide61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614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502899731"/>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20186000841462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20186000841482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20186000841522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20186000841532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CONVOCATORIAS</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20186000841562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CONVOCATORIAS</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20186000841572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20186000841612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CERTIFICACION INSCRIPCION REGISTRO PUBLICO DE CARRERA ADMINISTRATIVA</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20181700580531</a:t>
                      </a:r>
                    </a:p>
                  </a:txBody>
                  <a:tcPr marL="9525" marR="9525" marT="9525" marB="0" anchor="ctr"/>
                </a:tc>
              </a:tr>
            </a:tbl>
          </a:graphicData>
        </a:graphic>
      </p:graphicFrame>
    </p:spTree>
    <p:extLst>
      <p:ext uri="{BB962C8B-B14F-4D97-AF65-F5344CB8AC3E}">
        <p14:creationId xmlns:p14="http://schemas.microsoft.com/office/powerpoint/2010/main" val="920485737"/>
      </p:ext>
    </p:extLst>
  </p:cSld>
  <p:clrMapOvr>
    <a:masterClrMapping/>
  </p:clrMapOvr>
  <p:timing>
    <p:tnLst>
      <p:par>
        <p:cTn id="1" dur="indefinite" restart="never" nodeType="tmRoot"/>
      </p:par>
    </p:tnLst>
  </p:timing>
</p:sld>
</file>

<file path=ppt/slides/slide61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615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867090888"/>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20186000841622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JUZGADO CATORCE 14 ADMINISTRATIVO ORAL DEL CIRCUITO DE BOGOTA-NOTIFICACIÓN ESTADO  046 DEL 08 DE OCTUBRE DE 2018</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20186000841632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ERROR INGRESO APLICACION 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20186000841672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CONSEJO DE ESTADO - SECCIÓN SEGUNDA-NOTIFICA ACTUACION PROCESAL RAD 2018-00518-00-GIOVANNY ALEXIS ACERO CAICEDO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13/11/2018</a:t>
                      </a:r>
                    </a:p>
                  </a:txBody>
                  <a:tcPr marL="9525" marR="9525" marT="9525" marB="0" anchor="ctr"/>
                </a:tc>
                <a:tc>
                  <a:txBody>
                    <a:bodyPr/>
                    <a:lstStyle/>
                    <a:p>
                      <a:pPr algn="ctr" fontAlgn="ctr"/>
                      <a:r>
                        <a:rPr lang="es-ES" sz="650" b="0" i="0" u="none" strike="noStrike">
                          <a:effectLst/>
                          <a:latin typeface="Arial" panose="020B0604020202020204" pitchFamily="34" charset="0"/>
                        </a:rPr>
                        <a:t>20181400632541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20186000841712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CONVOCATORIAS</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20186000841722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CAMBIO DE CORREO ELECTRONICO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20186000841732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20186000841742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152260707"/>
      </p:ext>
    </p:extLst>
  </p:cSld>
  <p:clrMapOvr>
    <a:masterClrMapping/>
  </p:clrMapOvr>
  <p:timing>
    <p:tnLst>
      <p:par>
        <p:cTn id="1" dur="indefinite" restart="never" nodeType="tmRoot"/>
      </p:par>
    </p:tnLst>
  </p:timing>
</p:sld>
</file>

<file path=ppt/slides/slide61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616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202148130"/>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20186000841752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CONSEJO DE ESTADO - SECCIÓN SEGUNDA-CESAR AUGUSTO NEIVA BLANCO-2018-00418-00</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ES" sz="650" b="0" i="0" u="none" strike="noStrike">
                          <a:effectLst/>
                          <a:latin typeface="Arial" panose="020B0604020202020204" pitchFamily="34" charset="0"/>
                        </a:rPr>
                        <a:t>20181400585521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20186000841762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20186000841862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INSCRIPCION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20186000841882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CAMBIO DE CORREO ELECTRONICO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20186000841892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INSCRIPCION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20186000841922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REMISION DOCUMENTOS PARA INSCRIPCION EN EL REGISTRO PUBLICO DE CARRERA ADMINISTRATIVA DE MARIA CRISTINA RIOS HINCAPIE C.C. 43742241 - NO ANEXA FORMULARIO</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20181700581641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20186000841932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624-638</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20182110588461</a:t>
                      </a:r>
                    </a:p>
                  </a:txBody>
                  <a:tcPr marL="9525" marR="9525" marT="9525" marB="0" anchor="ctr"/>
                </a:tc>
              </a:tr>
            </a:tbl>
          </a:graphicData>
        </a:graphic>
      </p:graphicFrame>
    </p:spTree>
    <p:extLst>
      <p:ext uri="{BB962C8B-B14F-4D97-AF65-F5344CB8AC3E}">
        <p14:creationId xmlns:p14="http://schemas.microsoft.com/office/powerpoint/2010/main" val="1278618911"/>
      </p:ext>
    </p:extLst>
  </p:cSld>
  <p:clrMapOvr>
    <a:masterClrMapping/>
  </p:clrMapOvr>
  <p:timing>
    <p:tnLst>
      <p:par>
        <p:cTn id="1" dur="indefinite" restart="never" nodeType="tmRoot"/>
      </p:par>
    </p:tnLst>
  </p:timing>
</p:sld>
</file>

<file path=ppt/slides/slide61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617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934311728"/>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20186000841952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20186000841972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INSCRIPCION-SIMO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20186000842002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20186000842032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INPEC</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20186000842042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it-IT" sz="650" b="0" i="0" u="none" strike="noStrike">
                          <a:effectLst/>
                          <a:latin typeface="Arial" panose="020B0604020202020204" pitchFamily="34" charset="0"/>
                        </a:rPr>
                        <a:t>SOLICITUD CONVOCATORIA 431-2016 DISTRITO CAPITAL </a:t>
                      </a:r>
                      <a:br>
                        <a:rPr lang="it-IT" sz="650" b="0" i="0" u="none" strike="noStrike">
                          <a:effectLst/>
                          <a:latin typeface="Arial" panose="020B0604020202020204" pitchFamily="34" charset="0"/>
                        </a:rPr>
                      </a:br>
                      <a:endParaRPr lang="it-IT"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20186000842052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20186000842062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435-2016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29/10/2018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20182210609281</a:t>
                      </a:r>
                    </a:p>
                  </a:txBody>
                  <a:tcPr marL="9525" marR="9525" marT="9525" marB="0" anchor="ctr"/>
                </a:tc>
              </a:tr>
            </a:tbl>
          </a:graphicData>
        </a:graphic>
      </p:graphicFrame>
    </p:spTree>
    <p:extLst>
      <p:ext uri="{BB962C8B-B14F-4D97-AF65-F5344CB8AC3E}">
        <p14:creationId xmlns:p14="http://schemas.microsoft.com/office/powerpoint/2010/main" val="2495061462"/>
      </p:ext>
    </p:extLst>
  </p:cSld>
  <p:clrMapOvr>
    <a:masterClrMapping/>
  </p:clrMapOvr>
  <p:timing>
    <p:tnLst>
      <p:par>
        <p:cTn id="1" dur="indefinite" restart="never" nodeType="tmRoot"/>
      </p:par>
    </p:tnLst>
  </p:timing>
</p:sld>
</file>

<file path=ppt/slides/slide61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618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200167707"/>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20186000842092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433</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11/12/2018</a:t>
                      </a:r>
                    </a:p>
                  </a:txBody>
                  <a:tcPr marL="9525" marR="9525" marT="9525" marB="0" anchor="ctr"/>
                </a:tc>
                <a:tc>
                  <a:txBody>
                    <a:bodyPr/>
                    <a:lstStyle/>
                    <a:p>
                      <a:pPr algn="ctr" fontAlgn="ctr"/>
                      <a:r>
                        <a:rPr lang="es-ES" sz="650" b="0" i="0" u="none" strike="noStrike">
                          <a:effectLst/>
                          <a:latin typeface="Arial" panose="020B0604020202020204" pitchFamily="34" charset="0"/>
                        </a:rPr>
                        <a:t>20181020671561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20186000842102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 CONVOCATORIA 436 SENA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20186000842112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433-2016 ICBF</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13/12/2018</a:t>
                      </a:r>
                    </a:p>
                  </a:txBody>
                  <a:tcPr marL="9525" marR="9525" marT="9525" marB="0" anchor="ctr"/>
                </a:tc>
                <a:tc>
                  <a:txBody>
                    <a:bodyPr/>
                    <a:lstStyle/>
                    <a:p>
                      <a:pPr algn="ctr" fontAlgn="ctr"/>
                      <a:r>
                        <a:rPr lang="es-ES" sz="650" b="0" i="0" u="none" strike="noStrike">
                          <a:effectLst/>
                          <a:latin typeface="Arial" panose="020B0604020202020204" pitchFamily="34" charset="0"/>
                        </a:rPr>
                        <a:t>20181020677221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20186000842142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650" b="0" i="0" u="none" strike="noStrike">
                          <a:effectLst/>
                          <a:latin typeface="Arial" panose="020B0604020202020204" pitchFamily="34" charset="0"/>
                        </a:rPr>
                        <a:t>SOLICITUD RECUPERAR CONTRASEÑA 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20186000842152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CAMBIO DE CORREO ELECTRONICO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20186000842162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DERECHO DE PETICION PARA NOMBRAMIENTO EN PERIODO DE PRUEBA EN VACANTE DEFINITIVA NUEVA OPEC 34348 - CONVOCATORIA 433 ICBF</a:t>
                      </a:r>
                    </a:p>
                  </a:txBody>
                  <a:tcPr marL="9525" marR="9525" marT="9525" marB="0" anchor="ctr"/>
                </a:tc>
                <a:tc>
                  <a:txBody>
                    <a:bodyPr/>
                    <a:lstStyle/>
                    <a:p>
                      <a:pPr algn="ctr" fontAlgn="ctr"/>
                      <a:r>
                        <a:rPr lang="es-ES" sz="650" b="0" i="0" u="none" strike="noStrike">
                          <a:effectLst/>
                          <a:latin typeface="Arial" panose="020B0604020202020204" pitchFamily="34" charset="0"/>
                        </a:rPr>
                        <a:t>17/12/2018</a:t>
                      </a:r>
                    </a:p>
                  </a:txBody>
                  <a:tcPr marL="9525" marR="9525" marT="9525" marB="0" anchor="ctr"/>
                </a:tc>
                <a:tc>
                  <a:txBody>
                    <a:bodyPr/>
                    <a:lstStyle/>
                    <a:p>
                      <a:pPr algn="ctr" fontAlgn="ctr"/>
                      <a:r>
                        <a:rPr lang="es-ES" sz="650" b="0" i="0" u="none" strike="noStrike">
                          <a:effectLst/>
                          <a:latin typeface="Arial" panose="020B0604020202020204" pitchFamily="34" charset="0"/>
                        </a:rPr>
                        <a:t>20181020679461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20186000842172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ASIGNACIÓN DE USUARIO Y CONTRASEÑA PARA EL APLICATIVO DE LA COMISIÓN DE PERSONAL DE LA CNSC</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20185000589391</a:t>
                      </a:r>
                    </a:p>
                  </a:txBody>
                  <a:tcPr marL="9525" marR="9525" marT="9525" marB="0" anchor="ctr"/>
                </a:tc>
              </a:tr>
            </a:tbl>
          </a:graphicData>
        </a:graphic>
      </p:graphicFrame>
    </p:spTree>
    <p:extLst>
      <p:ext uri="{BB962C8B-B14F-4D97-AF65-F5344CB8AC3E}">
        <p14:creationId xmlns:p14="http://schemas.microsoft.com/office/powerpoint/2010/main" val="2022538455"/>
      </p:ext>
    </p:extLst>
  </p:cSld>
  <p:clrMapOvr>
    <a:masterClrMapping/>
  </p:clrMapOvr>
  <p:timing>
    <p:tnLst>
      <p:par>
        <p:cTn id="1" dur="indefinite" restart="never" nodeType="tmRoot"/>
      </p:par>
    </p:tnLst>
  </p:timing>
</p:sld>
</file>

<file path=ppt/slides/slide61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619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203791992"/>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20186000842182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SOLICITUD CAMBIO DE CORREO ELECTRONICO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20186000842202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650" b="0" i="0" u="none" strike="noStrike">
                          <a:effectLst/>
                          <a:latin typeface="Arial" panose="020B0604020202020204" pitchFamily="34" charset="0"/>
                        </a:rPr>
                        <a:t>ERROR INGRESO APLICACION 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20186000842212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427-2016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20186000842222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 CONVOCATORIA 435 DE 2016 CAR-ANLA</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ES" sz="650" b="0" i="0" u="none" strike="noStrike">
                          <a:effectLst/>
                          <a:latin typeface="Arial" panose="020B0604020202020204" pitchFamily="34" charset="0"/>
                        </a:rPr>
                        <a:t>20182020592751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20186000842232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CONSEJO DE ESTADO - SECCION SEGUNDA-GIOVANNY ALEXIS ACERO CAICEDO-NOTIFICA ACTUACION PROCESAL RAD 2018-00518-00</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ES" sz="650" b="0" i="0" u="none" strike="noStrike">
                          <a:effectLst/>
                          <a:latin typeface="Arial" panose="020B0604020202020204" pitchFamily="34" charset="0"/>
                        </a:rPr>
                        <a:t>20181400585511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20186000842262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20186000842282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RESPUESTA A CALIFICACIÓN DE PERIODO DE PRUEBA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30/10/2018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20181700611551</a:t>
                      </a:r>
                    </a:p>
                  </a:txBody>
                  <a:tcPr marL="9525" marR="9525" marT="9525" marB="0" anchor="ctr"/>
                </a:tc>
              </a:tr>
            </a:tbl>
          </a:graphicData>
        </a:graphic>
      </p:graphicFrame>
    </p:spTree>
    <p:extLst>
      <p:ext uri="{BB962C8B-B14F-4D97-AF65-F5344CB8AC3E}">
        <p14:creationId xmlns:p14="http://schemas.microsoft.com/office/powerpoint/2010/main" val="3825159106"/>
      </p:ext>
    </p:extLst>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54569781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201810100071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201810100071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201810110006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201810110007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201810110008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201810110009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201810110015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62</a:t>
            </a:fld>
            <a:endParaRPr lang="es-CO"/>
          </a:p>
        </p:txBody>
      </p:sp>
    </p:spTree>
    <p:extLst>
      <p:ext uri="{BB962C8B-B14F-4D97-AF65-F5344CB8AC3E}">
        <p14:creationId xmlns:p14="http://schemas.microsoft.com/office/powerpoint/2010/main" val="1425770312"/>
      </p:ext>
    </p:extLst>
  </p:cSld>
  <p:clrMapOvr>
    <a:masterClrMapping/>
  </p:clrMapOvr>
  <p:timing>
    <p:tnLst>
      <p:par>
        <p:cTn id="1" dur="indefinite" restart="never" nodeType="tmRoot"/>
      </p:par>
    </p:tnLst>
  </p:timing>
</p:sld>
</file>

<file path=ppt/slides/slide62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620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515405921"/>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20186000842322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  YURLEDY MUÑOZ OSORIO</a:t>
                      </a:r>
                    </a:p>
                  </a:txBody>
                  <a:tcPr marL="9525" marR="9525" marT="9525" marB="0" anchor="ctr"/>
                </a:tc>
                <a:tc>
                  <a:txBody>
                    <a:bodyPr/>
                    <a:lstStyle/>
                    <a:p>
                      <a:pPr algn="ctr" fontAlgn="ctr"/>
                      <a:r>
                        <a:rPr lang="es-ES" sz="650" b="0" i="0" u="none" strike="noStrike">
                          <a:effectLst/>
                          <a:latin typeface="Arial" panose="020B0604020202020204" pitchFamily="34" charset="0"/>
                        </a:rPr>
                        <a:t>26/10/2018</a:t>
                      </a:r>
                    </a:p>
                  </a:txBody>
                  <a:tcPr marL="9525" marR="9525" marT="9525" marB="0" anchor="ctr"/>
                </a:tc>
                <a:tc>
                  <a:txBody>
                    <a:bodyPr/>
                    <a:lstStyle/>
                    <a:p>
                      <a:pPr algn="ctr" fontAlgn="ctr"/>
                      <a:r>
                        <a:rPr lang="es-ES" sz="650" b="0" i="0" u="none" strike="noStrike">
                          <a:effectLst/>
                          <a:latin typeface="Arial" panose="020B0604020202020204" pitchFamily="34" charset="0"/>
                        </a:rPr>
                        <a:t>20185000604761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20186000842332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20182210578261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20186000842352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20186000842382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NUMERO DE CEDULA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20186000842402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INSCRIPCION-SIMO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20186000842412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29/10/2018</a:t>
                      </a:r>
                    </a:p>
                  </a:txBody>
                  <a:tcPr marL="9525" marR="9525" marT="9525" marB="0" anchor="ctr"/>
                </a:tc>
                <a:tc>
                  <a:txBody>
                    <a:bodyPr/>
                    <a:lstStyle/>
                    <a:p>
                      <a:pPr algn="ctr" fontAlgn="ctr"/>
                      <a:r>
                        <a:rPr lang="es-ES" sz="650" b="0" i="0" u="none" strike="noStrike">
                          <a:effectLst/>
                          <a:latin typeface="Arial" panose="020B0604020202020204" pitchFamily="34" charset="0"/>
                        </a:rPr>
                        <a:t>20182020609831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20186000842432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228976954"/>
      </p:ext>
    </p:extLst>
  </p:cSld>
  <p:clrMapOvr>
    <a:masterClrMapping/>
  </p:clrMapOvr>
  <p:timing>
    <p:tnLst>
      <p:par>
        <p:cTn id="1" dur="indefinite" restart="never" nodeType="tmRoot"/>
      </p:par>
    </p:tnLst>
  </p:timing>
</p:sld>
</file>

<file path=ppt/slides/slide62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621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897836044"/>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20186000842472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20186000842482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SIN OFICIO REMISORIO - CONSULTA DE EMPLEO OPEC</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20186000842492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12/10/2018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20182210583381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20186000842502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INFORMACION INPEC</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20186000842532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20186000842542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20186000842562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505001024"/>
      </p:ext>
    </p:extLst>
  </p:cSld>
  <p:clrMapOvr>
    <a:masterClrMapping/>
  </p:clrMapOvr>
  <p:timing>
    <p:tnLst>
      <p:par>
        <p:cTn id="1" dur="indefinite" restart="never" nodeType="tmRoot"/>
      </p:par>
    </p:tnLst>
  </p:timing>
</p:sld>
</file>

<file path=ppt/slides/slide62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622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711732089"/>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20186000842572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20186000842582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9 -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REMISION DE INFORMACION TUBARA ATLANTICO</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20182210581171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20186000842622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20186000842682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20186000842712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650" b="0" i="0" u="none" strike="noStrike">
                          <a:effectLst/>
                          <a:latin typeface="Arial" panose="020B0604020202020204" pitchFamily="34" charset="0"/>
                        </a:rPr>
                        <a:t>REVISION DE ACUERDO CONVOCATORIA N. 20182130518351 DEL 17 DE SEPTIEMBRE DE 2018</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20186000842732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CO" sz="650" b="0" i="0" u="none" strike="noStrike">
                          <a:effectLst/>
                          <a:latin typeface="Arial" panose="020B0604020202020204" pitchFamily="34" charset="0"/>
                        </a:rPr>
                        <a:t>REMISION OFICIO ADMISORIO NULIDAD Y RESTABLECIEMIENTO DEL DERECHO</a:t>
                      </a:r>
                      <a:br>
                        <a:rPr lang="es-CO" sz="650" b="0" i="0" u="none" strike="noStrike">
                          <a:effectLst/>
                          <a:latin typeface="Arial" panose="020B0604020202020204" pitchFamily="34" charset="0"/>
                        </a:rPr>
                      </a:br>
                      <a:r>
                        <a:rPr lang="es-CO" sz="650" b="0" i="0" u="none" strike="noStrike">
                          <a:effectLst/>
                          <a:latin typeface="Arial" panose="020B0604020202020204" pitchFamily="34" charset="0"/>
                        </a:rPr>
                        <a:t>EXPEDIENTE 2018-00155</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20186000842752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TRASLADO POR COMPETENCIA - CAMILO JOSE TAMAYO BORRAY - CONVOCATORIA 431 DE 2016</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020181486"/>
      </p:ext>
    </p:extLst>
  </p:cSld>
  <p:clrMapOvr>
    <a:masterClrMapping/>
  </p:clrMapOvr>
  <p:timing>
    <p:tnLst>
      <p:par>
        <p:cTn id="1" dur="indefinite" restart="never" nodeType="tmRoot"/>
      </p:par>
    </p:tnLst>
  </p:timing>
</p:sld>
</file>

<file path=ppt/slides/slide62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623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895623306"/>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20186000842772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2018ER2987 - TRASLADO POR COMPETENCIA - CONVOCATORIA 427 DE 2016 - </a:t>
                      </a:r>
                    </a:p>
                  </a:txBody>
                  <a:tcPr marL="9525" marR="9525" marT="9525" marB="0" anchor="ctr"/>
                </a:tc>
                <a:tc>
                  <a:txBody>
                    <a:bodyPr/>
                    <a:lstStyle/>
                    <a:p>
                      <a:pPr algn="ctr" fontAlgn="ctr"/>
                      <a:r>
                        <a:rPr lang="es-ES" sz="650" b="0" i="0" u="none" strike="noStrike">
                          <a:effectLst/>
                          <a:latin typeface="Arial" panose="020B0604020202020204" pitchFamily="34" charset="0"/>
                        </a:rPr>
                        <a:t>29/10/2018</a:t>
                      </a:r>
                    </a:p>
                  </a:txBody>
                  <a:tcPr marL="9525" marR="9525" marT="9525" marB="0" anchor="ctr"/>
                </a:tc>
                <a:tc>
                  <a:txBody>
                    <a:bodyPr/>
                    <a:lstStyle/>
                    <a:p>
                      <a:pPr algn="ctr" fontAlgn="ctr"/>
                      <a:r>
                        <a:rPr lang="es-ES" sz="650" b="0" i="0" u="none" strike="noStrike">
                          <a:effectLst/>
                          <a:latin typeface="Arial" panose="020B0604020202020204" pitchFamily="34" charset="0"/>
                        </a:rPr>
                        <a:t>20182330596571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20186000842792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INSCRIPCION HOSPITAL REGIONAL LIBANO E.S.E</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20181700584011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20186000842822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INSCRIPCION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20186000842862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6 -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20186000842922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 CONVOCATORIA 427 D}E 2016</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20186000842932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 CONVOCATORIA 436 DE 2017</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20186000842962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RADICADO 20181700507221</a:t>
                      </a:r>
                    </a:p>
                  </a:txBody>
                  <a:tcPr marL="9525" marR="9525" marT="9525" marB="0" anchor="ctr"/>
                </a:tc>
                <a:tc>
                  <a:txBody>
                    <a:bodyPr/>
                    <a:lstStyle/>
                    <a:p>
                      <a:pPr algn="ctr" fontAlgn="ctr"/>
                      <a:r>
                        <a:rPr lang="es-ES" sz="650" b="0" i="0" u="none" strike="noStrike">
                          <a:effectLst/>
                          <a:latin typeface="Arial" panose="020B0604020202020204" pitchFamily="34" charset="0"/>
                        </a:rPr>
                        <a:t>12/10/2018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20181700582011</a:t>
                      </a:r>
                    </a:p>
                  </a:txBody>
                  <a:tcPr marL="9525" marR="9525" marT="9525" marB="0" anchor="ctr"/>
                </a:tc>
              </a:tr>
            </a:tbl>
          </a:graphicData>
        </a:graphic>
      </p:graphicFrame>
    </p:spTree>
    <p:extLst>
      <p:ext uri="{BB962C8B-B14F-4D97-AF65-F5344CB8AC3E}">
        <p14:creationId xmlns:p14="http://schemas.microsoft.com/office/powerpoint/2010/main" val="2885022451"/>
      </p:ext>
    </p:extLst>
  </p:cSld>
  <p:clrMapOvr>
    <a:masterClrMapping/>
  </p:clrMapOvr>
  <p:timing>
    <p:tnLst>
      <p:par>
        <p:cTn id="1" dur="indefinite" restart="never" nodeType="tmRoot"/>
      </p:par>
    </p:tnLst>
  </p:timing>
</p:sld>
</file>

<file path=ppt/slides/slide62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624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20186000843032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CONSEJO DE ESTADO - SECCIÓN SEGUNDA-CESAR AUGUSTO NEIVA BLANCO-2018-00418-00</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20186000843122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 CONVOCATORIA 436 DE 2017</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20186000843162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COMUNICACION ACTO ADMINISTRATIVO 20182220011874</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20186000843172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CONSEJO DE ESTADO - SECCIÓN SEGUNDA-CESAR AUGUSTO NEIVA BLANCO-2018-00418-00</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20186000843192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20186000843202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 TRIBUNAL ADMINISTRATIVO DE CUNDINAMARCA  SECCIÓN SEGUNDA SUBSECCION B-URGENTE - AUDIENCIA MAÑANA 8 DE OCTUBRE DE 2018 EXP. 201503386 GLADYS PATRICIA HERNANDEZ ROJAS</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20186000843212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830948959"/>
      </p:ext>
    </p:extLst>
  </p:cSld>
  <p:clrMapOvr>
    <a:masterClrMapping/>
  </p:clrMapOvr>
  <p:timing>
    <p:tnLst>
      <p:par>
        <p:cTn id="1" dur="indefinite" restart="never" nodeType="tmRoot"/>
      </p:par>
    </p:tnLst>
  </p:timing>
</p:sld>
</file>

<file path=ppt/slides/slide62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625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250307604"/>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20186000843222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SOLCITUD CONSULTA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20181700578691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20186000843242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650" b="0" i="0" u="none" strike="noStrike">
                          <a:effectLst/>
                          <a:latin typeface="Arial" panose="020B0604020202020204" pitchFamily="34" charset="0"/>
                        </a:rPr>
                        <a:t> JUZGADO 29 ADMINISTRATIVO SECCION SEGUNDA - SECCIONAL BOGOTA-NOTIFICACIÓN SENTENCIA 2013-190-EDGAR EMIRO RINCON DUARTE</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20186000843262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20186000843282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NUMERO DE CEDULA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20186000843312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NUMERO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ES" sz="650" b="0" i="0" u="none" strike="noStrike">
                          <a:effectLst/>
                          <a:latin typeface="Arial" panose="020B0604020202020204" pitchFamily="34" charset="0"/>
                        </a:rPr>
                        <a:t>20183200580701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20186000843322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NUMERO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20186000843342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7 -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ESTADO ORAL 165 DEL 9 DE OCTUBRE DE 2018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599230063"/>
      </p:ext>
    </p:extLst>
  </p:cSld>
  <p:clrMapOvr>
    <a:masterClrMapping/>
  </p:clrMapOvr>
  <p:timing>
    <p:tnLst>
      <p:par>
        <p:cTn id="1" dur="indefinite" restart="never" nodeType="tmRoot"/>
      </p:par>
    </p:tnLst>
  </p:timing>
</p:sld>
</file>

<file path=ppt/slides/slide62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626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270030928"/>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20186000843392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20186000843412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20186000843422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20186000843452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435-2016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12/10/2018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20182210583201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20186000843522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20186000843542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650" b="0" i="0" u="none" strike="noStrike">
                          <a:effectLst/>
                          <a:latin typeface="Arial" panose="020B0604020202020204" pitchFamily="34" charset="0"/>
                        </a:rPr>
                        <a:t> SECRETARIA DE EDUCACIÓN TALENTO HUMANO-SOLICITUD DE MODIFICACIÓN A LA OFERTA DE EMPLESO - ACUERDO NO.2566 - 2018 - CAUCA</a:t>
                      </a:r>
                    </a:p>
                  </a:txBody>
                  <a:tcPr marL="9525" marR="9525" marT="9525" marB="0" anchor="ctr"/>
                </a:tc>
                <a:tc>
                  <a:txBody>
                    <a:bodyPr/>
                    <a:lstStyle/>
                    <a:p>
                      <a:pPr algn="ctr" fontAlgn="ctr"/>
                      <a:r>
                        <a:rPr lang="es-ES" sz="650" b="0" i="0" u="none" strike="noStrike">
                          <a:effectLst/>
                          <a:latin typeface="Arial" panose="020B0604020202020204" pitchFamily="34" charset="0"/>
                        </a:rPr>
                        <a:t>18/12/2018</a:t>
                      </a:r>
                    </a:p>
                  </a:txBody>
                  <a:tcPr marL="9525" marR="9525" marT="9525" marB="0" anchor="ctr"/>
                </a:tc>
                <a:tc>
                  <a:txBody>
                    <a:bodyPr/>
                    <a:lstStyle/>
                    <a:p>
                      <a:pPr algn="ctr" fontAlgn="ctr"/>
                      <a:r>
                        <a:rPr lang="es-ES" sz="650" b="0" i="0" u="none" strike="noStrike">
                          <a:effectLst/>
                          <a:latin typeface="Arial" panose="020B0604020202020204" pitchFamily="34" charset="0"/>
                        </a:rPr>
                        <a:t>20182310176805</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20186000843552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ENTREGA MATERIAL CAR ANLA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063602564"/>
      </p:ext>
    </p:extLst>
  </p:cSld>
  <p:clrMapOvr>
    <a:masterClrMapping/>
  </p:clrMapOvr>
  <p:timing>
    <p:tnLst>
      <p:par>
        <p:cTn id="1" dur="indefinite" restart="never" nodeType="tmRoot"/>
      </p:par>
    </p:tnLst>
  </p:timing>
</p:sld>
</file>

<file path=ppt/slides/slide62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627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20186000843572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700" b="0" i="0" u="none" strike="noStrike">
                          <a:effectLst/>
                          <a:latin typeface="Arial" panose="020B0604020202020204" pitchFamily="34" charset="0"/>
                        </a:rPr>
                        <a:t>INFORMACION DEL REGISTRO PÚBLICO DE EMPLEOS DE CARRERA ADNINISTRATIVA </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ES" sz="700" b="0" i="0" u="none" strike="noStrike">
                          <a:effectLst/>
                          <a:latin typeface="Arial" panose="020B0604020202020204" pitchFamily="34" charset="0"/>
                        </a:rPr>
                        <a:t>20181700583881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20186000843602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ACTUACION ADMINISTRATIVA CONVOCATORIA 436 DE 2017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20186000843612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700" b="0" i="0" u="none" strike="noStrike">
                          <a:effectLst/>
                          <a:latin typeface="Arial" panose="020B0604020202020204" pitchFamily="34" charset="0"/>
                        </a:rPr>
                        <a:t>SOLICITUD AJUSTE CONTRATO NO. 108 DE 2018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20186000843622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29/10/2018</a:t>
                      </a:r>
                    </a:p>
                  </a:txBody>
                  <a:tcPr marL="9525" marR="9525" marT="9525" marB="0" anchor="ctr"/>
                </a:tc>
                <a:tc>
                  <a:txBody>
                    <a:bodyPr/>
                    <a:lstStyle/>
                    <a:p>
                      <a:pPr algn="ctr" fontAlgn="ctr"/>
                      <a:r>
                        <a:rPr lang="es-ES" sz="700" b="0" i="0" u="none" strike="noStrike">
                          <a:effectLst/>
                          <a:latin typeface="Arial" panose="020B0604020202020204" pitchFamily="34" charset="0"/>
                        </a:rPr>
                        <a:t>20182020609841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20186000843632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20186000843642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SOLICITUDES DE ANOTACIÓN EN EL RPCA</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ES" sz="700" b="0" i="0" u="none" strike="noStrike">
                          <a:effectLst/>
                          <a:latin typeface="Arial" panose="020B0604020202020204" pitchFamily="34" charset="0"/>
                        </a:rPr>
                        <a:t>20181700583771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20186000843652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ROSA ALEJANDRA PARAMO CADENA - IDIPRON - SOLICITUD CORRECCIÓN APLICATIVO</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20185000590701</a:t>
                      </a:r>
                    </a:p>
                  </a:txBody>
                  <a:tcPr marL="9525" marR="9525" marT="9525" marB="0" anchor="ctr"/>
                </a:tc>
              </a:tr>
            </a:tbl>
          </a:graphicData>
        </a:graphic>
      </p:graphicFrame>
    </p:spTree>
    <p:extLst>
      <p:ext uri="{BB962C8B-B14F-4D97-AF65-F5344CB8AC3E}">
        <p14:creationId xmlns:p14="http://schemas.microsoft.com/office/powerpoint/2010/main" val="1221766015"/>
      </p:ext>
    </p:extLst>
  </p:cSld>
  <p:clrMapOvr>
    <a:masterClrMapping/>
  </p:clrMapOvr>
  <p:timing>
    <p:tnLst>
      <p:par>
        <p:cTn id="1" dur="indefinite" restart="never" nodeType="tmRoot"/>
      </p:par>
    </p:tnLst>
  </p:timing>
</p:sld>
</file>

<file path=ppt/slides/slide62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628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20186000843662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427-2016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20186000843672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 CONVOCATORIA 427 DE 2016 SED DE BOGOTA PLANTA ADMINISTRATIVA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20186000843702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NULIDAD Y RESTABLECIMIENTO DEL DERECHO - ADMITE DEMANDA </a:t>
                      </a:r>
                      <a:br>
                        <a:rPr lang="es-CO" sz="700" b="0" i="0" u="none" strike="noStrike">
                          <a:effectLst/>
                          <a:latin typeface="Arial" panose="020B0604020202020204" pitchFamily="34" charset="0"/>
                        </a:rPr>
                      </a:br>
                      <a:r>
                        <a:rPr lang="es-CO" sz="700" b="0" i="0" u="none" strike="noStrike">
                          <a:effectLst/>
                          <a:latin typeface="Arial" panose="020B0604020202020204" pitchFamily="34" charset="0"/>
                        </a:rPr>
                        <a:t>EXPEDIENTE N. 201800235</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20186000843722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20186000843752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TERRITORIAL</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20186000843772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CONSEJO DE ESTADO - SECCIÓN SEGUNDA-EDELBERTO GOMEZ VERGARA-NOTIFICA ACTUACION PROCESAL RAD 2018-00775-00</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ES" sz="700" b="0" i="0" u="none" strike="noStrike">
                          <a:effectLst/>
                          <a:latin typeface="Arial" panose="020B0604020202020204" pitchFamily="34" charset="0"/>
                        </a:rPr>
                        <a:t>20181400584061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20186000843792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700" b="0" i="0" u="none" strike="noStrike">
                          <a:effectLst/>
                          <a:latin typeface="Arial" panose="020B0604020202020204" pitchFamily="34" charset="0"/>
                        </a:rPr>
                        <a:t>RESPUESTA CNSC OSWALDO SIERRA</a:t>
                      </a:r>
                    </a:p>
                  </a:txBody>
                  <a:tcPr marL="9525" marR="9525" marT="9525" marB="0" anchor="ctr"/>
                </a:tc>
                <a:tc>
                  <a:txBody>
                    <a:bodyPr/>
                    <a:lstStyle/>
                    <a:p>
                      <a:pPr algn="ctr" fontAlgn="ctr"/>
                      <a:r>
                        <a:rPr lang="es-ES" sz="700" b="0" i="0" u="none" strike="noStrike">
                          <a:effectLst/>
                          <a:latin typeface="Arial" panose="020B0604020202020204" pitchFamily="34" charset="0"/>
                        </a:rPr>
                        <a:t>07/12/2018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20181020667531</a:t>
                      </a:r>
                    </a:p>
                  </a:txBody>
                  <a:tcPr marL="9525" marR="9525" marT="9525" marB="0" anchor="ctr"/>
                </a:tc>
              </a:tr>
            </a:tbl>
          </a:graphicData>
        </a:graphic>
      </p:graphicFrame>
    </p:spTree>
    <p:extLst>
      <p:ext uri="{BB962C8B-B14F-4D97-AF65-F5344CB8AC3E}">
        <p14:creationId xmlns:p14="http://schemas.microsoft.com/office/powerpoint/2010/main" val="2159787691"/>
      </p:ext>
    </p:extLst>
  </p:cSld>
  <p:clrMapOvr>
    <a:masterClrMapping/>
  </p:clrMapOvr>
  <p:timing>
    <p:tnLst>
      <p:par>
        <p:cTn id="1" dur="indefinite" restart="never" nodeType="tmRoot"/>
      </p:par>
    </p:tnLst>
  </p:timing>
</p:sld>
</file>

<file path=ppt/slides/slide62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629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20186000843812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CONSULTA INHABILIDADES E INCOMPATIBILADADES PARA ASPIRAR AL CARGO DE ALCALDE MUNICIPAL POR ELECCION POPULAR</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ES" sz="700" b="0" i="0" u="none" strike="noStrike">
                          <a:effectLst/>
                          <a:latin typeface="Arial" panose="020B0604020202020204" pitchFamily="34" charset="0"/>
                        </a:rPr>
                        <a:t>20183200580721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20186000843842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20186000843852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427-2016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20186000843872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DESPACHO 11 TRIBUNAL ADMINISTRATIVO - ANTIOQUIA - SECCIONAL MEDELLIN -CIRILA PALACIOS ROMAÑA-2016-1082 FIJE AUDIENCIA 31-10-2018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20186000843882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435-2016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20186000843902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CAMBIO NUMERO DE CEDULA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20186000843922</a:t>
                      </a:r>
                    </a:p>
                  </a:txBody>
                  <a:tcPr marL="9525" marR="9525" marT="9525" marB="0" anchor="ctr"/>
                </a:tc>
                <a:tc>
                  <a:txBody>
                    <a:bodyPr/>
                    <a:lstStyle/>
                    <a:p>
                      <a:pPr algn="ctr" fontAlgn="ctr"/>
                      <a:r>
                        <a:rPr lang="es-ES" sz="700" b="0" i="0" u="none" strike="noStrike">
                          <a:effectLst/>
                          <a:latin typeface="Arial" panose="020B0604020202020204" pitchFamily="34" charset="0"/>
                        </a:rPr>
                        <a:t>08/10/2018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418966843"/>
      </p:ext>
    </p:extLst>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73083470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201810110016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201810110022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201810110023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201810110024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201810110025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201810110031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63</a:t>
            </a:fld>
            <a:endParaRPr lang="es-CO"/>
          </a:p>
        </p:txBody>
      </p:sp>
    </p:spTree>
    <p:extLst>
      <p:ext uri="{BB962C8B-B14F-4D97-AF65-F5344CB8AC3E}">
        <p14:creationId xmlns:p14="http://schemas.microsoft.com/office/powerpoint/2010/main" val="2761837007"/>
      </p:ext>
    </p:extLst>
  </p:cSld>
  <p:clrMapOvr>
    <a:masterClrMapping/>
  </p:clrMapOvr>
  <p:timing>
    <p:tnLst>
      <p:par>
        <p:cTn id="1" dur="indefinite" restart="never" nodeType="tmRoot"/>
      </p:par>
    </p:tnLst>
  </p:timing>
</p:sld>
</file>

<file path=ppt/slides/slide63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630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954068730"/>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20186000843932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427-2016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20186000843982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20186000843992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20186000844012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INSCRIPCION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20186000844042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20186000844052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CONSEJO DE ESTADO - SECCIÓN SEGUNDA-FRANCISCO JOSE FUENTES RUBIO-NOTIFICA ACTUACION PROCESAL RAD 2018-00437-00</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20186000844092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273837572"/>
      </p:ext>
    </p:extLst>
  </p:cSld>
  <p:clrMapOvr>
    <a:masterClrMapping/>
  </p:clrMapOvr>
  <p:timing>
    <p:tnLst>
      <p:par>
        <p:cTn id="1" dur="indefinite" restart="never" nodeType="tmRoot"/>
      </p:par>
    </p:tnLst>
  </p:timing>
</p:sld>
</file>

<file path=ppt/slides/slide63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631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409650433"/>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20186000844112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RESPUESTA SOLICITUD DE ACTOS ADMINISTRATIVOS RAD CNSC 20181020544631 - RAD DPS E-2018-2203-078431</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23/11/2018</a:t>
                      </a:r>
                    </a:p>
                  </a:txBody>
                  <a:tcPr marL="9525" marR="9525" marT="9525" marB="0" anchor="ctr"/>
                </a:tc>
                <a:tc>
                  <a:txBody>
                    <a:bodyPr/>
                    <a:lstStyle/>
                    <a:p>
                      <a:pPr algn="ctr" fontAlgn="ctr"/>
                      <a:r>
                        <a:rPr lang="es-ES" sz="650" b="0" i="0" u="none" strike="noStrike">
                          <a:effectLst/>
                          <a:latin typeface="Arial" panose="020B0604020202020204" pitchFamily="34" charset="0"/>
                        </a:rPr>
                        <a:t>20181020649601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20186000844122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RESPUESTA SOLICITUD DE ACTOS ADMINISTRATIVOS RAD CNSC 20181020544631 - RAD DPS E-2018-2203-078431</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20186000844202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IMAGENES DE LA IMPRESORA - INVIAS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20186000844262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CONSEJO DE ESTADO - SECCIÓN SEGUNDA-NOTIFICA ACTUACION PROCESAL RAD 2018-00437-00-FRANCISCO JOSE FUENTES RUBIO</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ES" sz="650" b="0" i="0" u="none" strike="noStrike">
                          <a:effectLst/>
                          <a:latin typeface="Arial" panose="020B0604020202020204" pitchFamily="34" charset="0"/>
                        </a:rPr>
                        <a:t>20181400584161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20186000844402</a:t>
                      </a:r>
                    </a:p>
                  </a:txBody>
                  <a:tcPr marL="9525" marR="9525" marT="9525" marB="0" anchor="ctr"/>
                </a:tc>
                <a:tc>
                  <a:txBody>
                    <a:bodyPr/>
                    <a:lstStyle/>
                    <a:p>
                      <a:pPr algn="ctr" fontAlgn="ctr"/>
                      <a:r>
                        <a:rPr lang="es-ES" sz="650" b="0" i="0" u="none" strike="noStrike">
                          <a:effectLst/>
                          <a:latin typeface="Arial" panose="020B0604020202020204" pitchFamily="34" charset="0"/>
                        </a:rPr>
                        <a:t>08/10/2018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CONSEJO DE ESTADO - SECCIÓN SEGUNDA-OLGA LUCIA VALDERRAMA BARON-2018-00131-00</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20183200846162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CO" sz="650" b="0" i="0" u="none" strike="noStrike">
                          <a:effectLst/>
                          <a:latin typeface="Arial" panose="020B0604020202020204" pitchFamily="34" charset="0"/>
                        </a:rPr>
                        <a:t>DERECHO DE PETICION A AUDIENCIAS Y NOMBRAMIENTOS DE CONVOCATORIA 427 - SED</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20186000844412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INSCRIPCION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135611542"/>
      </p:ext>
    </p:extLst>
  </p:cSld>
  <p:clrMapOvr>
    <a:masterClrMapping/>
  </p:clrMapOvr>
  <p:timing>
    <p:tnLst>
      <p:par>
        <p:cTn id="1" dur="indefinite" restart="never" nodeType="tmRoot"/>
      </p:par>
    </p:tnLst>
  </p:timing>
</p:sld>
</file>

<file path=ppt/slides/slide63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632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295672216"/>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20186000844422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20186000844432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20181700584111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20186000844442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20186000844452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OFI18-00127049 / IDM: CONCURSO DE MÉRITOS MINISTERIO DE DEFENSA NACIONAL Y COMISIÓN NACIONAL DEL SERVICIO CIVIL </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ES" sz="650" b="0" i="0" u="none" strike="noStrike">
                          <a:effectLst/>
                          <a:latin typeface="Arial" panose="020B0604020202020204" pitchFamily="34" charset="0"/>
                        </a:rPr>
                        <a:t>20182110590351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20186000844462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RESPUESTA REQUERIMIENTO PARA LA ACTUALIZACIÓN DEL REGISTRO PÚBLICO DE CARRERA ADMINISTRATIVA</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20181700584251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20186000844472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20186000844482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NOTIFICACIONES</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167683509"/>
      </p:ext>
    </p:extLst>
  </p:cSld>
  <p:clrMapOvr>
    <a:masterClrMapping/>
  </p:clrMapOvr>
  <p:timing>
    <p:tnLst>
      <p:par>
        <p:cTn id="1" dur="indefinite" restart="never" nodeType="tmRoot"/>
      </p:par>
    </p:tnLst>
  </p:timing>
</p:sld>
</file>

<file path=ppt/slides/slide63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633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20186000844512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SOLICITUD CAMBIO CORREO ELECTRONICO</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20186000844522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CONCURSO 429-2016 ANTIOQUIA ACTUACIÓN DE DEMANDANTE EN 07-09-2018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20186000844532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20186000844542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TRASLADO POR COMPETENCIA E-2018-386332</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20186000844552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CERTIFICACIÓN ASISTENCIA CAPACITACIÓN</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ES" sz="700" b="0" i="0" u="none" strike="noStrike">
                          <a:effectLst/>
                          <a:latin typeface="Arial" panose="020B0604020202020204" pitchFamily="34" charset="0"/>
                        </a:rPr>
                        <a:t>20185000589631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20186000844562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SOLICITUD CONSTANCIAS DE EJECUTORIA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ES" sz="700" b="0" i="0" u="none" strike="noStrike">
                          <a:effectLst/>
                          <a:latin typeface="Arial" panose="020B0604020202020204" pitchFamily="34" charset="0"/>
                        </a:rPr>
                        <a:t>20183010594161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20186000844572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646680256"/>
      </p:ext>
    </p:extLst>
  </p:cSld>
  <p:clrMapOvr>
    <a:masterClrMapping/>
  </p:clrMapOvr>
  <p:timing>
    <p:tnLst>
      <p:par>
        <p:cTn id="1" dur="indefinite" restart="never" nodeType="tmRoot"/>
      </p:par>
    </p:tnLst>
  </p:timing>
</p:sld>
</file>

<file path=ppt/slides/slide63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634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143422989"/>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20186000844592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20186000844602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ERROR INGRESO A 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20186000844612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20182210574061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20186000844622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20186000844632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INFORMACION CONVOCATORIA INPEC</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20186000844642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it-IT" sz="650" b="0" i="0" u="none" strike="noStrike">
                          <a:effectLst/>
                          <a:latin typeface="Arial" panose="020B0604020202020204" pitchFamily="34" charset="0"/>
                        </a:rPr>
                        <a:t>SOLICITUD CONVOCATORIA 431-2016 DISTRITO CAPITAL </a:t>
                      </a:r>
                      <a:br>
                        <a:rPr lang="it-IT" sz="650" b="0" i="0" u="none" strike="noStrike">
                          <a:effectLst/>
                          <a:latin typeface="Arial" panose="020B0604020202020204" pitchFamily="34" charset="0"/>
                        </a:rPr>
                      </a:br>
                      <a:endParaRPr lang="it-IT"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20186000844682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974104289"/>
      </p:ext>
    </p:extLst>
  </p:cSld>
  <p:clrMapOvr>
    <a:masterClrMapping/>
  </p:clrMapOvr>
  <p:timing>
    <p:tnLst>
      <p:par>
        <p:cTn id="1" dur="indefinite" restart="never" nodeType="tmRoot"/>
      </p:par>
    </p:tnLst>
  </p:timing>
</p:sld>
</file>

<file path=ppt/slides/slide63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635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20969509"/>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20186000844692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20186000844702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20186000844732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NULIDAD SIMPLE - ADMITE DEMANDA </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EXPEDIENTE N. 201800897</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20186000844742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NULIDAD SIMPLE - ADMITE DEMANDA </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EXPEDIENTE N. 201800418</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20186000844762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NULIDAD SIMPLE - ADMITE DEMANDA </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EXPEDIENTE N. 201800772</a:t>
                      </a:r>
                    </a:p>
                  </a:txBody>
                  <a:tcPr marL="9525" marR="9525" marT="9525" marB="0" anchor="ctr"/>
                </a:tc>
                <a:tc>
                  <a:txBody>
                    <a:bodyPr/>
                    <a:lstStyle/>
                    <a:p>
                      <a:pPr algn="ctr" fontAlgn="ctr"/>
                      <a:r>
                        <a:rPr lang="es-ES" sz="650" b="0" i="0" u="none" strike="noStrike">
                          <a:effectLst/>
                          <a:latin typeface="Arial" panose="020B0604020202020204" pitchFamily="34" charset="0"/>
                        </a:rPr>
                        <a:t>13/11/2018</a:t>
                      </a:r>
                    </a:p>
                  </a:txBody>
                  <a:tcPr marL="9525" marR="9525" marT="9525" marB="0" anchor="ctr"/>
                </a:tc>
                <a:tc>
                  <a:txBody>
                    <a:bodyPr/>
                    <a:lstStyle/>
                    <a:p>
                      <a:pPr algn="ctr" fontAlgn="ctr"/>
                      <a:r>
                        <a:rPr lang="es-ES" sz="650" b="0" i="0" u="none" strike="noStrike">
                          <a:effectLst/>
                          <a:latin typeface="Arial" panose="020B0604020202020204" pitchFamily="34" charset="0"/>
                        </a:rPr>
                        <a:t>20181400632941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20186000844782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20186000844792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NULIDAD SIMPLE - ADMITE DEMANDA </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EXPEDIENTE N. 201800469</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911945031"/>
      </p:ext>
    </p:extLst>
  </p:cSld>
  <p:clrMapOvr>
    <a:masterClrMapping/>
  </p:clrMapOvr>
  <p:timing>
    <p:tnLst>
      <p:par>
        <p:cTn id="1" dur="indefinite" restart="never" nodeType="tmRoot"/>
      </p:par>
    </p:tnLst>
  </p:timing>
</p:sld>
</file>

<file path=ppt/slides/slide63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636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761099989"/>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20186000844802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20186000844822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DRA. CARDOSO</a:t>
                      </a:r>
                    </a:p>
                  </a:txBody>
                  <a:tcPr marL="9525" marR="9525" marT="9525" marB="0" anchor="ctr"/>
                </a:tc>
                <a:tc>
                  <a:txBody>
                    <a:bodyPr/>
                    <a:lstStyle/>
                    <a:p>
                      <a:pPr algn="ctr" fontAlgn="ctr"/>
                      <a:r>
                        <a:rPr lang="es-ES" sz="650" b="0" i="0" u="none" strike="noStrike">
                          <a:effectLst/>
                          <a:latin typeface="Arial" panose="020B0604020202020204" pitchFamily="34" charset="0"/>
                        </a:rPr>
                        <a:t>NULIDAD SIMPLE - ADMITE DEMANDA </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EXPEDIENTE N. 201800449</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20186000844832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20186000844842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NULIDAD SIMPLE - ADMITE DEMANDA </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EXPEDIENTE N. 201800490</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20186000844862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20186000844872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20186000844892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828833386"/>
      </p:ext>
    </p:extLst>
  </p:cSld>
  <p:clrMapOvr>
    <a:masterClrMapping/>
  </p:clrMapOvr>
  <p:timing>
    <p:tnLst>
      <p:par>
        <p:cTn id="1" dur="indefinite" restart="never" nodeType="tmRoot"/>
      </p:par>
    </p:tnLst>
  </p:timing>
</p:sld>
</file>

<file path=ppt/slides/slide63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637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967465588"/>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20186000844902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CONVOCATORIA DOCENTE</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20186000844912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20186000844932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INTERVENCION POR CONCURSO DE MERITOS EN SECTOR DEFENSA Y POSIBILIDAD DE QUEDAR DESEMPLEADO EN SITUACION DE CIVILES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20186000844942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INTERVENCION PARA QUE NO SE REALICE EL CONCURSO TENDIENTE A PROVEER CARGOS EN EL EJERCITO NACIONAL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20186000844952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20186000844962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20186000844992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NUMERO DE CEDULA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503244640"/>
      </p:ext>
    </p:extLst>
  </p:cSld>
  <p:clrMapOvr>
    <a:masterClrMapping/>
  </p:clrMapOvr>
  <p:timing>
    <p:tnLst>
      <p:par>
        <p:cTn id="1" dur="indefinite" restart="never" nodeType="tmRoot"/>
      </p:par>
    </p:tnLst>
  </p:timing>
</p:sld>
</file>

<file path=ppt/slides/slide63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638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865213966"/>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20186000845002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OFI18-00125905 / IDM: SOLICITA INTERVENCIÓN POR CONCURSO DE MERITOS EN SECTOR DEFENSA Y POSIBILIDAD DE QUEDAR DESEMPLEADO EN SITUACIÓN DE CIVILES.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20186000845012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EDGAR SANTAMARIA SANCHEZ</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20186000845042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435-2016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20186000845052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INFORMES ACADEMICOS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20186000845072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20186000845102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ERROR INGRESO A 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20186000845112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9 -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687774294"/>
      </p:ext>
    </p:extLst>
  </p:cSld>
  <p:clrMapOvr>
    <a:masterClrMapping/>
  </p:clrMapOvr>
  <p:timing>
    <p:tnLst>
      <p:par>
        <p:cTn id="1" dur="indefinite" restart="never" nodeType="tmRoot"/>
      </p:par>
    </p:tnLst>
  </p:timing>
</p:sld>
</file>

<file path=ppt/slides/slide63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639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623344491"/>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20186000845122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650" b="0" i="0" u="none" strike="noStrike">
                          <a:effectLst/>
                          <a:latin typeface="Arial" panose="020B0604020202020204" pitchFamily="34" charset="0"/>
                        </a:rPr>
                        <a:t> REMISION DERECHO DE PETICION </a:t>
                      </a:r>
                    </a:p>
                  </a:txBody>
                  <a:tcPr marL="9525" marR="9525" marT="9525" marB="0" anchor="ctr"/>
                </a:tc>
                <a:tc>
                  <a:txBody>
                    <a:bodyPr/>
                    <a:lstStyle/>
                    <a:p>
                      <a:pPr algn="ctr" fontAlgn="ctr"/>
                      <a:r>
                        <a:rPr lang="es-ES" sz="650" b="0" i="0" u="none" strike="noStrike">
                          <a:effectLst/>
                          <a:latin typeface="Arial" panose="020B0604020202020204" pitchFamily="34" charset="0"/>
                        </a:rPr>
                        <a:t>13/11/2018</a:t>
                      </a:r>
                    </a:p>
                  </a:txBody>
                  <a:tcPr marL="9525" marR="9525" marT="9525" marB="0" anchor="ctr"/>
                </a:tc>
                <a:tc>
                  <a:txBody>
                    <a:bodyPr/>
                    <a:lstStyle/>
                    <a:p>
                      <a:pPr algn="ctr" fontAlgn="ctr"/>
                      <a:r>
                        <a:rPr lang="es-ES" sz="650" b="0" i="0" u="none" strike="noStrike">
                          <a:effectLst/>
                          <a:latin typeface="Arial" panose="020B0604020202020204" pitchFamily="34" charset="0"/>
                        </a:rPr>
                        <a:t>20182110632111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20186000845132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20182210579021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20186000845142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20186000845162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RECUPERAR USUARIO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20186000845172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12/10/2018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20181700582361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20186000845202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20186000845252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800161815"/>
      </p:ext>
    </p:extLst>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28612691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201810110032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201810110038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201810110039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201810110040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201810110041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201810110047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64</a:t>
            </a:fld>
            <a:endParaRPr lang="es-CO"/>
          </a:p>
        </p:txBody>
      </p:sp>
    </p:spTree>
    <p:extLst>
      <p:ext uri="{BB962C8B-B14F-4D97-AF65-F5344CB8AC3E}">
        <p14:creationId xmlns:p14="http://schemas.microsoft.com/office/powerpoint/2010/main" val="3800706274"/>
      </p:ext>
    </p:extLst>
  </p:cSld>
  <p:clrMapOvr>
    <a:masterClrMapping/>
  </p:clrMapOvr>
  <p:timing>
    <p:tnLst>
      <p:par>
        <p:cTn id="1" dur="indefinite" restart="never" nodeType="tmRoot"/>
      </p:par>
    </p:tnLst>
  </p:timing>
</p:sld>
</file>

<file path=ppt/slides/slide64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640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46035180"/>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20186000845262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20186000845332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427-2016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20186000845372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20186000845392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DIRECCIÓN DE APOYO CORPORATIVO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20186000845402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INICIO ACTUACIÓN ADMINISTRATIVA - CONVOCATORIA 436 DE 2017 - ASPIRANTE JULIETTE PAOLA RAMIREZ CED 39578026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20186000845412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6 -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20186000845432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ACTUALIZACION EN EL REGISTRO PUBLICO DE CARRERA ADMINISTRATIVA DE EVAL MARIO MARTINEZ CC 12969869</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20181700580891</a:t>
                      </a:r>
                    </a:p>
                  </a:txBody>
                  <a:tcPr marL="9525" marR="9525" marT="9525" marB="0" anchor="ctr"/>
                </a:tc>
              </a:tr>
            </a:tbl>
          </a:graphicData>
        </a:graphic>
      </p:graphicFrame>
    </p:spTree>
    <p:extLst>
      <p:ext uri="{BB962C8B-B14F-4D97-AF65-F5344CB8AC3E}">
        <p14:creationId xmlns:p14="http://schemas.microsoft.com/office/powerpoint/2010/main" val="700050239"/>
      </p:ext>
    </p:extLst>
  </p:cSld>
  <p:clrMapOvr>
    <a:masterClrMapping/>
  </p:clrMapOvr>
  <p:timing>
    <p:tnLst>
      <p:par>
        <p:cTn id="1" dur="indefinite" restart="never" nodeType="tmRoot"/>
      </p:par>
    </p:tnLst>
  </p:timing>
</p:sld>
</file>

<file path=ppt/slides/slide64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641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20186000845442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br>
                        <a:rPr lang="es-ES" sz="700" b="0" i="0" u="none" strike="noStrike">
                          <a:effectLst/>
                          <a:latin typeface="Arial" panose="020B0604020202020204" pitchFamily="34" charset="0"/>
                        </a:rPr>
                      </a:br>
                      <a:r>
                        <a:rPr lang="es-ES" sz="700" b="0" i="0" u="none" strike="noStrike">
                          <a:effectLst/>
                          <a:latin typeface="Arial" panose="020B0604020202020204" pitchFamily="34" charset="0"/>
                        </a:rPr>
                        <a:t>.</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ES" sz="700" b="0" i="0" u="none" strike="noStrike">
                          <a:effectLst/>
                          <a:latin typeface="Arial" panose="020B0604020202020204" pitchFamily="34" charset="0"/>
                        </a:rPr>
                        <a:t>20181700583971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20186000845472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700" b="0" i="0" u="none" strike="noStrike">
                          <a:effectLst/>
                          <a:latin typeface="Arial" panose="020B0604020202020204" pitchFamily="34" charset="0"/>
                        </a:rPr>
                        <a:t>ELECCIONES COMISION PERSONAL </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ES" sz="700" b="0" i="0" u="none" strike="noStrike">
                          <a:effectLst/>
                          <a:latin typeface="Arial" panose="020B0604020202020204" pitchFamily="34" charset="0"/>
                        </a:rPr>
                        <a:t>20182020578071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20186000845512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PRESENTACION PORTAFOLIO DE SEGUROS SERVIDORES PUBLICOS</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20186000845562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RESPUESTA PRESUNTA VULNERACION  A NORMA DE CARRERA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20186000845572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RESPUESTA OFICIO CON RADICADO N. 20182220552281 DEL 1 DE OCTUBRE DE 2018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20186000845632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700" b="0" i="0" u="none" strike="noStrike">
                          <a:effectLst/>
                          <a:latin typeface="Arial" panose="020B0604020202020204" pitchFamily="34" charset="0"/>
                        </a:rPr>
                        <a:t>TRASLADO POR COMPETENCIA - QUEJA - CONVOCATORIA 437 DE 2017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20186000845642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USO LISTA DE ELEGIBLES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906763478"/>
      </p:ext>
    </p:extLst>
  </p:cSld>
  <p:clrMapOvr>
    <a:masterClrMapping/>
  </p:clrMapOvr>
  <p:timing>
    <p:tnLst>
      <p:par>
        <p:cTn id="1" dur="indefinite" restart="never" nodeType="tmRoot"/>
      </p:par>
    </p:tnLst>
  </p:timing>
</p:sld>
</file>

<file path=ppt/slides/slide64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642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58205072"/>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20186000845652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USO LISTA DE ELEGIBLES FREDDY MAURICIO VARGAS LINDARTE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20186000845682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TRASLADO POR COMPETENCIA - CONVOCATORIA 436 DE 2017</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20186000845712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 </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20186000845732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RECLAMACION PROCESO PM07-2571 MASTER 320-07 DIRECCION DE NOMINA DE PENSIONADOS</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ES" sz="650" b="0" i="0" u="none" strike="noStrike">
                          <a:effectLst/>
                          <a:latin typeface="Arial" panose="020B0604020202020204" pitchFamily="34" charset="0"/>
                        </a:rPr>
                        <a:t>20183200587111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20186000845752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ACCION DE VIGILANCIA PARA CON EL MUNICIPIO DE MEDELLIN - ALCALDIA DE MEDELLIN</a:t>
                      </a:r>
                    </a:p>
                  </a:txBody>
                  <a:tcPr marL="9525" marR="9525" marT="9525" marB="0" anchor="ctr"/>
                </a:tc>
                <a:tc>
                  <a:txBody>
                    <a:bodyPr/>
                    <a:lstStyle/>
                    <a:p>
                      <a:pPr algn="ctr" fontAlgn="ctr"/>
                      <a:r>
                        <a:rPr lang="es-ES" sz="650" b="0" i="0" u="none" strike="noStrike">
                          <a:effectLst/>
                          <a:latin typeface="Arial" panose="020B0604020202020204" pitchFamily="34" charset="0"/>
                        </a:rPr>
                        <a:t>24/10/2018</a:t>
                      </a:r>
                    </a:p>
                  </a:txBody>
                  <a:tcPr marL="9525" marR="9525" marT="9525" marB="0" anchor="ctr"/>
                </a:tc>
                <a:tc>
                  <a:txBody>
                    <a:bodyPr/>
                    <a:lstStyle/>
                    <a:p>
                      <a:pPr algn="ctr" fontAlgn="ctr"/>
                      <a:r>
                        <a:rPr lang="es-ES" sz="650" b="0" i="0" u="none" strike="noStrike">
                          <a:effectLst/>
                          <a:latin typeface="Arial" panose="020B0604020202020204" pitchFamily="34" charset="0"/>
                        </a:rPr>
                        <a:t>20185000600421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20186000845872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CONVOCATORIAS</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20186000845892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436 SENA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369295318"/>
      </p:ext>
    </p:extLst>
  </p:cSld>
  <p:clrMapOvr>
    <a:masterClrMapping/>
  </p:clrMapOvr>
  <p:timing>
    <p:tnLst>
      <p:par>
        <p:cTn id="1" dur="indefinite" restart="never" nodeType="tmRoot"/>
      </p:par>
    </p:tnLst>
  </p:timing>
</p:sld>
</file>

<file path=ppt/slides/slide64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643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991405689"/>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20186000845932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RECUPERAR CONTRASEÑA-SIMO-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20186000846042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20186000846052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20186000846072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20186000846092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433-2016 ICBF</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19/11/2018</a:t>
                      </a:r>
                    </a:p>
                  </a:txBody>
                  <a:tcPr marL="9525" marR="9525" marT="9525" marB="0" anchor="ctr"/>
                </a:tc>
                <a:tc>
                  <a:txBody>
                    <a:bodyPr/>
                    <a:lstStyle/>
                    <a:p>
                      <a:pPr algn="ctr" fontAlgn="ctr"/>
                      <a:r>
                        <a:rPr lang="es-ES" sz="650" b="0" i="0" u="none" strike="noStrike">
                          <a:effectLst/>
                          <a:latin typeface="Arial" panose="020B0604020202020204" pitchFamily="34" charset="0"/>
                        </a:rPr>
                        <a:t>20181020630971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20186000846102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20186000846122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835170531"/>
      </p:ext>
    </p:extLst>
  </p:cSld>
  <p:clrMapOvr>
    <a:masterClrMapping/>
  </p:clrMapOvr>
  <p:timing>
    <p:tnLst>
      <p:par>
        <p:cTn id="1" dur="indefinite" restart="never" nodeType="tmRoot"/>
      </p:par>
    </p:tnLst>
  </p:timing>
</p:sld>
</file>

<file path=ppt/slides/slide64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644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631879723"/>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20186000846172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RECUPERAR USUARIO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20186000846192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INSCRIPCION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20186000846222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20186000846232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it-IT" sz="650" b="0" i="0" u="none" strike="noStrike">
                          <a:effectLst/>
                          <a:latin typeface="Arial" panose="020B0604020202020204" pitchFamily="34" charset="0"/>
                        </a:rPr>
                        <a:t>SOLICITUD CONVOCATORIA 431-2016 DISTRITO CAPITAL </a:t>
                      </a:r>
                      <a:br>
                        <a:rPr lang="it-IT" sz="650" b="0" i="0" u="none" strike="noStrike">
                          <a:effectLst/>
                          <a:latin typeface="Arial" panose="020B0604020202020204" pitchFamily="34" charset="0"/>
                        </a:rPr>
                      </a:br>
                      <a:endParaRPr lang="it-IT"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20186000846332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20186000846362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20186000846392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185699956"/>
      </p:ext>
    </p:extLst>
  </p:cSld>
  <p:clrMapOvr>
    <a:masterClrMapping/>
  </p:clrMapOvr>
  <p:timing>
    <p:tnLst>
      <p:par>
        <p:cTn id="1" dur="indefinite" restart="never" nodeType="tmRoot"/>
      </p:par>
    </p:tnLst>
  </p:timing>
</p:sld>
</file>

<file path=ppt/slides/slide64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645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002838405"/>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20186000846412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9 -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20186000846432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INFORMACIÓN ESPECIAL SECRETARÍA DE EDUCACIÓN DEPARTAMENTAL DE NARIÑO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20186000846602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it-IT" sz="650" b="0" i="0" u="none" strike="noStrike">
                          <a:effectLst/>
                          <a:latin typeface="Arial" panose="020B0604020202020204" pitchFamily="34" charset="0"/>
                        </a:rPr>
                        <a:t>PETICION - CONVOCATORIA 435 CAR - ANLA</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20186000846622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9 -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20186000846632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20186000846652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DERECHO DE PETICIÓN DE INTERÉS PARTICULAR RADICADO N° 20182210537691</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20182210578271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20186000846662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650" b="0" i="0" u="none" strike="noStrike">
                          <a:effectLst/>
                          <a:latin typeface="Arial" panose="020B0604020202020204" pitchFamily="34" charset="0"/>
                        </a:rPr>
                        <a:t>TRASLADO POE COMPETENCIA DEL RADICADO I-2018-61089 DEL 21/09/2018 - SOLICITUD REVISION DE EXPERIENCIA E IMPUGNACION DE LA LISTA DE ELEGIBLES DEL CARGO OPEC 18835 - CONVOCATORIA 427 DE 2016 SED BOGOTA</a:t>
                      </a:r>
                    </a:p>
                  </a:txBody>
                  <a:tcPr marL="9525" marR="9525" marT="9525" marB="0" anchor="ctr"/>
                </a:tc>
                <a:tc>
                  <a:txBody>
                    <a:bodyPr/>
                    <a:lstStyle/>
                    <a:p>
                      <a:pPr algn="ctr" fontAlgn="ctr"/>
                      <a:r>
                        <a:rPr lang="es-ES" sz="650" b="0" i="0" u="none" strike="noStrike">
                          <a:effectLst/>
                          <a:latin typeface="Arial" panose="020B0604020202020204" pitchFamily="34" charset="0"/>
                        </a:rPr>
                        <a:t>22/11/2018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20182330648631</a:t>
                      </a:r>
                    </a:p>
                  </a:txBody>
                  <a:tcPr marL="9525" marR="9525" marT="9525" marB="0" anchor="ctr"/>
                </a:tc>
              </a:tr>
            </a:tbl>
          </a:graphicData>
        </a:graphic>
      </p:graphicFrame>
    </p:spTree>
    <p:extLst>
      <p:ext uri="{BB962C8B-B14F-4D97-AF65-F5344CB8AC3E}">
        <p14:creationId xmlns:p14="http://schemas.microsoft.com/office/powerpoint/2010/main" val="1255182479"/>
      </p:ext>
    </p:extLst>
  </p:cSld>
  <p:clrMapOvr>
    <a:masterClrMapping/>
  </p:clrMapOvr>
  <p:timing>
    <p:tnLst>
      <p:par>
        <p:cTn id="1" dur="indefinite" restart="never" nodeType="tmRoot"/>
      </p:par>
    </p:tnLst>
  </p:timing>
</p:sld>
</file>

<file path=ppt/slides/slide64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646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20186000846672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20186000846692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20186000846702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TRASLADO POE COMPETENCIA DEL RADICADO I-2018-141895 DEL 17/09/2018 - RECURSO DE REPOSICION EN SUBSIDIO DE APELACION RESOLUCION CNSC N. 20182330126145 DEL 10-09-2018 - CONVOCATORIA 427 DE 2016</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20186000846742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ERROR INGRESO A SIMO</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20186000846752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20186000846772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CAMBIO CORREO ELECTRONICO</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20186000846782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DEFENSA  </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20182110586681</a:t>
                      </a:r>
                    </a:p>
                  </a:txBody>
                  <a:tcPr marL="9525" marR="9525" marT="9525" marB="0" anchor="ctr"/>
                </a:tc>
              </a:tr>
            </a:tbl>
          </a:graphicData>
        </a:graphic>
      </p:graphicFrame>
    </p:spTree>
    <p:extLst>
      <p:ext uri="{BB962C8B-B14F-4D97-AF65-F5344CB8AC3E}">
        <p14:creationId xmlns:p14="http://schemas.microsoft.com/office/powerpoint/2010/main" val="2077700620"/>
      </p:ext>
    </p:extLst>
  </p:cSld>
  <p:clrMapOvr>
    <a:masterClrMapping/>
  </p:clrMapOvr>
  <p:timing>
    <p:tnLst>
      <p:par>
        <p:cTn id="1" dur="indefinite" restart="never" nodeType="tmRoot"/>
      </p:par>
    </p:tnLst>
  </p:timing>
</p:sld>
</file>

<file path=ppt/slides/slide64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647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574261168"/>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20186000846792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20181700579181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20186000846802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20186000846832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20186000846862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CONCEPTO JURIDICO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ES" sz="650" b="0" i="0" u="none" strike="noStrike">
                          <a:effectLst/>
                          <a:latin typeface="Arial" panose="020B0604020202020204" pitchFamily="34" charset="0"/>
                        </a:rPr>
                        <a:t>20182000583741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20186000846882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20186000846892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20186000846902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DE INFORMACION ESTADO CONVOCATORIA 434 DE 2016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920722822"/>
      </p:ext>
    </p:extLst>
  </p:cSld>
  <p:clrMapOvr>
    <a:masterClrMapping/>
  </p:clrMapOvr>
  <p:timing>
    <p:tnLst>
      <p:par>
        <p:cTn id="1" dur="indefinite" restart="never" nodeType="tmRoot"/>
      </p:par>
    </p:tnLst>
  </p:timing>
</p:sld>
</file>

<file path=ppt/slides/slide64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648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674876147"/>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20186000846912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20186000847042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RESPUESTA RADICADO N° 20185000546871</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20186000847052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ENFERMEDADES LABORALES PERMISOS MEDICOS RESTRICCIONES LABORALES CABAL CUMPLIMIENTO </a:t>
                      </a:r>
                      <a:br>
                        <a:rPr lang="es-CO" sz="650" b="0" i="0" u="none" strike="noStrike">
                          <a:effectLst/>
                          <a:latin typeface="Arial" panose="020B0604020202020204" pitchFamily="34" charset="0"/>
                        </a:rPr>
                      </a:br>
                      <a:r>
                        <a:rPr lang="es-CO" sz="650" b="0" i="0" u="none" strike="noStrike">
                          <a:effectLst/>
                          <a:latin typeface="Arial" panose="020B0604020202020204" pitchFamily="34" charset="0"/>
                        </a:rPr>
                        <a:t>SOLICITUD INTERVENCION O QUEJA</a:t>
                      </a:r>
                    </a:p>
                  </a:txBody>
                  <a:tcPr marL="9525" marR="9525" marT="9525" marB="0" anchor="ctr"/>
                </a:tc>
                <a:tc>
                  <a:txBody>
                    <a:bodyPr/>
                    <a:lstStyle/>
                    <a:p>
                      <a:pPr algn="ctr" fontAlgn="ctr"/>
                      <a:r>
                        <a:rPr lang="es-ES" sz="650" b="0" i="0" u="none" strike="noStrike">
                          <a:effectLst/>
                          <a:latin typeface="Arial" panose="020B0604020202020204" pitchFamily="34" charset="0"/>
                        </a:rPr>
                        <a:t>25/10/2018</a:t>
                      </a:r>
                    </a:p>
                  </a:txBody>
                  <a:tcPr marL="9525" marR="9525" marT="9525" marB="0" anchor="ctr"/>
                </a:tc>
                <a:tc>
                  <a:txBody>
                    <a:bodyPr/>
                    <a:lstStyle/>
                    <a:p>
                      <a:pPr algn="ctr" fontAlgn="ctr"/>
                      <a:r>
                        <a:rPr lang="es-ES" sz="650" b="0" i="0" u="none" strike="noStrike">
                          <a:effectLst/>
                          <a:latin typeface="Arial" panose="020B0604020202020204" pitchFamily="34" charset="0"/>
                        </a:rPr>
                        <a:t>20185000603781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20186000847062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20186000847072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20186000847082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20186000847122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417354274"/>
      </p:ext>
    </p:extLst>
  </p:cSld>
  <p:clrMapOvr>
    <a:masterClrMapping/>
  </p:clrMapOvr>
  <p:timing>
    <p:tnLst>
      <p:par>
        <p:cTn id="1" dur="indefinite" restart="never" nodeType="tmRoot"/>
      </p:par>
    </p:tnLst>
  </p:timing>
</p:sld>
</file>

<file path=ppt/slides/slide64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649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925044865"/>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20186000847132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b"/>
                      <a:r>
                        <a:rPr lang="es-ES" sz="650" b="0" i="0" u="none" strike="noStrike">
                          <a:effectLst/>
                          <a:latin typeface="Arial" panose="020B0604020202020204" pitchFamily="34" charset="0"/>
                        </a:rPr>
                        <a:t>20186000847142</a:t>
                      </a:r>
                    </a:p>
                  </a:txBody>
                  <a:tcPr marL="9525" marR="9525" marT="9525" marB="0" anchor="ctr"/>
                </a:tc>
                <a:tc>
                  <a:txBody>
                    <a:bodyPr/>
                    <a:lstStyle/>
                    <a:p>
                      <a:pPr algn="ctr" fontAlgn="b"/>
                      <a:r>
                        <a:rPr lang="es-ES" sz="650" b="0" i="0" u="none" strike="noStrike">
                          <a:effectLst/>
                          <a:latin typeface="Arial" panose="020B0604020202020204" pitchFamily="34" charset="0"/>
                        </a:rPr>
                        <a:t>09/10/2018</a:t>
                      </a:r>
                    </a:p>
                  </a:txBody>
                  <a:tcPr marL="9525" marR="9525" marT="9525" marB="0" anchor="ctr"/>
                </a:tc>
                <a:tc>
                  <a:txBody>
                    <a:bodyPr/>
                    <a:lstStyle/>
                    <a:p>
                      <a:pPr algn="ctr" fontAlgn="b"/>
                      <a:r>
                        <a:rPr lang="es-ES" sz="650" b="0" i="0" u="none" strike="noStrike">
                          <a:effectLst/>
                          <a:latin typeface="Arial" panose="020B0604020202020204" pitchFamily="34" charset="0"/>
                        </a:rPr>
                        <a:t>CONCEPTOS</a:t>
                      </a:r>
                    </a:p>
                  </a:txBody>
                  <a:tcPr marL="9525" marR="9525" marT="9525" marB="0" anchor="ctr"/>
                </a:tc>
                <a:tc>
                  <a:txBody>
                    <a:bodyPr/>
                    <a:lstStyle/>
                    <a:p>
                      <a:pPr algn="ctr" fontAlgn="b"/>
                      <a:r>
                        <a:rPr lang="es-ES" sz="650" b="0" i="0" u="none" strike="noStrike">
                          <a:effectLst/>
                          <a:latin typeface="Arial" panose="020B0604020202020204" pitchFamily="34" charset="0"/>
                        </a:rPr>
                        <a:t>30</a:t>
                      </a:r>
                    </a:p>
                  </a:txBody>
                  <a:tcPr marL="9525" marR="9525" marT="9525" marB="0" anchor="ctr"/>
                </a:tc>
                <a:tc>
                  <a:txBody>
                    <a:bodyPr/>
                    <a:lstStyle/>
                    <a:p>
                      <a:pPr algn="ctr" fontAlgn="b"/>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b"/>
                      <a:r>
                        <a:rPr lang="es-ES" sz="650" b="0" i="0" u="none" strike="noStrike">
                          <a:effectLst/>
                          <a:latin typeface="Arial" panose="020B0604020202020204" pitchFamily="34" charset="0"/>
                        </a:rPr>
                        <a:t>SOLICITUD DE INFORMACION </a:t>
                      </a:r>
                    </a:p>
                  </a:txBody>
                  <a:tcPr marL="9525" marR="9525" marT="9525" marB="0" anchor="ctr"/>
                </a:tc>
                <a:tc>
                  <a:txBody>
                    <a:bodyPr/>
                    <a:lstStyle/>
                    <a:p>
                      <a:pPr algn="ctr" fontAlgn="b"/>
                      <a:r>
                        <a:rPr lang="es-ES" sz="650" b="0" i="0" u="none" strike="noStrike">
                          <a:effectLst/>
                          <a:latin typeface="Arial" panose="020B0604020202020204" pitchFamily="34" charset="0"/>
                        </a:rPr>
                        <a:t>27/10/2018</a:t>
                      </a:r>
                    </a:p>
                  </a:txBody>
                  <a:tcPr marL="9525" marR="9525" marT="9525" marB="0" anchor="ctr"/>
                </a:tc>
                <a:tc>
                  <a:txBody>
                    <a:bodyPr/>
                    <a:lstStyle/>
                    <a:p>
                      <a:pPr algn="ctr" fontAlgn="b"/>
                      <a:r>
                        <a:rPr lang="es-ES" sz="650" b="0" i="0" u="none" strike="noStrike">
                          <a:effectLst/>
                          <a:latin typeface="Arial" panose="020B0604020202020204" pitchFamily="34" charset="0"/>
                        </a:rPr>
                        <a:t>20181010607761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20186000847152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20186000847172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DIRECCIÓN DE APOYO CORPORATIVO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20186000847182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20182210578281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20186000847192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435-2016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12/10/2018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20182210583401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20186000847202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CONSEJO DE ESTADO - SECCIÓN SEGUNDA-OLGA LUCIA VALDERRAMA BARON-2018-00131-00</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20181400584891</a:t>
                      </a:r>
                    </a:p>
                  </a:txBody>
                  <a:tcPr marL="9525" marR="9525" marT="9525" marB="0" anchor="ctr"/>
                </a:tc>
              </a:tr>
            </a:tbl>
          </a:graphicData>
        </a:graphic>
      </p:graphicFrame>
    </p:spTree>
    <p:extLst>
      <p:ext uri="{BB962C8B-B14F-4D97-AF65-F5344CB8AC3E}">
        <p14:creationId xmlns:p14="http://schemas.microsoft.com/office/powerpoint/2010/main" val="4027822582"/>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59402573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201810110048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201810110054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201810110055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201810110056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201810110057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201810110063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201810110063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65</a:t>
            </a:fld>
            <a:endParaRPr lang="es-CO"/>
          </a:p>
        </p:txBody>
      </p:sp>
    </p:spTree>
    <p:extLst>
      <p:ext uri="{BB962C8B-B14F-4D97-AF65-F5344CB8AC3E}">
        <p14:creationId xmlns:p14="http://schemas.microsoft.com/office/powerpoint/2010/main" val="2759463022"/>
      </p:ext>
    </p:extLst>
  </p:cSld>
  <p:clrMapOvr>
    <a:masterClrMapping/>
  </p:clrMapOvr>
  <p:timing>
    <p:tnLst>
      <p:par>
        <p:cTn id="1" dur="indefinite" restart="never" nodeType="tmRoot"/>
      </p:par>
    </p:tnLst>
  </p:timing>
</p:sld>
</file>

<file path=ppt/slides/slide65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650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20186000847222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ES" sz="700" b="0" i="0" u="none" strike="noStrike">
                          <a:effectLst/>
                          <a:latin typeface="Arial" panose="020B0604020202020204" pitchFamily="34" charset="0"/>
                        </a:rPr>
                        <a:t>20182020582191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20186000847232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RESPUESTA REQUERIMIENTO RAD.20186000674912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20186000847242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507 a 591 de 2017  CUNDINAMARCA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23/10/2018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20182210598261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20186000847252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 ELIANA CONSTANZA CARVAJAL-GOBIERNO SOLANO-CAQUETA</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20186000847262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RESPUESTA RADICADO N. 20185000531991</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20186000847272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9 -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20186000847282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652863642"/>
      </p:ext>
    </p:extLst>
  </p:cSld>
  <p:clrMapOvr>
    <a:masterClrMapping/>
  </p:clrMapOvr>
  <p:timing>
    <p:tnLst>
      <p:par>
        <p:cTn id="1" dur="indefinite" restart="never" nodeType="tmRoot"/>
      </p:par>
    </p:tnLst>
  </p:timing>
</p:sld>
</file>

<file path=ppt/slides/slide65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651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585389625"/>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20186000847302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it-IT" sz="650" b="0" i="0" u="none" strike="noStrike">
                          <a:effectLst/>
                          <a:latin typeface="Arial" panose="020B0604020202020204" pitchFamily="34" charset="0"/>
                        </a:rPr>
                        <a:t>SOLICITUD CONVOCATORIA 431-2016 DISTRITO CAPITAL </a:t>
                      </a:r>
                      <a:br>
                        <a:rPr lang="it-IT" sz="650" b="0" i="0" u="none" strike="noStrike">
                          <a:effectLst/>
                          <a:latin typeface="Arial" panose="020B0604020202020204" pitchFamily="34" charset="0"/>
                        </a:rPr>
                      </a:br>
                      <a:endParaRPr lang="it-IT"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20186000847322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NULIDAD SIMPLE - ADMITE DEMANDA </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EXPEDIENTE N. 201800493</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20186000847332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RECUPERAR CONTRASEÑA-SIMO-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20186000847342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NULIDAD SIMPLE - ADMITE DEMANDA </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EXPEDIENTE N. 201800546</a:t>
                      </a:r>
                    </a:p>
                  </a:txBody>
                  <a:tcPr marL="9525" marR="9525" marT="9525" marB="0" anchor="ctr"/>
                </a:tc>
                <a:tc>
                  <a:txBody>
                    <a:bodyPr/>
                    <a:lstStyle/>
                    <a:p>
                      <a:pPr algn="ctr" fontAlgn="ctr"/>
                      <a:r>
                        <a:rPr lang="es-ES" sz="650" b="0" i="0" u="none" strike="noStrike">
                          <a:effectLst/>
                          <a:latin typeface="Arial" panose="020B0604020202020204" pitchFamily="34" charset="0"/>
                        </a:rPr>
                        <a:t>13/11/2018</a:t>
                      </a:r>
                    </a:p>
                  </a:txBody>
                  <a:tcPr marL="9525" marR="9525" marT="9525" marB="0" anchor="ctr"/>
                </a:tc>
                <a:tc>
                  <a:txBody>
                    <a:bodyPr/>
                    <a:lstStyle/>
                    <a:p>
                      <a:pPr algn="ctr" fontAlgn="ctr"/>
                      <a:r>
                        <a:rPr lang="es-ES" sz="650" b="0" i="0" u="none" strike="noStrike">
                          <a:effectLst/>
                          <a:latin typeface="Arial" panose="020B0604020202020204" pitchFamily="34" charset="0"/>
                        </a:rPr>
                        <a:t>20181400632921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20186000847362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20186000847382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REUNION MOVIMIENTOS SINDICALES</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20186000847402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NULIDAD SIMPLE - ADMITE DEMANDA </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EXPEDIENTE N. 201800506</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27535963"/>
      </p:ext>
    </p:extLst>
  </p:cSld>
  <p:clrMapOvr>
    <a:masterClrMapping/>
  </p:clrMapOvr>
  <p:timing>
    <p:tnLst>
      <p:par>
        <p:cTn id="1" dur="indefinite" restart="never" nodeType="tmRoot"/>
      </p:par>
    </p:tnLst>
  </p:timing>
</p:sld>
</file>

<file path=ppt/slides/slide65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652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129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20186000847432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NULIDAD SIMPLE - ADMITE DEMANDA </a:t>
                      </a:r>
                      <a:br>
                        <a:rPr lang="es-ES" sz="700" b="0" i="0" u="none" strike="noStrike">
                          <a:effectLst/>
                          <a:latin typeface="Arial" panose="020B0604020202020204" pitchFamily="34" charset="0"/>
                        </a:rPr>
                      </a:br>
                      <a:r>
                        <a:rPr lang="es-ES" sz="700" b="0" i="0" u="none" strike="noStrike">
                          <a:effectLst/>
                          <a:latin typeface="Arial" panose="020B0604020202020204" pitchFamily="34" charset="0"/>
                        </a:rPr>
                        <a:t>EXPEDIENTE N. 201800489</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20186000847462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700" b="0" i="0" u="none" strike="noStrike">
                          <a:effectLst/>
                          <a:latin typeface="Arial" panose="020B0604020202020204" pitchFamily="34" charset="0"/>
                        </a:rPr>
                        <a:t>ESTADO NRO. 103 DEL 09-10-2018 Y DE LOS AUTOS</a:t>
                      </a:r>
                      <a:br>
                        <a:rPr lang="es-CO" sz="700" b="0" i="0" u="none" strike="noStrike">
                          <a:effectLst/>
                          <a:latin typeface="Arial" panose="020B0604020202020204" pitchFamily="34" charset="0"/>
                        </a:rPr>
                      </a:br>
                      <a:r>
                        <a:rPr lang="es-CO" sz="700" b="0" i="0" u="none" strike="noStrike">
                          <a:effectLst/>
                          <a:latin typeface="Arial" panose="020B0604020202020204" pitchFamily="34" charset="0"/>
                        </a:rPr>
                        <a:t/>
                      </a:r>
                      <a:br>
                        <a:rPr lang="es-CO" sz="700" b="0" i="0" u="none" strike="noStrike">
                          <a:effectLst/>
                          <a:latin typeface="Arial" panose="020B0604020202020204" pitchFamily="34" charset="0"/>
                        </a:rPr>
                      </a:br>
                      <a:r>
                        <a:rPr lang="es-CO"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20186000847482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JUZGADO 11 ADMINISTRATIVO - SECCIONAL CALI-ADJUNTO REMITO ARCHIVO DEL ESTADO NRO. 103 DEL 09-10-2018 Y DE LOS AUTOS</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20186000847492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NULIDAD SIMPLE - ADMITE DEMANDA </a:t>
                      </a:r>
                      <a:br>
                        <a:rPr lang="es-ES" sz="700" b="0" i="0" u="none" strike="noStrike">
                          <a:effectLst/>
                          <a:latin typeface="Arial" panose="020B0604020202020204" pitchFamily="34" charset="0"/>
                        </a:rPr>
                      </a:br>
                      <a:r>
                        <a:rPr lang="es-ES" sz="700" b="0" i="0" u="none" strike="noStrike">
                          <a:effectLst/>
                          <a:latin typeface="Arial" panose="020B0604020202020204" pitchFamily="34" charset="0"/>
                        </a:rPr>
                        <a:t>EXPEDIENTE N. 201800495</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r" fontAlgn="b"/>
                      <a:r>
                        <a:rPr lang="es-ES" sz="700" b="0" i="0" u="none" strike="noStrike">
                          <a:effectLst/>
                          <a:latin typeface="Arial" panose="020B0604020202020204" pitchFamily="34" charset="0"/>
                        </a:rPr>
                        <a:t>20186000847522</a:t>
                      </a:r>
                    </a:p>
                  </a:txBody>
                  <a:tcPr marL="9525" marR="9525" marT="9525" marB="0" anchor="b"/>
                </a:tc>
                <a:tc>
                  <a:txBody>
                    <a:bodyPr/>
                    <a:lstStyle/>
                    <a:p>
                      <a:pPr algn="r" fontAlgn="b"/>
                      <a:r>
                        <a:rPr lang="es-ES" sz="700" b="0" i="0" u="none" strike="noStrike">
                          <a:effectLst/>
                          <a:latin typeface="Arial" panose="020B0604020202020204" pitchFamily="34" charset="0"/>
                        </a:rPr>
                        <a:t>09/10/2018</a:t>
                      </a:r>
                    </a:p>
                  </a:txBody>
                  <a:tcPr marL="9525" marR="9525" marT="9525" marB="0" anchor="b"/>
                </a:tc>
                <a:tc>
                  <a:txBody>
                    <a:bodyPr/>
                    <a:lstStyle/>
                    <a:p>
                      <a:pPr algn="l" fontAlgn="b"/>
                      <a:r>
                        <a:rPr lang="es-ES" sz="700" b="0" i="0" u="none" strike="noStrike">
                          <a:effectLst/>
                          <a:latin typeface="Arial" panose="020B0604020202020204" pitchFamily="34" charset="0"/>
                        </a:rPr>
                        <a:t>CONCEPTOS</a:t>
                      </a:r>
                    </a:p>
                  </a:txBody>
                  <a:tcPr marL="9525" marR="9525" marT="9525" marB="0" anchor="b"/>
                </a:tc>
                <a:tc>
                  <a:txBody>
                    <a:bodyPr/>
                    <a:lstStyle/>
                    <a:p>
                      <a:pPr algn="r" fontAlgn="b"/>
                      <a:r>
                        <a:rPr lang="es-ES" sz="700" b="0" i="0" u="none" strike="noStrike">
                          <a:effectLst/>
                          <a:latin typeface="Arial" panose="020B0604020202020204" pitchFamily="34" charset="0"/>
                        </a:rPr>
                        <a:t>30</a:t>
                      </a:r>
                    </a:p>
                  </a:txBody>
                  <a:tcPr marL="9525" marR="9525" marT="9525" marB="0" anchor="b"/>
                </a:tc>
                <a:tc>
                  <a:txBody>
                    <a:bodyPr/>
                    <a:lstStyle/>
                    <a:p>
                      <a:pPr algn="l" fontAlgn="b"/>
                      <a:r>
                        <a:rPr lang="pt-BR" sz="700" b="0" i="0" u="none" strike="noStrike">
                          <a:effectLst/>
                          <a:latin typeface="Arial" panose="020B0604020202020204" pitchFamily="34" charset="0"/>
                        </a:rPr>
                        <a:t>GRUPO CONVOCATORIA 8 - DRA. CARDOSO</a:t>
                      </a:r>
                    </a:p>
                  </a:txBody>
                  <a:tcPr marL="9525" marR="9525" marT="9525" marB="0" anchor="b"/>
                </a:tc>
                <a:tc>
                  <a:txBody>
                    <a:bodyPr/>
                    <a:lstStyle/>
                    <a:p>
                      <a:pPr algn="l" fontAlgn="b"/>
                      <a:r>
                        <a:rPr lang="es-CO" sz="700" b="0" i="0" u="none" strike="noStrike">
                          <a:effectLst/>
                          <a:latin typeface="Arial" panose="020B0604020202020204" pitchFamily="34" charset="0"/>
                        </a:rPr>
                        <a:t>ENVIO EVALUACION SEMESTRE 01 - 2018 </a:t>
                      </a:r>
                    </a:p>
                  </a:txBody>
                  <a:tcPr marL="9525" marR="9525" marT="9525" marB="0" anchor="b"/>
                </a:tc>
                <a:tc>
                  <a:txBody>
                    <a:bodyPr/>
                    <a:lstStyle/>
                    <a:p>
                      <a:pPr algn="l" fontAlgn="b"/>
                      <a:r>
                        <a:rPr lang="es-ES" sz="700" b="0" i="0" u="none" strike="noStrike">
                          <a:effectLst/>
                          <a:latin typeface="Arial" panose="020B0604020202020204" pitchFamily="34" charset="0"/>
                        </a:rPr>
                        <a:t> </a:t>
                      </a:r>
                    </a:p>
                  </a:txBody>
                  <a:tcPr marL="9525" marR="9525" marT="9525" marB="0" anchor="b"/>
                </a:tc>
                <a:tc>
                  <a:txBody>
                    <a:bodyPr/>
                    <a:lstStyle/>
                    <a:p>
                      <a:pPr algn="l" fontAlgn="b"/>
                      <a:r>
                        <a:rPr lang="es-ES" sz="700" b="0" i="0" u="none" strike="noStrike">
                          <a:effectLst/>
                          <a:latin typeface="Arial" panose="020B0604020202020204" pitchFamily="34" charset="0"/>
                        </a:rPr>
                        <a:t> </a:t>
                      </a:r>
                    </a:p>
                  </a:txBody>
                  <a:tcPr marL="9525" marR="9525" marT="9525" marB="0" anchor="b"/>
                </a:tc>
              </a:tr>
              <a:tr h="642680">
                <a:tc>
                  <a:txBody>
                    <a:bodyPr/>
                    <a:lstStyle/>
                    <a:p>
                      <a:pPr algn="ctr" fontAlgn="ctr"/>
                      <a:r>
                        <a:rPr lang="es-ES" sz="700" b="0" i="0" u="none" strike="noStrike">
                          <a:effectLst/>
                          <a:latin typeface="Arial" panose="020B0604020202020204" pitchFamily="34" charset="0"/>
                        </a:rPr>
                        <a:t>20186000847542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NULIDAD SIMPLE - ADMITE DEMANDA </a:t>
                      </a:r>
                      <a:br>
                        <a:rPr lang="es-ES" sz="700" b="0" i="0" u="none" strike="noStrike">
                          <a:effectLst/>
                          <a:latin typeface="Arial" panose="020B0604020202020204" pitchFamily="34" charset="0"/>
                        </a:rPr>
                      </a:br>
                      <a:r>
                        <a:rPr lang="es-ES" sz="700" b="0" i="0" u="none" strike="noStrike">
                          <a:effectLst/>
                          <a:latin typeface="Arial" panose="020B0604020202020204" pitchFamily="34" charset="0"/>
                        </a:rPr>
                        <a:t>EXPEDIENTE N. 201800654</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20186000847572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NULIDAD SIMPLE - ADMITE DEMANDA </a:t>
                      </a:r>
                      <a:br>
                        <a:rPr lang="es-ES" sz="700" b="0" i="0" u="none" strike="noStrike">
                          <a:effectLst/>
                          <a:latin typeface="Arial" panose="020B0604020202020204" pitchFamily="34" charset="0"/>
                        </a:rPr>
                      </a:br>
                      <a:r>
                        <a:rPr lang="es-ES" sz="700" b="0" i="0" u="none" strike="noStrike">
                          <a:effectLst/>
                          <a:latin typeface="Arial" panose="020B0604020202020204" pitchFamily="34" charset="0"/>
                        </a:rPr>
                        <a:t>EXPEDIENTE N. 201800532</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859350608"/>
      </p:ext>
    </p:extLst>
  </p:cSld>
  <p:clrMapOvr>
    <a:masterClrMapping/>
  </p:clrMapOvr>
  <p:timing>
    <p:tnLst>
      <p:par>
        <p:cTn id="1" dur="indefinite" restart="never" nodeType="tmRoot"/>
      </p:par>
    </p:tnLst>
  </p:timing>
</p:sld>
</file>

<file path=ppt/slides/slide65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653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202654677"/>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20186000847582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RECUPERAR USUARIO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20186000847592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NULIDAD SIMPLE - ADMITE DEMANDA </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EXPEDIENTE N. 201800518</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20186000847612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NUMERO DE CEDULA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20186000847622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20186000847632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NULIDAD Y RESTABLECIMIENTO DEL DERECHO - ADMITE DEMANDA</a:t>
                      </a:r>
                      <a:br>
                        <a:rPr lang="es-CO" sz="650" b="0" i="0" u="none" strike="noStrike">
                          <a:effectLst/>
                          <a:latin typeface="Arial" panose="020B0604020202020204" pitchFamily="34" charset="0"/>
                        </a:rPr>
                      </a:br>
                      <a:r>
                        <a:rPr lang="es-CO" sz="650" b="0" i="0" u="none" strike="noStrike">
                          <a:effectLst/>
                          <a:latin typeface="Arial" panose="020B0604020202020204" pitchFamily="34" charset="0"/>
                        </a:rPr>
                        <a:t>EXPEDIENTE N. 201800283</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20186000847642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20186000847662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510786799"/>
      </p:ext>
    </p:extLst>
  </p:cSld>
  <p:clrMapOvr>
    <a:masterClrMapping/>
  </p:clrMapOvr>
  <p:timing>
    <p:tnLst>
      <p:par>
        <p:cTn id="1" dur="indefinite" restart="never" nodeType="tmRoot"/>
      </p:par>
    </p:tnLst>
  </p:timing>
</p:sld>
</file>

<file path=ppt/slides/slide65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654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752149334"/>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20186000847672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20186000847682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RECUPERAR USUARIO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20186000847692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20186000847702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20186000847712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 ORTEGA</a:t>
                      </a:r>
                    </a:p>
                  </a:txBody>
                  <a:tcPr marL="9525" marR="9525" marT="9525" marB="0" anchor="ctr"/>
                </a:tc>
                <a:tc>
                  <a:txBody>
                    <a:bodyPr/>
                    <a:lstStyle/>
                    <a:p>
                      <a:pPr algn="ctr" fontAlgn="ctr"/>
                      <a:r>
                        <a:rPr lang="es-CO" sz="650" b="0" i="0" u="none" strike="noStrike">
                          <a:effectLst/>
                          <a:latin typeface="Arial" panose="020B0604020202020204" pitchFamily="34" charset="0"/>
                        </a:rPr>
                        <a:t>RADICADO 20181700540131 REQUERIMIENTO PARA LA ACTUALIZACIÓN DEL REGISTRO PUBLICO.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20181700579931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20186000847722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RELACIÓN </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20181700584051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20186000847762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20181700595551</a:t>
                      </a:r>
                    </a:p>
                  </a:txBody>
                  <a:tcPr marL="9525" marR="9525" marT="9525" marB="0" anchor="ctr"/>
                </a:tc>
              </a:tr>
            </a:tbl>
          </a:graphicData>
        </a:graphic>
      </p:graphicFrame>
    </p:spTree>
    <p:extLst>
      <p:ext uri="{BB962C8B-B14F-4D97-AF65-F5344CB8AC3E}">
        <p14:creationId xmlns:p14="http://schemas.microsoft.com/office/powerpoint/2010/main" val="3672290506"/>
      </p:ext>
    </p:extLst>
  </p:cSld>
  <p:clrMapOvr>
    <a:masterClrMapping/>
  </p:clrMapOvr>
  <p:timing>
    <p:tnLst>
      <p:par>
        <p:cTn id="1" dur="indefinite" restart="never" nodeType="tmRoot"/>
      </p:par>
    </p:tnLst>
  </p:timing>
</p:sld>
</file>

<file path=ppt/slides/slide65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655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049032912"/>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20186000847772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20186000847792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20186000847812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20186000847832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ALCALDÍA MUNICIPAL TRINIDAD-CASANARE</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20181700583791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20186000847902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REQUERIMIENTO PARA LA ACTUALIZACIÓN DEL REGISTRO PÚBLICO DE CARRERA ADMINISTRATIVA </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20181700583801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20186000847942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CONSULTA CONCURSO MERITO ALCALDÍA DE MANIZALES </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20186000847952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949086662"/>
      </p:ext>
    </p:extLst>
  </p:cSld>
  <p:clrMapOvr>
    <a:masterClrMapping/>
  </p:clrMapOvr>
  <p:timing>
    <p:tnLst>
      <p:par>
        <p:cTn id="1" dur="indefinite" restart="never" nodeType="tmRoot"/>
      </p:par>
    </p:tnLst>
  </p:timing>
</p:sld>
</file>

<file path=ppt/slides/slide65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656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099772486"/>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20186000847972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20186000848002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QUEJA POR NO REALIZAR PRONUNCIAMIENTO ALGUNO POR RECLAMACION PRESENTADA EL 12 DE JUNIO DE 2018</a:t>
                      </a:r>
                    </a:p>
                  </a:txBody>
                  <a:tcPr marL="9525" marR="9525" marT="9525" marB="0" anchor="ctr"/>
                </a:tc>
                <a:tc>
                  <a:txBody>
                    <a:bodyPr/>
                    <a:lstStyle/>
                    <a:p>
                      <a:pPr algn="ctr" fontAlgn="ctr"/>
                      <a:r>
                        <a:rPr lang="es-ES" sz="650" b="0" i="0" u="none" strike="noStrike">
                          <a:effectLst/>
                          <a:latin typeface="Arial" panose="020B0604020202020204" pitchFamily="34" charset="0"/>
                        </a:rPr>
                        <a:t>24/10/2018</a:t>
                      </a:r>
                    </a:p>
                  </a:txBody>
                  <a:tcPr marL="9525" marR="9525" marT="9525" marB="0" anchor="ctr"/>
                </a:tc>
                <a:tc>
                  <a:txBody>
                    <a:bodyPr/>
                    <a:lstStyle/>
                    <a:p>
                      <a:pPr algn="ctr" fontAlgn="ctr"/>
                      <a:r>
                        <a:rPr lang="es-ES" sz="650" b="0" i="0" u="none" strike="noStrike">
                          <a:effectLst/>
                          <a:latin typeface="Arial" panose="020B0604020202020204" pitchFamily="34" charset="0"/>
                        </a:rPr>
                        <a:t>20185000601311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20186000848032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20186000848052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RECUPERAR USUARIO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20186000848062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INSCRIPCION CONVOCATORIA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20186000848072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20186000848082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JUZGADO 08 ADMINISTRATIVO - SECCIONAL TUNJA  RUTH LIZETH SALAMANCA-NOTIFICACIÓN DEMANDA PROCESO No 2018-0156</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795805258"/>
      </p:ext>
    </p:extLst>
  </p:cSld>
  <p:clrMapOvr>
    <a:masterClrMapping/>
  </p:clrMapOvr>
  <p:timing>
    <p:tnLst>
      <p:par>
        <p:cTn id="1" dur="indefinite" restart="never" nodeType="tmRoot"/>
      </p:par>
    </p:tnLst>
  </p:timing>
</p:sld>
</file>

<file path=ppt/slides/slide65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657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242283048"/>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20186000848102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20186000848112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APOYO EN PROCESO ANOTACION EN EL RPCA</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20181700579561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20186000848132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RECUPERAR CONTRASEÑA-SIMO-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20186000848162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20186000848192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ERROR INGRESO A 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20186000848242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RESPUESTA A OBSERVACIONES FRENTE A CONSOLIDADO DEL RPCD RADICADO 20181700511631 DEL 13-09-2018</a:t>
                      </a:r>
                    </a:p>
                  </a:txBody>
                  <a:tcPr marL="9525" marR="9525" marT="9525" marB="0" anchor="ctr"/>
                </a:tc>
                <a:tc>
                  <a:txBody>
                    <a:bodyPr/>
                    <a:lstStyle/>
                    <a:p>
                      <a:pPr algn="ctr" fontAlgn="ctr"/>
                      <a:r>
                        <a:rPr lang="es-ES" sz="650" b="0" i="0" u="none" strike="noStrike">
                          <a:effectLst/>
                          <a:latin typeface="Arial" panose="020B0604020202020204" pitchFamily="34" charset="0"/>
                        </a:rPr>
                        <a:t>23/10/2018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20181700597371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20186000848262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CONSEJO DE ESTADO - SECCIÓN SEGUNDA-RUBEN DARIO GOMEZ LOPEZ-2018-00359-00</a:t>
                      </a:r>
                    </a:p>
                  </a:txBody>
                  <a:tcPr marL="9525" marR="9525" marT="9525" marB="0" anchor="ctr"/>
                </a:tc>
                <a:tc>
                  <a:txBody>
                    <a:bodyPr/>
                    <a:lstStyle/>
                    <a:p>
                      <a:pPr algn="ctr" fontAlgn="ctr"/>
                      <a:r>
                        <a:rPr lang="es-ES" sz="650" b="0" i="0" u="none" strike="noStrike">
                          <a:effectLst/>
                          <a:latin typeface="Arial" panose="020B0604020202020204" pitchFamily="34" charset="0"/>
                        </a:rPr>
                        <a:t>13/11/2018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20181400632891</a:t>
                      </a:r>
                    </a:p>
                  </a:txBody>
                  <a:tcPr marL="9525" marR="9525" marT="9525" marB="0" anchor="ctr"/>
                </a:tc>
              </a:tr>
            </a:tbl>
          </a:graphicData>
        </a:graphic>
      </p:graphicFrame>
    </p:spTree>
    <p:extLst>
      <p:ext uri="{BB962C8B-B14F-4D97-AF65-F5344CB8AC3E}">
        <p14:creationId xmlns:p14="http://schemas.microsoft.com/office/powerpoint/2010/main" val="779018876"/>
      </p:ext>
    </p:extLst>
  </p:cSld>
  <p:clrMapOvr>
    <a:masterClrMapping/>
  </p:clrMapOvr>
  <p:timing>
    <p:tnLst>
      <p:par>
        <p:cTn id="1" dur="indefinite" restart="never" nodeType="tmRoot"/>
      </p:par>
    </p:tnLst>
  </p:timing>
</p:sld>
</file>

<file path=ppt/slides/slide65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658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20186000848312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JUZGADO 05 ADMINISTRATIVO - SECCIONAL MONTERIA-ELIS ADAN MOSQUERA MOSQUERA- 2018 00506  </a:t>
                      </a:r>
                    </a:p>
                  </a:txBody>
                  <a:tcPr marL="9525" marR="9525" marT="9525" marB="0" anchor="ctr"/>
                </a:tc>
                <a:tc>
                  <a:txBody>
                    <a:bodyPr/>
                    <a:lstStyle/>
                    <a:p>
                      <a:pPr algn="ctr" fontAlgn="ctr"/>
                      <a:r>
                        <a:rPr lang="es-ES" sz="700" b="0" i="0" u="none" strike="noStrike">
                          <a:effectLst/>
                          <a:latin typeface="Arial" panose="020B0604020202020204" pitchFamily="34" charset="0"/>
                        </a:rPr>
                        <a:t>10/01/2019</a:t>
                      </a:r>
                    </a:p>
                  </a:txBody>
                  <a:tcPr marL="9525" marR="9525" marT="9525" marB="0" anchor="ctr"/>
                </a:tc>
                <a:tc>
                  <a:txBody>
                    <a:bodyPr/>
                    <a:lstStyle/>
                    <a:p>
                      <a:pPr algn="ctr" fontAlgn="ctr"/>
                      <a:r>
                        <a:rPr lang="es-ES" sz="700" b="0" i="0" u="none" strike="noStrike">
                          <a:effectLst/>
                          <a:latin typeface="Arial" panose="020B0604020202020204" pitchFamily="34" charset="0"/>
                        </a:rPr>
                        <a:t>20191400012541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20186000848332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Z Usuarios Inactivos</a:t>
                      </a:r>
                    </a:p>
                  </a:txBody>
                  <a:tcPr marL="9525" marR="9525" marT="9525" marB="0" anchor="ctr"/>
                </a:tc>
                <a:tc>
                  <a:txBody>
                    <a:bodyPr/>
                    <a:lstStyle/>
                    <a:p>
                      <a:pPr algn="ctr" fontAlgn="ctr"/>
                      <a:r>
                        <a:rPr lang="pt-BR" sz="700" b="0" i="0" u="none" strike="noStrike">
                          <a:effectLst/>
                          <a:latin typeface="Arial" panose="020B0604020202020204" pitchFamily="34" charset="0"/>
                        </a:rPr>
                        <a:t>TRIBUNAL ADMINISTRATIVO 01 - NORTE DE SANTANDER - SECCIONAL CUCUTA-RODOLFO OSORIO SANCHEZ-URGENTE OFICIOS B-04027-4030</a:t>
                      </a:r>
                    </a:p>
                  </a:txBody>
                  <a:tcPr marL="9525" marR="9525" marT="9525" marB="0" anchor="ctr"/>
                </a:tc>
                <a:tc>
                  <a:txBody>
                    <a:bodyPr/>
                    <a:lstStyle/>
                    <a:p>
                      <a:pPr algn="ctr" fontAlgn="ctr"/>
                      <a:r>
                        <a:rPr lang="es-ES" sz="700" b="0" i="0" u="none" strike="noStrike">
                          <a:effectLst/>
                          <a:latin typeface="Arial" panose="020B0604020202020204" pitchFamily="34" charset="0"/>
                        </a:rPr>
                        <a:t>29/11/2018</a:t>
                      </a:r>
                    </a:p>
                  </a:txBody>
                  <a:tcPr marL="9525" marR="9525" marT="9525" marB="0" anchor="ctr"/>
                </a:tc>
                <a:tc>
                  <a:txBody>
                    <a:bodyPr/>
                    <a:lstStyle/>
                    <a:p>
                      <a:pPr algn="ctr" fontAlgn="ctr"/>
                      <a:r>
                        <a:rPr lang="es-ES" sz="700" b="0" i="0" u="none" strike="noStrike">
                          <a:effectLst/>
                          <a:latin typeface="Arial" panose="020B0604020202020204" pitchFamily="34" charset="0"/>
                        </a:rPr>
                        <a:t>20181400658911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20186000848342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20186000848362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700" b="0" i="0" u="none" strike="noStrike">
                          <a:effectLst/>
                          <a:latin typeface="Arial" panose="020B0604020202020204" pitchFamily="34" charset="0"/>
                        </a:rPr>
                        <a:t>24/10/2018</a:t>
                      </a:r>
                    </a:p>
                  </a:txBody>
                  <a:tcPr marL="9525" marR="9525" marT="9525" marB="0" anchor="ctr"/>
                </a:tc>
                <a:tc>
                  <a:txBody>
                    <a:bodyPr/>
                    <a:lstStyle/>
                    <a:p>
                      <a:pPr algn="ctr" fontAlgn="ctr"/>
                      <a:r>
                        <a:rPr lang="es-ES" sz="700" b="0" i="0" u="none" strike="noStrike">
                          <a:effectLst/>
                          <a:latin typeface="Arial" panose="020B0604020202020204" pitchFamily="34" charset="0"/>
                        </a:rPr>
                        <a:t>20182110601891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20186000848372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JUZGADO 05 ADMINISTRATIVO - SECCIONAL MONTERIA- NOTIFICACION AUTO ADMISORIO DE LA DEMANDA RADICADO Nº 2018-00513-SANDRA MILENA VALENCIA FRANCO </a:t>
                      </a:r>
                    </a:p>
                  </a:txBody>
                  <a:tcPr marL="9525" marR="9525" marT="9525" marB="0" anchor="ctr"/>
                </a:tc>
                <a:tc>
                  <a:txBody>
                    <a:bodyPr/>
                    <a:lstStyle/>
                    <a:p>
                      <a:pPr algn="ctr" fontAlgn="ctr"/>
                      <a:r>
                        <a:rPr lang="es-ES" sz="700" b="0" i="0" u="none" strike="noStrike">
                          <a:effectLst/>
                          <a:latin typeface="Arial" panose="020B0604020202020204" pitchFamily="34" charset="0"/>
                        </a:rPr>
                        <a:t>11/01/2019</a:t>
                      </a:r>
                    </a:p>
                  </a:txBody>
                  <a:tcPr marL="9525" marR="9525" marT="9525" marB="0" anchor="ctr"/>
                </a:tc>
                <a:tc>
                  <a:txBody>
                    <a:bodyPr/>
                    <a:lstStyle/>
                    <a:p>
                      <a:pPr algn="ctr" fontAlgn="ctr"/>
                      <a:r>
                        <a:rPr lang="es-ES" sz="700" b="0" i="0" u="none" strike="noStrike">
                          <a:effectLst/>
                          <a:latin typeface="Arial" panose="020B0604020202020204" pitchFamily="34" charset="0"/>
                        </a:rPr>
                        <a:t>20191400014931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20186000848412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JUZGADO 05 ADMINISTRATIVO - SECCIONAL MONTERIA-JULIO CESAR MONTES MESTRA-NOTIFICACION AUTO ADMISORIO DE LA DEMANDA RADICADO Nº 2018-00460</a:t>
                      </a:r>
                    </a:p>
                  </a:txBody>
                  <a:tcPr marL="9525" marR="9525" marT="9525" marB="0" anchor="ctr"/>
                </a:tc>
                <a:tc>
                  <a:txBody>
                    <a:bodyPr/>
                    <a:lstStyle/>
                    <a:p>
                      <a:pPr algn="ctr" fontAlgn="ctr"/>
                      <a:r>
                        <a:rPr lang="es-ES" sz="700" b="0" i="0" u="none" strike="noStrike">
                          <a:effectLst/>
                          <a:latin typeface="Arial" panose="020B0604020202020204" pitchFamily="34" charset="0"/>
                        </a:rPr>
                        <a:t>10/01/2019</a:t>
                      </a:r>
                    </a:p>
                  </a:txBody>
                  <a:tcPr marL="9525" marR="9525" marT="9525" marB="0" anchor="ctr"/>
                </a:tc>
                <a:tc>
                  <a:txBody>
                    <a:bodyPr/>
                    <a:lstStyle/>
                    <a:p>
                      <a:pPr algn="ctr" fontAlgn="ctr"/>
                      <a:r>
                        <a:rPr lang="es-ES" sz="700" b="0" i="0" u="none" strike="noStrike">
                          <a:effectLst/>
                          <a:latin typeface="Arial" panose="020B0604020202020204" pitchFamily="34" charset="0"/>
                        </a:rPr>
                        <a:t>20191400013031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20186000848422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DERECHO DE PETICION A LA RECLAMACION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575363263"/>
      </p:ext>
    </p:extLst>
  </p:cSld>
  <p:clrMapOvr>
    <a:masterClrMapping/>
  </p:clrMapOvr>
  <p:timing>
    <p:tnLst>
      <p:par>
        <p:cTn id="1" dur="indefinite" restart="never" nodeType="tmRoot"/>
      </p:par>
    </p:tnLst>
  </p:timing>
</p:sld>
</file>

<file path=ppt/slides/slide65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659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623061434"/>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20186000848432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20186000848442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20186000848462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427-2016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20186000848472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CONSEJO DE ESTADO - SECCIÓN SEGUNDA-GABRIEL GUTIERREZ GARCIA-2018-00493-00</a:t>
                      </a:r>
                    </a:p>
                  </a:txBody>
                  <a:tcPr marL="9525" marR="9525" marT="9525" marB="0" anchor="ctr"/>
                </a:tc>
                <a:tc>
                  <a:txBody>
                    <a:bodyPr/>
                    <a:lstStyle/>
                    <a:p>
                      <a:pPr algn="ctr" fontAlgn="ctr"/>
                      <a:r>
                        <a:rPr lang="es-ES" sz="650" b="0" i="0" u="none" strike="noStrike">
                          <a:effectLst/>
                          <a:latin typeface="Arial" panose="020B0604020202020204" pitchFamily="34" charset="0"/>
                        </a:rPr>
                        <a:t>13/11/2018</a:t>
                      </a:r>
                    </a:p>
                  </a:txBody>
                  <a:tcPr marL="9525" marR="9525" marT="9525" marB="0" anchor="ctr"/>
                </a:tc>
                <a:tc>
                  <a:txBody>
                    <a:bodyPr/>
                    <a:lstStyle/>
                    <a:p>
                      <a:pPr algn="ctr" fontAlgn="ctr"/>
                      <a:r>
                        <a:rPr lang="es-ES" sz="650" b="0" i="0" u="none" strike="noStrike">
                          <a:effectLst/>
                          <a:latin typeface="Arial" panose="020B0604020202020204" pitchFamily="34" charset="0"/>
                        </a:rPr>
                        <a:t>20181400632901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20186000848482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20186000848502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9 -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20186000848512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677753335"/>
      </p:ext>
    </p:extLst>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554322539"/>
              </p:ext>
            </p:extLst>
          </p:nvPr>
        </p:nvGraphicFramePr>
        <p:xfrm>
          <a:off x="539551" y="1340769"/>
          <a:ext cx="8208913" cy="4690717"/>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64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43344">
                <a:tc>
                  <a:txBody>
                    <a:bodyPr/>
                    <a:lstStyle/>
                    <a:p>
                      <a:pPr algn="ctr" fontAlgn="ctr"/>
                      <a:r>
                        <a:rPr lang="es-ES" sz="700" b="0" i="0" u="none" strike="noStrike" dirty="0">
                          <a:solidFill>
                            <a:srgbClr val="000000"/>
                          </a:solidFill>
                          <a:effectLst/>
                          <a:latin typeface="Arial" panose="020B0604020202020204" pitchFamily="34" charset="0"/>
                        </a:rPr>
                        <a:t>201810110064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201810110064</a:t>
                      </a:r>
                    </a:p>
                  </a:txBody>
                  <a:tcPr marL="9525" marR="9525" marT="9525" marB="0" anchor="ctr"/>
                </a:tc>
              </a:tr>
              <a:tr h="243344">
                <a:tc>
                  <a:txBody>
                    <a:bodyPr/>
                    <a:lstStyle/>
                    <a:p>
                      <a:pPr algn="ctr" fontAlgn="ctr"/>
                      <a:r>
                        <a:rPr lang="es-ES" sz="700" b="0" i="0" u="none" strike="noStrike">
                          <a:solidFill>
                            <a:srgbClr val="000000"/>
                          </a:solidFill>
                          <a:effectLst/>
                          <a:latin typeface="Arial" panose="020B0604020202020204" pitchFamily="34" charset="0"/>
                        </a:rPr>
                        <a:t>201810110065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201810110065</a:t>
                      </a:r>
                    </a:p>
                  </a:txBody>
                  <a:tcPr marL="9525" marR="9525" marT="9525" marB="0" anchor="ctr"/>
                </a:tc>
              </a:tr>
              <a:tr h="243344">
                <a:tc>
                  <a:txBody>
                    <a:bodyPr/>
                    <a:lstStyle/>
                    <a:p>
                      <a:pPr algn="ctr" fontAlgn="ctr"/>
                      <a:r>
                        <a:rPr lang="es-ES" sz="700" b="0" i="0" u="none" strike="noStrike">
                          <a:solidFill>
                            <a:srgbClr val="000000"/>
                          </a:solidFill>
                          <a:effectLst/>
                          <a:latin typeface="Arial" panose="020B0604020202020204" pitchFamily="34" charset="0"/>
                        </a:rPr>
                        <a:t>201810110066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201810110066</a:t>
                      </a:r>
                    </a:p>
                  </a:txBody>
                  <a:tcPr marL="9525" marR="9525" marT="9525" marB="0" anchor="ctr"/>
                </a:tc>
              </a:tr>
              <a:tr h="243344">
                <a:tc>
                  <a:txBody>
                    <a:bodyPr/>
                    <a:lstStyle/>
                    <a:p>
                      <a:pPr algn="ctr" fontAlgn="ctr"/>
                      <a:r>
                        <a:rPr lang="es-ES" sz="700" b="0" i="0" u="none" strike="noStrike">
                          <a:solidFill>
                            <a:srgbClr val="000000"/>
                          </a:solidFill>
                          <a:effectLst/>
                          <a:latin typeface="Arial" panose="020B0604020202020204" pitchFamily="34" charset="0"/>
                        </a:rPr>
                        <a:t>201810110067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201810110067</a:t>
                      </a:r>
                    </a:p>
                  </a:txBody>
                  <a:tcPr marL="9525" marR="9525" marT="9525" marB="0" anchor="ctr"/>
                </a:tc>
              </a:tr>
              <a:tr h="243344">
                <a:tc>
                  <a:txBody>
                    <a:bodyPr/>
                    <a:lstStyle/>
                    <a:p>
                      <a:pPr algn="ctr" fontAlgn="ctr"/>
                      <a:r>
                        <a:rPr lang="es-ES" sz="700" b="0" i="0" u="none" strike="noStrike">
                          <a:solidFill>
                            <a:srgbClr val="000000"/>
                          </a:solidFill>
                          <a:effectLst/>
                          <a:latin typeface="Arial" panose="020B0604020202020204" pitchFamily="34" charset="0"/>
                        </a:rPr>
                        <a:t>201810110068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201810110068</a:t>
                      </a:r>
                    </a:p>
                  </a:txBody>
                  <a:tcPr marL="9525" marR="9525" marT="9525" marB="0" anchor="ctr"/>
                </a:tc>
              </a:tr>
              <a:tr h="243344">
                <a:tc>
                  <a:txBody>
                    <a:bodyPr/>
                    <a:lstStyle/>
                    <a:p>
                      <a:pPr algn="ctr" fontAlgn="ctr"/>
                      <a:r>
                        <a:rPr lang="es-ES" sz="700" b="0" i="0" u="none" strike="noStrike">
                          <a:solidFill>
                            <a:srgbClr val="000000"/>
                          </a:solidFill>
                          <a:effectLst/>
                          <a:latin typeface="Arial" panose="020B0604020202020204" pitchFamily="34" charset="0"/>
                        </a:rPr>
                        <a:t>201810110069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201810110069</a:t>
                      </a:r>
                    </a:p>
                  </a:txBody>
                  <a:tcPr marL="9525" marR="9525" marT="9525" marB="0" anchor="ctr"/>
                </a:tc>
              </a:tr>
              <a:tr h="243344">
                <a:tc>
                  <a:txBody>
                    <a:bodyPr/>
                    <a:lstStyle/>
                    <a:p>
                      <a:pPr algn="ctr" fontAlgn="ctr"/>
                      <a:r>
                        <a:rPr lang="es-ES" sz="700" b="0" i="0" u="none" strike="noStrike">
                          <a:solidFill>
                            <a:srgbClr val="000000"/>
                          </a:solidFill>
                          <a:effectLst/>
                          <a:latin typeface="Arial" panose="020B0604020202020204" pitchFamily="34" charset="0"/>
                        </a:rPr>
                        <a:t>201810110070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432 Servicio Geológico Colombiano</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432 Servicio Geológico Colombiano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201810110070</a:t>
                      </a:r>
                    </a:p>
                  </a:txBody>
                  <a:tcPr marL="9525" marR="9525" marT="9525" marB="0" anchor="ctr"/>
                </a:tc>
              </a:tr>
              <a:tr h="243344">
                <a:tc>
                  <a:txBody>
                    <a:bodyPr/>
                    <a:lstStyle/>
                    <a:p>
                      <a:pPr algn="ctr" fontAlgn="ctr"/>
                      <a:r>
                        <a:rPr lang="es-ES" sz="700" b="0" i="0" u="none" strike="noStrike">
                          <a:solidFill>
                            <a:srgbClr val="000000"/>
                          </a:solidFill>
                          <a:effectLst/>
                          <a:latin typeface="Arial" panose="020B0604020202020204" pitchFamily="34" charset="0"/>
                        </a:rPr>
                        <a:t>201810110071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201810110071</a:t>
                      </a:r>
                    </a:p>
                  </a:txBody>
                  <a:tcPr marL="9525" marR="9525" marT="9525" marB="0" anchor="ctr"/>
                </a:tc>
              </a:tr>
              <a:tr h="358357">
                <a:tc>
                  <a:txBody>
                    <a:bodyPr/>
                    <a:lstStyle/>
                    <a:p>
                      <a:pPr algn="ctr" fontAlgn="ctr"/>
                      <a:r>
                        <a:rPr lang="es-ES" sz="700" b="0" i="0" u="none" strike="noStrike">
                          <a:solidFill>
                            <a:srgbClr val="000000"/>
                          </a:solidFill>
                          <a:effectLst/>
                          <a:latin typeface="Arial" panose="020B0604020202020204" pitchFamily="34" charset="0"/>
                        </a:rPr>
                        <a:t>201810110072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201810110072</a:t>
                      </a:r>
                    </a:p>
                  </a:txBody>
                  <a:tcPr marL="9525" marR="9525" marT="9525" marB="0" anchor="ctr"/>
                </a:tc>
              </a:tr>
              <a:tr h="243344">
                <a:tc>
                  <a:txBody>
                    <a:bodyPr/>
                    <a:lstStyle/>
                    <a:p>
                      <a:pPr algn="ctr" fontAlgn="ctr"/>
                      <a:r>
                        <a:rPr lang="es-ES" sz="700" b="0" i="0" u="none" strike="noStrike">
                          <a:solidFill>
                            <a:srgbClr val="000000"/>
                          </a:solidFill>
                          <a:effectLst/>
                          <a:latin typeface="Arial" panose="020B0604020202020204" pitchFamily="34" charset="0"/>
                        </a:rPr>
                        <a:t>201810110073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201810110073</a:t>
                      </a:r>
                    </a:p>
                  </a:txBody>
                  <a:tcPr marL="9525" marR="9525" marT="9525" marB="0" anchor="ctr"/>
                </a:tc>
              </a:tr>
              <a:tr h="358357">
                <a:tc>
                  <a:txBody>
                    <a:bodyPr/>
                    <a:lstStyle/>
                    <a:p>
                      <a:pPr algn="ctr" fontAlgn="ctr"/>
                      <a:r>
                        <a:rPr lang="es-ES" sz="700" b="0" i="0" u="none" strike="noStrike">
                          <a:solidFill>
                            <a:srgbClr val="000000"/>
                          </a:solidFill>
                          <a:effectLst/>
                          <a:latin typeface="Arial" panose="020B0604020202020204" pitchFamily="34" charset="0"/>
                        </a:rPr>
                        <a:t>201810110074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201810110074</a:t>
                      </a:r>
                    </a:p>
                  </a:txBody>
                  <a:tcPr marL="9525" marR="9525" marT="9525" marB="0" anchor="ctr"/>
                </a:tc>
              </a:tr>
              <a:tr h="243344">
                <a:tc>
                  <a:txBody>
                    <a:bodyPr/>
                    <a:lstStyle/>
                    <a:p>
                      <a:pPr algn="ctr" fontAlgn="ctr"/>
                      <a:r>
                        <a:rPr lang="es-ES" sz="700" b="0" i="0" u="none" strike="noStrike">
                          <a:solidFill>
                            <a:srgbClr val="000000"/>
                          </a:solidFill>
                          <a:effectLst/>
                          <a:latin typeface="Arial" panose="020B0604020202020204" pitchFamily="34" charset="0"/>
                        </a:rPr>
                        <a:t>201810110075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201810110075</a:t>
                      </a:r>
                    </a:p>
                  </a:txBody>
                  <a:tcPr marL="9525" marR="9525" marT="9525" marB="0" anchor="ctr"/>
                </a:tc>
              </a:tr>
              <a:tr h="243344">
                <a:tc>
                  <a:txBody>
                    <a:bodyPr/>
                    <a:lstStyle/>
                    <a:p>
                      <a:pPr algn="ctr" fontAlgn="ctr"/>
                      <a:r>
                        <a:rPr lang="es-ES" sz="700" b="0" i="0" u="none" strike="noStrike">
                          <a:solidFill>
                            <a:srgbClr val="000000"/>
                          </a:solidFill>
                          <a:effectLst/>
                          <a:latin typeface="Arial" panose="020B0604020202020204" pitchFamily="34" charset="0"/>
                        </a:rPr>
                        <a:t>201810110076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201810110076</a:t>
                      </a:r>
                    </a:p>
                  </a:txBody>
                  <a:tcPr marL="9525" marR="9525" marT="9525" marB="0" anchor="ctr"/>
                </a:tc>
              </a:tr>
              <a:tr h="243344">
                <a:tc>
                  <a:txBody>
                    <a:bodyPr/>
                    <a:lstStyle/>
                    <a:p>
                      <a:pPr algn="ctr" fontAlgn="ctr"/>
                      <a:r>
                        <a:rPr lang="es-ES" sz="700" b="0" i="0" u="none" strike="noStrike">
                          <a:solidFill>
                            <a:srgbClr val="000000"/>
                          </a:solidFill>
                          <a:effectLst/>
                          <a:latin typeface="Arial" panose="020B0604020202020204" pitchFamily="34" charset="0"/>
                        </a:rPr>
                        <a:t>201810110077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201810110077</a:t>
                      </a:r>
                    </a:p>
                  </a:txBody>
                  <a:tcPr marL="9525" marR="9525" marT="9525" marB="0" anchor="ctr"/>
                </a:tc>
              </a:tr>
              <a:tr h="243344">
                <a:tc>
                  <a:txBody>
                    <a:bodyPr/>
                    <a:lstStyle/>
                    <a:p>
                      <a:pPr algn="ctr" fontAlgn="ctr"/>
                      <a:r>
                        <a:rPr lang="es-ES" sz="700" b="0" i="0" u="none" strike="noStrike">
                          <a:solidFill>
                            <a:srgbClr val="000000"/>
                          </a:solidFill>
                          <a:effectLst/>
                          <a:latin typeface="Arial" panose="020B0604020202020204" pitchFamily="34" charset="0"/>
                        </a:rPr>
                        <a:t>201810120001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201810120001</a:t>
                      </a:r>
                    </a:p>
                  </a:txBody>
                  <a:tcPr marL="9525" marR="9525" marT="9525" marB="0" anchor="ctr"/>
                </a:tc>
              </a:tr>
              <a:tr h="243344">
                <a:tc>
                  <a:txBody>
                    <a:bodyPr/>
                    <a:lstStyle/>
                    <a:p>
                      <a:pPr algn="ctr" fontAlgn="ctr"/>
                      <a:r>
                        <a:rPr lang="es-ES" sz="700" b="0" i="0" u="none" strike="noStrike">
                          <a:solidFill>
                            <a:srgbClr val="000000"/>
                          </a:solidFill>
                          <a:effectLst/>
                          <a:latin typeface="Arial" panose="020B0604020202020204" pitchFamily="34" charset="0"/>
                        </a:rPr>
                        <a:t>201810120002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201810120002</a:t>
                      </a:r>
                    </a:p>
                  </a:txBody>
                  <a:tcPr marL="9525" marR="9525" marT="9525" marB="0" anchor="ctr"/>
                </a:tc>
              </a:tr>
              <a:tr h="243344">
                <a:tc>
                  <a:txBody>
                    <a:bodyPr/>
                    <a:lstStyle/>
                    <a:p>
                      <a:pPr algn="ctr" fontAlgn="ctr"/>
                      <a:r>
                        <a:rPr lang="es-ES" sz="700" b="0" i="0" u="none" strike="noStrike">
                          <a:solidFill>
                            <a:srgbClr val="000000"/>
                          </a:solidFill>
                          <a:effectLst/>
                          <a:latin typeface="Arial" panose="020B0604020202020204" pitchFamily="34" charset="0"/>
                        </a:rPr>
                        <a:t>201810120003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201810120003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66</a:t>
            </a:fld>
            <a:endParaRPr lang="es-CO"/>
          </a:p>
        </p:txBody>
      </p:sp>
    </p:spTree>
    <p:extLst>
      <p:ext uri="{BB962C8B-B14F-4D97-AF65-F5344CB8AC3E}">
        <p14:creationId xmlns:p14="http://schemas.microsoft.com/office/powerpoint/2010/main" val="2130209104"/>
      </p:ext>
    </p:extLst>
  </p:cSld>
  <p:clrMapOvr>
    <a:masterClrMapping/>
  </p:clrMapOvr>
  <p:timing>
    <p:tnLst>
      <p:par>
        <p:cTn id="1" dur="indefinite" restart="never" nodeType="tmRoot"/>
      </p:par>
    </p:tnLst>
  </p:timing>
</p:sld>
</file>

<file path=ppt/slides/slide66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660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136935398"/>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20186000848522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RECUPERAR CUENTA SIMO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20186000848532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INFORMACION--PROCESO DISCIPLINARIO  No 110011102000201703379</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20181700581761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20186000848542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20186000848562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20186000848572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JUZGADO 05 ADMINISTRATIVO - SECCIONAL MONTERIA-CATALINA MARIA FAJARDO PAEZ- NOTIFICACION AUTO ADMISORIO DE LA DEMANDA RADICADO Nº 2018-00494-  </a:t>
                      </a:r>
                    </a:p>
                  </a:txBody>
                  <a:tcPr marL="9525" marR="9525" marT="9525" marB="0" anchor="ctr"/>
                </a:tc>
                <a:tc>
                  <a:txBody>
                    <a:bodyPr/>
                    <a:lstStyle/>
                    <a:p>
                      <a:pPr algn="ctr" fontAlgn="ctr"/>
                      <a:r>
                        <a:rPr lang="es-ES" sz="650" b="0" i="0" u="none" strike="noStrike">
                          <a:effectLst/>
                          <a:latin typeface="Arial" panose="020B0604020202020204" pitchFamily="34" charset="0"/>
                        </a:rPr>
                        <a:t>11/01/2019</a:t>
                      </a:r>
                    </a:p>
                  </a:txBody>
                  <a:tcPr marL="9525" marR="9525" marT="9525" marB="0" anchor="ctr"/>
                </a:tc>
                <a:tc>
                  <a:txBody>
                    <a:bodyPr/>
                    <a:lstStyle/>
                    <a:p>
                      <a:pPr algn="ctr" fontAlgn="ctr"/>
                      <a:r>
                        <a:rPr lang="es-ES" sz="650" b="0" i="0" u="none" strike="noStrike">
                          <a:effectLst/>
                          <a:latin typeface="Arial" panose="020B0604020202020204" pitchFamily="34" charset="0"/>
                        </a:rPr>
                        <a:t>20191400015001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20186000848582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20186000848602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427-2016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550556308"/>
      </p:ext>
    </p:extLst>
  </p:cSld>
  <p:clrMapOvr>
    <a:masterClrMapping/>
  </p:clrMapOvr>
  <p:timing>
    <p:tnLst>
      <p:par>
        <p:cTn id="1" dur="indefinite" restart="never" nodeType="tmRoot"/>
      </p:par>
    </p:tnLst>
  </p:timing>
</p:sld>
</file>

<file path=ppt/slides/slide66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661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688225999"/>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20186000848662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20186000848682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RECUPERAR USUARIO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20186000848802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DESPACHO 06 TRIBUNAL ADMINISTRATIVO - ATLANTICO - SECCIONAL BARRANQUILLA -2014-00156 AVISO PUBLICACION ESTADO DR ANGEL HERNANDEZ -RODOLFO ANTONIO PACHECO GOMEZ</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20186000848812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20186000848822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20186000848832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20186000848842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438 - 506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518269148"/>
      </p:ext>
    </p:extLst>
  </p:cSld>
  <p:clrMapOvr>
    <a:masterClrMapping/>
  </p:clrMapOvr>
  <p:timing>
    <p:tnLst>
      <p:par>
        <p:cTn id="1" dur="indefinite" restart="never" nodeType="tmRoot"/>
      </p:par>
    </p:tnLst>
  </p:timing>
</p:sld>
</file>

<file path=ppt/slides/slide66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662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20186000848852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20186000848862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9 -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20186000848872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20186000848882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20186000848892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20186000848902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20186000848962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350089083"/>
      </p:ext>
    </p:extLst>
  </p:cSld>
  <p:clrMapOvr>
    <a:masterClrMapping/>
  </p:clrMapOvr>
  <p:timing>
    <p:tnLst>
      <p:par>
        <p:cTn id="1" dur="indefinite" restart="never" nodeType="tmRoot"/>
      </p:par>
    </p:tnLst>
  </p:timing>
</p:sld>
</file>

<file path=ppt/slides/slide66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663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847376428"/>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20186000848992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20186000849022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INSCRIPCION SIMO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20186000849042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427</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20186000849062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INSCRIPCION SIMO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20186000849082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20186000849092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20186000849102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456586004"/>
      </p:ext>
    </p:extLst>
  </p:cSld>
  <p:clrMapOvr>
    <a:masterClrMapping/>
  </p:clrMapOvr>
  <p:timing>
    <p:tnLst>
      <p:par>
        <p:cTn id="1" dur="indefinite" restart="never" nodeType="tmRoot"/>
      </p:par>
    </p:tnLst>
  </p:timing>
</p:sld>
</file>

<file path=ppt/slides/slide66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664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993123904"/>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20186000849112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RESPUESTA CIUDADANA 8-2018-058510 - SOLICITUD DE INFORMACION CONVOCATORIA 436 - MARIA CECILIA ALEGRIA SANCHEZ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20186000849122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INSCRIPCION SIMO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20186000849132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20186000849142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INSCRIPCION SIMO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20186000849162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INSCRIPCION SIMO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20186000849182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438 - 506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20186000849192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037245492"/>
      </p:ext>
    </p:extLst>
  </p:cSld>
  <p:clrMapOvr>
    <a:masterClrMapping/>
  </p:clrMapOvr>
  <p:timing>
    <p:tnLst>
      <p:par>
        <p:cTn id="1" dur="indefinite" restart="never" nodeType="tmRoot"/>
      </p:par>
    </p:tnLst>
  </p:timing>
</p:sld>
</file>

<file path=ppt/slides/slide66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665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20186000849202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RESPUESTA A OFICIO CON RADICADO NO. 20181020533131</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20186000849212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20186000849222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20186000849232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20186000849242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20186000849252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20186000849262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CONCEJO MUNICIPAL DE CALIMA EL DARIEN VALLE</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859701571"/>
      </p:ext>
    </p:extLst>
  </p:cSld>
  <p:clrMapOvr>
    <a:masterClrMapping/>
  </p:clrMapOvr>
  <p:timing>
    <p:tnLst>
      <p:par>
        <p:cTn id="1" dur="indefinite" restart="never" nodeType="tmRoot"/>
      </p:par>
    </p:tnLst>
  </p:timing>
</p:sld>
</file>

<file path=ppt/slides/slide66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666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022601092"/>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20186000849272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20186000849282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20186000849292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20186000849302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20186000849312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CAMBIO DE CORREO ELECTRONICO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20186000849322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20186000849332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374870623"/>
      </p:ext>
    </p:extLst>
  </p:cSld>
  <p:clrMapOvr>
    <a:masterClrMapping/>
  </p:clrMapOvr>
  <p:timing>
    <p:tnLst>
      <p:par>
        <p:cTn id="1" dur="indefinite" restart="never" nodeType="tmRoot"/>
      </p:par>
    </p:tnLst>
  </p:timing>
</p:sld>
</file>

<file path=ppt/slides/slide66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667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20186000849362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20186000849372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20186000849382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20186000849392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20186000849402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20186000849412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20186000849422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216353367"/>
      </p:ext>
    </p:extLst>
  </p:cSld>
  <p:clrMapOvr>
    <a:masterClrMapping/>
  </p:clrMapOvr>
  <p:timing>
    <p:tnLst>
      <p:par>
        <p:cTn id="1" dur="indefinite" restart="never" nodeType="tmRoot"/>
      </p:par>
    </p:tnLst>
  </p:timing>
</p:sld>
</file>

<file path=ppt/slides/slide66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668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087504467"/>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20186000849432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438 - 506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20186000849442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438 - 506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20186000849452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438 - 506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20186000849462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438 - 506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20186000849472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438 - 506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20186000849482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438 - 506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20186000849492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INSCRIPCION SIMO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821637708"/>
      </p:ext>
    </p:extLst>
  </p:cSld>
  <p:clrMapOvr>
    <a:masterClrMapping/>
  </p:clrMapOvr>
  <p:timing>
    <p:tnLst>
      <p:par>
        <p:cTn id="1" dur="indefinite" restart="never" nodeType="tmRoot"/>
      </p:par>
    </p:tnLst>
  </p:timing>
</p:sld>
</file>

<file path=ppt/slides/slide66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669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23593872"/>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20186000849502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438 - 506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20186000849512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438 - 506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20186000849522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435</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31/10/2018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20182210612961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20186000849532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507 - 591</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20182210595901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20186000849542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438 - 506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20186000849552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INSCRIPCION SIMO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20186000849562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30/11/2018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20181020650201</a:t>
                      </a:r>
                    </a:p>
                  </a:txBody>
                  <a:tcPr marL="9525" marR="9525" marT="9525" marB="0" anchor="ctr"/>
                </a:tc>
              </a:tr>
            </a:tbl>
          </a:graphicData>
        </a:graphic>
      </p:graphicFrame>
    </p:spTree>
    <p:extLst>
      <p:ext uri="{BB962C8B-B14F-4D97-AF65-F5344CB8AC3E}">
        <p14:creationId xmlns:p14="http://schemas.microsoft.com/office/powerpoint/2010/main" val="2625396053"/>
      </p:ext>
    </p:extLst>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049707957"/>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201810120004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201810120010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201810120011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201810120012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201810120013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201810120019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67</a:t>
            </a:fld>
            <a:endParaRPr lang="es-CO"/>
          </a:p>
        </p:txBody>
      </p:sp>
    </p:spTree>
    <p:extLst>
      <p:ext uri="{BB962C8B-B14F-4D97-AF65-F5344CB8AC3E}">
        <p14:creationId xmlns:p14="http://schemas.microsoft.com/office/powerpoint/2010/main" val="3194272134"/>
      </p:ext>
    </p:extLst>
  </p:cSld>
  <p:clrMapOvr>
    <a:masterClrMapping/>
  </p:clrMapOvr>
  <p:timing>
    <p:tnLst>
      <p:par>
        <p:cTn id="1" dur="indefinite" restart="never" nodeType="tmRoot"/>
      </p:par>
    </p:tnLst>
  </p:timing>
</p:sld>
</file>

<file path=ppt/slides/slide67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670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20186000849572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20186000849582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20186000849592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20186000849602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20186000849612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20186000849622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20186000849632</a:t>
                      </a:r>
                    </a:p>
                  </a:txBody>
                  <a:tcPr marL="9525" marR="9525" marT="9525" marB="0" anchor="ctr"/>
                </a:tc>
                <a:tc>
                  <a:txBody>
                    <a:bodyPr/>
                    <a:lstStyle/>
                    <a:p>
                      <a:pPr algn="ctr" fontAlgn="ctr"/>
                      <a:r>
                        <a:rPr lang="es-ES" sz="700" b="0" i="0" u="none" strike="noStrike">
                          <a:effectLst/>
                          <a:latin typeface="Arial" panose="020B0604020202020204" pitchFamily="34" charset="0"/>
                        </a:rPr>
                        <a:t>09/10/2018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036861337"/>
      </p:ext>
    </p:extLst>
  </p:cSld>
  <p:clrMapOvr>
    <a:masterClrMapping/>
  </p:clrMapOvr>
  <p:timing>
    <p:tnLst>
      <p:par>
        <p:cTn id="1" dur="indefinite" restart="never" nodeType="tmRoot"/>
      </p:par>
    </p:tnLst>
  </p:timing>
</p:sld>
</file>

<file path=ppt/slides/slide67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671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362952232"/>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20186000849662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20186000849672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433</a:t>
                      </a:r>
                    </a:p>
                  </a:txBody>
                  <a:tcPr marL="9525" marR="9525" marT="9525" marB="0" anchor="ctr"/>
                </a:tc>
                <a:tc>
                  <a:txBody>
                    <a:bodyPr/>
                    <a:lstStyle/>
                    <a:p>
                      <a:pPr algn="ctr" fontAlgn="ctr"/>
                      <a:r>
                        <a:rPr lang="es-ES" sz="650" b="0" i="0" u="none" strike="noStrike">
                          <a:effectLst/>
                          <a:latin typeface="Arial" panose="020B0604020202020204" pitchFamily="34" charset="0"/>
                        </a:rPr>
                        <a:t>14/12/2018</a:t>
                      </a:r>
                    </a:p>
                  </a:txBody>
                  <a:tcPr marL="9525" marR="9525" marT="9525" marB="0" anchor="ctr"/>
                </a:tc>
                <a:tc>
                  <a:txBody>
                    <a:bodyPr/>
                    <a:lstStyle/>
                    <a:p>
                      <a:pPr algn="ctr" fontAlgn="ctr"/>
                      <a:r>
                        <a:rPr lang="es-ES" sz="650" b="0" i="0" u="none" strike="noStrike">
                          <a:effectLst/>
                          <a:latin typeface="Arial" panose="020B0604020202020204" pitchFamily="34" charset="0"/>
                        </a:rPr>
                        <a:t>20181020679751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20186000849682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20186000849692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438 - 506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20186000849702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20186000849722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INSCRIPCION SIMO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20186000849732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9 -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INSCRIPCION SIMO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613592629"/>
      </p:ext>
    </p:extLst>
  </p:cSld>
  <p:clrMapOvr>
    <a:masterClrMapping/>
  </p:clrMapOvr>
  <p:timing>
    <p:tnLst>
      <p:par>
        <p:cTn id="1" dur="indefinite" restart="never" nodeType="tmRoot"/>
      </p:par>
    </p:tnLst>
  </p:timing>
</p:sld>
</file>

<file path=ppt/slides/slide67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672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375959413"/>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20186000849742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433</a:t>
                      </a:r>
                    </a:p>
                  </a:txBody>
                  <a:tcPr marL="9525" marR="9525" marT="9525" marB="0" anchor="ctr"/>
                </a:tc>
                <a:tc>
                  <a:txBody>
                    <a:bodyPr/>
                    <a:lstStyle/>
                    <a:p>
                      <a:pPr algn="ctr" fontAlgn="ctr"/>
                      <a:r>
                        <a:rPr lang="es-ES" sz="650" b="0" i="0" u="none" strike="noStrike">
                          <a:effectLst/>
                          <a:latin typeface="Arial" panose="020B0604020202020204" pitchFamily="34" charset="0"/>
                        </a:rPr>
                        <a:t>10/12/2018</a:t>
                      </a:r>
                    </a:p>
                  </a:txBody>
                  <a:tcPr marL="9525" marR="9525" marT="9525" marB="0" anchor="ctr"/>
                </a:tc>
                <a:tc>
                  <a:txBody>
                    <a:bodyPr/>
                    <a:lstStyle/>
                    <a:p>
                      <a:pPr algn="ctr" fontAlgn="ctr"/>
                      <a:r>
                        <a:rPr lang="es-ES" sz="650" b="0" i="0" u="none" strike="noStrike">
                          <a:effectLst/>
                          <a:latin typeface="Arial" panose="020B0604020202020204" pitchFamily="34" charset="0"/>
                        </a:rPr>
                        <a:t>20181020668401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20186000849752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433</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20186000849762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433</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20186000849772</a:t>
                      </a:r>
                    </a:p>
                  </a:txBody>
                  <a:tcPr marL="9525" marR="9525" marT="9525" marB="0" anchor="ctr"/>
                </a:tc>
                <a:tc>
                  <a:txBody>
                    <a:bodyPr/>
                    <a:lstStyle/>
                    <a:p>
                      <a:pPr algn="ctr" fontAlgn="ctr"/>
                      <a:r>
                        <a:rPr lang="es-ES" sz="650" b="0" i="0" u="none" strike="noStrike">
                          <a:effectLst/>
                          <a:latin typeface="Arial" panose="020B0604020202020204" pitchFamily="34" charset="0"/>
                        </a:rPr>
                        <a:t>09/10/2018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NOTIFICACIONES</a:t>
                      </a:r>
                    </a:p>
                  </a:txBody>
                  <a:tcPr marL="9525" marR="9525" marT="9525" marB="0" anchor="ctr"/>
                </a:tc>
                <a:tc>
                  <a:txBody>
                    <a:bodyPr/>
                    <a:lstStyle/>
                    <a:p>
                      <a:pPr algn="ctr" fontAlgn="ctr"/>
                      <a:r>
                        <a:rPr lang="es-ES" sz="650" b="0" i="0" u="none" strike="noStrike">
                          <a:effectLst/>
                          <a:latin typeface="Arial" panose="020B0604020202020204" pitchFamily="34" charset="0"/>
                        </a:rPr>
                        <a:t>ERROR INGRESO APLICACION 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20186000850102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20186000850112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RESPUESTA CIUDADANA 8-2018-058692 A RESPUESTA SOLICITUD NO. 8-2018-058692</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20186000850142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OFI18-00127989 / IDM: SOLICITA AYUDA PARA NO PERDER CARGO QUE TIENE EN PROVISIONALIDAD POR CONCURSO EN EL EJERCITO NACIONAL</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880784350"/>
      </p:ext>
    </p:extLst>
  </p:cSld>
  <p:clrMapOvr>
    <a:masterClrMapping/>
  </p:clrMapOvr>
  <p:timing>
    <p:tnLst>
      <p:par>
        <p:cTn id="1" dur="indefinite" restart="never" nodeType="tmRoot"/>
      </p:par>
    </p:tnLst>
  </p:timing>
</p:sld>
</file>

<file path=ppt/slides/slide67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673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206965485"/>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20186000850152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 CONVOCATORIA 427 DE 2016</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20186000850162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 CONVOCATORIA 436 DE 2017 SENA</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20186000850172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20186000850182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CONVOCATORIAS</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20186000850202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RADICADO NO. 20183010511671 FECHA 13/09/2018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20186000850212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20186000850222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INFORMACIÓN INSCRIPCIONES REGISTRO PUBLICO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12/10/2018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20181700582231</a:t>
                      </a:r>
                    </a:p>
                  </a:txBody>
                  <a:tcPr marL="9525" marR="9525" marT="9525" marB="0" anchor="ctr"/>
                </a:tc>
              </a:tr>
            </a:tbl>
          </a:graphicData>
        </a:graphic>
      </p:graphicFrame>
    </p:spTree>
    <p:extLst>
      <p:ext uri="{BB962C8B-B14F-4D97-AF65-F5344CB8AC3E}">
        <p14:creationId xmlns:p14="http://schemas.microsoft.com/office/powerpoint/2010/main" val="1393399293"/>
      </p:ext>
    </p:extLst>
  </p:cSld>
  <p:clrMapOvr>
    <a:masterClrMapping/>
  </p:clrMapOvr>
  <p:timing>
    <p:tnLst>
      <p:par>
        <p:cTn id="1" dur="indefinite" restart="never" nodeType="tmRoot"/>
      </p:par>
    </p:tnLst>
  </p:timing>
</p:sld>
</file>

<file path=ppt/slides/slide67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674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75215603"/>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20186000850232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20182210579241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20186000850242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20186000850252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USUARIO Y CLAVE DEL REPORTE DEL APLICATIVO COMISIÓN DE PERSONAL</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ES" sz="650" b="0" i="0" u="none" strike="noStrike">
                          <a:effectLst/>
                          <a:latin typeface="Arial" panose="020B0604020202020204" pitchFamily="34" charset="0"/>
                        </a:rPr>
                        <a:t>20185000589841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20186000850262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20186000850272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20186000850282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DIRECCIÓN DE APOYO CORPORATIVO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20186000850302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945119317"/>
      </p:ext>
    </p:extLst>
  </p:cSld>
  <p:clrMapOvr>
    <a:masterClrMapping/>
  </p:clrMapOvr>
  <p:timing>
    <p:tnLst>
      <p:par>
        <p:cTn id="1" dur="indefinite" restart="never" nodeType="tmRoot"/>
      </p:par>
    </p:tnLst>
  </p:timing>
</p:sld>
</file>

<file path=ppt/slides/slide67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675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379680691"/>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20186000850312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20186000850322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20186000850332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20182210580381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20186000850342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20186000850352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DERECHO DE PETICIÓN DE INFORMACIÓN</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30/10/2018</a:t>
                      </a:r>
                    </a:p>
                  </a:txBody>
                  <a:tcPr marL="9525" marR="9525" marT="9525" marB="0" anchor="ctr"/>
                </a:tc>
                <a:tc>
                  <a:txBody>
                    <a:bodyPr/>
                    <a:lstStyle/>
                    <a:p>
                      <a:pPr algn="ctr" fontAlgn="ctr"/>
                      <a:r>
                        <a:rPr lang="es-ES" sz="650" b="0" i="0" u="none" strike="noStrike">
                          <a:effectLst/>
                          <a:latin typeface="Arial" panose="020B0604020202020204" pitchFamily="34" charset="0"/>
                        </a:rPr>
                        <a:t>20182010611211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20186000850362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20186000850392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VACACIONES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921600638"/>
      </p:ext>
    </p:extLst>
  </p:cSld>
  <p:clrMapOvr>
    <a:masterClrMapping/>
  </p:clrMapOvr>
  <p:timing>
    <p:tnLst>
      <p:par>
        <p:cTn id="1" dur="indefinite" restart="never" nodeType="tmRoot"/>
      </p:par>
    </p:tnLst>
  </p:timing>
</p:sld>
</file>

<file path=ppt/slides/slide67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676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234820794"/>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20186000850562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PETICIÓN NO. 20186000779752</a:t>
                      </a:r>
                    </a:p>
                  </a:txBody>
                  <a:tcPr marL="9525" marR="9525" marT="9525" marB="0" anchor="ctr"/>
                </a:tc>
                <a:tc>
                  <a:txBody>
                    <a:bodyPr/>
                    <a:lstStyle/>
                    <a:p>
                      <a:pPr algn="ctr" fontAlgn="ctr"/>
                      <a:r>
                        <a:rPr lang="es-ES" sz="650" b="0" i="0" u="none" strike="noStrike">
                          <a:effectLst/>
                          <a:latin typeface="Arial" panose="020B0604020202020204" pitchFamily="34" charset="0"/>
                        </a:rPr>
                        <a:t>12/10/2018</a:t>
                      </a:r>
                    </a:p>
                  </a:txBody>
                  <a:tcPr marL="9525" marR="9525" marT="9525" marB="0" anchor="ctr"/>
                </a:tc>
                <a:tc>
                  <a:txBody>
                    <a:bodyPr/>
                    <a:lstStyle/>
                    <a:p>
                      <a:pPr algn="ctr" fontAlgn="ctr"/>
                      <a:r>
                        <a:rPr lang="es-ES" sz="650" b="0" i="0" u="none" strike="noStrike">
                          <a:effectLst/>
                          <a:latin typeface="Arial" panose="020B0604020202020204" pitchFamily="34" charset="0"/>
                        </a:rPr>
                        <a:t>20183200582831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20186000850572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436 SENA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20186000850582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INFORMACIÓN SERVIDORES PÚBLICOS EN EL RPCA DE LA CNSC </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20181700584121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20186000850592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20182210580461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20186000850602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CO" sz="650" b="0" i="0" u="none" strike="noStrike">
                          <a:effectLst/>
                          <a:latin typeface="Arial" panose="020B0604020202020204" pitchFamily="34" charset="0"/>
                        </a:rPr>
                        <a:t>REMISION DE INFORMACION RV: 2018EE0102831 CÓDIGO 2018-143250-82111-NC RADICADO 2018ER0087660</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ES" sz="650" b="0" i="0" u="none" strike="noStrike">
                          <a:effectLst/>
                          <a:latin typeface="Arial" panose="020B0604020202020204" pitchFamily="34" charset="0"/>
                        </a:rPr>
                        <a:t>20183200590401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20186000850642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REMISION DE INFORMACION RV: 2018EE0102831 CÓDIGO 2018-143250-82111-NC RADICADO 2018ER0087660</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20186000850652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9 -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856559539"/>
      </p:ext>
    </p:extLst>
  </p:cSld>
  <p:clrMapOvr>
    <a:masterClrMapping/>
  </p:clrMapOvr>
  <p:timing>
    <p:tnLst>
      <p:par>
        <p:cTn id="1" dur="indefinite" restart="never" nodeType="tmRoot"/>
      </p:par>
    </p:tnLst>
  </p:timing>
</p:sld>
</file>

<file path=ppt/slides/slide67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677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672002669"/>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20186000850702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9 -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INFORMACIÓN HOSPITAL SANTA MARÍA DE EL TAMBO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20181700591291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20186000850722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9 -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RECUPERAR USUARIO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20186000850732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20186000850742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RAIDICADO No.  20186000816172</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20186000850782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428-2016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20186000850812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RESPUESTA AL RADICADO N° 1201800005515: ACCION DE RECLAMACION FABIAN JIMENEZ ARIAS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20186000850882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CONCEPTO ENCARGO DESMEJORAMIENTO SALARIAL</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30/10/2018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20182010611361</a:t>
                      </a:r>
                    </a:p>
                  </a:txBody>
                  <a:tcPr marL="9525" marR="9525" marT="9525" marB="0" anchor="ctr"/>
                </a:tc>
              </a:tr>
            </a:tbl>
          </a:graphicData>
        </a:graphic>
      </p:graphicFrame>
    </p:spTree>
    <p:extLst>
      <p:ext uri="{BB962C8B-B14F-4D97-AF65-F5344CB8AC3E}">
        <p14:creationId xmlns:p14="http://schemas.microsoft.com/office/powerpoint/2010/main" val="498436190"/>
      </p:ext>
    </p:extLst>
  </p:cSld>
  <p:clrMapOvr>
    <a:masterClrMapping/>
  </p:clrMapOvr>
  <p:timing>
    <p:tnLst>
      <p:par>
        <p:cTn id="1" dur="indefinite" restart="never" nodeType="tmRoot"/>
      </p:par>
    </p:tnLst>
  </p:timing>
</p:sld>
</file>

<file path=ppt/slides/slide67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678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20186000850942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DE ADMINISTRACION DE  CARRERA ADMINISTRATIVA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427-2016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20186000850962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427-2016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20186000851012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427-2016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20186000851032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507 a 591 de 2017  CUNDINAMARCA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20182210580391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20186000851062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436 SENA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20186000851082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NULIDAD Y RESTABLECIMIENTO DEL DERECHO </a:t>
                      </a:r>
                      <a:br>
                        <a:rPr lang="es-CO" sz="700" b="0" i="0" u="none" strike="noStrike">
                          <a:effectLst/>
                          <a:latin typeface="Arial" panose="020B0604020202020204" pitchFamily="34" charset="0"/>
                        </a:rPr>
                      </a:br>
                      <a:r>
                        <a:rPr lang="es-CO" sz="700" b="0" i="0" u="none" strike="noStrike">
                          <a:effectLst/>
                          <a:latin typeface="Arial" panose="020B0604020202020204" pitchFamily="34" charset="0"/>
                        </a:rPr>
                        <a:t>EXPEDIENTE N. 201800180</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20186000851102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9 -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666693132"/>
      </p:ext>
    </p:extLst>
  </p:cSld>
  <p:clrMapOvr>
    <a:masterClrMapping/>
  </p:clrMapOvr>
  <p:timing>
    <p:tnLst>
      <p:par>
        <p:cTn id="1" dur="indefinite" restart="never" nodeType="tmRoot"/>
      </p:par>
    </p:tnLst>
  </p:timing>
</p:sld>
</file>

<file path=ppt/slides/slide67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679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280518001"/>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20186000851132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RECUPERAR USUARIO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20186000851172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650" b="0" i="0" u="none" strike="noStrike">
                          <a:effectLst/>
                          <a:latin typeface="Arial" panose="020B0604020202020204" pitchFamily="34" charset="0"/>
                        </a:rPr>
                        <a:t>SOLICITUD CONCEPTO </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ES" sz="650" b="0" i="0" u="none" strike="noStrike">
                          <a:effectLst/>
                          <a:latin typeface="Arial" panose="020B0604020202020204" pitchFamily="34" charset="0"/>
                        </a:rPr>
                        <a:t>20184000592031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20186000851232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7 -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ES" sz="650" b="0" i="0" u="none" strike="noStrike">
                          <a:effectLst/>
                          <a:latin typeface="Arial" panose="020B0604020202020204" pitchFamily="34" charset="0"/>
                        </a:rPr>
                        <a:t>20182130583251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20186000851272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ENCARGO DE UN PUESTO DE CARRERA </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ES" sz="650" b="0" i="0" u="none" strike="noStrike">
                          <a:effectLst/>
                          <a:latin typeface="Arial" panose="020B0604020202020204" pitchFamily="34" charset="0"/>
                        </a:rPr>
                        <a:t>20182020582061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20186000851282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EJERCICIO DERECHO DE DEFENSA REF. PROCESO: AUTO NO. CNSC – 20182220012334 DEL 14 DE SEPTIEMBRE DE 2018</a:t>
                      </a:r>
                    </a:p>
                  </a:txBody>
                  <a:tcPr marL="9525" marR="9525" marT="9525" marB="0" anchor="ctr"/>
                </a:tc>
                <a:tc>
                  <a:txBody>
                    <a:bodyPr/>
                    <a:lstStyle/>
                    <a:p>
                      <a:pPr algn="ctr" fontAlgn="ctr"/>
                      <a:r>
                        <a:rPr lang="es-ES" sz="650" b="0" i="0" u="none" strike="noStrike">
                          <a:effectLst/>
                          <a:latin typeface="Arial" panose="020B0604020202020204" pitchFamily="34" charset="0"/>
                        </a:rPr>
                        <a:t>29/11/2018</a:t>
                      </a:r>
                    </a:p>
                  </a:txBody>
                  <a:tcPr marL="9525" marR="9525" marT="9525" marB="0" anchor="ctr"/>
                </a:tc>
                <a:tc>
                  <a:txBody>
                    <a:bodyPr/>
                    <a:lstStyle/>
                    <a:p>
                      <a:pPr algn="ctr" fontAlgn="ctr"/>
                      <a:r>
                        <a:rPr lang="es-ES" sz="650" b="0" i="0" u="none" strike="noStrike">
                          <a:effectLst/>
                          <a:latin typeface="Arial" panose="020B0604020202020204" pitchFamily="34" charset="0"/>
                        </a:rPr>
                        <a:t>20182230659781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20186000851292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SOBRE PROVISION DE CARGOS CREADOS MEDIANTE DECRETO 1479 DE 2017 </a:t>
                      </a:r>
                    </a:p>
                  </a:txBody>
                  <a:tcPr marL="9525" marR="9525" marT="9525" marB="0" anchor="ctr"/>
                </a:tc>
                <a:tc>
                  <a:txBody>
                    <a:bodyPr/>
                    <a:lstStyle/>
                    <a:p>
                      <a:pPr algn="ctr" fontAlgn="ctr"/>
                      <a:r>
                        <a:rPr lang="es-ES" sz="650" b="0" i="0" u="none" strike="noStrike">
                          <a:effectLst/>
                          <a:latin typeface="Arial" panose="020B0604020202020204" pitchFamily="34" charset="0"/>
                        </a:rPr>
                        <a:t>17/12/2018</a:t>
                      </a:r>
                    </a:p>
                  </a:txBody>
                  <a:tcPr marL="9525" marR="9525" marT="9525" marB="0" anchor="ctr"/>
                </a:tc>
                <a:tc>
                  <a:txBody>
                    <a:bodyPr/>
                    <a:lstStyle/>
                    <a:p>
                      <a:pPr algn="ctr" fontAlgn="ctr"/>
                      <a:r>
                        <a:rPr lang="es-ES" sz="650" b="0" i="0" u="none" strike="noStrike">
                          <a:effectLst/>
                          <a:latin typeface="Arial" panose="020B0604020202020204" pitchFamily="34" charset="0"/>
                        </a:rPr>
                        <a:t>20181020680771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20186000851302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003826938"/>
      </p:ext>
    </p:extLst>
  </p:cSld>
  <p:clrMapOvr>
    <a:masterClrMapping/>
  </p:clrMapOvr>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50953828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201810120020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201810120026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201810120027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201810120028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201810120029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201810120035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68</a:t>
            </a:fld>
            <a:endParaRPr lang="es-CO"/>
          </a:p>
        </p:txBody>
      </p:sp>
    </p:spTree>
    <p:extLst>
      <p:ext uri="{BB962C8B-B14F-4D97-AF65-F5344CB8AC3E}">
        <p14:creationId xmlns:p14="http://schemas.microsoft.com/office/powerpoint/2010/main" val="750891016"/>
      </p:ext>
    </p:extLst>
  </p:cSld>
  <p:clrMapOvr>
    <a:masterClrMapping/>
  </p:clrMapOvr>
  <p:timing>
    <p:tnLst>
      <p:par>
        <p:cTn id="1" dur="indefinite" restart="never" nodeType="tmRoot"/>
      </p:par>
    </p:tnLst>
  </p:timing>
</p:sld>
</file>

<file path=ppt/slides/slide68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680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20186000851322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FUNCION PREVENTIVA </a:t>
                      </a:r>
                    </a:p>
                  </a:txBody>
                  <a:tcPr marL="9525" marR="9525" marT="9525" marB="0" anchor="ctr"/>
                </a:tc>
                <a:tc>
                  <a:txBody>
                    <a:bodyPr/>
                    <a:lstStyle/>
                    <a:p>
                      <a:pPr algn="ctr" fontAlgn="ctr"/>
                      <a:r>
                        <a:rPr lang="es-ES" sz="700" b="0" i="0" u="none" strike="noStrike">
                          <a:effectLst/>
                          <a:latin typeface="Arial" panose="020B0604020202020204" pitchFamily="34" charset="0"/>
                        </a:rPr>
                        <a:t>23/10/2018</a:t>
                      </a:r>
                    </a:p>
                  </a:txBody>
                  <a:tcPr marL="9525" marR="9525" marT="9525" marB="0" anchor="ctr"/>
                </a:tc>
                <a:tc>
                  <a:txBody>
                    <a:bodyPr/>
                    <a:lstStyle/>
                    <a:p>
                      <a:pPr algn="ctr" fontAlgn="ctr"/>
                      <a:r>
                        <a:rPr lang="es-ES" sz="700" b="0" i="0" u="none" strike="noStrike">
                          <a:effectLst/>
                          <a:latin typeface="Arial" panose="020B0604020202020204" pitchFamily="34" charset="0"/>
                        </a:rPr>
                        <a:t>20182330597351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20186000851332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 CONVOCATORIA 338 DE 2016 </a:t>
                      </a:r>
                    </a:p>
                  </a:txBody>
                  <a:tcPr marL="9525" marR="9525" marT="9525" marB="0" anchor="ctr"/>
                </a:tc>
                <a:tc>
                  <a:txBody>
                    <a:bodyPr/>
                    <a:lstStyle/>
                    <a:p>
                      <a:pPr algn="ctr" fontAlgn="ctr"/>
                      <a:r>
                        <a:rPr lang="es-ES" sz="700" b="0" i="0" u="none" strike="noStrike">
                          <a:effectLst/>
                          <a:latin typeface="Arial" panose="020B0604020202020204" pitchFamily="34" charset="0"/>
                        </a:rPr>
                        <a:t>11/12/2018</a:t>
                      </a:r>
                    </a:p>
                  </a:txBody>
                  <a:tcPr marL="9525" marR="9525" marT="9525" marB="0" anchor="ctr"/>
                </a:tc>
                <a:tc>
                  <a:txBody>
                    <a:bodyPr/>
                    <a:lstStyle/>
                    <a:p>
                      <a:pPr algn="ctr" fontAlgn="ctr"/>
                      <a:r>
                        <a:rPr lang="es-ES" sz="700" b="0" i="0" u="none" strike="noStrike">
                          <a:effectLst/>
                          <a:latin typeface="Arial" panose="020B0604020202020204" pitchFamily="34" charset="0"/>
                        </a:rPr>
                        <a:t>20182230671171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20186000851342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700" b="0" i="0" u="none" strike="noStrike">
                          <a:effectLst/>
                          <a:latin typeface="Arial" panose="020B0604020202020204" pitchFamily="34" charset="0"/>
                        </a:rPr>
                        <a:t>REQUERIMIENTO DE INFORMACION - RADICADO 20185000546941</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20186000851362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700" b="0" i="0" u="none" strike="noStrike">
                          <a:effectLst/>
                          <a:latin typeface="Arial" panose="020B0604020202020204" pitchFamily="34" charset="0"/>
                        </a:rPr>
                        <a:t>ENVIO DOCUMENTACION PARA RESOLUCION DE RECURSO DE APELACION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20186000851372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20186000851382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TRASLADO POR COMPETENCIA - DANE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20186000851422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436 SENA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435741460"/>
      </p:ext>
    </p:extLst>
  </p:cSld>
  <p:clrMapOvr>
    <a:masterClrMapping/>
  </p:clrMapOvr>
  <p:timing>
    <p:tnLst>
      <p:par>
        <p:cTn id="1" dur="indefinite" restart="never" nodeType="tmRoot"/>
      </p:par>
    </p:tnLst>
  </p:timing>
</p:sld>
</file>

<file path=ppt/slides/slide68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681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54517266"/>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20186000851432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CONCEPTO - CONVOCATORIA 431 DE 2016</a:t>
                      </a:r>
                    </a:p>
                  </a:txBody>
                  <a:tcPr marL="9525" marR="9525" marT="9525" marB="0" anchor="ctr"/>
                </a:tc>
                <a:tc>
                  <a:txBody>
                    <a:bodyPr/>
                    <a:lstStyle/>
                    <a:p>
                      <a:pPr algn="ctr" fontAlgn="ctr"/>
                      <a:r>
                        <a:rPr lang="es-ES" sz="650" b="0" i="0" u="none" strike="noStrike">
                          <a:effectLst/>
                          <a:latin typeface="Arial" panose="020B0604020202020204" pitchFamily="34" charset="0"/>
                        </a:rPr>
                        <a:t>10/12/2018</a:t>
                      </a:r>
                    </a:p>
                  </a:txBody>
                  <a:tcPr marL="9525" marR="9525" marT="9525" marB="0" anchor="ctr"/>
                </a:tc>
                <a:tc>
                  <a:txBody>
                    <a:bodyPr/>
                    <a:lstStyle/>
                    <a:p>
                      <a:pPr algn="ctr" fontAlgn="ctr"/>
                      <a:r>
                        <a:rPr lang="es-ES" sz="650" b="0" i="0" u="none" strike="noStrike">
                          <a:effectLst/>
                          <a:latin typeface="Arial" panose="020B0604020202020204" pitchFamily="34" charset="0"/>
                        </a:rPr>
                        <a:t>20182130667771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20186000851442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20186000851462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20186000851472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REMISION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20181700580751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20186000851482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NO POSESIÓN A EMPLEO GANADO POR CONCURSO DE MERITO.CAR- ANLA - 435 DE 2016</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30/10/2018</a:t>
                      </a:r>
                    </a:p>
                  </a:txBody>
                  <a:tcPr marL="9525" marR="9525" marT="9525" marB="0" anchor="ctr"/>
                </a:tc>
                <a:tc>
                  <a:txBody>
                    <a:bodyPr/>
                    <a:lstStyle/>
                    <a:p>
                      <a:pPr algn="ctr" fontAlgn="ctr"/>
                      <a:r>
                        <a:rPr lang="es-ES" sz="650" b="0" i="0" u="none" strike="noStrike">
                          <a:effectLst/>
                          <a:latin typeface="Arial" panose="020B0604020202020204" pitchFamily="34" charset="0"/>
                        </a:rPr>
                        <a:t>20185000611861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20186000851492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RESPUESTA RADICADO NO. 20185000546871-MUNICIPIO DE BARICHARA. </a:t>
                      </a:r>
                    </a:p>
                  </a:txBody>
                  <a:tcPr marL="9525" marR="9525" marT="9525" marB="0" anchor="ctr"/>
                </a:tc>
                <a:tc>
                  <a:txBody>
                    <a:bodyPr/>
                    <a:lstStyle/>
                    <a:p>
                      <a:pPr algn="ctr" fontAlgn="ctr"/>
                      <a:r>
                        <a:rPr lang="es-ES" sz="650" b="0" i="0" u="none" strike="noStrike">
                          <a:effectLst/>
                          <a:latin typeface="Arial" panose="020B0604020202020204" pitchFamily="34" charset="0"/>
                        </a:rPr>
                        <a:t>24/10/2018</a:t>
                      </a:r>
                    </a:p>
                  </a:txBody>
                  <a:tcPr marL="9525" marR="9525" marT="9525" marB="0" anchor="ctr"/>
                </a:tc>
                <a:tc>
                  <a:txBody>
                    <a:bodyPr/>
                    <a:lstStyle/>
                    <a:p>
                      <a:pPr algn="ctr" fontAlgn="ctr"/>
                      <a:r>
                        <a:rPr lang="es-ES" sz="650" b="0" i="0" u="none" strike="noStrike">
                          <a:effectLst/>
                          <a:latin typeface="Arial" panose="020B0604020202020204" pitchFamily="34" charset="0"/>
                        </a:rPr>
                        <a:t>20185000601201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20186000851502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426-2016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20182110590761</a:t>
                      </a:r>
                    </a:p>
                  </a:txBody>
                  <a:tcPr marL="9525" marR="9525" marT="9525" marB="0" anchor="ctr"/>
                </a:tc>
              </a:tr>
            </a:tbl>
          </a:graphicData>
        </a:graphic>
      </p:graphicFrame>
    </p:spTree>
    <p:extLst>
      <p:ext uri="{BB962C8B-B14F-4D97-AF65-F5344CB8AC3E}">
        <p14:creationId xmlns:p14="http://schemas.microsoft.com/office/powerpoint/2010/main" val="4005066484"/>
      </p:ext>
    </p:extLst>
  </p:cSld>
  <p:clrMapOvr>
    <a:masterClrMapping/>
  </p:clrMapOvr>
  <p:timing>
    <p:tnLst>
      <p:par>
        <p:cTn id="1" dur="indefinite" restart="never" nodeType="tmRoot"/>
      </p:par>
    </p:tnLst>
  </p:timing>
</p:sld>
</file>

<file path=ppt/slides/slide68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682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353489085"/>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20186000851512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it-IT" sz="650" b="0" i="0" u="none" strike="noStrike">
                          <a:effectLst/>
                          <a:latin typeface="Arial" panose="020B0604020202020204" pitchFamily="34" charset="0"/>
                        </a:rPr>
                        <a:t>SOLICITUD CONVOCATORIA 431-2016 DISTRITO CAPITAL </a:t>
                      </a:r>
                      <a:br>
                        <a:rPr lang="it-IT" sz="650" b="0" i="0" u="none" strike="noStrike">
                          <a:effectLst/>
                          <a:latin typeface="Arial" panose="020B0604020202020204" pitchFamily="34" charset="0"/>
                        </a:rPr>
                      </a:br>
                      <a:endParaRPr lang="it-IT"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20186000851582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20182210582861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20186000851652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INSCRIPCION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20186000851712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435-2016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24/10/2018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20182210596701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20186000851732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436 SENA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20186000851742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436 SENA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20186000851752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436</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555944646"/>
      </p:ext>
    </p:extLst>
  </p:cSld>
  <p:clrMapOvr>
    <a:masterClrMapping/>
  </p:clrMapOvr>
  <p:timing>
    <p:tnLst>
      <p:par>
        <p:cTn id="1" dur="indefinite" restart="never" nodeType="tmRoot"/>
      </p:par>
    </p:tnLst>
  </p:timing>
</p:sld>
</file>

<file path=ppt/slides/slide68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683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20186000851772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SOLICITUD CAMBIO DE CORREO ELECTRONICO</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20186000851792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700" b="0" i="0" u="none" strike="noStrike">
                          <a:effectLst/>
                          <a:latin typeface="Arial" panose="020B0604020202020204" pitchFamily="34" charset="0"/>
                        </a:rPr>
                        <a:t>AVISO COMPROBANTE OCTUBRE 10</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20186000851812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CONSEJO DE ESTADO - SECCIÓN SEGUNDA -CESAR ANDRES VELANDIA CUBILLOS-NOTIFICA ACTUACION PROCESAL RAD 2018-00489-00</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20186000851852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700" b="0" i="0" u="none" strike="noStrike">
                          <a:effectLst/>
                          <a:latin typeface="Arial" panose="020B0604020202020204" pitchFamily="34" charset="0"/>
                        </a:rPr>
                        <a:t>JUZGADO 5 CIVIL DEL CIRCUITO DE BOGOTA TUTELA SENA 436 PRUEBAS OFICIO N° 3206 201800535 MARTHA ROCIO PEÑA LOPEZ JHONY ZAPATA</a:t>
                      </a:r>
                      <a:br>
                        <a:rPr lang="es-CO" sz="700" b="0" i="0" u="none" strike="noStrike">
                          <a:effectLst/>
                          <a:latin typeface="Arial" panose="020B0604020202020204" pitchFamily="34" charset="0"/>
                        </a:rPr>
                      </a:br>
                      <a:r>
                        <a:rPr lang="es-CO" sz="700" b="0" i="0" u="none" strike="noStrike">
                          <a:effectLst/>
                          <a:latin typeface="Arial" panose="020B0604020202020204" pitchFamily="34" charset="0"/>
                        </a:rPr>
                        <a:t>1 DÍA </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ES" sz="700" b="0" i="0" u="none" strike="noStrike">
                          <a:effectLst/>
                          <a:latin typeface="Arial" panose="020B0604020202020204" pitchFamily="34" charset="0"/>
                        </a:rPr>
                        <a:t>20181400579151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20186000851872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SANTANDER</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20186000851922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SANTANDER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20186000851942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OFI18-00128674 / IDM: SOLICITA AYUDA PARA NO PERDER CARGO QUE TIENE EN PROVISIONALIDAD POR CONCURSO EN EL EJERCITO NACIONAL</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826425811"/>
      </p:ext>
    </p:extLst>
  </p:cSld>
  <p:clrMapOvr>
    <a:masterClrMapping/>
  </p:clrMapOvr>
  <p:timing>
    <p:tnLst>
      <p:par>
        <p:cTn id="1" dur="indefinite" restart="never" nodeType="tmRoot"/>
      </p:par>
    </p:tnLst>
  </p:timing>
</p:sld>
</file>

<file path=ppt/slides/slide68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684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842067257"/>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20186000852002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650" b="0" i="0" u="none" strike="noStrike">
                          <a:effectLst/>
                          <a:latin typeface="Arial" panose="020B0604020202020204" pitchFamily="34" charset="0"/>
                        </a:rPr>
                        <a:t>RESPUESTA - RADICADO 20181700511631 DEL 13 DE SEPTIEMBRE DE 2018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20186000852062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CO" sz="650" b="0" i="0" u="none" strike="noStrike">
                          <a:effectLst/>
                          <a:latin typeface="Arial" panose="020B0604020202020204" pitchFamily="34" charset="0"/>
                        </a:rPr>
                        <a:t>SOLICITUD CAMBIO DE HORA DE MI PRUEBA TECNO PEDAGOGICA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20186000852072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9 -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20186000852092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RECUPERAR USUARIO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20186000852112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INFORMACION RPCA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20181700583761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20186000852142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it-IT" sz="650" b="0" i="0" u="none" strike="noStrike">
                          <a:effectLst/>
                          <a:latin typeface="Arial" panose="020B0604020202020204" pitchFamily="34" charset="0"/>
                        </a:rPr>
                        <a:t>SOLICITUD CONVOCATORIA 431-2016 DISTRITO CAPITAL </a:t>
                      </a:r>
                      <a:br>
                        <a:rPr lang="it-IT" sz="650" b="0" i="0" u="none" strike="noStrike">
                          <a:effectLst/>
                          <a:latin typeface="Arial" panose="020B0604020202020204" pitchFamily="34" charset="0"/>
                        </a:rPr>
                      </a:br>
                      <a:endParaRPr lang="it-IT"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20186000852162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48536346"/>
      </p:ext>
    </p:extLst>
  </p:cSld>
  <p:clrMapOvr>
    <a:masterClrMapping/>
  </p:clrMapOvr>
  <p:timing>
    <p:tnLst>
      <p:par>
        <p:cTn id="1" dur="indefinite" restart="never" nodeType="tmRoot"/>
      </p:par>
    </p:tnLst>
  </p:timing>
</p:sld>
</file>

<file path=ppt/slides/slide68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685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130957197"/>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20186000852182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20186000852192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20186000852222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INFORME COMISION DE PERSONAL </a:t>
                      </a:r>
                    </a:p>
                  </a:txBody>
                  <a:tcPr marL="9525" marR="9525" marT="9525" marB="0" anchor="ctr"/>
                </a:tc>
                <a:tc>
                  <a:txBody>
                    <a:bodyPr/>
                    <a:lstStyle/>
                    <a:p>
                      <a:pPr algn="ctr" fontAlgn="ctr"/>
                      <a:r>
                        <a:rPr lang="es-ES" sz="650" b="0" i="0" u="none" strike="noStrike">
                          <a:effectLst/>
                          <a:latin typeface="Arial" panose="020B0604020202020204" pitchFamily="34" charset="0"/>
                        </a:rPr>
                        <a:t>25/10/2018</a:t>
                      </a:r>
                    </a:p>
                  </a:txBody>
                  <a:tcPr marL="9525" marR="9525" marT="9525" marB="0" anchor="ctr"/>
                </a:tc>
                <a:tc>
                  <a:txBody>
                    <a:bodyPr/>
                    <a:lstStyle/>
                    <a:p>
                      <a:pPr algn="ctr" fontAlgn="ctr"/>
                      <a:r>
                        <a:rPr lang="es-ES" sz="650" b="0" i="0" u="none" strike="noStrike">
                          <a:effectLst/>
                          <a:latin typeface="Arial" panose="020B0604020202020204" pitchFamily="34" charset="0"/>
                        </a:rPr>
                        <a:t>20185000590001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20186000852242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REMISION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20186000852252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20186000852272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DE ADMINISTRACION DE  CARRERA ADMINISTRATIVA</a:t>
                      </a:r>
                    </a:p>
                  </a:txBody>
                  <a:tcPr marL="9525" marR="9525" marT="9525" marB="0" anchor="ctr"/>
                </a:tc>
                <a:tc>
                  <a:txBody>
                    <a:bodyPr/>
                    <a:lstStyle/>
                    <a:p>
                      <a:pPr algn="ctr" fontAlgn="ctr"/>
                      <a:r>
                        <a:rPr lang="es-CO" sz="650" b="0" i="0" u="none" strike="noStrike">
                          <a:effectLst/>
                          <a:latin typeface="Arial" panose="020B0604020202020204" pitchFamily="34" charset="0"/>
                        </a:rPr>
                        <a:t>INFORME DEL TRIMESTRE JUNIO - AGOSTO DE 2018 </a:t>
                      </a:r>
                    </a:p>
                  </a:txBody>
                  <a:tcPr marL="9525" marR="9525" marT="9525" marB="0" anchor="ctr"/>
                </a:tc>
                <a:tc>
                  <a:txBody>
                    <a:bodyPr/>
                    <a:lstStyle/>
                    <a:p>
                      <a:pPr algn="ctr" fontAlgn="ctr"/>
                      <a:r>
                        <a:rPr lang="es-ES" sz="650" b="0" i="0" u="none" strike="noStrike">
                          <a:effectLst/>
                          <a:latin typeface="Arial" panose="020B0604020202020204" pitchFamily="34" charset="0"/>
                        </a:rPr>
                        <a:t>24/10/2018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20182210600351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20186000852282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003978979"/>
      </p:ext>
    </p:extLst>
  </p:cSld>
  <p:clrMapOvr>
    <a:masterClrMapping/>
  </p:clrMapOvr>
  <p:timing>
    <p:tnLst>
      <p:par>
        <p:cTn id="1" dur="indefinite" restart="never" nodeType="tmRoot"/>
      </p:par>
    </p:tnLst>
  </p:timing>
</p:sld>
</file>

<file path=ppt/slides/slide68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686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20186000852322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20186000852362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 RADICADO 20185000531901</a:t>
                      </a:r>
                    </a:p>
                  </a:txBody>
                  <a:tcPr marL="9525" marR="9525" marT="9525" marB="0" anchor="ctr"/>
                </a:tc>
                <a:tc>
                  <a:txBody>
                    <a:bodyPr/>
                    <a:lstStyle/>
                    <a:p>
                      <a:pPr algn="ctr" fontAlgn="ctr"/>
                      <a:r>
                        <a:rPr lang="es-ES" sz="700" b="0" i="0" u="none" strike="noStrike">
                          <a:effectLst/>
                          <a:latin typeface="Arial" panose="020B0604020202020204" pitchFamily="34" charset="0"/>
                        </a:rPr>
                        <a:t>30/10/2018</a:t>
                      </a:r>
                    </a:p>
                  </a:txBody>
                  <a:tcPr marL="9525" marR="9525" marT="9525" marB="0" anchor="ctr"/>
                </a:tc>
                <a:tc>
                  <a:txBody>
                    <a:bodyPr/>
                    <a:lstStyle/>
                    <a:p>
                      <a:pPr algn="ctr" fontAlgn="ctr"/>
                      <a:r>
                        <a:rPr lang="es-ES" sz="700" b="0" i="0" u="none" strike="noStrike">
                          <a:effectLst/>
                          <a:latin typeface="Arial" panose="020B0604020202020204" pitchFamily="34" charset="0"/>
                        </a:rPr>
                        <a:t>20185000610411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20186000852372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20186000852392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20186000852422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ES" sz="700" b="0" i="0" u="none" strike="noStrike">
                          <a:effectLst/>
                          <a:latin typeface="Arial" panose="020B0604020202020204" pitchFamily="34" charset="0"/>
                        </a:rPr>
                        <a:t>20181700584191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20186000852452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20186000852472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a:t>
                      </a:r>
                    </a:p>
                  </a:txBody>
                  <a:tcPr marL="9525" marR="9525" marT="9525" marB="0" anchor="ctr"/>
                </a:tc>
                <a:tc>
                  <a:txBody>
                    <a:bodyPr/>
                    <a:lstStyle/>
                    <a:p>
                      <a:pPr algn="ctr" fontAlgn="ctr"/>
                      <a:r>
                        <a:rPr lang="es-ES" sz="700" b="0" i="0" u="none" strike="noStrike">
                          <a:effectLst/>
                          <a:latin typeface="Arial" panose="020B0604020202020204" pitchFamily="34" charset="0"/>
                        </a:rPr>
                        <a:t>23/10/2018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20184000599221</a:t>
                      </a:r>
                    </a:p>
                  </a:txBody>
                  <a:tcPr marL="9525" marR="9525" marT="9525" marB="0" anchor="ctr"/>
                </a:tc>
              </a:tr>
            </a:tbl>
          </a:graphicData>
        </a:graphic>
      </p:graphicFrame>
    </p:spTree>
    <p:extLst>
      <p:ext uri="{BB962C8B-B14F-4D97-AF65-F5344CB8AC3E}">
        <p14:creationId xmlns:p14="http://schemas.microsoft.com/office/powerpoint/2010/main" val="4082013468"/>
      </p:ext>
    </p:extLst>
  </p:cSld>
  <p:clrMapOvr>
    <a:masterClrMapping/>
  </p:clrMapOvr>
  <p:timing>
    <p:tnLst>
      <p:par>
        <p:cTn id="1" dur="indefinite" restart="never" nodeType="tmRoot"/>
      </p:par>
    </p:tnLst>
  </p:timing>
</p:sld>
</file>

<file path=ppt/slides/slide68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687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31090102"/>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20186000852492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20186000852552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7 -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435-2016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31/10/2018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20182210613221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20186000852582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20186000852602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DERECHO DE PETICIÓN - ELEGIBLE OPEC N° 48419 - CONVOCATORIA 435 DE 2016 - CAR - ANLA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20186000852622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20186000852652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20186000852662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390459672"/>
      </p:ext>
    </p:extLst>
  </p:cSld>
  <p:clrMapOvr>
    <a:masterClrMapping/>
  </p:clrMapOvr>
  <p:timing>
    <p:tnLst>
      <p:par>
        <p:cTn id="1" dur="indefinite" restart="never" nodeType="tmRoot"/>
      </p:par>
    </p:tnLst>
  </p:timing>
</p:sld>
</file>

<file path=ppt/slides/slide68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688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839945422"/>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20186000852672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435-2016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20186000852682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20186000852742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RESPUESTA &amp;amp;quot;INFORME VISITA DE INSPECCION Y VIGILANCIA PREVENTIVA&amp;amp;quot;</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20186000852762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20186000852782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20186000852792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20186000852802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006015872"/>
      </p:ext>
    </p:extLst>
  </p:cSld>
  <p:clrMapOvr>
    <a:masterClrMapping/>
  </p:clrMapOvr>
  <p:timing>
    <p:tnLst>
      <p:par>
        <p:cTn id="1" dur="indefinite" restart="never" nodeType="tmRoot"/>
      </p:par>
    </p:tnLst>
  </p:timing>
</p:sld>
</file>

<file path=ppt/slides/slide68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689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655708828"/>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20186000852822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20186000852842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INSCRIPCION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20186000852862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9 -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428-2016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20186000852892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INFORMACIÓN RPCA MUNICIPIO DE UBAQUE</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20181700581711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20186000852922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RESPUESTA RADICADO NO 20182210567101 DE LA COMISIÓN NACIONAL DE SERVICIO CIVIL</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20186000852962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20186000852982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 CONVOCATORIA 436 DE 2017</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167540864"/>
      </p:ext>
    </p:extLst>
  </p:cSld>
  <p:clrMapOvr>
    <a:masterClrMapping/>
  </p:clrMapOvr>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40985080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201810120036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201810120042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201810120043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201810120044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201810120045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201810120051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69</a:t>
            </a:fld>
            <a:endParaRPr lang="es-CO"/>
          </a:p>
        </p:txBody>
      </p:sp>
    </p:spTree>
    <p:extLst>
      <p:ext uri="{BB962C8B-B14F-4D97-AF65-F5344CB8AC3E}">
        <p14:creationId xmlns:p14="http://schemas.microsoft.com/office/powerpoint/2010/main" val="4082343130"/>
      </p:ext>
    </p:extLst>
  </p:cSld>
  <p:clrMapOvr>
    <a:masterClrMapping/>
  </p:clrMapOvr>
  <p:timing>
    <p:tnLst>
      <p:par>
        <p:cTn id="1" dur="indefinite" restart="never" nodeType="tmRoot"/>
      </p:par>
    </p:tnLst>
  </p:timing>
</p:sld>
</file>

<file path=ppt/slides/slide69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690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20186000852992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LISTA DE ELEGIBLES CONVOCATORIA 435 - 2016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20186000853042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20186000853052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700" b="0" i="0" u="none" strike="noStrike">
                          <a:effectLst/>
                          <a:latin typeface="Arial" panose="020B0604020202020204" pitchFamily="34" charset="0"/>
                        </a:rPr>
                        <a:t>DERERECHO DE PETICION - CONVOCATORIA 436 DE 2017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20186000853082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 CONVOCATORIA 427 DE 2016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20186000853192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 CARLOS ADOLFO BOLANO </a:t>
                      </a:r>
                    </a:p>
                  </a:txBody>
                  <a:tcPr marL="9525" marR="9525" marT="9525" marB="0" anchor="ctr"/>
                </a:tc>
                <a:tc>
                  <a:txBody>
                    <a:bodyPr/>
                    <a:lstStyle/>
                    <a:p>
                      <a:pPr algn="ctr" fontAlgn="ctr"/>
                      <a:r>
                        <a:rPr lang="es-ES" sz="700" b="0" i="0" u="none" strike="noStrike">
                          <a:effectLst/>
                          <a:latin typeface="Arial" panose="020B0604020202020204" pitchFamily="34" charset="0"/>
                        </a:rPr>
                        <a:t>30/10/2018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20182210591761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20186000853242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OFI18-00128173 / IDM: SOLICITUD DE INVESTIGACIÓN A LA CONVOCATORIA 507 A 591 MUNICIPIOS DE CUNDINAMARCA</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20186000853272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436 SENA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568118308"/>
      </p:ext>
    </p:extLst>
  </p:cSld>
  <p:clrMapOvr>
    <a:masterClrMapping/>
  </p:clrMapOvr>
  <p:timing>
    <p:tnLst>
      <p:par>
        <p:cTn id="1" dur="indefinite" restart="never" nodeType="tmRoot"/>
      </p:par>
    </p:tnLst>
  </p:timing>
</p:sld>
</file>

<file path=ppt/slides/slide69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691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23959211"/>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20186000853282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20186000853292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428-2016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20186000853322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20186000853342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INFORMACIÓN MUNICIPIO DE LEJANÌAS A LA CNSC SOBRE CASO JOSE ALIRIO CARTAGENA</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20181700585571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20186000853352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20182210589031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20186000853362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CAPACITACIÓN SOBRE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20181700590731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20186000853392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702430381"/>
      </p:ext>
    </p:extLst>
  </p:cSld>
  <p:clrMapOvr>
    <a:masterClrMapping/>
  </p:clrMapOvr>
  <p:timing>
    <p:tnLst>
      <p:par>
        <p:cTn id="1" dur="indefinite" restart="never" nodeType="tmRoot"/>
      </p:par>
    </p:tnLst>
  </p:timing>
</p:sld>
</file>

<file path=ppt/slides/slide69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692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878664104"/>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20186000853412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20186000853452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DE ADMINISTRACION DE  CARRERA ADMINISTRATIVA</a:t>
                      </a:r>
                    </a:p>
                  </a:txBody>
                  <a:tcPr marL="9525" marR="9525" marT="9525" marB="0" anchor="ctr"/>
                </a:tc>
                <a:tc>
                  <a:txBody>
                    <a:bodyPr/>
                    <a:lstStyle/>
                    <a:p>
                      <a:pPr algn="ctr" fontAlgn="ctr"/>
                      <a:r>
                        <a:rPr lang="es-CO" sz="650" b="0" i="0" u="none" strike="noStrike">
                          <a:effectLst/>
                          <a:latin typeface="Arial" panose="020B0604020202020204" pitchFamily="34" charset="0"/>
                        </a:rPr>
                        <a:t>OFI18-00128978 / IDM: SITUACIÓN PERSONAL CIVIL DEL EJERCITO NACIONAL</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20186000853482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428-2016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20186000853492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20186000853522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20186000853542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20186000853572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996003879"/>
      </p:ext>
    </p:extLst>
  </p:cSld>
  <p:clrMapOvr>
    <a:masterClrMapping/>
  </p:clrMapOvr>
  <p:timing>
    <p:tnLst>
      <p:par>
        <p:cTn id="1" dur="indefinite" restart="never" nodeType="tmRoot"/>
      </p:par>
    </p:tnLst>
  </p:timing>
</p:sld>
</file>

<file path=ppt/slides/slide69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693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179407890"/>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20186000853642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20186000853692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DIRECCIÓN DE APOYO CORPORATIVO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428-2016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20186000853732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30/10/2018</a:t>
                      </a:r>
                    </a:p>
                  </a:txBody>
                  <a:tcPr marL="9525" marR="9525" marT="9525" marB="0" anchor="ctr"/>
                </a:tc>
                <a:tc>
                  <a:txBody>
                    <a:bodyPr/>
                    <a:lstStyle/>
                    <a:p>
                      <a:pPr algn="ctr" fontAlgn="ctr"/>
                      <a:r>
                        <a:rPr lang="es-ES" sz="650" b="0" i="0" u="none" strike="noStrike">
                          <a:effectLst/>
                          <a:latin typeface="Arial" panose="020B0604020202020204" pitchFamily="34" charset="0"/>
                        </a:rPr>
                        <a:t>20184000609921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20186000853792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20186000853812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 CONVOCATORIA 436 DE 2017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20186000853832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20186000853852</a:t>
                      </a:r>
                    </a:p>
                  </a:txBody>
                  <a:tcPr marL="9525" marR="9525" marT="9525" marB="0" anchor="ctr"/>
                </a:tc>
                <a:tc>
                  <a:txBody>
                    <a:bodyPr/>
                    <a:lstStyle/>
                    <a:p>
                      <a:pPr algn="ctr" fontAlgn="ctr"/>
                      <a:r>
                        <a:rPr lang="es-ES" sz="650" b="0" i="0" u="none" strike="noStrike">
                          <a:effectLst/>
                          <a:latin typeface="Arial" panose="020B0604020202020204" pitchFamily="34" charset="0"/>
                        </a:rPr>
                        <a:t>10/10/2018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 CONVOCATORIA  436 DE 2017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660030308"/>
      </p:ext>
    </p:extLst>
  </p:cSld>
  <p:clrMapOvr>
    <a:masterClrMapping/>
  </p:clrMapOvr>
  <p:timing>
    <p:tnLst>
      <p:par>
        <p:cTn id="1" dur="indefinite" restart="never" nodeType="tmRoot"/>
      </p:par>
    </p:tnLst>
  </p:timing>
</p:sld>
</file>

<file path=ppt/slides/slide69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694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20186000853872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427-2016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20186000853882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427-2016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20186000853992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ALCANCE AL RADICADO 20186000833982 - SOLICITUD DE VACACIONES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20186000854762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JUZGADO 05 ADMINISTRATIVO - SECCIONAL MONTERIA-CATALINA MARIA FAJARDO PAEZ-2018 00494-ENVIO DEMANDA DENTRO DEL PROCESO DE LA REFERENCIA RADICADO Nº 2018 -00494</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20186000854802</a:t>
                      </a:r>
                    </a:p>
                  </a:txBody>
                  <a:tcPr marL="9525" marR="9525" marT="9525" marB="0" anchor="ctr"/>
                </a:tc>
                <a:tc>
                  <a:txBody>
                    <a:bodyPr/>
                    <a:lstStyle/>
                    <a:p>
                      <a:pPr algn="ctr" fontAlgn="ctr"/>
                      <a:r>
                        <a:rPr lang="es-ES" sz="700" b="0" i="0" u="none" strike="noStrike">
                          <a:effectLst/>
                          <a:latin typeface="Arial" panose="020B0604020202020204" pitchFamily="34" charset="0"/>
                        </a:rPr>
                        <a:t>10/10/2018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CONSEJO DE ESTADO - SECCIÓN SEGUNDA-WILSON EDUARDO PUENTES SUAREZ- NOTIFICA ACTUACION PROCESAL RAD 2018-00490-00</a:t>
                      </a:r>
                    </a:p>
                  </a:txBody>
                  <a:tcPr marL="9525" marR="9525" marT="9525" marB="0" anchor="ctr"/>
                </a:tc>
                <a:tc>
                  <a:txBody>
                    <a:bodyPr/>
                    <a:lstStyle/>
                    <a:p>
                      <a:pPr algn="ctr" fontAlgn="ctr"/>
                      <a:r>
                        <a:rPr lang="es-ES" sz="700" b="0" i="0" u="none" strike="noStrike">
                          <a:effectLst/>
                          <a:latin typeface="Arial" panose="020B0604020202020204" pitchFamily="34" charset="0"/>
                        </a:rPr>
                        <a:t>26/11/2018</a:t>
                      </a:r>
                    </a:p>
                  </a:txBody>
                  <a:tcPr marL="9525" marR="9525" marT="9525" marB="0" anchor="ctr"/>
                </a:tc>
                <a:tc>
                  <a:txBody>
                    <a:bodyPr/>
                    <a:lstStyle/>
                    <a:p>
                      <a:pPr algn="ctr" fontAlgn="ctr"/>
                      <a:r>
                        <a:rPr lang="es-ES" sz="700" b="0" i="0" u="none" strike="noStrike">
                          <a:effectLst/>
                          <a:latin typeface="Arial" panose="020B0604020202020204" pitchFamily="34" charset="0"/>
                        </a:rPr>
                        <a:t>20181400652561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20183200857862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ELEGIBLES </a:t>
                      </a:r>
                    </a:p>
                  </a:txBody>
                  <a:tcPr marL="9525" marR="9525" marT="9525" marB="0" anchor="ctr"/>
                </a:tc>
                <a:tc>
                  <a:txBody>
                    <a:bodyPr/>
                    <a:lstStyle/>
                    <a:p>
                      <a:pPr algn="ctr" fontAlgn="ctr"/>
                      <a:r>
                        <a:rPr lang="es-ES" sz="700" b="0" i="0" u="none" strike="noStrike">
                          <a:effectLst/>
                          <a:latin typeface="Arial" panose="020B0604020202020204" pitchFamily="34" charset="0"/>
                        </a:rPr>
                        <a:t>26/11/2018</a:t>
                      </a:r>
                    </a:p>
                  </a:txBody>
                  <a:tcPr marL="9525" marR="9525" marT="9525" marB="0" anchor="ctr"/>
                </a:tc>
                <a:tc>
                  <a:txBody>
                    <a:bodyPr/>
                    <a:lstStyle/>
                    <a:p>
                      <a:pPr algn="ctr" fontAlgn="ctr"/>
                      <a:r>
                        <a:rPr lang="es-ES" sz="700" b="0" i="0" u="none" strike="noStrike">
                          <a:effectLst/>
                          <a:latin typeface="Arial" panose="020B0604020202020204" pitchFamily="34" charset="0"/>
                        </a:rPr>
                        <a:t>20181020652041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20186000854882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427-2016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183833808"/>
      </p:ext>
    </p:extLst>
  </p:cSld>
  <p:clrMapOvr>
    <a:masterClrMapping/>
  </p:clrMapOvr>
  <p:timing>
    <p:tnLst>
      <p:par>
        <p:cTn id="1" dur="indefinite" restart="never" nodeType="tmRoot"/>
      </p:par>
    </p:tnLst>
  </p:timing>
</p:sld>
</file>

<file path=ppt/slides/slide69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695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792346386"/>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20186000854892</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20186000854902</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20186000854912</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INSCRIPCION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20186000854922</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INSCRIPCION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20186000854962</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20186000854992</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436 SENA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20186000855022</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215814271"/>
      </p:ext>
    </p:extLst>
  </p:cSld>
  <p:clrMapOvr>
    <a:masterClrMapping/>
  </p:clrMapOvr>
  <p:timing>
    <p:tnLst>
      <p:par>
        <p:cTn id="1" dur="indefinite" restart="never" nodeType="tmRoot"/>
      </p:par>
    </p:tnLst>
  </p:timing>
</p:sld>
</file>

<file path=ppt/slides/slide69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696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482241054"/>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20186000855032</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20186000855042</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436 SENA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20186000855072</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20186000855082</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20186000855102</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20186000855142</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427-2016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20186000855172</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PETICIÓN - 20186000816952</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65177066"/>
      </p:ext>
    </p:extLst>
  </p:cSld>
  <p:clrMapOvr>
    <a:masterClrMapping/>
  </p:clrMapOvr>
  <p:timing>
    <p:tnLst>
      <p:par>
        <p:cTn id="1" dur="indefinite" restart="never" nodeType="tmRoot"/>
      </p:par>
    </p:tnLst>
  </p:timing>
</p:sld>
</file>

<file path=ppt/slides/slide69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697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50145785"/>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20186000855212</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20186000855252</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20186000855272</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20186000855302</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20186000855322</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20186000855332</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CORRECION AL MANUAL ESPECIFICO DE FUNCIONES Y COMPETENCIAS LABORALES MUNICIPIO DE PIOJO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20186000855352</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RESPUESTA PETICIÓN - 20186000802992</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071433561"/>
      </p:ext>
    </p:extLst>
  </p:cSld>
  <p:clrMapOvr>
    <a:masterClrMapping/>
  </p:clrMapOvr>
  <p:timing>
    <p:tnLst>
      <p:par>
        <p:cTn id="1" dur="indefinite" restart="never" nodeType="tmRoot"/>
      </p:par>
    </p:tnLst>
  </p:timing>
</p:sld>
</file>

<file path=ppt/slides/slide69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698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20186000855402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ES" sz="700" b="0" i="0" u="none" strike="noStrike">
                          <a:effectLst/>
                          <a:latin typeface="Arial" panose="020B0604020202020204" pitchFamily="34" charset="0"/>
                        </a:rPr>
                        <a:t>20183200586711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20186000855452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REMISION DE INFORMACION RV: 2018EE0102831 CÓDIGO 2018-143250-82111-NC RADICADO 2018ER0087660</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20186000855472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REMISION DE INFORMACION RV: 2018EE0102831 Código 2018-143250-82111-NC Radicado 2018ER0087660</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20186000855512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DEROGATORIA NOMBRAMIENTO OPEC 39803</a:t>
                      </a:r>
                    </a:p>
                  </a:txBody>
                  <a:tcPr marL="9525" marR="9525" marT="9525" marB="0" anchor="ctr"/>
                </a:tc>
                <a:tc>
                  <a:txBody>
                    <a:bodyPr/>
                    <a:lstStyle/>
                    <a:p>
                      <a:pPr algn="ctr" fontAlgn="ctr"/>
                      <a:r>
                        <a:rPr lang="es-ES" sz="700" b="0" i="0" u="none" strike="noStrike">
                          <a:effectLst/>
                          <a:latin typeface="Arial" panose="020B0604020202020204" pitchFamily="34" charset="0"/>
                        </a:rPr>
                        <a:t>26/11/2018</a:t>
                      </a:r>
                    </a:p>
                  </a:txBody>
                  <a:tcPr marL="9525" marR="9525" marT="9525" marB="0" anchor="ctr"/>
                </a:tc>
                <a:tc>
                  <a:txBody>
                    <a:bodyPr/>
                    <a:lstStyle/>
                    <a:p>
                      <a:pPr algn="ctr" fontAlgn="ctr"/>
                      <a:r>
                        <a:rPr lang="es-ES" sz="700" b="0" i="0" u="none" strike="noStrike">
                          <a:effectLst/>
                          <a:latin typeface="Arial" panose="020B0604020202020204" pitchFamily="34" charset="0"/>
                        </a:rPr>
                        <a:t>20181020652001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20186000855522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SISTEMA DE INFORMACION DE REGISTRO PUBLICO DE CARRERA ADAMINATRATIVA- MUNICIPIO DE SANTA ROSALIA</a:t>
                      </a:r>
                      <a:br>
                        <a:rPr lang="es-ES" sz="700" b="0" i="0" u="none" strike="noStrike">
                          <a:effectLst/>
                          <a:latin typeface="Arial" panose="020B0604020202020204" pitchFamily="34" charset="0"/>
                        </a:rPr>
                      </a:br>
                      <a:r>
                        <a:rPr lang="es-ES" sz="700" b="0" i="0" u="none" strike="noStrike">
                          <a:effectLst/>
                          <a:latin typeface="Arial" panose="020B0604020202020204" pitchFamily="34" charset="0"/>
                        </a:rPr>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ES" sz="700" b="0" i="0" u="none" strike="noStrike">
                          <a:effectLst/>
                          <a:latin typeface="Arial" panose="020B0604020202020204" pitchFamily="34" charset="0"/>
                        </a:rPr>
                        <a:t>20181700591331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20186000855532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20186000855552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5749554"/>
      </p:ext>
    </p:extLst>
  </p:cSld>
  <p:clrMapOvr>
    <a:masterClrMapping/>
  </p:clrMapOvr>
  <p:timing>
    <p:tnLst>
      <p:par>
        <p:cTn id="1" dur="indefinite" restart="never" nodeType="tmRoot"/>
      </p:par>
    </p:tnLst>
  </p:timing>
</p:sld>
</file>

<file path=ppt/slides/slide69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699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20186000855572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433-2016 ICBF</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11/12/2018</a:t>
                      </a:r>
                    </a:p>
                  </a:txBody>
                  <a:tcPr marL="9525" marR="9525" marT="9525" marB="0" anchor="ctr"/>
                </a:tc>
                <a:tc>
                  <a:txBody>
                    <a:bodyPr/>
                    <a:lstStyle/>
                    <a:p>
                      <a:pPr algn="ctr" fontAlgn="ctr"/>
                      <a:r>
                        <a:rPr lang="es-ES" sz="700" b="0" i="0" u="none" strike="noStrike">
                          <a:effectLst/>
                          <a:latin typeface="Arial" panose="020B0604020202020204" pitchFamily="34" charset="0"/>
                        </a:rPr>
                        <a:t>20181020671301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20186000855602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20186000855662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PRESENTACIÓN DE PRUEBAS.CONVOCATORIA CUNDINAMARCA</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20182210583061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20186000855692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436 SENA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20186000855732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436 SENA - German Orlando Jaimes Munoz</a:t>
                      </a:r>
                      <a:br>
                        <a:rPr lang="es-ES" sz="700" b="0" i="0" u="none" strike="noStrike">
                          <a:effectLst/>
                          <a:latin typeface="Arial" panose="020B0604020202020204" pitchFamily="34" charset="0"/>
                        </a:rPr>
                      </a:br>
                      <a:r>
                        <a:rPr lang="es-ES" sz="700" b="0" i="0" u="none" strike="noStrike">
                          <a:effectLst/>
                          <a:latin typeface="Arial" panose="020B0604020202020204" pitchFamily="34" charset="0"/>
                        </a:rPr>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20186000855762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20186000855772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DRA. CARDOSO</a:t>
                      </a:r>
                    </a:p>
                  </a:txBody>
                  <a:tcPr marL="9525" marR="9525" marT="9525" marB="0" anchor="ctr"/>
                </a:tc>
                <a:tc>
                  <a:txBody>
                    <a:bodyPr/>
                    <a:lstStyle/>
                    <a:p>
                      <a:pPr algn="ctr" fontAlgn="ctr"/>
                      <a:r>
                        <a:rPr lang="es-ES" sz="700" b="0" i="0" u="none" strike="noStrike">
                          <a:effectLst/>
                          <a:latin typeface="Arial" panose="020B0604020202020204" pitchFamily="34" charset="0"/>
                        </a:rPr>
                        <a:t>CAPACITACIÓN RPCA</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20181700590691</a:t>
                      </a:r>
                    </a:p>
                  </a:txBody>
                  <a:tcPr marL="9525" marR="9525" marT="9525" marB="0" anchor="ctr"/>
                </a:tc>
              </a:tr>
            </a:tbl>
          </a:graphicData>
        </a:graphic>
      </p:graphicFrame>
    </p:spTree>
    <p:extLst>
      <p:ext uri="{BB962C8B-B14F-4D97-AF65-F5344CB8AC3E}">
        <p14:creationId xmlns:p14="http://schemas.microsoft.com/office/powerpoint/2010/main" val="4016471266"/>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231433836"/>
              </p:ext>
            </p:extLst>
          </p:nvPr>
        </p:nvGraphicFramePr>
        <p:xfrm>
          <a:off x="539551" y="1340767"/>
          <a:ext cx="8208913" cy="4752526"/>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4079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a:effectLst/>
                          <a:latin typeface="Arial" panose="020B0604020202020204" pitchFamily="34" charset="0"/>
                          <a:cs typeface="Arial" panose="020B0604020202020204" pitchFamily="34" charset="0"/>
                        </a:rPr>
                        <a:t>TÉRMINO PARA RESPONDER (DÍAS HÁBILES)</a:t>
                      </a:r>
                      <a:endParaRPr lang="es-CO"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340798">
                <a:tc>
                  <a:txBody>
                    <a:bodyPr/>
                    <a:lstStyle/>
                    <a:p>
                      <a:pPr algn="ctr" fontAlgn="ctr"/>
                      <a:r>
                        <a:rPr lang="es-ES" sz="700" b="0" i="0" u="none" strike="noStrike" dirty="0">
                          <a:solidFill>
                            <a:srgbClr val="000000"/>
                          </a:solidFill>
                          <a:effectLst/>
                          <a:latin typeface="Arial" panose="020B0604020202020204" pitchFamily="34" charset="0"/>
                        </a:rPr>
                        <a:t>201810010069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201810010069</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201810010070</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201810010071</a:t>
                      </a:r>
                    </a:p>
                  </a:txBody>
                  <a:tcPr marL="9525" marR="9525" marT="9525" marB="0" anchor="ctr"/>
                </a:tc>
              </a:tr>
              <a:tr h="501874">
                <a:tc>
                  <a:txBody>
                    <a:bodyPr/>
                    <a:lstStyle/>
                    <a:p>
                      <a:pPr algn="ctr" fontAlgn="ctr"/>
                      <a:r>
                        <a:rPr lang="es-ES" sz="700" b="0" i="0" u="none" strike="noStrike">
                          <a:solidFill>
                            <a:srgbClr val="000000"/>
                          </a:solidFill>
                          <a:effectLst/>
                          <a:latin typeface="Arial" panose="020B0604020202020204" pitchFamily="34" charset="0"/>
                        </a:rPr>
                        <a:t>201810010072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201810010072</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201810010073</a:t>
                      </a:r>
                    </a:p>
                  </a:txBody>
                  <a:tcPr marL="9525" marR="9525" marT="9525" marB="0" anchor="ctr"/>
                </a:tc>
              </a:tr>
              <a:tr h="501874">
                <a:tc>
                  <a:txBody>
                    <a:bodyPr/>
                    <a:lstStyle/>
                    <a:p>
                      <a:pPr algn="ctr" fontAlgn="ctr"/>
                      <a:r>
                        <a:rPr lang="es-ES" sz="700" b="0" i="0" u="none" strike="noStrike">
                          <a:solidFill>
                            <a:srgbClr val="000000"/>
                          </a:solidFill>
                          <a:effectLst/>
                          <a:latin typeface="Arial" panose="020B0604020202020204" pitchFamily="34" charset="0"/>
                        </a:rPr>
                        <a:t>201810010074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201810010074</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201810010075</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201810010076</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201810010077</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201810010078</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201810010079</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201810010080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7</a:t>
            </a:fld>
            <a:endParaRPr lang="es-CO"/>
          </a:p>
        </p:txBody>
      </p:sp>
    </p:spTree>
    <p:extLst>
      <p:ext uri="{BB962C8B-B14F-4D97-AF65-F5344CB8AC3E}">
        <p14:creationId xmlns:p14="http://schemas.microsoft.com/office/powerpoint/2010/main" val="4060244399"/>
      </p:ext>
    </p:extLst>
  </p:cSld>
  <p:clrMapOvr>
    <a:masterClrMapping/>
  </p:clrMapOvr>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88112898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201810120052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201810120056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07/12/2018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201810120056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201810130001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201810130001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201810130002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201810130002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201810130003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DIRECCIÓN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201810130003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201810130004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201810130004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201810130005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201810130005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201810130006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201810130006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201810130007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201810130007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201810130008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Sugerencia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201810130008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201810130009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201810130009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201810130010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201810130010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201810130011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201810130011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70</a:t>
            </a:fld>
            <a:endParaRPr lang="es-CO"/>
          </a:p>
        </p:txBody>
      </p:sp>
    </p:spTree>
    <p:extLst>
      <p:ext uri="{BB962C8B-B14F-4D97-AF65-F5344CB8AC3E}">
        <p14:creationId xmlns:p14="http://schemas.microsoft.com/office/powerpoint/2010/main" val="1215585013"/>
      </p:ext>
    </p:extLst>
  </p:cSld>
  <p:clrMapOvr>
    <a:masterClrMapping/>
  </p:clrMapOvr>
  <p:timing>
    <p:tnLst>
      <p:par>
        <p:cTn id="1" dur="indefinite" restart="never" nodeType="tmRoot"/>
      </p:par>
    </p:tnLst>
  </p:timing>
</p:sld>
</file>

<file path=ppt/slides/slide70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700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142842206"/>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20186000855792</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ES" sz="650" b="0" i="0" u="none" strike="noStrike">
                          <a:effectLst/>
                          <a:latin typeface="Arial" panose="020B0604020202020204" pitchFamily="34" charset="0"/>
                        </a:rPr>
                        <a:t>20182130587701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20186000855832</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DE ADMINISTRACION DE  CARRERA ADMINISTRATIVA</a:t>
                      </a:r>
                    </a:p>
                  </a:txBody>
                  <a:tcPr marL="9525" marR="9525" marT="9525" marB="0" anchor="ctr"/>
                </a:tc>
                <a:tc>
                  <a:txBody>
                    <a:bodyPr/>
                    <a:lstStyle/>
                    <a:p>
                      <a:pPr algn="ctr" fontAlgn="ctr"/>
                      <a:r>
                        <a:rPr lang="es-ES" sz="650" b="0" i="0" u="none" strike="noStrike">
                          <a:effectLst/>
                          <a:latin typeface="Arial" panose="020B0604020202020204" pitchFamily="34" charset="0"/>
                        </a:rPr>
                        <a:t>REQUERIMIENTO POR INCUMPLIMIENTO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20186000855882</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650" b="0" i="0" u="none" strike="noStrike">
                          <a:effectLst/>
                          <a:latin typeface="Arial" panose="020B0604020202020204" pitchFamily="34" charset="0"/>
                        </a:rPr>
                        <a:t>CONSEJO DE ESTADO - SECCIÓN SEGUNDA -NOTIFICA ACTUACION PROCESAL RAD 2018-00495-00-ANDRES ROBERTO ARIZA BAUTISTA</a:t>
                      </a:r>
                    </a:p>
                  </a:txBody>
                  <a:tcPr marL="9525" marR="9525" marT="9525" marB="0" anchor="ctr"/>
                </a:tc>
                <a:tc>
                  <a:txBody>
                    <a:bodyPr/>
                    <a:lstStyle/>
                    <a:p>
                      <a:pPr algn="ctr" fontAlgn="ctr"/>
                      <a:r>
                        <a:rPr lang="es-ES" sz="650" b="0" i="0" u="none" strike="noStrike">
                          <a:effectLst/>
                          <a:latin typeface="Arial" panose="020B0604020202020204" pitchFamily="34" charset="0"/>
                        </a:rPr>
                        <a:t>13/11/2018</a:t>
                      </a:r>
                    </a:p>
                  </a:txBody>
                  <a:tcPr marL="9525" marR="9525" marT="9525" marB="0" anchor="ctr"/>
                </a:tc>
                <a:tc>
                  <a:txBody>
                    <a:bodyPr/>
                    <a:lstStyle/>
                    <a:p>
                      <a:pPr algn="ctr" fontAlgn="ctr"/>
                      <a:r>
                        <a:rPr lang="es-ES" sz="650" b="0" i="0" u="none" strike="noStrike">
                          <a:effectLst/>
                          <a:latin typeface="Arial" panose="020B0604020202020204" pitchFamily="34" charset="0"/>
                        </a:rPr>
                        <a:t>20181400632911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20186000855902</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NOTIFICACION ESTADOS 11 DE OCTUBRE DE 2018 - GUILLERMO ENRIQUE VELEZ PEREZ Y OTROS</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20186000855922</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INFORME DE PAGO RESOLUCION N° 20181020075595 DEL 24 DE JULIO DE 2018 </a:t>
                      </a:r>
                    </a:p>
                  </a:txBody>
                  <a:tcPr marL="9525" marR="9525" marT="9525" marB="0" anchor="ctr"/>
                </a:tc>
                <a:tc>
                  <a:txBody>
                    <a:bodyPr/>
                    <a:lstStyle/>
                    <a:p>
                      <a:pPr algn="ctr" fontAlgn="ctr"/>
                      <a:r>
                        <a:rPr lang="es-ES" sz="650" b="0" i="0" u="none" strike="noStrike">
                          <a:effectLst/>
                          <a:latin typeface="Arial" panose="020B0604020202020204" pitchFamily="34" charset="0"/>
                        </a:rPr>
                        <a:t>29/11/2018</a:t>
                      </a:r>
                    </a:p>
                  </a:txBody>
                  <a:tcPr marL="9525" marR="9525" marT="9525" marB="0" anchor="ctr"/>
                </a:tc>
                <a:tc>
                  <a:txBody>
                    <a:bodyPr/>
                    <a:lstStyle/>
                    <a:p>
                      <a:pPr algn="ctr" fontAlgn="ctr"/>
                      <a:r>
                        <a:rPr lang="es-ES" sz="650" b="0" i="0" u="none" strike="noStrike">
                          <a:effectLst/>
                          <a:latin typeface="Arial" panose="020B0604020202020204" pitchFamily="34" charset="0"/>
                        </a:rPr>
                        <a:t>20181020157105</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20186000856012</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TRASLADO POR COMPETENCIA </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20186000856062</a:t>
                      </a:r>
                    </a:p>
                  </a:txBody>
                  <a:tcPr marL="9525" marR="9525" marT="9525" marB="0" anchor="ctr"/>
                </a:tc>
                <a:tc>
                  <a:txBody>
                    <a:bodyPr/>
                    <a:lstStyle/>
                    <a:p>
                      <a:pPr algn="ctr" fontAlgn="ctr"/>
                      <a:r>
                        <a:rPr lang="es-ES" sz="650" b="0" i="0" u="none" strike="noStrike">
                          <a:effectLst/>
                          <a:latin typeface="Arial" panose="020B0604020202020204" pitchFamily="34" charset="0"/>
                        </a:rPr>
                        <a:t>11/10/2018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650" b="0" i="0" u="none" strike="noStrike">
                          <a:effectLst/>
                          <a:latin typeface="Arial" panose="020B0604020202020204" pitchFamily="34" charset="0"/>
                        </a:rPr>
                        <a:t>CONSEJO DE ESTADO - SECCIÓN SEGUNDA-NOTIFICA ACTUACION PROCESAL RAD 2018-00506-00-YOLANDA PINTO CASTILLO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313773155"/>
      </p:ext>
    </p:extLst>
  </p:cSld>
  <p:clrMapOvr>
    <a:masterClrMapping/>
  </p:clrMapOvr>
  <p:timing>
    <p:tnLst>
      <p:par>
        <p:cTn id="1" dur="indefinite" restart="never" nodeType="tmRoot"/>
      </p:par>
    </p:tnLst>
  </p:timing>
</p:sld>
</file>

<file path=ppt/slides/slide70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701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20186000856202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DIRECCIÓN DE APOYO CORPORATIVO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CAPACITACION EN EVALUACION DEL DESEMPEÑO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20186000856422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NULIDAD Y RESTABLECIMIENTO DEL DERECHO </a:t>
                      </a:r>
                      <a:br>
                        <a:rPr lang="es-CO" sz="700" b="0" i="0" u="none" strike="noStrike">
                          <a:effectLst/>
                          <a:latin typeface="Arial" panose="020B0604020202020204" pitchFamily="34" charset="0"/>
                        </a:rPr>
                      </a:br>
                      <a:r>
                        <a:rPr lang="es-CO" sz="700" b="0" i="0" u="none" strike="noStrike">
                          <a:effectLst/>
                          <a:latin typeface="Arial" panose="020B0604020202020204" pitchFamily="34" charset="0"/>
                        </a:rPr>
                        <a:t>EXPEDIENTE N. 201800136</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20186000856582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DERECHO DE PETICION DE CONGRESO DE LA REPUBLICA SOBRE EMPLEO JOVEN RAD - 2018206026954-2 DEL 3 DE OCTUBRE DE 2018</a:t>
                      </a:r>
                    </a:p>
                  </a:txBody>
                  <a:tcPr marL="9525" marR="9525" marT="9525" marB="0" anchor="ctr"/>
                </a:tc>
                <a:tc>
                  <a:txBody>
                    <a:bodyPr/>
                    <a:lstStyle/>
                    <a:p>
                      <a:pPr algn="ctr" fontAlgn="ctr"/>
                      <a:r>
                        <a:rPr lang="es-ES" sz="700" b="0" i="0" u="none" strike="noStrike">
                          <a:effectLst/>
                          <a:latin typeface="Arial" panose="020B0604020202020204" pitchFamily="34" charset="0"/>
                        </a:rPr>
                        <a:t>30/10/2018</a:t>
                      </a:r>
                    </a:p>
                  </a:txBody>
                  <a:tcPr marL="9525" marR="9525" marT="9525" marB="0" anchor="ctr"/>
                </a:tc>
                <a:tc>
                  <a:txBody>
                    <a:bodyPr/>
                    <a:lstStyle/>
                    <a:p>
                      <a:pPr algn="ctr" fontAlgn="ctr"/>
                      <a:r>
                        <a:rPr lang="es-ES" sz="700" b="0" i="0" u="none" strike="noStrike">
                          <a:effectLst/>
                          <a:latin typeface="Arial" panose="020B0604020202020204" pitchFamily="34" charset="0"/>
                        </a:rPr>
                        <a:t>20184000609851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20186000856642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REMISION DERECHO DE PETICION RADICADO N. 23938 DE 18 DE SEPTIEMBRE EN EL CUAL SOLICITA LA INTERPRETACION DEL PARAGREFO DEL ARTICULO 15 DE LA LEY 1310 DE 2009 - CONVOCATORIA 001 DE 2005</a:t>
                      </a:r>
                    </a:p>
                  </a:txBody>
                  <a:tcPr marL="9525" marR="9525" marT="9525" marB="0" anchor="ctr"/>
                </a:tc>
                <a:tc>
                  <a:txBody>
                    <a:bodyPr/>
                    <a:lstStyle/>
                    <a:p>
                      <a:pPr algn="ctr" fontAlgn="ctr"/>
                      <a:r>
                        <a:rPr lang="es-ES" sz="700" b="0" i="0" u="none" strike="noStrike">
                          <a:effectLst/>
                          <a:latin typeface="Arial" panose="020B0604020202020204" pitchFamily="34" charset="0"/>
                        </a:rPr>
                        <a:t>26/11/2018</a:t>
                      </a:r>
                    </a:p>
                  </a:txBody>
                  <a:tcPr marL="9525" marR="9525" marT="9525" marB="0" anchor="ctr"/>
                </a:tc>
                <a:tc>
                  <a:txBody>
                    <a:bodyPr/>
                    <a:lstStyle/>
                    <a:p>
                      <a:pPr algn="ctr" fontAlgn="ctr"/>
                      <a:r>
                        <a:rPr lang="es-ES" sz="700" b="0" i="0" u="none" strike="noStrike">
                          <a:effectLst/>
                          <a:latin typeface="Arial" panose="020B0604020202020204" pitchFamily="34" charset="0"/>
                        </a:rPr>
                        <a:t>20181020652031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20186000857052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TRASLADO POR COMPETENCIA - SITUACION PERSONAL CIVIL DEL EJERCITO NACIONAL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20186000857072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NOTIFICA ACTUACION JUDICIAL RAD.73001312100120180014200- CLAVE DE DESCARGA - GEOVANNY ARIAS BOTERO</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20186000857242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TRASLADO POR COMPETENCIA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865114606"/>
      </p:ext>
    </p:extLst>
  </p:cSld>
  <p:clrMapOvr>
    <a:masterClrMapping/>
  </p:clrMapOvr>
  <p:timing>
    <p:tnLst>
      <p:par>
        <p:cTn id="1" dur="indefinite" restart="never" nodeType="tmRoot"/>
      </p:par>
    </p:tnLst>
  </p:timing>
</p:sld>
</file>

<file path=ppt/slides/slide70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702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20186000857422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REPORTE NOMBRAMIENTO Y POSESIONES -  CONVOCATORIA 433</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20186000857452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CUENNTA DE COBRO - CONTRATO N. 066 DEL 2018 - PAGO 9 DE 10</a:t>
                      </a:r>
                    </a:p>
                  </a:txBody>
                  <a:tcPr marL="9525" marR="9525" marT="9525" marB="0" anchor="ctr"/>
                </a:tc>
                <a:tc>
                  <a:txBody>
                    <a:bodyPr/>
                    <a:lstStyle/>
                    <a:p>
                      <a:pPr algn="ctr" fontAlgn="ctr"/>
                      <a:r>
                        <a:rPr lang="es-ES" sz="700" b="0" i="0" u="none" strike="noStrike">
                          <a:effectLst/>
                          <a:latin typeface="Arial" panose="020B0604020202020204" pitchFamily="34" charset="0"/>
                        </a:rPr>
                        <a:t>09/01/2019</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20186000857492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REPARACION DIRECTA </a:t>
                      </a:r>
                      <a:br>
                        <a:rPr lang="es-ES" sz="700" b="0" i="0" u="none" strike="noStrike">
                          <a:effectLst/>
                          <a:latin typeface="Arial" panose="020B0604020202020204" pitchFamily="34" charset="0"/>
                        </a:rPr>
                      </a:br>
                      <a:r>
                        <a:rPr lang="es-ES" sz="700" b="0" i="0" u="none" strike="noStrike">
                          <a:effectLst/>
                          <a:latin typeface="Arial" panose="020B0604020202020204" pitchFamily="34" charset="0"/>
                        </a:rPr>
                        <a:t>EXPEDIENTE N. 201700304</a:t>
                      </a:r>
                    </a:p>
                  </a:txBody>
                  <a:tcPr marL="9525" marR="9525" marT="9525" marB="0" anchor="ctr"/>
                </a:tc>
                <a:tc>
                  <a:txBody>
                    <a:bodyPr/>
                    <a:lstStyle/>
                    <a:p>
                      <a:pPr algn="ctr" fontAlgn="ctr"/>
                      <a:r>
                        <a:rPr lang="es-ES" sz="700" b="0" i="0" u="none" strike="noStrike">
                          <a:effectLst/>
                          <a:latin typeface="Arial" panose="020B0604020202020204" pitchFamily="34" charset="0"/>
                        </a:rPr>
                        <a:t>17/12/2018</a:t>
                      </a:r>
                    </a:p>
                  </a:txBody>
                  <a:tcPr marL="9525" marR="9525" marT="9525" marB="0" anchor="ctr"/>
                </a:tc>
                <a:tc>
                  <a:txBody>
                    <a:bodyPr/>
                    <a:lstStyle/>
                    <a:p>
                      <a:pPr algn="ctr" fontAlgn="ctr"/>
                      <a:r>
                        <a:rPr lang="es-ES" sz="700" b="0" i="0" u="none" strike="noStrike">
                          <a:effectLst/>
                          <a:latin typeface="Arial" panose="020B0604020202020204" pitchFamily="34" charset="0"/>
                        </a:rPr>
                        <a:t>20181400680121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20186000857502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REMITE INFORMACION IDPAC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20186000857542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436 SENA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20186000857612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ESTADO 182 TRIBUNAL ADMINISTRATIVO DEL TOLIMA</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20186000857622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ESTADO 182 TRIBUNAL ADMINISTRATIVO DEL TOLIMA</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88369272"/>
      </p:ext>
    </p:extLst>
  </p:cSld>
  <p:clrMapOvr>
    <a:masterClrMapping/>
  </p:clrMapOvr>
  <p:timing>
    <p:tnLst>
      <p:par>
        <p:cTn id="1" dur="indefinite" restart="never" nodeType="tmRoot"/>
      </p:par>
    </p:tnLst>
  </p:timing>
</p:sld>
</file>

<file path=ppt/slides/slide70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703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20186000857842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CUMPLIMIENTO DE LA RESOLUCION N° 20182130081695</a:t>
                      </a:r>
                    </a:p>
                  </a:txBody>
                  <a:tcPr marL="9525" marR="9525" marT="9525" marB="0" anchor="ctr"/>
                </a:tc>
                <a:tc>
                  <a:txBody>
                    <a:bodyPr/>
                    <a:lstStyle/>
                    <a:p>
                      <a:pPr algn="ctr" fontAlgn="ctr"/>
                      <a:r>
                        <a:rPr lang="es-ES" sz="700" b="0" i="0" u="none" strike="noStrike">
                          <a:effectLst/>
                          <a:latin typeface="Arial" panose="020B0604020202020204" pitchFamily="34" charset="0"/>
                        </a:rPr>
                        <a:t>25/10/2018</a:t>
                      </a:r>
                    </a:p>
                  </a:txBody>
                  <a:tcPr marL="9525" marR="9525" marT="9525" marB="0" anchor="ctr"/>
                </a:tc>
                <a:tc>
                  <a:txBody>
                    <a:bodyPr/>
                    <a:lstStyle/>
                    <a:p>
                      <a:pPr algn="ctr" fontAlgn="ctr"/>
                      <a:r>
                        <a:rPr lang="es-ES" sz="700" b="0" i="0" u="none" strike="noStrike">
                          <a:effectLst/>
                          <a:latin typeface="Arial" panose="020B0604020202020204" pitchFamily="34" charset="0"/>
                        </a:rPr>
                        <a:t>20182130591321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20186000857992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QUEJA - CONVOCTORIA 507 A 591 - JANETH HUERTAS </a:t>
                      </a:r>
                    </a:p>
                  </a:txBody>
                  <a:tcPr marL="9525" marR="9525" marT="9525" marB="0" anchor="ctr"/>
                </a:tc>
                <a:tc>
                  <a:txBody>
                    <a:bodyPr/>
                    <a:lstStyle/>
                    <a:p>
                      <a:pPr algn="ctr" fontAlgn="ctr"/>
                      <a:r>
                        <a:rPr lang="es-ES" sz="700" b="0" i="0" u="none" strike="noStrike">
                          <a:effectLst/>
                          <a:latin typeface="Arial" panose="020B0604020202020204" pitchFamily="34" charset="0"/>
                        </a:rPr>
                        <a:t>31/10/2018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20182210613721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20186000858002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TRASLADO POR COMPETENCIA - CONVOCATORIA 428 - LUIS GARCIA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20186000858012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 CONVOCATORIA 434 DE 2016 - GLADYS GAVIRIA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20186000858042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 CONVOCATORIA 434 DE 2016 - NATALY PAZ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20186000858062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 CONVOCATORIA 434 DE 2016 - LUCIA BURBANO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20186000858092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 CONVOCATORIA 434 DE 2016 - ENRIQUE MARTINEZ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440590975"/>
      </p:ext>
    </p:extLst>
  </p:cSld>
  <p:clrMapOvr>
    <a:masterClrMapping/>
  </p:clrMapOvr>
  <p:timing>
    <p:tnLst>
      <p:par>
        <p:cTn id="1" dur="indefinite" restart="never" nodeType="tmRoot"/>
      </p:par>
    </p:tnLst>
  </p:timing>
</p:sld>
</file>

<file path=ppt/slides/slide70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704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20186000858142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 CONVOCATORIA 507 A 591 - LILIANA ALARCON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20186000858172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DERECHO DE PETICION - CERTIFICACION INSCRIPCION EN CARRERA ADMINISTRATIVA </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ES" sz="700" b="0" i="0" u="none" strike="noStrike">
                          <a:effectLst/>
                          <a:latin typeface="Arial" panose="020B0604020202020204" pitchFamily="34" charset="0"/>
                        </a:rPr>
                        <a:t>20181700588391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20186000858182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700" b="0" i="0" u="none" strike="noStrike">
                          <a:effectLst/>
                          <a:latin typeface="Arial" panose="020B0604020202020204" pitchFamily="34" charset="0"/>
                        </a:rPr>
                        <a:t>DERECHO DE PETICION - CONVOCATORIA 507 A 591 - NATALY BELLO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20186000858192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 CONVOCATORIA 436 DE 2017 SENA</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20186000858202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 CONVOCATORIA 507 A 591 - SARA MONTENEGRO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20186000858212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DRA. CARDOSO</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a:t>
                      </a:r>
                    </a:p>
                  </a:txBody>
                  <a:tcPr marL="9525" marR="9525" marT="9525" marB="0" anchor="ctr"/>
                </a:tc>
                <a:tc>
                  <a:txBody>
                    <a:bodyPr/>
                    <a:lstStyle/>
                    <a:p>
                      <a:pPr algn="ctr" fontAlgn="ctr"/>
                      <a:r>
                        <a:rPr lang="es-ES" sz="700" b="0" i="0" u="none" strike="noStrike">
                          <a:effectLst/>
                          <a:latin typeface="Arial" panose="020B0604020202020204" pitchFamily="34" charset="0"/>
                        </a:rPr>
                        <a:t>25/10/2018</a:t>
                      </a:r>
                    </a:p>
                  </a:txBody>
                  <a:tcPr marL="9525" marR="9525" marT="9525" marB="0" anchor="ctr"/>
                </a:tc>
                <a:tc>
                  <a:txBody>
                    <a:bodyPr/>
                    <a:lstStyle/>
                    <a:p>
                      <a:pPr algn="ctr" fontAlgn="ctr"/>
                      <a:r>
                        <a:rPr lang="es-ES" sz="700" b="0" i="0" u="none" strike="noStrike">
                          <a:effectLst/>
                          <a:latin typeface="Arial" panose="020B0604020202020204" pitchFamily="34" charset="0"/>
                        </a:rPr>
                        <a:t>20185000603851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20186000858222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 CONVOCTORIA 507 A 591 - CARLOS TORRES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792231407"/>
      </p:ext>
    </p:extLst>
  </p:cSld>
  <p:clrMapOvr>
    <a:masterClrMapping/>
  </p:clrMapOvr>
  <p:timing>
    <p:tnLst>
      <p:par>
        <p:cTn id="1" dur="indefinite" restart="never" nodeType="tmRoot"/>
      </p:par>
    </p:tnLst>
  </p:timing>
</p:sld>
</file>

<file path=ppt/slides/slide70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705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20186000858232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 CONVOCTORIA 507 A 591 - SARAY SANCHEZ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20186000858272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VIGILANCIA - CONVOCTORIA 507 A 591 - MARIBEL MOJICA Y OTROS </a:t>
                      </a:r>
                    </a:p>
                  </a:txBody>
                  <a:tcPr marL="9525" marR="9525" marT="9525" marB="0" anchor="ctr"/>
                </a:tc>
                <a:tc>
                  <a:txBody>
                    <a:bodyPr/>
                    <a:lstStyle/>
                    <a:p>
                      <a:pPr algn="ctr" fontAlgn="ctr"/>
                      <a:r>
                        <a:rPr lang="es-ES" sz="700" b="0" i="0" u="none" strike="noStrike">
                          <a:effectLst/>
                          <a:latin typeface="Arial" panose="020B0604020202020204" pitchFamily="34" charset="0"/>
                        </a:rPr>
                        <a:t>31/10/2018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20182210614171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20186000858282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pt-BR" sz="700" b="0" i="0" u="none" strike="noStrike">
                          <a:effectLst/>
                          <a:latin typeface="Arial" panose="020B0604020202020204" pitchFamily="34" charset="0"/>
                        </a:rPr>
                        <a:t>DOCUMENTOS - CONVOCATORIA 436 DE 2017 - MARTIN CASAS</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20186000858322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RESPUESTA RADICACION N° 20181700550551 </a:t>
                      </a:r>
                    </a:p>
                  </a:txBody>
                  <a:tcPr marL="9525" marR="9525" marT="9525" marB="0" anchor="ctr"/>
                </a:tc>
                <a:tc>
                  <a:txBody>
                    <a:bodyPr/>
                    <a:lstStyle/>
                    <a:p>
                      <a:pPr algn="ctr" fontAlgn="ctr"/>
                      <a:r>
                        <a:rPr lang="es-ES" sz="700" b="0" i="0" u="none" strike="noStrike">
                          <a:effectLst/>
                          <a:latin typeface="Arial" panose="020B0604020202020204" pitchFamily="34" charset="0"/>
                        </a:rPr>
                        <a:t>26/10/2018</a:t>
                      </a:r>
                    </a:p>
                  </a:txBody>
                  <a:tcPr marL="9525" marR="9525" marT="9525" marB="0" anchor="ctr"/>
                </a:tc>
                <a:tc>
                  <a:txBody>
                    <a:bodyPr/>
                    <a:lstStyle/>
                    <a:p>
                      <a:pPr algn="ctr" fontAlgn="ctr"/>
                      <a:r>
                        <a:rPr lang="es-ES" sz="700" b="0" i="0" u="none" strike="noStrike">
                          <a:effectLst/>
                          <a:latin typeface="Arial" panose="020B0604020202020204" pitchFamily="34" charset="0"/>
                        </a:rPr>
                        <a:t>20181700604801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20186000858332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RESPUESTA RADICADO N. 20186000659512</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20186000858342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NOMBRAMIENTO EN PERIODO DE PRUEBRA DENTRO DE LA LISTA DE ELEGIBLES </a:t>
                      </a:r>
                    </a:p>
                  </a:txBody>
                  <a:tcPr marL="9525" marR="9525" marT="9525" marB="0" anchor="ctr"/>
                </a:tc>
                <a:tc>
                  <a:txBody>
                    <a:bodyPr/>
                    <a:lstStyle/>
                    <a:p>
                      <a:pPr algn="ctr" fontAlgn="ctr"/>
                      <a:r>
                        <a:rPr lang="es-ES" sz="700" b="0" i="0" u="none" strike="noStrike">
                          <a:effectLst/>
                          <a:latin typeface="Arial" panose="020B0604020202020204" pitchFamily="34" charset="0"/>
                        </a:rPr>
                        <a:t>18/12/2018</a:t>
                      </a:r>
                    </a:p>
                  </a:txBody>
                  <a:tcPr marL="9525" marR="9525" marT="9525" marB="0" anchor="ctr"/>
                </a:tc>
                <a:tc>
                  <a:txBody>
                    <a:bodyPr/>
                    <a:lstStyle/>
                    <a:p>
                      <a:pPr algn="ctr" fontAlgn="ctr"/>
                      <a:r>
                        <a:rPr lang="es-ES" sz="700" b="0" i="0" u="none" strike="noStrike">
                          <a:effectLst/>
                          <a:latin typeface="Arial" panose="020B0604020202020204" pitchFamily="34" charset="0"/>
                        </a:rPr>
                        <a:t>20181020683951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20186000858352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DERECHO DE PETICION - NURY STELLA DAZA CASTAÑEDA </a:t>
                      </a:r>
                    </a:p>
                  </a:txBody>
                  <a:tcPr marL="9525" marR="9525" marT="9525" marB="0" anchor="ctr"/>
                </a:tc>
                <a:tc>
                  <a:txBody>
                    <a:bodyPr/>
                    <a:lstStyle/>
                    <a:p>
                      <a:pPr algn="ctr" fontAlgn="ctr"/>
                      <a:r>
                        <a:rPr lang="es-ES" sz="700" b="0" i="0" u="none" strike="noStrike">
                          <a:effectLst/>
                          <a:latin typeface="Arial" panose="020B0604020202020204" pitchFamily="34" charset="0"/>
                        </a:rPr>
                        <a:t>14/12/2018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20182000678921</a:t>
                      </a:r>
                    </a:p>
                  </a:txBody>
                  <a:tcPr marL="9525" marR="9525" marT="9525" marB="0" anchor="ctr"/>
                </a:tc>
              </a:tr>
            </a:tbl>
          </a:graphicData>
        </a:graphic>
      </p:graphicFrame>
    </p:spTree>
    <p:extLst>
      <p:ext uri="{BB962C8B-B14F-4D97-AF65-F5344CB8AC3E}">
        <p14:creationId xmlns:p14="http://schemas.microsoft.com/office/powerpoint/2010/main" val="2509540389"/>
      </p:ext>
    </p:extLst>
  </p:cSld>
  <p:clrMapOvr>
    <a:masterClrMapping/>
  </p:clrMapOvr>
  <p:timing>
    <p:tnLst>
      <p:par>
        <p:cTn id="1" dur="indefinite" restart="never" nodeType="tmRoot"/>
      </p:par>
    </p:tnLst>
  </p:timing>
</p:sld>
</file>

<file path=ppt/slides/slide70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706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20186000858362</a:t>
                      </a:r>
                    </a:p>
                  </a:txBody>
                  <a:tcPr marL="9525" marR="9525" marT="9525" marB="0" anchor="ctr"/>
                </a:tc>
                <a:tc>
                  <a:txBody>
                    <a:bodyPr/>
                    <a:lstStyle/>
                    <a:p>
                      <a:pPr algn="ctr" fontAlgn="ctr"/>
                      <a:r>
                        <a:rPr lang="es-ES" sz="700" b="0" i="0" u="none" strike="noStrike">
                          <a:effectLst/>
                          <a:latin typeface="Arial" panose="020B0604020202020204" pitchFamily="34" charset="0"/>
                        </a:rPr>
                        <a:t>11/10/2018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COMPROBANTE DE CUENTA N° 18287 - FINANCIACION COSTOS REQUERIDOS PARA EL DESARROLLO DEL PROCESO DE SELECCION - DISTRISEGURIDAD</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20186000858402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NOTIFICA ACTUACION PROCESAL RAD 2018-00546-00 - GERMAN ENRIQUE CHIBUQUE RUIZ</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20186000858432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NOTIFICA ACTUACION PROCESAL RAD 2018-00546-00 - GERMAN EDUARDO CHIBUQUE RUIZ</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20186000858512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NOTIFICA ACTUACION PROCESAL RAD 2018-00469-00 - HECTOR ANDRES MORENO VASQUEZ</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20186000858572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NOTIFICA ACTUACION PROCESAL RAD 2018-00469-00 - HECTOR ANDRES MORENO VASQUEZ</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20186000858702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NOTIFICACIÓN PERSONAL AUTO ADMISORIO DE LA DEMANDA 48-2018-280 - SONIA ASTRID SIERRA ALFONSO</a:t>
                      </a:r>
                    </a:p>
                  </a:txBody>
                  <a:tcPr marL="9525" marR="9525" marT="9525" marB="0" anchor="ctr"/>
                </a:tc>
                <a:tc>
                  <a:txBody>
                    <a:bodyPr/>
                    <a:lstStyle/>
                    <a:p>
                      <a:pPr algn="ctr" fontAlgn="ctr"/>
                      <a:r>
                        <a:rPr lang="es-ES" sz="700" b="0" i="0" u="none" strike="noStrike">
                          <a:effectLst/>
                          <a:latin typeface="Arial" panose="020B0604020202020204" pitchFamily="34" charset="0"/>
                        </a:rPr>
                        <a:t>11/01/2019</a:t>
                      </a:r>
                    </a:p>
                  </a:txBody>
                  <a:tcPr marL="9525" marR="9525" marT="9525" marB="0" anchor="ctr"/>
                </a:tc>
                <a:tc>
                  <a:txBody>
                    <a:bodyPr/>
                    <a:lstStyle/>
                    <a:p>
                      <a:pPr algn="ctr" fontAlgn="ctr"/>
                      <a:r>
                        <a:rPr lang="es-ES" sz="700" b="0" i="0" u="none" strike="noStrike">
                          <a:effectLst/>
                          <a:latin typeface="Arial" panose="020B0604020202020204" pitchFamily="34" charset="0"/>
                        </a:rPr>
                        <a:t>20191400014131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20186000858712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700" b="0" i="0" u="none" strike="noStrike">
                          <a:effectLst/>
                          <a:latin typeface="Arial" panose="020B0604020202020204" pitchFamily="34" charset="0"/>
                        </a:rPr>
                        <a:t>TRASLADO POR COMPETENCIA - CONVOCATORIA 436 DE 2017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184568048"/>
      </p:ext>
    </p:extLst>
  </p:cSld>
  <p:clrMapOvr>
    <a:masterClrMapping/>
  </p:clrMapOvr>
  <p:timing>
    <p:tnLst>
      <p:par>
        <p:cTn id="1" dur="indefinite" restart="never" nodeType="tmRoot"/>
      </p:par>
    </p:tnLst>
  </p:timing>
</p:sld>
</file>

<file path=ppt/slides/slide70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707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20186000858742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NOTIFICA ACTUACION PROCESAL RAD 2018-00654-00 - ALEXANDER ALZATE ARCINIEGAS</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20186000858762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20186000858772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20186000858782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NOTIFICA ACTUACION PROCESAL RAD 2018-00654-00 - ALEXANDER ALZATE ARCINIEGAS</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20186000858792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20186000858802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20186000858812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399663335"/>
      </p:ext>
    </p:extLst>
  </p:cSld>
  <p:clrMapOvr>
    <a:masterClrMapping/>
  </p:clrMapOvr>
  <p:timing>
    <p:tnLst>
      <p:par>
        <p:cTn id="1" dur="indefinite" restart="never" nodeType="tmRoot"/>
      </p:par>
    </p:tnLst>
  </p:timing>
</p:sld>
</file>

<file path=ppt/slides/slide70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708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539129143"/>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20186000858822</a:t>
                      </a:r>
                    </a:p>
                  </a:txBody>
                  <a:tcPr marL="9525" marR="9525" marT="9525" marB="0" anchor="ctr"/>
                </a:tc>
                <a:tc>
                  <a:txBody>
                    <a:bodyPr/>
                    <a:lstStyle/>
                    <a:p>
                      <a:pPr algn="ctr" fontAlgn="ctr"/>
                      <a:r>
                        <a:rPr lang="es-ES" sz="650" b="0" i="0" u="none" strike="noStrike">
                          <a:effectLst/>
                          <a:latin typeface="Arial" panose="020B0604020202020204" pitchFamily="34" charset="0"/>
                        </a:rPr>
                        <a:t>12/10/2018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RESPUESTA ACTO ADMINISTRATIVO RADICADO N° 20183010537411</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20186000858832</a:t>
                      </a:r>
                    </a:p>
                  </a:txBody>
                  <a:tcPr marL="9525" marR="9525" marT="9525" marB="0" anchor="ctr"/>
                </a:tc>
                <a:tc>
                  <a:txBody>
                    <a:bodyPr/>
                    <a:lstStyle/>
                    <a:p>
                      <a:pPr algn="ctr" fontAlgn="ctr"/>
                      <a:r>
                        <a:rPr lang="es-ES" sz="650" b="0" i="0" u="none" strike="noStrike">
                          <a:effectLst/>
                          <a:latin typeface="Arial" panose="020B0604020202020204" pitchFamily="34" charset="0"/>
                        </a:rPr>
                        <a:t>12/10/2018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20186000858842</a:t>
                      </a:r>
                    </a:p>
                  </a:txBody>
                  <a:tcPr marL="9525" marR="9525" marT="9525" marB="0" anchor="ctr"/>
                </a:tc>
                <a:tc>
                  <a:txBody>
                    <a:bodyPr/>
                    <a:lstStyle/>
                    <a:p>
                      <a:pPr algn="ctr" fontAlgn="ctr"/>
                      <a:r>
                        <a:rPr lang="es-ES" sz="650" b="0" i="0" u="none" strike="noStrike">
                          <a:effectLst/>
                          <a:latin typeface="Arial" panose="020B0604020202020204" pitchFamily="34" charset="0"/>
                        </a:rPr>
                        <a:t>12/10/2018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 CONVOCATORIA 338 DE 2016</a:t>
                      </a:r>
                    </a:p>
                  </a:txBody>
                  <a:tcPr marL="9525" marR="9525" marT="9525" marB="0" anchor="ctr"/>
                </a:tc>
                <a:tc>
                  <a:txBody>
                    <a:bodyPr/>
                    <a:lstStyle/>
                    <a:p>
                      <a:pPr algn="ctr" fontAlgn="ctr"/>
                      <a:r>
                        <a:rPr lang="es-ES" sz="650" b="0" i="0" u="none" strike="noStrike">
                          <a:effectLst/>
                          <a:latin typeface="Arial" panose="020B0604020202020204" pitchFamily="34" charset="0"/>
                        </a:rPr>
                        <a:t>02/11/2018</a:t>
                      </a:r>
                    </a:p>
                  </a:txBody>
                  <a:tcPr marL="9525" marR="9525" marT="9525" marB="0" anchor="ctr"/>
                </a:tc>
                <a:tc>
                  <a:txBody>
                    <a:bodyPr/>
                    <a:lstStyle/>
                    <a:p>
                      <a:pPr algn="ctr" fontAlgn="ctr"/>
                      <a:r>
                        <a:rPr lang="es-ES" sz="650" b="0" i="0" u="none" strike="noStrike">
                          <a:effectLst/>
                          <a:latin typeface="Arial" panose="020B0604020202020204" pitchFamily="34" charset="0"/>
                        </a:rPr>
                        <a:t>20182230619771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20186000858862</a:t>
                      </a:r>
                    </a:p>
                  </a:txBody>
                  <a:tcPr marL="9525" marR="9525" marT="9525" marB="0" anchor="ctr"/>
                </a:tc>
                <a:tc>
                  <a:txBody>
                    <a:bodyPr/>
                    <a:lstStyle/>
                    <a:p>
                      <a:pPr algn="ctr" fontAlgn="ctr"/>
                      <a:r>
                        <a:rPr lang="es-ES" sz="650" b="0" i="0" u="none" strike="noStrike">
                          <a:effectLst/>
                          <a:latin typeface="Arial" panose="020B0604020202020204" pitchFamily="34" charset="0"/>
                        </a:rPr>
                        <a:t>12/10/2018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INVITACION FERIA LABORAL INCAP</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20186000858872</a:t>
                      </a:r>
                    </a:p>
                  </a:txBody>
                  <a:tcPr marL="9525" marR="9525" marT="9525" marB="0" anchor="ctr"/>
                </a:tc>
                <a:tc>
                  <a:txBody>
                    <a:bodyPr/>
                    <a:lstStyle/>
                    <a:p>
                      <a:pPr algn="ctr" fontAlgn="ctr"/>
                      <a:r>
                        <a:rPr lang="es-ES" sz="650" b="0" i="0" u="none" strike="noStrike">
                          <a:effectLst/>
                          <a:latin typeface="Arial" panose="020B0604020202020204" pitchFamily="34" charset="0"/>
                        </a:rPr>
                        <a:t>12/10/2018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ESTADO 182 TRIBUNAL ADMINISTRATIVO DEL TOLIMA</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20186000858882</a:t>
                      </a:r>
                    </a:p>
                  </a:txBody>
                  <a:tcPr marL="9525" marR="9525" marT="9525" marB="0" anchor="ctr"/>
                </a:tc>
                <a:tc>
                  <a:txBody>
                    <a:bodyPr/>
                    <a:lstStyle/>
                    <a:p>
                      <a:pPr algn="ctr" fontAlgn="ctr"/>
                      <a:r>
                        <a:rPr lang="es-ES" sz="650" b="0" i="0" u="none" strike="noStrike">
                          <a:effectLst/>
                          <a:latin typeface="Arial" panose="020B0604020202020204" pitchFamily="34" charset="0"/>
                        </a:rPr>
                        <a:t>12/10/2018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20186000858892</a:t>
                      </a:r>
                    </a:p>
                  </a:txBody>
                  <a:tcPr marL="9525" marR="9525" marT="9525" marB="0" anchor="ctr"/>
                </a:tc>
                <a:tc>
                  <a:txBody>
                    <a:bodyPr/>
                    <a:lstStyle/>
                    <a:p>
                      <a:pPr algn="ctr" fontAlgn="ctr"/>
                      <a:r>
                        <a:rPr lang="es-ES" sz="650" b="0" i="0" u="none" strike="noStrike">
                          <a:effectLst/>
                          <a:latin typeface="Arial" panose="020B0604020202020204" pitchFamily="34" charset="0"/>
                        </a:rPr>
                        <a:t>12/10/2018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ACTUALIZACION DEL REGISTRO UNICO DE CARRERA ADMINISTRATIVA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20181700588451</a:t>
                      </a:r>
                    </a:p>
                  </a:txBody>
                  <a:tcPr marL="9525" marR="9525" marT="9525" marB="0" anchor="ctr"/>
                </a:tc>
              </a:tr>
            </a:tbl>
          </a:graphicData>
        </a:graphic>
      </p:graphicFrame>
    </p:spTree>
    <p:extLst>
      <p:ext uri="{BB962C8B-B14F-4D97-AF65-F5344CB8AC3E}">
        <p14:creationId xmlns:p14="http://schemas.microsoft.com/office/powerpoint/2010/main" val="2884401747"/>
      </p:ext>
    </p:extLst>
  </p:cSld>
  <p:clrMapOvr>
    <a:masterClrMapping/>
  </p:clrMapOvr>
  <p:timing>
    <p:tnLst>
      <p:par>
        <p:cTn id="1" dur="indefinite" restart="never" nodeType="tmRoot"/>
      </p:par>
    </p:tnLst>
  </p:timing>
</p:sld>
</file>

<file path=ppt/slides/slide70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709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095863455"/>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20186000858902</a:t>
                      </a:r>
                    </a:p>
                  </a:txBody>
                  <a:tcPr marL="9525" marR="9525" marT="9525" marB="0" anchor="ctr"/>
                </a:tc>
                <a:tc>
                  <a:txBody>
                    <a:bodyPr/>
                    <a:lstStyle/>
                    <a:p>
                      <a:pPr algn="ctr" fontAlgn="ctr"/>
                      <a:r>
                        <a:rPr lang="es-ES" sz="650" b="0" i="0" u="none" strike="noStrike">
                          <a:effectLst/>
                          <a:latin typeface="Arial" panose="020B0604020202020204" pitchFamily="34" charset="0"/>
                        </a:rPr>
                        <a:t>12/10/2018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TRASLADO POR COMPETENCIA - EJERCITO NACIONAL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20186000858922</a:t>
                      </a:r>
                    </a:p>
                  </a:txBody>
                  <a:tcPr marL="9525" marR="9525" marT="9525" marB="0" anchor="ctr"/>
                </a:tc>
                <a:tc>
                  <a:txBody>
                    <a:bodyPr/>
                    <a:lstStyle/>
                    <a:p>
                      <a:pPr algn="ctr" fontAlgn="ctr"/>
                      <a:r>
                        <a:rPr lang="es-ES" sz="650" b="0" i="0" u="none" strike="noStrike">
                          <a:effectLst/>
                          <a:latin typeface="Arial" panose="020B0604020202020204" pitchFamily="34" charset="0"/>
                        </a:rPr>
                        <a:t>12/10/2018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INSCRIPCION-SIMO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20186000858932</a:t>
                      </a:r>
                    </a:p>
                  </a:txBody>
                  <a:tcPr marL="9525" marR="9525" marT="9525" marB="0" anchor="ctr"/>
                </a:tc>
                <a:tc>
                  <a:txBody>
                    <a:bodyPr/>
                    <a:lstStyle/>
                    <a:p>
                      <a:pPr algn="ctr" fontAlgn="ctr"/>
                      <a:r>
                        <a:rPr lang="es-ES" sz="650" b="0" i="0" u="none" strike="noStrike">
                          <a:effectLst/>
                          <a:latin typeface="Arial" panose="020B0604020202020204" pitchFamily="34" charset="0"/>
                        </a:rPr>
                        <a:t>12/10/2018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DRA. CARDOSO</a:t>
                      </a:r>
                    </a:p>
                  </a:txBody>
                  <a:tcPr marL="9525" marR="9525" marT="9525" marB="0" anchor="ctr"/>
                </a:tc>
                <a:tc>
                  <a:txBody>
                    <a:bodyPr/>
                    <a:lstStyle/>
                    <a:p>
                      <a:pPr algn="ctr" fontAlgn="ctr"/>
                      <a:r>
                        <a:rPr lang="es-ES" sz="650" b="0" i="0" u="none" strike="noStrike">
                          <a:effectLst/>
                          <a:latin typeface="Arial" panose="020B0604020202020204" pitchFamily="34" charset="0"/>
                        </a:rPr>
                        <a:t>VALORACIÓN ANTECEDENTES CONVOCATORIA 436</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20186000858962</a:t>
                      </a:r>
                    </a:p>
                  </a:txBody>
                  <a:tcPr marL="9525" marR="9525" marT="9525" marB="0" anchor="ctr"/>
                </a:tc>
                <a:tc>
                  <a:txBody>
                    <a:bodyPr/>
                    <a:lstStyle/>
                    <a:p>
                      <a:pPr algn="ctr" fontAlgn="ctr"/>
                      <a:r>
                        <a:rPr lang="es-ES" sz="650" b="0" i="0" u="none" strike="noStrike">
                          <a:effectLst/>
                          <a:latin typeface="Arial" panose="020B0604020202020204" pitchFamily="34" charset="0"/>
                        </a:rPr>
                        <a:t>12/10/2018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TRASLADO POR COMPETENCIA - EJERCITO NACIONAL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20186000858972</a:t>
                      </a:r>
                    </a:p>
                  </a:txBody>
                  <a:tcPr marL="9525" marR="9525" marT="9525" marB="0" anchor="ctr"/>
                </a:tc>
                <a:tc>
                  <a:txBody>
                    <a:bodyPr/>
                    <a:lstStyle/>
                    <a:p>
                      <a:pPr algn="ctr" fontAlgn="ctr"/>
                      <a:r>
                        <a:rPr lang="es-ES" sz="650" b="0" i="0" u="none" strike="noStrike">
                          <a:effectLst/>
                          <a:latin typeface="Arial" panose="020B0604020202020204" pitchFamily="34" charset="0"/>
                        </a:rPr>
                        <a:t>12/10/2018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TRASLADO POR COMPETENCIA - EJERCITO NACIONAL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20186000859012</a:t>
                      </a:r>
                    </a:p>
                  </a:txBody>
                  <a:tcPr marL="9525" marR="9525" marT="9525" marB="0" anchor="ctr"/>
                </a:tc>
                <a:tc>
                  <a:txBody>
                    <a:bodyPr/>
                    <a:lstStyle/>
                    <a:p>
                      <a:pPr algn="ctr" fontAlgn="ctr"/>
                      <a:r>
                        <a:rPr lang="es-ES" sz="650" b="0" i="0" u="none" strike="noStrike">
                          <a:effectLst/>
                          <a:latin typeface="Arial" panose="020B0604020202020204" pitchFamily="34" charset="0"/>
                        </a:rPr>
                        <a:t>12/10/2018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 CONVOCATORIA 431 DE 2016</a:t>
                      </a:r>
                    </a:p>
                  </a:txBody>
                  <a:tcPr marL="9525" marR="9525" marT="9525" marB="0" anchor="ctr"/>
                </a:tc>
                <a:tc>
                  <a:txBody>
                    <a:bodyPr/>
                    <a:lstStyle/>
                    <a:p>
                      <a:pPr algn="ctr" fontAlgn="ctr"/>
                      <a:r>
                        <a:rPr lang="es-ES" sz="650" b="0" i="0" u="none" strike="noStrike">
                          <a:effectLst/>
                          <a:latin typeface="Arial" panose="020B0604020202020204" pitchFamily="34" charset="0"/>
                        </a:rPr>
                        <a:t>24/10/2018</a:t>
                      </a:r>
                    </a:p>
                  </a:txBody>
                  <a:tcPr marL="9525" marR="9525" marT="9525" marB="0" anchor="ctr"/>
                </a:tc>
                <a:tc>
                  <a:txBody>
                    <a:bodyPr/>
                    <a:lstStyle/>
                    <a:p>
                      <a:pPr algn="ctr" fontAlgn="ctr"/>
                      <a:r>
                        <a:rPr lang="es-ES" sz="650" b="0" i="0" u="none" strike="noStrike">
                          <a:effectLst/>
                          <a:latin typeface="Arial" panose="020B0604020202020204" pitchFamily="34" charset="0"/>
                        </a:rPr>
                        <a:t>20182130600801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20186000859022</a:t>
                      </a:r>
                    </a:p>
                  </a:txBody>
                  <a:tcPr marL="9525" marR="9525" marT="9525" marB="0" anchor="ctr"/>
                </a:tc>
                <a:tc>
                  <a:txBody>
                    <a:bodyPr/>
                    <a:lstStyle/>
                    <a:p>
                      <a:pPr algn="ctr" fontAlgn="ctr"/>
                      <a:r>
                        <a:rPr lang="es-ES" sz="650" b="0" i="0" u="none" strike="noStrike">
                          <a:effectLst/>
                          <a:latin typeface="Arial" panose="020B0604020202020204" pitchFamily="34" charset="0"/>
                        </a:rPr>
                        <a:t>12/10/2018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NOTIFICACIÓN DEMANDAN Y MEDIDA CAUTELAR 2018-00137-00 - RUBY ELIZABETH CASTELLANOS PEÑALOSAS</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988059852"/>
      </p:ext>
    </p:extLst>
  </p:cSld>
  <p:clrMapOvr>
    <a:masterClrMapping/>
  </p:clrMapOvr>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232196766"/>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201810130012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201810130012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201810130013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201810130013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201810130014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201810130014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201810130015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201810130015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201810130016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201810130016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201810130017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201810130017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201810130018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201810130018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201810130019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201810130019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201810130020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Juridica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Juridica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201810130020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201810130021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201810130021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201810130022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201810130022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201810130023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201810130023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201810140001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201810140001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201810140002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201810140002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201810140003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201810140003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201810140004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201810140004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71</a:t>
            </a:fld>
            <a:endParaRPr lang="es-CO"/>
          </a:p>
        </p:txBody>
      </p:sp>
    </p:spTree>
    <p:extLst>
      <p:ext uri="{BB962C8B-B14F-4D97-AF65-F5344CB8AC3E}">
        <p14:creationId xmlns:p14="http://schemas.microsoft.com/office/powerpoint/2010/main" val="2545526119"/>
      </p:ext>
    </p:extLst>
  </p:cSld>
  <p:clrMapOvr>
    <a:masterClrMapping/>
  </p:clrMapOvr>
  <p:timing>
    <p:tnLst>
      <p:par>
        <p:cTn id="1" dur="indefinite" restart="never" nodeType="tmRoot"/>
      </p:par>
    </p:tnLst>
  </p:timing>
</p:sld>
</file>

<file path=ppt/slides/slide71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710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20186000859122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ADMITE ACCION DE NULIDAD Y RESTABLECIMIENTO DEL DERECHO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20186000859152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NOTIFICA ACTUACION PROCESAL RAD 2018-00485-00 - JOSE EDILBERTO FONSECA RUIZ</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20186000859292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 NOTIFICA ACTUACION PROCESAL RAD 2018-00485-00 - JOSE EDILBERTO FONSECA RUIZ</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20186000859332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FORMATOS DE EVALUACION DEL DESEMPEÑO - PRIMER SEMESTRE DEL 2018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20186000859412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NOTIFICA ACTUACION PROCESAL RAD 2018-00772-00 - JORGE ALEXANDER GUATEQUE MARTÍNEZ</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20186000859452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 CONSEJO DE ESTADO SALA DE LO CONTENCIOSO ADMINISTRATIVO SECCIÓN SEGUNDA SUBSECCIÓN A - NOTIFICA ACTUACION PROCESAL RAD 2018-00772-00 - JORGE ALEXANDER GUATEQUE MARTINEZ</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20186000859562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REITERACION DE REQUERIMIENTO REGISTRO OPEC Y ACTUALIZACION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686654243"/>
      </p:ext>
    </p:extLst>
  </p:cSld>
  <p:clrMapOvr>
    <a:masterClrMapping/>
  </p:clrMapOvr>
  <p:timing>
    <p:tnLst>
      <p:par>
        <p:cTn id="1" dur="indefinite" restart="never" nodeType="tmRoot"/>
      </p:par>
    </p:tnLst>
  </p:timing>
</p:sld>
</file>

<file path=ppt/slides/slide71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711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20186000859572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ALCALDIA MUNICIPAL DE SILVANIA CUNDINAMARCA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ES" sz="700" b="0" i="0" u="none" strike="noStrike">
                          <a:effectLst/>
                          <a:latin typeface="Arial" panose="020B0604020202020204" pitchFamily="34" charset="0"/>
                        </a:rPr>
                        <a:t>20181700586861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20186000859622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20186000859642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20186000859682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ANEXO EJES TEMATICOS SECRETARIA DE SALUD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20186000859712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20186000859742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RESPUESTA CIUDADANA 8-2018-059433 - SOLICITUD DE INFORMACION CONVOCATORIA 436 - MARIA CECILIA ALEGRIA SANCHEZ</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20186000859762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SOLICITUD CARGO VACANTE DEFINITIVO</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506216522"/>
      </p:ext>
    </p:extLst>
  </p:cSld>
  <p:clrMapOvr>
    <a:masterClrMapping/>
  </p:clrMapOvr>
  <p:timing>
    <p:tnLst>
      <p:par>
        <p:cTn id="1" dur="indefinite" restart="never" nodeType="tmRoot"/>
      </p:par>
    </p:tnLst>
  </p:timing>
</p:sld>
</file>

<file path=ppt/slides/slide71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712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352968796"/>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20186000859772</a:t>
                      </a:r>
                    </a:p>
                  </a:txBody>
                  <a:tcPr marL="9525" marR="9525" marT="9525" marB="0" anchor="ctr"/>
                </a:tc>
                <a:tc>
                  <a:txBody>
                    <a:bodyPr/>
                    <a:lstStyle/>
                    <a:p>
                      <a:pPr algn="ctr" fontAlgn="ctr"/>
                      <a:r>
                        <a:rPr lang="es-ES" sz="650" b="0" i="0" u="none" strike="noStrike">
                          <a:effectLst/>
                          <a:latin typeface="Arial" panose="020B0604020202020204" pitchFamily="34" charset="0"/>
                        </a:rPr>
                        <a:t>12/10/2018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20186000859782</a:t>
                      </a:r>
                    </a:p>
                  </a:txBody>
                  <a:tcPr marL="9525" marR="9525" marT="9525" marB="0" anchor="ctr"/>
                </a:tc>
                <a:tc>
                  <a:txBody>
                    <a:bodyPr/>
                    <a:lstStyle/>
                    <a:p>
                      <a:pPr algn="ctr" fontAlgn="ctr"/>
                      <a:r>
                        <a:rPr lang="es-ES" sz="650" b="0" i="0" u="none" strike="noStrike">
                          <a:effectLst/>
                          <a:latin typeface="Arial" panose="020B0604020202020204" pitchFamily="34" charset="0"/>
                        </a:rPr>
                        <a:t>12/10/2018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 ORTEGA</a:t>
                      </a:r>
                    </a:p>
                  </a:txBody>
                  <a:tcPr marL="9525" marR="9525" marT="9525" marB="0" anchor="ctr"/>
                </a:tc>
                <a:tc>
                  <a:txBody>
                    <a:bodyPr/>
                    <a:lstStyle/>
                    <a:p>
                      <a:pPr algn="ctr" fontAlgn="ctr"/>
                      <a:r>
                        <a:rPr lang="es-CO" sz="650" b="0" i="0" u="none" strike="noStrike">
                          <a:effectLst/>
                          <a:latin typeface="Arial" panose="020B0604020202020204" pitchFamily="34" charset="0"/>
                        </a:rPr>
                        <a:t>RESPUESTA CIUDADANA 8-2018-059659 - SOLICITUD DE INFORMACION CONVOCATORIA 436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20186000859802</a:t>
                      </a:r>
                    </a:p>
                  </a:txBody>
                  <a:tcPr marL="9525" marR="9525" marT="9525" marB="0" anchor="ctr"/>
                </a:tc>
                <a:tc>
                  <a:txBody>
                    <a:bodyPr/>
                    <a:lstStyle/>
                    <a:p>
                      <a:pPr algn="ctr" fontAlgn="ctr"/>
                      <a:r>
                        <a:rPr lang="es-ES" sz="650" b="0" i="0" u="none" strike="noStrike">
                          <a:effectLst/>
                          <a:latin typeface="Arial" panose="020B0604020202020204" pitchFamily="34" charset="0"/>
                        </a:rPr>
                        <a:t>12/10/2018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RESPUESTA CIUDADANA 8-2018-059660 - SOLICITUD DE INFORMACION CONVOCATORIA 436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20186000859812</a:t>
                      </a:r>
                    </a:p>
                  </a:txBody>
                  <a:tcPr marL="9525" marR="9525" marT="9525" marB="0" anchor="ctr"/>
                </a:tc>
                <a:tc>
                  <a:txBody>
                    <a:bodyPr/>
                    <a:lstStyle/>
                    <a:p>
                      <a:pPr algn="ctr" fontAlgn="ctr"/>
                      <a:r>
                        <a:rPr lang="es-ES" sz="650" b="0" i="0" u="none" strike="noStrike">
                          <a:effectLst/>
                          <a:latin typeface="Arial" panose="020B0604020202020204" pitchFamily="34" charset="0"/>
                        </a:rPr>
                        <a:t>12/10/2018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20186000859822</a:t>
                      </a:r>
                    </a:p>
                  </a:txBody>
                  <a:tcPr marL="9525" marR="9525" marT="9525" marB="0" anchor="ctr"/>
                </a:tc>
                <a:tc>
                  <a:txBody>
                    <a:bodyPr/>
                    <a:lstStyle/>
                    <a:p>
                      <a:pPr algn="ctr" fontAlgn="ctr"/>
                      <a:r>
                        <a:rPr lang="es-ES" sz="650" b="0" i="0" u="none" strike="noStrike">
                          <a:effectLst/>
                          <a:latin typeface="Arial" panose="020B0604020202020204" pitchFamily="34" charset="0"/>
                        </a:rPr>
                        <a:t>12/10/2018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20186000859832</a:t>
                      </a:r>
                    </a:p>
                  </a:txBody>
                  <a:tcPr marL="9525" marR="9525" marT="9525" marB="0" anchor="ctr"/>
                </a:tc>
                <a:tc>
                  <a:txBody>
                    <a:bodyPr/>
                    <a:lstStyle/>
                    <a:p>
                      <a:pPr algn="ctr" fontAlgn="ctr"/>
                      <a:r>
                        <a:rPr lang="es-ES" sz="650" b="0" i="0" u="none" strike="noStrike">
                          <a:effectLst/>
                          <a:latin typeface="Arial" panose="020B0604020202020204" pitchFamily="34" charset="0"/>
                        </a:rPr>
                        <a:t>12/10/2018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20186000859842</a:t>
                      </a:r>
                    </a:p>
                  </a:txBody>
                  <a:tcPr marL="9525" marR="9525" marT="9525" marB="0" anchor="ctr"/>
                </a:tc>
                <a:tc>
                  <a:txBody>
                    <a:bodyPr/>
                    <a:lstStyle/>
                    <a:p>
                      <a:pPr algn="ctr" fontAlgn="ctr"/>
                      <a:r>
                        <a:rPr lang="es-ES" sz="650" b="0" i="0" u="none" strike="noStrike">
                          <a:effectLst/>
                          <a:latin typeface="Arial" panose="020B0604020202020204" pitchFamily="34" charset="0"/>
                        </a:rPr>
                        <a:t>12/10/2018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INSCRIPCION-SIMO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808926605"/>
      </p:ext>
    </p:extLst>
  </p:cSld>
  <p:clrMapOvr>
    <a:masterClrMapping/>
  </p:clrMapOvr>
  <p:timing>
    <p:tnLst>
      <p:par>
        <p:cTn id="1" dur="indefinite" restart="never" nodeType="tmRoot"/>
      </p:par>
    </p:tnLst>
  </p:timing>
</p:sld>
</file>

<file path=ppt/slides/slide71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713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20186000859862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Valoración de Antecedentes CONVOCATORIA 436</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20186000859872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NOTIFICACION ADMISION DEMANDA 13001-33-33-003-2018-00128-00 - JUANA TORRES SALGADO</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20186000859882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PERIODO DE PRUEBA PARA EL INGRESO A CARRERA ADMINISTRATIVA</a:t>
                      </a:r>
                    </a:p>
                  </a:txBody>
                  <a:tcPr marL="9525" marR="9525" marT="9525" marB="0" anchor="ctr"/>
                </a:tc>
                <a:tc>
                  <a:txBody>
                    <a:bodyPr/>
                    <a:lstStyle/>
                    <a:p>
                      <a:pPr algn="ctr" fontAlgn="ctr"/>
                      <a:r>
                        <a:rPr lang="es-ES" sz="700" b="0" i="0" u="none" strike="noStrike">
                          <a:effectLst/>
                          <a:latin typeface="Arial" panose="020B0604020202020204" pitchFamily="34" charset="0"/>
                        </a:rPr>
                        <a:t>26/10/2018</a:t>
                      </a:r>
                    </a:p>
                  </a:txBody>
                  <a:tcPr marL="9525" marR="9525" marT="9525" marB="0" anchor="ctr"/>
                </a:tc>
                <a:tc>
                  <a:txBody>
                    <a:bodyPr/>
                    <a:lstStyle/>
                    <a:p>
                      <a:pPr algn="ctr" fontAlgn="ctr"/>
                      <a:r>
                        <a:rPr lang="es-ES" sz="700" b="0" i="0" u="none" strike="noStrike">
                          <a:effectLst/>
                          <a:latin typeface="Arial" panose="020B0604020202020204" pitchFamily="34" charset="0"/>
                        </a:rPr>
                        <a:t>20182020606421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20186000859892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20186000859902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20186000859922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700" b="0" i="0" u="none" strike="noStrike">
                          <a:effectLst/>
                          <a:latin typeface="Arial" panose="020B0604020202020204" pitchFamily="34" charset="0"/>
                        </a:rPr>
                        <a:t>NOTIFICA ACTUACION PROCESAL RAD 2018-00818-00 - TILCIA HELENA ANGARITA BAENE</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20186000860022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NOTIFICA ACTUACION PROCESAL RAD 2018-00897-00 - MARIA DEL PILAR VELEZ ZULUAGA</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029821640"/>
      </p:ext>
    </p:extLst>
  </p:cSld>
  <p:clrMapOvr>
    <a:masterClrMapping/>
  </p:clrMapOvr>
  <p:timing>
    <p:tnLst>
      <p:par>
        <p:cTn id="1" dur="indefinite" restart="never" nodeType="tmRoot"/>
      </p:par>
    </p:tnLst>
  </p:timing>
</p:sld>
</file>

<file path=ppt/slides/slide71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714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20186000860042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700" b="0" i="0" u="none" strike="noStrike">
                          <a:effectLst/>
                          <a:latin typeface="Arial" panose="020B0604020202020204" pitchFamily="34" charset="0"/>
                        </a:rPr>
                        <a:t>NOTIFICA ACTUACION PROCESAL RAD 2018-00897-00 - MARIA DEL PILAR VELEZ ZULUAGA</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20186000860052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DIRECCIÓN DE APOYO CORPORATIVO</a:t>
                      </a:r>
                    </a:p>
                  </a:txBody>
                  <a:tcPr marL="9525" marR="9525" marT="9525" marB="0" anchor="ctr"/>
                </a:tc>
                <a:tc>
                  <a:txBody>
                    <a:bodyPr/>
                    <a:lstStyle/>
                    <a:p>
                      <a:pPr algn="ctr" fontAlgn="ctr"/>
                      <a:r>
                        <a:rPr lang="es-CO" sz="700" b="0" i="0" u="none" strike="noStrike">
                          <a:effectLst/>
                          <a:latin typeface="Arial" panose="020B0604020202020204" pitchFamily="34" charset="0"/>
                        </a:rPr>
                        <a:t>NULIDAD Y RESTABLECIMIENTO DEL DERECHO-2017-00224-NOTIFICACION DE AUTO - JENNY  HELENA CASTILLO SAAVEDRA</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20186000860142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DIRECCIÓN DE APOYO CORPORATIVO</a:t>
                      </a:r>
                    </a:p>
                  </a:txBody>
                  <a:tcPr marL="9525" marR="9525" marT="9525" marB="0" anchor="ctr"/>
                </a:tc>
                <a:tc>
                  <a:txBody>
                    <a:bodyPr/>
                    <a:lstStyle/>
                    <a:p>
                      <a:pPr algn="ctr" fontAlgn="ctr"/>
                      <a:r>
                        <a:rPr lang="es-CO" sz="700" b="0" i="0" u="none" strike="noStrike">
                          <a:effectLst/>
                          <a:latin typeface="Arial" panose="020B0604020202020204" pitchFamily="34" charset="0"/>
                        </a:rPr>
                        <a:t>NOTIFICACIÓN POR ESTADO N 175 DEL 11 DE OCTUBRE DE 2018 -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20186000860162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DIRECCIÓN DE APOYO CORPORATIVO</a:t>
                      </a:r>
                    </a:p>
                  </a:txBody>
                  <a:tcPr marL="9525" marR="9525" marT="9525" marB="0" anchor="ctr"/>
                </a:tc>
                <a:tc>
                  <a:txBody>
                    <a:bodyPr/>
                    <a:lstStyle/>
                    <a:p>
                      <a:pPr algn="ctr" fontAlgn="ctr"/>
                      <a:r>
                        <a:rPr lang="es-ES" sz="700" b="0" i="0" u="none" strike="noStrike">
                          <a:effectLst/>
                          <a:latin typeface="Arial" panose="020B0604020202020204" pitchFamily="34" charset="0"/>
                        </a:rPr>
                        <a:t>NOTIFICACION ADMISION DEMANDA 13001-33-33-003-2018-00123-00 - ANA LUCIA GARCIA RUIZ</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20186000860322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NOTIFICACIÓN: DEMANDA RAD. 05001-33-33-035-2018-00289-00 - LIDYS YANETH CORRALES RODRIGUEZ</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20186000860382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DIRECCIÓN DE APOYO CORPORATIVO</a:t>
                      </a:r>
                    </a:p>
                  </a:txBody>
                  <a:tcPr marL="9525" marR="9525" marT="9525" marB="0" anchor="ctr"/>
                </a:tc>
                <a:tc>
                  <a:txBody>
                    <a:bodyPr/>
                    <a:lstStyle/>
                    <a:p>
                      <a:pPr algn="ctr" fontAlgn="ctr"/>
                      <a:r>
                        <a:rPr lang="es-CO" sz="700" b="0" i="0" u="none" strike="noStrike">
                          <a:effectLst/>
                          <a:latin typeface="Arial" panose="020B0604020202020204" pitchFamily="34" charset="0"/>
                        </a:rPr>
                        <a:t>ESTADOS Nº 54 DEL 12-10-2018 Y TRASLADOS SECRETARIALES</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20186000860392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DIRECCIÓN DE APOYO CORPORATIVO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CERTIFICACION VINCULACION CARRERA ADMINISTRATIVA DE GLORIA INES AGUILLON PORRAS - PROCESO DISCIPLINARIO 201703389</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20181700584001</a:t>
                      </a:r>
                    </a:p>
                  </a:txBody>
                  <a:tcPr marL="9525" marR="9525" marT="9525" marB="0" anchor="ctr"/>
                </a:tc>
              </a:tr>
            </a:tbl>
          </a:graphicData>
        </a:graphic>
      </p:graphicFrame>
    </p:spTree>
    <p:extLst>
      <p:ext uri="{BB962C8B-B14F-4D97-AF65-F5344CB8AC3E}">
        <p14:creationId xmlns:p14="http://schemas.microsoft.com/office/powerpoint/2010/main" val="155756488"/>
      </p:ext>
    </p:extLst>
  </p:cSld>
  <p:clrMapOvr>
    <a:masterClrMapping/>
  </p:clrMapOvr>
  <p:timing>
    <p:tnLst>
      <p:par>
        <p:cTn id="1" dur="indefinite" restart="never" nodeType="tmRoot"/>
      </p:par>
    </p:tnLst>
  </p:timing>
</p:sld>
</file>

<file path=ppt/slides/slide71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715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20186000860412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DIRECCIÓN DE APOYO CORPORATIVO</a:t>
                      </a:r>
                    </a:p>
                  </a:txBody>
                  <a:tcPr marL="9525" marR="9525" marT="9525" marB="0" anchor="ctr"/>
                </a:tc>
                <a:tc>
                  <a:txBody>
                    <a:bodyPr/>
                    <a:lstStyle/>
                    <a:p>
                      <a:pPr algn="ctr" fontAlgn="ctr"/>
                      <a:r>
                        <a:rPr lang="es-CO" sz="700" b="0" i="0" u="none" strike="noStrike">
                          <a:effectLst/>
                          <a:latin typeface="Arial" panose="020B0604020202020204" pitchFamily="34" charset="0"/>
                        </a:rPr>
                        <a:t>SOLICITUD RESPUESTA RADICADO N. 20186000841292 DEL 8 DE OCTUBRE DE 2018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20186000860452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DIRECCIÓN DE APOYO CORPORATIVO</a:t>
                      </a:r>
                    </a:p>
                  </a:txBody>
                  <a:tcPr marL="9525" marR="9525" marT="9525" marB="0" anchor="ctr"/>
                </a:tc>
                <a:tc>
                  <a:txBody>
                    <a:bodyPr/>
                    <a:lstStyle/>
                    <a:p>
                      <a:pPr algn="ctr" fontAlgn="ctr"/>
                      <a:r>
                        <a:rPr lang="es-CO" sz="700" b="0" i="0" u="none" strike="noStrike">
                          <a:effectLst/>
                          <a:latin typeface="Arial" panose="020B0604020202020204" pitchFamily="34" charset="0"/>
                        </a:rPr>
                        <a:t>FACTURA DE VENTA ETB N. 12052629793</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20186000860492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DIRECCIÓN DE APOYO CORPORATIVO</a:t>
                      </a:r>
                    </a:p>
                  </a:txBody>
                  <a:tcPr marL="9525" marR="9525" marT="9525" marB="0" anchor="ctr"/>
                </a:tc>
                <a:tc>
                  <a:txBody>
                    <a:bodyPr/>
                    <a:lstStyle/>
                    <a:p>
                      <a:pPr algn="ctr" fontAlgn="ctr"/>
                      <a:r>
                        <a:rPr lang="es-ES" sz="700" b="0" i="0" u="none" strike="noStrike">
                          <a:effectLst/>
                          <a:latin typeface="Arial" panose="020B0604020202020204" pitchFamily="34" charset="0"/>
                        </a:rPr>
                        <a:t>FACTURA DE SERVICIOS PUBLICOS N. 16722472 - OFICINA 217</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20186000860512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700" b="0" i="0" u="none" strike="noStrike">
                          <a:effectLst/>
                          <a:latin typeface="Arial" panose="020B0604020202020204" pitchFamily="34" charset="0"/>
                        </a:rPr>
                        <a:t>FACTURA DE SERVICIOS PUBLICOS N. 16722785 - OFICINA 409</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20186000860522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FACTURA DE SERVICIOS PUBLICOS N. 16722773 - OFICINA 408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20186000860532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9 -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ACLARACION - CONVOCATORIA 507 Y 591 DE 2017</a:t>
                      </a:r>
                    </a:p>
                  </a:txBody>
                  <a:tcPr marL="9525" marR="9525" marT="9525" marB="0" anchor="ctr"/>
                </a:tc>
                <a:tc>
                  <a:txBody>
                    <a:bodyPr/>
                    <a:lstStyle/>
                    <a:p>
                      <a:pPr algn="ctr" fontAlgn="ctr"/>
                      <a:r>
                        <a:rPr lang="es-ES" sz="700" b="0" i="0" u="none" strike="noStrike">
                          <a:effectLst/>
                          <a:latin typeface="Arial" panose="020B0604020202020204" pitchFamily="34" charset="0"/>
                        </a:rPr>
                        <a:t>31/10/2018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20182210614461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20186000860562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FACTURA DE SERVICIOS PUBLICOS N. 16722806 - OFICINA 411</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97879735"/>
      </p:ext>
    </p:extLst>
  </p:cSld>
  <p:clrMapOvr>
    <a:masterClrMapping/>
  </p:clrMapOvr>
  <p:timing>
    <p:tnLst>
      <p:par>
        <p:cTn id="1" dur="indefinite" restart="never" nodeType="tmRoot"/>
      </p:par>
    </p:tnLst>
  </p:timing>
</p:sld>
</file>

<file path=ppt/slides/slide71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716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20186000860572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FACTURA DE SERVICIOS PUBLICOS N. 167222915 - OFICINA 506</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20186000860592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FACTURA DE SERVICIOS PUBLICOS N. 16723103 - OFICINA 609</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20186000860602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700" b="0" i="0" u="none" strike="noStrike">
                          <a:effectLst/>
                          <a:latin typeface="Arial" panose="020B0604020202020204" pitchFamily="34" charset="0"/>
                        </a:rPr>
                        <a:t>FACTURA DE SERVICIOS PUBLICOS N. 16723127 - OFICINA 611</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20186000860622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700" b="0" i="0" u="none" strike="noStrike">
                          <a:effectLst/>
                          <a:latin typeface="Arial" panose="020B0604020202020204" pitchFamily="34" charset="0"/>
                        </a:rPr>
                        <a:t>FACTURA DE SERVICIOS PUBLICOS N. 16723416 - OFICINA 702</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20186000860732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700" b="0" i="0" u="none" strike="noStrike">
                          <a:effectLst/>
                          <a:latin typeface="Arial" panose="020B0604020202020204" pitchFamily="34" charset="0"/>
                        </a:rPr>
                        <a:t>REQUERIMIENTO </a:t>
                      </a:r>
                      <a:br>
                        <a:rPr lang="es-ES" sz="700" b="0" i="0" u="none" strike="noStrike">
                          <a:effectLst/>
                          <a:latin typeface="Arial" panose="020B0604020202020204" pitchFamily="34" charset="0"/>
                        </a:rPr>
                      </a:br>
                      <a:r>
                        <a:rPr lang="es-ES" sz="700" b="0" i="0" u="none" strike="noStrike">
                          <a:effectLst/>
                          <a:latin typeface="Arial" panose="020B0604020202020204" pitchFamily="34" charset="0"/>
                        </a:rPr>
                        <a:t>EXPEDIENTE N. 201703379</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ES" sz="700" b="0" i="0" u="none" strike="noStrike">
                          <a:effectLst/>
                          <a:latin typeface="Arial" panose="020B0604020202020204" pitchFamily="34" charset="0"/>
                        </a:rPr>
                        <a:t>20181700583951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20186000860822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DERECHO DE PETICION REPROGRAMACION LA PRUEBA DE CONOCIMIENTO Y COMPORTAMIENTO </a:t>
                      </a:r>
                    </a:p>
                  </a:txBody>
                  <a:tcPr marL="9525" marR="9525" marT="9525" marB="0" anchor="ctr"/>
                </a:tc>
                <a:tc>
                  <a:txBody>
                    <a:bodyPr/>
                    <a:lstStyle/>
                    <a:p>
                      <a:pPr algn="ctr" fontAlgn="ctr"/>
                      <a:r>
                        <a:rPr lang="es-ES" sz="700" b="0" i="0" u="none" strike="noStrike">
                          <a:effectLst/>
                          <a:latin typeface="Arial" panose="020B0604020202020204" pitchFamily="34" charset="0"/>
                        </a:rPr>
                        <a:t>31/10/2018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20182210611021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20186000861082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CONCEPTO REFERENTE A LOS PARAMETROS PARA APLICACION PRUEBA DE VALORACION DE ANTECEDENTES CONVOCATORIA 427</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829785044"/>
      </p:ext>
    </p:extLst>
  </p:cSld>
  <p:clrMapOvr>
    <a:masterClrMapping/>
  </p:clrMapOvr>
  <p:timing>
    <p:tnLst>
      <p:par>
        <p:cTn id="1" dur="indefinite" restart="never" nodeType="tmRoot"/>
      </p:par>
    </p:tnLst>
  </p:timing>
</p:sld>
</file>

<file path=ppt/slides/slide71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717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20186000861112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PRESIDENCIA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20186000861312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NOTIFICACIÓN ESTADO 53 ORAL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20186000861342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700" b="0" i="0" u="none" strike="noStrike">
                          <a:effectLst/>
                          <a:latin typeface="Arial" panose="020B0604020202020204" pitchFamily="34" charset="0"/>
                        </a:rPr>
                        <a:t>INFORMATIVO </a:t>
                      </a:r>
                      <a:br>
                        <a:rPr lang="es-ES" sz="700" b="0" i="0" u="none" strike="noStrike">
                          <a:effectLst/>
                          <a:latin typeface="Arial" panose="020B0604020202020204" pitchFamily="34" charset="0"/>
                        </a:rPr>
                      </a:br>
                      <a:r>
                        <a:rPr lang="es-ES" sz="700" b="0" i="0" u="none" strike="noStrike">
                          <a:effectLst/>
                          <a:latin typeface="Arial" panose="020B0604020202020204" pitchFamily="34" charset="0"/>
                        </a:rPr>
                        <a:t>EXPEDIENTE N. D-12566</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20186000861392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700" b="0" i="0" u="none" strike="noStrike">
                          <a:effectLst/>
                          <a:latin typeface="Arial" panose="020B0604020202020204" pitchFamily="34" charset="0"/>
                        </a:rPr>
                        <a:t>E2018-386336 - TRASLADO POR COMPETENCIA - REUBICACION</a:t>
                      </a:r>
                    </a:p>
                  </a:txBody>
                  <a:tcPr marL="9525" marR="9525" marT="9525" marB="0" anchor="ctr"/>
                </a:tc>
                <a:tc>
                  <a:txBody>
                    <a:bodyPr/>
                    <a:lstStyle/>
                    <a:p>
                      <a:pPr algn="ctr" fontAlgn="ctr"/>
                      <a:r>
                        <a:rPr lang="es-ES" sz="700" b="0" i="0" u="none" strike="noStrike">
                          <a:effectLst/>
                          <a:latin typeface="Arial" panose="020B0604020202020204" pitchFamily="34" charset="0"/>
                        </a:rPr>
                        <a:t>02/11/2018</a:t>
                      </a:r>
                    </a:p>
                  </a:txBody>
                  <a:tcPr marL="9525" marR="9525" marT="9525" marB="0" anchor="ctr"/>
                </a:tc>
                <a:tc>
                  <a:txBody>
                    <a:bodyPr/>
                    <a:lstStyle/>
                    <a:p>
                      <a:pPr algn="ctr" fontAlgn="ctr"/>
                      <a:r>
                        <a:rPr lang="es-ES" sz="700" b="0" i="0" u="none" strike="noStrike">
                          <a:effectLst/>
                          <a:latin typeface="Arial" panose="020B0604020202020204" pitchFamily="34" charset="0"/>
                        </a:rPr>
                        <a:t>20185000617821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20186000861412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7 -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RESPUESTA A LA SOLICTUD RADICADO N. 20185000569421 DE 5 DE OCTUBRE DE 2018</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ES" sz="700" b="0" i="0" u="none" strike="noStrike">
                          <a:effectLst/>
                          <a:latin typeface="Arial" panose="020B0604020202020204" pitchFamily="34" charset="0"/>
                        </a:rPr>
                        <a:t>20185000588501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20186000861432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SOLICITUD AUTORIZACION LISTA DE ELEGIBLES OPEC 12416 Y 32233 CONVOCATORIA 431 DE 2016</a:t>
                      </a:r>
                    </a:p>
                  </a:txBody>
                  <a:tcPr marL="9525" marR="9525" marT="9525" marB="0" anchor="ctr"/>
                </a:tc>
                <a:tc>
                  <a:txBody>
                    <a:bodyPr/>
                    <a:lstStyle/>
                    <a:p>
                      <a:pPr algn="ctr" fontAlgn="ctr"/>
                      <a:r>
                        <a:rPr lang="es-ES" sz="700" b="0" i="0" u="none" strike="noStrike">
                          <a:effectLst/>
                          <a:latin typeface="Arial" panose="020B0604020202020204" pitchFamily="34" charset="0"/>
                        </a:rPr>
                        <a:t>23/11/2018</a:t>
                      </a:r>
                    </a:p>
                  </a:txBody>
                  <a:tcPr marL="9525" marR="9525" marT="9525" marB="0" anchor="ctr"/>
                </a:tc>
                <a:tc>
                  <a:txBody>
                    <a:bodyPr/>
                    <a:lstStyle/>
                    <a:p>
                      <a:pPr algn="ctr" fontAlgn="ctr"/>
                      <a:r>
                        <a:rPr lang="es-ES" sz="700" b="0" i="0" u="none" strike="noStrike">
                          <a:effectLst/>
                          <a:latin typeface="Arial" panose="020B0604020202020204" pitchFamily="34" charset="0"/>
                        </a:rPr>
                        <a:t>20181020649761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20186000861442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NOTIFICACIÓN POR ESTADO N 175 DEL 11 DE OCTUBRE DE 2018 -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219794869"/>
      </p:ext>
    </p:extLst>
  </p:cSld>
  <p:clrMapOvr>
    <a:masterClrMapping/>
  </p:clrMapOvr>
  <p:timing>
    <p:tnLst>
      <p:par>
        <p:cTn id="1" dur="indefinite" restart="never" nodeType="tmRoot"/>
      </p:par>
    </p:tnLst>
  </p:timing>
</p:sld>
</file>

<file path=ppt/slides/slide71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718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20186000861452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700" b="0" i="0" u="none" strike="noStrike">
                          <a:effectLst/>
                          <a:latin typeface="Arial" panose="020B0604020202020204" pitchFamily="34" charset="0"/>
                        </a:rPr>
                        <a:t>ESTADOS Nº 54 DEL 12-10-2018 Y TRASLADOS SECRETARIALES</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20186000861462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20186000861542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RADICADO SINPROC 2327576 - 2327575 - 2327574 DE 2018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20186000861612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pt-BR" sz="700" b="0" i="0" u="none" strike="noStrike">
                          <a:effectLst/>
                          <a:latin typeface="Arial" panose="020B0604020202020204" pitchFamily="34" charset="0"/>
                        </a:rPr>
                        <a:t>ENVIO DE ACTOS ADMINISTRATIVOS CONVOCATORIA 431 DE 2016 DISTRITO CAPITAL</a:t>
                      </a:r>
                    </a:p>
                  </a:txBody>
                  <a:tcPr marL="9525" marR="9525" marT="9525" marB="0" anchor="ctr"/>
                </a:tc>
                <a:tc>
                  <a:txBody>
                    <a:bodyPr/>
                    <a:lstStyle/>
                    <a:p>
                      <a:pPr algn="ctr" fontAlgn="ctr"/>
                      <a:r>
                        <a:rPr lang="es-ES" sz="700" b="0" i="0" u="none" strike="noStrike">
                          <a:effectLst/>
                          <a:latin typeface="Arial" panose="020B0604020202020204" pitchFamily="34" charset="0"/>
                        </a:rPr>
                        <a:t>23/11/2018</a:t>
                      </a:r>
                    </a:p>
                  </a:txBody>
                  <a:tcPr marL="9525" marR="9525" marT="9525" marB="0" anchor="ctr"/>
                </a:tc>
                <a:tc>
                  <a:txBody>
                    <a:bodyPr/>
                    <a:lstStyle/>
                    <a:p>
                      <a:pPr algn="ctr" fontAlgn="ctr"/>
                      <a:r>
                        <a:rPr lang="es-ES" sz="700" b="0" i="0" u="none" strike="noStrike">
                          <a:effectLst/>
                          <a:latin typeface="Arial" panose="020B0604020202020204" pitchFamily="34" charset="0"/>
                        </a:rPr>
                        <a:t>20181020649771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20186000861652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ALCANCE AL PQR 201810040056 - REUBICACION DE UN EMPLEO</a:t>
                      </a:r>
                    </a:p>
                  </a:txBody>
                  <a:tcPr marL="9525" marR="9525" marT="9525" marB="0" anchor="ctr"/>
                </a:tc>
                <a:tc>
                  <a:txBody>
                    <a:bodyPr/>
                    <a:lstStyle/>
                    <a:p>
                      <a:pPr algn="ctr" fontAlgn="ctr"/>
                      <a:r>
                        <a:rPr lang="es-ES" sz="700" b="0" i="0" u="none" strike="noStrike">
                          <a:effectLst/>
                          <a:latin typeface="Arial" panose="020B0604020202020204" pitchFamily="34" charset="0"/>
                        </a:rPr>
                        <a:t>19/12/2018</a:t>
                      </a:r>
                    </a:p>
                  </a:txBody>
                  <a:tcPr marL="9525" marR="9525" marT="9525" marB="0" anchor="ctr"/>
                </a:tc>
                <a:tc>
                  <a:txBody>
                    <a:bodyPr/>
                    <a:lstStyle/>
                    <a:p>
                      <a:pPr algn="ctr" fontAlgn="ctr"/>
                      <a:r>
                        <a:rPr lang="es-ES" sz="700" b="0" i="0" u="none" strike="noStrike">
                          <a:effectLst/>
                          <a:latin typeface="Arial" panose="020B0604020202020204" pitchFamily="34" charset="0"/>
                        </a:rPr>
                        <a:t>20181020684541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20186000861702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COMUNICACION DE RECURSO DE REPOSICION Y APELACION - LIBARDO AVILAR RUIZ</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20186000861742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RADICADO EXT-1800106022 REMITE SITUACION PERSONAL CIVIL DEL EJERCITO NACIONAL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691748825"/>
      </p:ext>
    </p:extLst>
  </p:cSld>
  <p:clrMapOvr>
    <a:masterClrMapping/>
  </p:clrMapOvr>
  <p:timing>
    <p:tnLst>
      <p:par>
        <p:cTn id="1" dur="indefinite" restart="never" nodeType="tmRoot"/>
      </p:par>
    </p:tnLst>
  </p:timing>
</p:sld>
</file>

<file path=ppt/slides/slide71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719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20186000861762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RADICADO EXT-1800106418 SOLICITUD CONCURSO DE MERITOS MDN - CNSC</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20186000861782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OFICIO CON RADICACION N. 20181700524041 DEL 28 DE SEPTIEMBRE DE 2018</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ES" sz="700" b="0" i="0" u="none" strike="noStrike">
                          <a:effectLst/>
                          <a:latin typeface="Arial" panose="020B0604020202020204" pitchFamily="34" charset="0"/>
                        </a:rPr>
                        <a:t>20181700590621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20186000861822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OFICIO CON COPIA A LA CNSC - RESPUESTA COMUNICACION CON RADICADO N. 20181391731 DE 4 DE OCTUBRE DE 2018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20186000861852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it-IT" sz="700" b="0" i="0" u="none" strike="noStrike">
                          <a:effectLst/>
                          <a:latin typeface="Arial" panose="020B0604020202020204" pitchFamily="34" charset="0"/>
                        </a:rPr>
                        <a:t>REMISION PETICION - CONVOCATORIA 507 A 591</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20182210596201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20186000861942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USO LISTA DE ELEGIBLES OPEC 35606</a:t>
                      </a:r>
                    </a:p>
                  </a:txBody>
                  <a:tcPr marL="9525" marR="9525" marT="9525" marB="0" anchor="ctr"/>
                </a:tc>
                <a:tc>
                  <a:txBody>
                    <a:bodyPr/>
                    <a:lstStyle/>
                    <a:p>
                      <a:pPr algn="ctr" fontAlgn="ctr"/>
                      <a:r>
                        <a:rPr lang="es-ES" sz="700" b="0" i="0" u="none" strike="noStrike">
                          <a:effectLst/>
                          <a:latin typeface="Arial" panose="020B0604020202020204" pitchFamily="34" charset="0"/>
                        </a:rPr>
                        <a:t>23/11/2018</a:t>
                      </a:r>
                    </a:p>
                  </a:txBody>
                  <a:tcPr marL="9525" marR="9525" marT="9525" marB="0" anchor="ctr"/>
                </a:tc>
                <a:tc>
                  <a:txBody>
                    <a:bodyPr/>
                    <a:lstStyle/>
                    <a:p>
                      <a:pPr algn="ctr" fontAlgn="ctr"/>
                      <a:r>
                        <a:rPr lang="es-ES" sz="700" b="0" i="0" u="none" strike="noStrike">
                          <a:effectLst/>
                          <a:latin typeface="Arial" panose="020B0604020202020204" pitchFamily="34" charset="0"/>
                        </a:rPr>
                        <a:t>20181020650891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20186000861972</a:t>
                      </a:r>
                    </a:p>
                  </a:txBody>
                  <a:tcPr marL="9525" marR="9525" marT="9525" marB="0" anchor="ctr"/>
                </a:tc>
                <a:tc>
                  <a:txBody>
                    <a:bodyPr/>
                    <a:lstStyle/>
                    <a:p>
                      <a:pPr algn="ctr" fontAlgn="ctr"/>
                      <a:r>
                        <a:rPr lang="es-ES" sz="700" b="0" i="0" u="none" strike="noStrike">
                          <a:effectLst/>
                          <a:latin typeface="Arial" panose="020B0604020202020204" pitchFamily="34" charset="0"/>
                        </a:rPr>
                        <a:t>12/10/2018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436 SENA</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20186000862122</a:t>
                      </a:r>
                    </a:p>
                  </a:txBody>
                  <a:tcPr marL="9525" marR="9525" marT="9525" marB="0" anchor="ctr"/>
                </a:tc>
                <a:tc>
                  <a:txBody>
                    <a:bodyPr/>
                    <a:lstStyle/>
                    <a:p>
                      <a:pPr algn="ctr" fontAlgn="ctr"/>
                      <a:r>
                        <a:rPr lang="es-ES" sz="700" b="0" i="0" u="none" strike="noStrike">
                          <a:effectLst/>
                          <a:latin typeface="Arial" panose="020B0604020202020204" pitchFamily="34" charset="0"/>
                        </a:rPr>
                        <a:t>14/10/2018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RESPUESTA PETICIÓN - 20186000816072- KLINSMANN BECERRA DIAZ</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09791611"/>
      </p:ext>
    </p:extLst>
  </p:cSld>
  <p:clrMapOvr>
    <a:masterClrMapping/>
  </p:clrMapOvr>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78281376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201810140005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201810140005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201810140006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201810140006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201810140007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201810140007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201810140008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201810140008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201810140009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201810140009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201810140010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Sugerencia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201810140010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201810150001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201810150001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201810150002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201810150002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201810150003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201810150003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201810150004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201810150004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201810150005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201810150005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201810150006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201810150006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201810150007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201810150007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201810150008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201810150008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201810150009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201810150009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201810150010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201810150010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72</a:t>
            </a:fld>
            <a:endParaRPr lang="es-CO"/>
          </a:p>
        </p:txBody>
      </p:sp>
    </p:spTree>
    <p:extLst>
      <p:ext uri="{BB962C8B-B14F-4D97-AF65-F5344CB8AC3E}">
        <p14:creationId xmlns:p14="http://schemas.microsoft.com/office/powerpoint/2010/main" val="3139898297"/>
      </p:ext>
    </p:extLst>
  </p:cSld>
  <p:clrMapOvr>
    <a:masterClrMapping/>
  </p:clrMapOvr>
  <p:timing>
    <p:tnLst>
      <p:par>
        <p:cTn id="1" dur="indefinite" restart="never" nodeType="tmRoot"/>
      </p:par>
    </p:tnLst>
  </p:timing>
</p:sld>
</file>

<file path=ppt/slides/slide72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720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596409021"/>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20186000862132</a:t>
                      </a:r>
                    </a:p>
                  </a:txBody>
                  <a:tcPr marL="9525" marR="9525" marT="9525" marB="0" anchor="ctr"/>
                </a:tc>
                <a:tc>
                  <a:txBody>
                    <a:bodyPr/>
                    <a:lstStyle/>
                    <a:p>
                      <a:pPr algn="ctr" fontAlgn="ctr"/>
                      <a:r>
                        <a:rPr lang="es-ES" sz="650" b="0" i="0" u="none" strike="noStrike">
                          <a:effectLst/>
                          <a:latin typeface="Arial" panose="020B0604020202020204" pitchFamily="34" charset="0"/>
                        </a:rPr>
                        <a:t>14/10/2018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LISTA DE ELEGIBLES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20186000862142</a:t>
                      </a:r>
                    </a:p>
                  </a:txBody>
                  <a:tcPr marL="9525" marR="9525" marT="9525" marB="0" anchor="ctr"/>
                </a:tc>
                <a:tc>
                  <a:txBody>
                    <a:bodyPr/>
                    <a:lstStyle/>
                    <a:p>
                      <a:pPr algn="ctr" fontAlgn="ctr"/>
                      <a:r>
                        <a:rPr lang="es-ES" sz="650" b="0" i="0" u="none" strike="noStrike">
                          <a:effectLst/>
                          <a:latin typeface="Arial" panose="020B0604020202020204" pitchFamily="34" charset="0"/>
                        </a:rPr>
                        <a:t>14/10/2018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FECHA DE PRUEBAS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20186000862162</a:t>
                      </a:r>
                    </a:p>
                  </a:txBody>
                  <a:tcPr marL="9525" marR="9525" marT="9525" marB="0" anchor="ctr"/>
                </a:tc>
                <a:tc>
                  <a:txBody>
                    <a:bodyPr/>
                    <a:lstStyle/>
                    <a:p>
                      <a:pPr algn="ctr" fontAlgn="ctr"/>
                      <a:r>
                        <a:rPr lang="es-ES" sz="650" b="0" i="0" u="none" strike="noStrike">
                          <a:effectLst/>
                          <a:latin typeface="Arial" panose="020B0604020202020204" pitchFamily="34" charset="0"/>
                        </a:rPr>
                        <a:t>14/10/2018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PROCESO DE SELECCIÓN 437 DE 2017 – VALLE DEL CAUCA CAMBIO DE CIUDAD APLICACIÓN DE PRUEBAS ESCRITAS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20186000862202</a:t>
                      </a:r>
                    </a:p>
                  </a:txBody>
                  <a:tcPr marL="9525" marR="9525" marT="9525" marB="0" anchor="ctr"/>
                </a:tc>
                <a:tc>
                  <a:txBody>
                    <a:bodyPr/>
                    <a:lstStyle/>
                    <a:p>
                      <a:pPr algn="ctr" fontAlgn="ctr"/>
                      <a:r>
                        <a:rPr lang="es-ES" sz="650" b="0" i="0" u="none" strike="noStrike">
                          <a:effectLst/>
                          <a:latin typeface="Arial" panose="020B0604020202020204" pitchFamily="34" charset="0"/>
                        </a:rPr>
                        <a:t>14/10/2018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PRESENTACION DE PRUEBAS.CONVOCATORIA CUNDINAMARCA </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20182210585261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20186000862222</a:t>
                      </a:r>
                    </a:p>
                  </a:txBody>
                  <a:tcPr marL="9525" marR="9525" marT="9525" marB="0" anchor="ctr"/>
                </a:tc>
                <a:tc>
                  <a:txBody>
                    <a:bodyPr/>
                    <a:lstStyle/>
                    <a:p>
                      <a:pPr algn="ctr" fontAlgn="ctr"/>
                      <a:r>
                        <a:rPr lang="es-ES" sz="650" b="0" i="0" u="none" strike="noStrike">
                          <a:effectLst/>
                          <a:latin typeface="Arial" panose="020B0604020202020204" pitchFamily="34" charset="0"/>
                        </a:rPr>
                        <a:t>14/10/2018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20186000862242</a:t>
                      </a:r>
                    </a:p>
                  </a:txBody>
                  <a:tcPr marL="9525" marR="9525" marT="9525" marB="0" anchor="ctr"/>
                </a:tc>
                <a:tc>
                  <a:txBody>
                    <a:bodyPr/>
                    <a:lstStyle/>
                    <a:p>
                      <a:pPr algn="ctr" fontAlgn="ctr"/>
                      <a:r>
                        <a:rPr lang="es-ES" sz="650" b="0" i="0" u="none" strike="noStrike">
                          <a:effectLst/>
                          <a:latin typeface="Arial" panose="020B0604020202020204" pitchFamily="34" charset="0"/>
                        </a:rPr>
                        <a:t>14/10/2018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CAMBIO DE CORREO ELECTRONICO EN LA PLATAFORMA SIMO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20186000862252</a:t>
                      </a:r>
                    </a:p>
                  </a:txBody>
                  <a:tcPr marL="9525" marR="9525" marT="9525" marB="0" anchor="ctr"/>
                </a:tc>
                <a:tc>
                  <a:txBody>
                    <a:bodyPr/>
                    <a:lstStyle/>
                    <a:p>
                      <a:pPr algn="ctr" fontAlgn="ctr"/>
                      <a:r>
                        <a:rPr lang="es-ES" sz="650" b="0" i="0" u="none" strike="noStrike">
                          <a:effectLst/>
                          <a:latin typeface="Arial" panose="020B0604020202020204" pitchFamily="34" charset="0"/>
                        </a:rPr>
                        <a:t>14/10/2018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OPS 2006-07-01781 SILVIA ROSA CONSUEGRA GUTIERREZ </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679003069"/>
      </p:ext>
    </p:extLst>
  </p:cSld>
  <p:clrMapOvr>
    <a:masterClrMapping/>
  </p:clrMapOvr>
  <p:timing>
    <p:tnLst>
      <p:par>
        <p:cTn id="1" dur="indefinite" restart="never" nodeType="tmRoot"/>
      </p:par>
    </p:tnLst>
  </p:timing>
</p:sld>
</file>

<file path=ppt/slides/slide72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721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626428359"/>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20186000862262</a:t>
                      </a:r>
                    </a:p>
                  </a:txBody>
                  <a:tcPr marL="9525" marR="9525" marT="9525" marB="0" anchor="ctr"/>
                </a:tc>
                <a:tc>
                  <a:txBody>
                    <a:bodyPr/>
                    <a:lstStyle/>
                    <a:p>
                      <a:pPr algn="ctr" fontAlgn="ctr"/>
                      <a:r>
                        <a:rPr lang="es-ES" sz="650" b="0" i="0" u="none" strike="noStrike">
                          <a:effectLst/>
                          <a:latin typeface="Arial" panose="020B0604020202020204" pitchFamily="34" charset="0"/>
                        </a:rPr>
                        <a:t>14/10/2018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 INCONSISTENCIAS PRUEBA TECNICO-PEDAGOGICA LETICIA-AMAZONAS</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20186000862272</a:t>
                      </a:r>
                    </a:p>
                  </a:txBody>
                  <a:tcPr marL="9525" marR="9525" marT="9525" marB="0" anchor="ctr"/>
                </a:tc>
                <a:tc>
                  <a:txBody>
                    <a:bodyPr/>
                    <a:lstStyle/>
                    <a:p>
                      <a:pPr algn="ctr" fontAlgn="ctr"/>
                      <a:r>
                        <a:rPr lang="es-ES" sz="650" b="0" i="0" u="none" strike="noStrike">
                          <a:effectLst/>
                          <a:latin typeface="Arial" panose="020B0604020202020204" pitchFamily="34" charset="0"/>
                        </a:rPr>
                        <a:t>14/10/2018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INFORMACIÓN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20186000862292</a:t>
                      </a:r>
                    </a:p>
                  </a:txBody>
                  <a:tcPr marL="9525" marR="9525" marT="9525" marB="0" anchor="ctr"/>
                </a:tc>
                <a:tc>
                  <a:txBody>
                    <a:bodyPr/>
                    <a:lstStyle/>
                    <a:p>
                      <a:pPr algn="ctr" fontAlgn="ctr"/>
                      <a:r>
                        <a:rPr lang="es-ES" sz="650" b="0" i="0" u="none" strike="noStrike">
                          <a:effectLst/>
                          <a:latin typeface="Arial" panose="020B0604020202020204" pitchFamily="34" charset="0"/>
                        </a:rPr>
                        <a:t>14/10/2018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HOJA DE VIDA 7 ACTUAL  </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20186000862302</a:t>
                      </a:r>
                    </a:p>
                  </a:txBody>
                  <a:tcPr marL="9525" marR="9525" marT="9525" marB="0" anchor="ctr"/>
                </a:tc>
                <a:tc>
                  <a:txBody>
                    <a:bodyPr/>
                    <a:lstStyle/>
                    <a:p>
                      <a:pPr algn="ctr" fontAlgn="ctr"/>
                      <a:r>
                        <a:rPr lang="es-ES" sz="650" b="0" i="0" u="none" strike="noStrike">
                          <a:effectLst/>
                          <a:latin typeface="Arial" panose="020B0604020202020204" pitchFamily="34" charset="0"/>
                        </a:rPr>
                        <a:t>14/10/2018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N° OPEC-5953- SANTANDER - GOBERNACION DE SANTANDER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20186000862312</a:t>
                      </a:r>
                    </a:p>
                  </a:txBody>
                  <a:tcPr marL="9525" marR="9525" marT="9525" marB="0" anchor="ctr"/>
                </a:tc>
                <a:tc>
                  <a:txBody>
                    <a:bodyPr/>
                    <a:lstStyle/>
                    <a:p>
                      <a:pPr algn="ctr" fontAlgn="ctr"/>
                      <a:r>
                        <a:rPr lang="es-ES" sz="650" b="0" i="0" u="none" strike="noStrike">
                          <a:effectLst/>
                          <a:latin typeface="Arial" panose="020B0604020202020204" pitchFamily="34" charset="0"/>
                        </a:rPr>
                        <a:t>14/10/2018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CAMBIO CIUDAD PARA APLICACIÓN DE PRUEBAS CONVOCATORIA NO. 437 DE 2017 VALLE DEL CAUCA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20186000862332</a:t>
                      </a:r>
                    </a:p>
                  </a:txBody>
                  <a:tcPr marL="9525" marR="9525" marT="9525" marB="0" anchor="ctr"/>
                </a:tc>
                <a:tc>
                  <a:txBody>
                    <a:bodyPr/>
                    <a:lstStyle/>
                    <a:p>
                      <a:pPr algn="ctr" fontAlgn="ctr"/>
                      <a:r>
                        <a:rPr lang="es-ES" sz="650" b="0" i="0" u="none" strike="noStrike">
                          <a:effectLst/>
                          <a:latin typeface="Arial" panose="020B0604020202020204" pitchFamily="34" charset="0"/>
                        </a:rPr>
                        <a:t>14/10/2018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CAMBIO DE SITIO DE PRUEBAS CONVOCATORIA 438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20186000862352</a:t>
                      </a:r>
                    </a:p>
                  </a:txBody>
                  <a:tcPr marL="9525" marR="9525" marT="9525" marB="0" anchor="ctr"/>
                </a:tc>
                <a:tc>
                  <a:txBody>
                    <a:bodyPr/>
                    <a:lstStyle/>
                    <a:p>
                      <a:pPr algn="ctr" fontAlgn="ctr"/>
                      <a:r>
                        <a:rPr lang="es-ES" sz="650" b="0" i="0" u="none" strike="noStrike">
                          <a:effectLst/>
                          <a:latin typeface="Arial" panose="020B0604020202020204" pitchFamily="34" charset="0"/>
                        </a:rPr>
                        <a:t>14/10/2018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CAMBIO DE LUGAR DE PRUEBAS SOLICITO CAMBIAR PARA CARTAGO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143859956"/>
      </p:ext>
    </p:extLst>
  </p:cSld>
  <p:clrMapOvr>
    <a:masterClrMapping/>
  </p:clrMapOvr>
  <p:timing>
    <p:tnLst>
      <p:par>
        <p:cTn id="1" dur="indefinite" restart="never" nodeType="tmRoot"/>
      </p:par>
    </p:tnLst>
  </p:timing>
</p:sld>
</file>

<file path=ppt/slides/slide72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722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20186000862362</a:t>
                      </a:r>
                    </a:p>
                  </a:txBody>
                  <a:tcPr marL="9525" marR="9525" marT="9525" marB="0" anchor="ctr"/>
                </a:tc>
                <a:tc>
                  <a:txBody>
                    <a:bodyPr/>
                    <a:lstStyle/>
                    <a:p>
                      <a:pPr algn="ctr" fontAlgn="ctr"/>
                      <a:r>
                        <a:rPr lang="es-ES" sz="700" b="0" i="0" u="none" strike="noStrike">
                          <a:effectLst/>
                          <a:latin typeface="Arial" panose="020B0604020202020204" pitchFamily="34" charset="0"/>
                        </a:rPr>
                        <a:t>14/10/2018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PETICIÓN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20186000862882</a:t>
                      </a:r>
                    </a:p>
                  </a:txBody>
                  <a:tcPr marL="9525" marR="9525" marT="9525" marB="0" anchor="ctr"/>
                </a:tc>
                <a:tc>
                  <a:txBody>
                    <a:bodyPr/>
                    <a:lstStyle/>
                    <a:p>
                      <a:pPr algn="ctr" fontAlgn="ctr"/>
                      <a:r>
                        <a:rPr lang="es-ES" sz="700" b="0" i="0" u="none" strike="noStrike">
                          <a:effectLst/>
                          <a:latin typeface="Arial" panose="020B0604020202020204" pitchFamily="34" charset="0"/>
                        </a:rPr>
                        <a:t>15/10/2018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20186000862902</a:t>
                      </a:r>
                    </a:p>
                  </a:txBody>
                  <a:tcPr marL="9525" marR="9525" marT="9525" marB="0" anchor="ctr"/>
                </a:tc>
                <a:tc>
                  <a:txBody>
                    <a:bodyPr/>
                    <a:lstStyle/>
                    <a:p>
                      <a:pPr algn="ctr" fontAlgn="ctr"/>
                      <a:r>
                        <a:rPr lang="es-ES" sz="700" b="0" i="0" u="none" strike="noStrike">
                          <a:effectLst/>
                          <a:latin typeface="Arial" panose="020B0604020202020204" pitchFamily="34" charset="0"/>
                        </a:rPr>
                        <a:t>15/10/2018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RECLAMACION ESTUDIOS VERIFICACION ENCARGOS</a:t>
                      </a:r>
                    </a:p>
                  </a:txBody>
                  <a:tcPr marL="9525" marR="9525" marT="9525" marB="0" anchor="ctr"/>
                </a:tc>
                <a:tc>
                  <a:txBody>
                    <a:bodyPr/>
                    <a:lstStyle/>
                    <a:p>
                      <a:pPr algn="ctr" fontAlgn="ctr"/>
                      <a:r>
                        <a:rPr lang="es-ES" sz="700" b="0" i="0" u="none" strike="noStrike">
                          <a:effectLst/>
                          <a:latin typeface="Arial" panose="020B0604020202020204" pitchFamily="34" charset="0"/>
                        </a:rPr>
                        <a:t>26/10/2018</a:t>
                      </a:r>
                    </a:p>
                  </a:txBody>
                  <a:tcPr marL="9525" marR="9525" marT="9525" marB="0" anchor="ctr"/>
                </a:tc>
                <a:tc>
                  <a:txBody>
                    <a:bodyPr/>
                    <a:lstStyle/>
                    <a:p>
                      <a:pPr algn="ctr" fontAlgn="ctr"/>
                      <a:r>
                        <a:rPr lang="es-ES" sz="700" b="0" i="0" u="none" strike="noStrike">
                          <a:effectLst/>
                          <a:latin typeface="Arial" panose="020B0604020202020204" pitchFamily="34" charset="0"/>
                        </a:rPr>
                        <a:t>20185000603971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20186000862912</a:t>
                      </a:r>
                    </a:p>
                  </a:txBody>
                  <a:tcPr marL="9525" marR="9525" marT="9525" marB="0" anchor="ctr"/>
                </a:tc>
                <a:tc>
                  <a:txBody>
                    <a:bodyPr/>
                    <a:lstStyle/>
                    <a:p>
                      <a:pPr algn="ctr" fontAlgn="ctr"/>
                      <a:r>
                        <a:rPr lang="es-ES" sz="700" b="0" i="0" u="none" strike="noStrike">
                          <a:effectLst/>
                          <a:latin typeface="Arial" panose="020B0604020202020204" pitchFamily="34" charset="0"/>
                        </a:rPr>
                        <a:t>15/10/2018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20186000862922</a:t>
                      </a:r>
                    </a:p>
                  </a:txBody>
                  <a:tcPr marL="9525" marR="9525" marT="9525" marB="0" anchor="ctr"/>
                </a:tc>
                <a:tc>
                  <a:txBody>
                    <a:bodyPr/>
                    <a:lstStyle/>
                    <a:p>
                      <a:pPr algn="ctr" fontAlgn="ctr"/>
                      <a:r>
                        <a:rPr lang="es-ES" sz="700" b="0" i="0" u="none" strike="noStrike">
                          <a:effectLst/>
                          <a:latin typeface="Arial" panose="020B0604020202020204" pitchFamily="34" charset="0"/>
                        </a:rPr>
                        <a:t>15/10/2018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20186000862932</a:t>
                      </a:r>
                    </a:p>
                  </a:txBody>
                  <a:tcPr marL="9525" marR="9525" marT="9525" marB="0" anchor="ctr"/>
                </a:tc>
                <a:tc>
                  <a:txBody>
                    <a:bodyPr/>
                    <a:lstStyle/>
                    <a:p>
                      <a:pPr algn="ctr" fontAlgn="ctr"/>
                      <a:r>
                        <a:rPr lang="es-ES" sz="700" b="0" i="0" u="none" strike="noStrike">
                          <a:effectLst/>
                          <a:latin typeface="Arial" panose="020B0604020202020204" pitchFamily="34" charset="0"/>
                        </a:rPr>
                        <a:t>15/10/2018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20186000862942</a:t>
                      </a:r>
                    </a:p>
                  </a:txBody>
                  <a:tcPr marL="9525" marR="9525" marT="9525" marB="0" anchor="ctr"/>
                </a:tc>
                <a:tc>
                  <a:txBody>
                    <a:bodyPr/>
                    <a:lstStyle/>
                    <a:p>
                      <a:pPr algn="ctr" fontAlgn="ctr"/>
                      <a:r>
                        <a:rPr lang="es-ES" sz="700" b="0" i="0" u="none" strike="noStrike">
                          <a:effectLst/>
                          <a:latin typeface="Arial" panose="020B0604020202020204" pitchFamily="34" charset="0"/>
                        </a:rPr>
                        <a:t>15/10/2018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962704156"/>
      </p:ext>
    </p:extLst>
  </p:cSld>
  <p:clrMapOvr>
    <a:masterClrMapping/>
  </p:clrMapOvr>
  <p:timing>
    <p:tnLst>
      <p:par>
        <p:cTn id="1" dur="indefinite" restart="never" nodeType="tmRoot"/>
      </p:par>
    </p:tnLst>
  </p:timing>
</p:sld>
</file>

<file path=ppt/slides/slide72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723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400849111"/>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20186000862952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INSCRIPCION SIMO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20186000862962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CAMBIO DE INFORMACION SIMO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20186000862982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DE ADMINISTRACION DE  CARRERA ADMINISTRATIVA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20186000862992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20186000863002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438 - 506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20186000863012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438 - 506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20186000863052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438 - 506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450091695"/>
      </p:ext>
    </p:extLst>
  </p:cSld>
  <p:clrMapOvr>
    <a:masterClrMapping/>
  </p:clrMapOvr>
  <p:timing>
    <p:tnLst>
      <p:par>
        <p:cTn id="1" dur="indefinite" restart="never" nodeType="tmRoot"/>
      </p:par>
    </p:tnLst>
  </p:timing>
</p:sld>
</file>

<file path=ppt/slides/slide72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724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20186000863062</a:t>
                      </a:r>
                    </a:p>
                  </a:txBody>
                  <a:tcPr marL="9525" marR="9525" marT="9525" marB="0" anchor="ctr"/>
                </a:tc>
                <a:tc>
                  <a:txBody>
                    <a:bodyPr/>
                    <a:lstStyle/>
                    <a:p>
                      <a:pPr algn="ctr" fontAlgn="ctr"/>
                      <a:r>
                        <a:rPr lang="es-ES" sz="700" b="0" i="0" u="none" strike="noStrike">
                          <a:effectLst/>
                          <a:latin typeface="Arial" panose="020B0604020202020204" pitchFamily="34" charset="0"/>
                        </a:rPr>
                        <a:t>15/10/2018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20186000863072</a:t>
                      </a:r>
                    </a:p>
                  </a:txBody>
                  <a:tcPr marL="9525" marR="9525" marT="9525" marB="0" anchor="ctr"/>
                </a:tc>
                <a:tc>
                  <a:txBody>
                    <a:bodyPr/>
                    <a:lstStyle/>
                    <a:p>
                      <a:pPr algn="ctr" fontAlgn="ctr"/>
                      <a:r>
                        <a:rPr lang="es-ES" sz="700" b="0" i="0" u="none" strike="noStrike">
                          <a:effectLst/>
                          <a:latin typeface="Arial" panose="020B0604020202020204" pitchFamily="34" charset="0"/>
                        </a:rPr>
                        <a:t>15/10/2018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20186000863082</a:t>
                      </a:r>
                    </a:p>
                  </a:txBody>
                  <a:tcPr marL="9525" marR="9525" marT="9525" marB="0" anchor="ctr"/>
                </a:tc>
                <a:tc>
                  <a:txBody>
                    <a:bodyPr/>
                    <a:lstStyle/>
                    <a:p>
                      <a:pPr algn="ctr" fontAlgn="ctr"/>
                      <a:r>
                        <a:rPr lang="es-ES" sz="700" b="0" i="0" u="none" strike="noStrike">
                          <a:effectLst/>
                          <a:latin typeface="Arial" panose="020B0604020202020204" pitchFamily="34" charset="0"/>
                        </a:rPr>
                        <a:t>15/10/2018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RESPUESTA CIUDADANA 8-2018-059661 - SOLICITUD DE INFORMACION CONVOCATORIA 436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20186000863092</a:t>
                      </a:r>
                    </a:p>
                  </a:txBody>
                  <a:tcPr marL="9525" marR="9525" marT="9525" marB="0" anchor="ctr"/>
                </a:tc>
                <a:tc>
                  <a:txBody>
                    <a:bodyPr/>
                    <a:lstStyle/>
                    <a:p>
                      <a:pPr algn="ctr" fontAlgn="ctr"/>
                      <a:r>
                        <a:rPr lang="es-ES" sz="700" b="0" i="0" u="none" strike="noStrike">
                          <a:effectLst/>
                          <a:latin typeface="Arial" panose="020B0604020202020204" pitchFamily="34" charset="0"/>
                        </a:rPr>
                        <a:t>15/10/2018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433</a:t>
                      </a:r>
                    </a:p>
                  </a:txBody>
                  <a:tcPr marL="9525" marR="9525" marT="9525" marB="0" anchor="ctr"/>
                </a:tc>
                <a:tc>
                  <a:txBody>
                    <a:bodyPr/>
                    <a:lstStyle/>
                    <a:p>
                      <a:pPr algn="ctr" fontAlgn="ctr"/>
                      <a:r>
                        <a:rPr lang="es-ES" sz="700" b="0" i="0" u="none" strike="noStrike">
                          <a:effectLst/>
                          <a:latin typeface="Arial" panose="020B0604020202020204" pitchFamily="34" charset="0"/>
                        </a:rPr>
                        <a:t>30/10/2018</a:t>
                      </a:r>
                    </a:p>
                  </a:txBody>
                  <a:tcPr marL="9525" marR="9525" marT="9525" marB="0" anchor="ctr"/>
                </a:tc>
                <a:tc>
                  <a:txBody>
                    <a:bodyPr/>
                    <a:lstStyle/>
                    <a:p>
                      <a:pPr algn="ctr" fontAlgn="ctr"/>
                      <a:r>
                        <a:rPr lang="es-ES" sz="700" b="0" i="0" u="none" strike="noStrike">
                          <a:effectLst/>
                          <a:latin typeface="Arial" panose="020B0604020202020204" pitchFamily="34" charset="0"/>
                        </a:rPr>
                        <a:t>20184000610041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20186000863102</a:t>
                      </a:r>
                    </a:p>
                  </a:txBody>
                  <a:tcPr marL="9525" marR="9525" marT="9525" marB="0" anchor="ctr"/>
                </a:tc>
                <a:tc>
                  <a:txBody>
                    <a:bodyPr/>
                    <a:lstStyle/>
                    <a:p>
                      <a:pPr algn="ctr" fontAlgn="ctr"/>
                      <a:r>
                        <a:rPr lang="es-ES" sz="700" b="0" i="0" u="none" strike="noStrike">
                          <a:effectLst/>
                          <a:latin typeface="Arial" panose="020B0604020202020204" pitchFamily="34" charset="0"/>
                        </a:rPr>
                        <a:t>15/10/2018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CAMBIO DE CORREO ELECTRONICO</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20186000863112</a:t>
                      </a:r>
                    </a:p>
                  </a:txBody>
                  <a:tcPr marL="9525" marR="9525" marT="9525" marB="0" anchor="ctr"/>
                </a:tc>
                <a:tc>
                  <a:txBody>
                    <a:bodyPr/>
                    <a:lstStyle/>
                    <a:p>
                      <a:pPr algn="ctr" fontAlgn="ctr"/>
                      <a:r>
                        <a:rPr lang="es-ES" sz="700" b="0" i="0" u="none" strike="noStrike">
                          <a:effectLst/>
                          <a:latin typeface="Arial" panose="020B0604020202020204" pitchFamily="34" charset="0"/>
                        </a:rPr>
                        <a:t>15/10/2018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ACLARACION SITUACION DE UN SERVIDOR PUBLICO ALCALDIA CARMEN DE APICALA</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ES" sz="700" b="0" i="0" u="none" strike="noStrike">
                          <a:effectLst/>
                          <a:latin typeface="Arial" panose="020B0604020202020204" pitchFamily="34" charset="0"/>
                        </a:rPr>
                        <a:t>20181700589371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20186000863142</a:t>
                      </a:r>
                    </a:p>
                  </a:txBody>
                  <a:tcPr marL="9525" marR="9525" marT="9525" marB="0" anchor="ctr"/>
                </a:tc>
                <a:tc>
                  <a:txBody>
                    <a:bodyPr/>
                    <a:lstStyle/>
                    <a:p>
                      <a:pPr algn="ctr" fontAlgn="ctr"/>
                      <a:r>
                        <a:rPr lang="es-ES" sz="700" b="0" i="0" u="none" strike="noStrike">
                          <a:effectLst/>
                          <a:latin typeface="Arial" panose="020B0604020202020204" pitchFamily="34" charset="0"/>
                        </a:rPr>
                        <a:t>15/10/2018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507 - 591</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20182210585361</a:t>
                      </a:r>
                    </a:p>
                  </a:txBody>
                  <a:tcPr marL="9525" marR="9525" marT="9525" marB="0" anchor="ctr"/>
                </a:tc>
              </a:tr>
            </a:tbl>
          </a:graphicData>
        </a:graphic>
      </p:graphicFrame>
    </p:spTree>
    <p:extLst>
      <p:ext uri="{BB962C8B-B14F-4D97-AF65-F5344CB8AC3E}">
        <p14:creationId xmlns:p14="http://schemas.microsoft.com/office/powerpoint/2010/main" val="3428198136"/>
      </p:ext>
    </p:extLst>
  </p:cSld>
  <p:clrMapOvr>
    <a:masterClrMapping/>
  </p:clrMapOvr>
  <p:timing>
    <p:tnLst>
      <p:par>
        <p:cTn id="1" dur="indefinite" restart="never" nodeType="tmRoot"/>
      </p:par>
    </p:tnLst>
  </p:timing>
</p:sld>
</file>

<file path=ppt/slides/slide72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725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427191358"/>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20186000863152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432</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20186000863162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RESPUESTA RADICADO 20186000833752</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20186000863172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20186000863182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CAMBIO DE CORREO ELECTRONICO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20186000863192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CAMBIO DE CORREO ELECTRONICO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20186000863212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COMUNICACION ACTO ADMINISTRATIVO 20182320131885 DE 2018</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20186000863232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438 - 506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246235709"/>
      </p:ext>
    </p:extLst>
  </p:cSld>
  <p:clrMapOvr>
    <a:masterClrMapping/>
  </p:clrMapOvr>
  <p:timing>
    <p:tnLst>
      <p:par>
        <p:cTn id="1" dur="indefinite" restart="never" nodeType="tmRoot"/>
      </p:par>
    </p:tnLst>
  </p:timing>
</p:sld>
</file>

<file path=ppt/slides/slide72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726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45854416"/>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20186000863242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427</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20186000863252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INSCRIPCION SIMO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20186000863262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ERROR APLICACION 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20186000863272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RESPUESTA RADICADO 20186000012642</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20186000863302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20186000863312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20186000863332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209535308"/>
      </p:ext>
    </p:extLst>
  </p:cSld>
  <p:clrMapOvr>
    <a:masterClrMapping/>
  </p:clrMapOvr>
  <p:timing>
    <p:tnLst>
      <p:par>
        <p:cTn id="1" dur="indefinite" restart="never" nodeType="tmRoot"/>
      </p:par>
    </p:tnLst>
  </p:timing>
</p:sld>
</file>

<file path=ppt/slides/slide72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727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20186000863342</a:t>
                      </a:r>
                    </a:p>
                  </a:txBody>
                  <a:tcPr marL="9525" marR="9525" marT="9525" marB="0" anchor="ctr"/>
                </a:tc>
                <a:tc>
                  <a:txBody>
                    <a:bodyPr/>
                    <a:lstStyle/>
                    <a:p>
                      <a:pPr algn="ctr" fontAlgn="ctr"/>
                      <a:r>
                        <a:rPr lang="es-ES" sz="700" b="0" i="0" u="none" strike="noStrike">
                          <a:effectLst/>
                          <a:latin typeface="Arial" panose="020B0604020202020204" pitchFamily="34" charset="0"/>
                        </a:rPr>
                        <a:t>15/10/2018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20186000863362</a:t>
                      </a:r>
                    </a:p>
                  </a:txBody>
                  <a:tcPr marL="9525" marR="9525" marT="9525" marB="0" anchor="ctr"/>
                </a:tc>
                <a:tc>
                  <a:txBody>
                    <a:bodyPr/>
                    <a:lstStyle/>
                    <a:p>
                      <a:pPr algn="ctr" fontAlgn="ctr"/>
                      <a:r>
                        <a:rPr lang="es-ES" sz="700" b="0" i="0" u="none" strike="noStrike">
                          <a:effectLst/>
                          <a:latin typeface="Arial" panose="020B0604020202020204" pitchFamily="34" charset="0"/>
                        </a:rPr>
                        <a:t>15/10/2018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438 - 506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20186000863372</a:t>
                      </a:r>
                    </a:p>
                  </a:txBody>
                  <a:tcPr marL="9525" marR="9525" marT="9525" marB="0" anchor="ctr"/>
                </a:tc>
                <a:tc>
                  <a:txBody>
                    <a:bodyPr/>
                    <a:lstStyle/>
                    <a:p>
                      <a:pPr algn="ctr" fontAlgn="ctr"/>
                      <a:r>
                        <a:rPr lang="es-ES" sz="700" b="0" i="0" u="none" strike="noStrike">
                          <a:effectLst/>
                          <a:latin typeface="Arial" panose="020B0604020202020204" pitchFamily="34" charset="0"/>
                        </a:rPr>
                        <a:t>15/10/2018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700" b="0" i="0" u="none" strike="noStrike">
                          <a:effectLst/>
                          <a:latin typeface="Arial" panose="020B0604020202020204" pitchFamily="34" charset="0"/>
                        </a:rPr>
                        <a:t>RESPUESTA CIUDADANA 8-2018-059659 - SOLICITUD DE INFORMACION CONVOCATORIA 436-Marisodeli Miranda Benitez</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20186000863392</a:t>
                      </a:r>
                    </a:p>
                  </a:txBody>
                  <a:tcPr marL="9525" marR="9525" marT="9525" marB="0" anchor="ctr"/>
                </a:tc>
                <a:tc>
                  <a:txBody>
                    <a:bodyPr/>
                    <a:lstStyle/>
                    <a:p>
                      <a:pPr algn="ctr" fontAlgn="ctr"/>
                      <a:r>
                        <a:rPr lang="es-ES" sz="700" b="0" i="0" u="none" strike="noStrike">
                          <a:effectLst/>
                          <a:latin typeface="Arial" panose="020B0604020202020204" pitchFamily="34" charset="0"/>
                        </a:rPr>
                        <a:t>15/10/2018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INFORMACION IMPORTANTE CON REFERENTE A LA CONVOCATORIA TERRITORIAL 2018. MUNICIPIO DE SOPETRAN-ANTIOQUIA</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ES" sz="700" b="0" i="0" u="none" strike="noStrike">
                          <a:effectLst/>
                          <a:latin typeface="Arial" panose="020B0604020202020204" pitchFamily="34" charset="0"/>
                        </a:rPr>
                        <a:t>20182130588781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20186000863402</a:t>
                      </a:r>
                    </a:p>
                  </a:txBody>
                  <a:tcPr marL="9525" marR="9525" marT="9525" marB="0" anchor="ctr"/>
                </a:tc>
                <a:tc>
                  <a:txBody>
                    <a:bodyPr/>
                    <a:lstStyle/>
                    <a:p>
                      <a:pPr algn="ctr" fontAlgn="ctr"/>
                      <a:r>
                        <a:rPr lang="es-ES" sz="700" b="0" i="0" u="none" strike="noStrike">
                          <a:effectLst/>
                          <a:latin typeface="Arial" panose="020B0604020202020204" pitchFamily="34" charset="0"/>
                        </a:rPr>
                        <a:t>15/10/2018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INFORME MIGRACION COLOMBIA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20186000863412</a:t>
                      </a:r>
                    </a:p>
                  </a:txBody>
                  <a:tcPr marL="9525" marR="9525" marT="9525" marB="0" anchor="ctr"/>
                </a:tc>
                <a:tc>
                  <a:txBody>
                    <a:bodyPr/>
                    <a:lstStyle/>
                    <a:p>
                      <a:pPr algn="ctr" fontAlgn="ctr"/>
                      <a:r>
                        <a:rPr lang="es-ES" sz="700" b="0" i="0" u="none" strike="noStrike">
                          <a:effectLst/>
                          <a:latin typeface="Arial" panose="020B0604020202020204" pitchFamily="34" charset="0"/>
                        </a:rPr>
                        <a:t>15/10/2018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INFORME ESTADO DE PAGO RESOLUCION NO. 20181020075595</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20186000863422</a:t>
                      </a:r>
                    </a:p>
                  </a:txBody>
                  <a:tcPr marL="9525" marR="9525" marT="9525" marB="0" anchor="ctr"/>
                </a:tc>
                <a:tc>
                  <a:txBody>
                    <a:bodyPr/>
                    <a:lstStyle/>
                    <a:p>
                      <a:pPr algn="ctr" fontAlgn="ctr"/>
                      <a:r>
                        <a:rPr lang="es-ES" sz="700" b="0" i="0" u="none" strike="noStrike">
                          <a:effectLst/>
                          <a:latin typeface="Arial" panose="020B0604020202020204" pitchFamily="34" charset="0"/>
                        </a:rPr>
                        <a:t>15/10/2018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RESPUESTA REQUERIMIENTO DE INFORMACION</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690834331"/>
      </p:ext>
    </p:extLst>
  </p:cSld>
  <p:clrMapOvr>
    <a:masterClrMapping/>
  </p:clrMapOvr>
  <p:timing>
    <p:tnLst>
      <p:par>
        <p:cTn id="1" dur="indefinite" restart="never" nodeType="tmRoot"/>
      </p:par>
    </p:tnLst>
  </p:timing>
</p:sld>
</file>

<file path=ppt/slides/slide72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728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889837125"/>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20186000863432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15/11/2018</a:t>
                      </a:r>
                    </a:p>
                  </a:txBody>
                  <a:tcPr marL="9525" marR="9525" marT="9525" marB="0" anchor="ctr"/>
                </a:tc>
                <a:tc>
                  <a:txBody>
                    <a:bodyPr/>
                    <a:lstStyle/>
                    <a:p>
                      <a:pPr algn="ctr" fontAlgn="ctr"/>
                      <a:r>
                        <a:rPr lang="es-ES" sz="650" b="0" i="0" u="none" strike="noStrike">
                          <a:effectLst/>
                          <a:latin typeface="Arial" panose="020B0604020202020204" pitchFamily="34" charset="0"/>
                        </a:rPr>
                        <a:t>20182010635961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20186000863442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427</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20186000863452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RESPUESTA A RADICADO: 20181700545301</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20181700589211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20186000863462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CAMBIO DE CORREO ELECTRONICO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20186000863472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CAMBIO DE CORREO ELECTRONICO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20186000863482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20186000863492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982506442"/>
      </p:ext>
    </p:extLst>
  </p:cSld>
  <p:clrMapOvr>
    <a:masterClrMapping/>
  </p:clrMapOvr>
  <p:timing>
    <p:tnLst>
      <p:par>
        <p:cTn id="1" dur="indefinite" restart="never" nodeType="tmRoot"/>
      </p:par>
    </p:tnLst>
  </p:timing>
</p:sld>
</file>

<file path=ppt/slides/slide72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729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185799000"/>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20186000863502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20186000863512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20186000863522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RESPUESTA RADICADO NO. 20181700545991</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20181700585281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20186000863532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ERROR APLICACION 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20186000863542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INSCRIPCION SIMO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20186000863552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20186000863572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INSCRIPCION SIMO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752642471"/>
      </p:ext>
    </p:extLst>
  </p:cSld>
  <p:clrMapOvr>
    <a:masterClrMapping/>
  </p:clrMapOvr>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26124167"/>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201810150011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201810150011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201810150012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201810150012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201810150013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201810150013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201810150014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201810150014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201810150015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201810150015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201810150016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201810150016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201810150017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201810150017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201810150018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201810150018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201810150019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201810150019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201810150020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201810150020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201810150021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201810150021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201810150022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201810150022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201810160004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73</a:t>
            </a:fld>
            <a:endParaRPr lang="es-CO"/>
          </a:p>
        </p:txBody>
      </p:sp>
    </p:spTree>
    <p:extLst>
      <p:ext uri="{BB962C8B-B14F-4D97-AF65-F5344CB8AC3E}">
        <p14:creationId xmlns:p14="http://schemas.microsoft.com/office/powerpoint/2010/main" val="4212738452"/>
      </p:ext>
    </p:extLst>
  </p:cSld>
  <p:clrMapOvr>
    <a:masterClrMapping/>
  </p:clrMapOvr>
  <p:timing>
    <p:tnLst>
      <p:par>
        <p:cTn id="1" dur="indefinite" restart="never" nodeType="tmRoot"/>
      </p:par>
    </p:tnLst>
  </p:timing>
</p:sld>
</file>

<file path=ppt/slides/slide73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730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269791214"/>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20186000863582</a:t>
                      </a:r>
                    </a:p>
                  </a:txBody>
                  <a:tcPr marL="9525" marR="9525" marT="9525" marB="0" anchor="ctr"/>
                </a:tc>
                <a:tc>
                  <a:txBody>
                    <a:bodyPr/>
                    <a:lstStyle/>
                    <a:p>
                      <a:pPr algn="ctr" fontAlgn="ctr"/>
                      <a:r>
                        <a:rPr lang="es-ES" sz="650" b="0" i="0" u="none" strike="noStrike">
                          <a:effectLst/>
                          <a:latin typeface="Arial" panose="020B0604020202020204" pitchFamily="34" charset="0"/>
                        </a:rPr>
                        <a:t>15/10/2018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20186000863612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SOPORTES PARA CERTIFICACION A CNSC</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20186000863622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CAMBIO DE CORREO ELECTRONICO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20186000863632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ERROR APLICACION 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20186000863642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ERROR APLICACION 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20186000863652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CAMBIO DE CORREO ELECTRONICO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20186000864002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436 SENA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534625364"/>
      </p:ext>
    </p:extLst>
  </p:cSld>
  <p:clrMapOvr>
    <a:masterClrMapping/>
  </p:clrMapOvr>
  <p:timing>
    <p:tnLst>
      <p:par>
        <p:cTn id="1" dur="indefinite" restart="never" nodeType="tmRoot"/>
      </p:par>
    </p:tnLst>
  </p:timing>
</p:sld>
</file>

<file path=ppt/slides/slide73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731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225485731"/>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20186000864012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20186000864032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RESPUESTA FUNCIÓN PÚBLICA RAD. 20182040262871 KETTY PEREA DIAZ</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20186000864042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650" b="0" i="0" u="none" strike="noStrike">
                          <a:effectLst/>
                          <a:latin typeface="Arial" panose="020B0604020202020204" pitchFamily="34" charset="0"/>
                        </a:rPr>
                        <a:t>VERIFICACIÓN SERVIDORES PÚBLICOS ADSCRITOS A LA ENTIDAD</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20181700588891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20186000864052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20186000864092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20186000864102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20186000864112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980823757"/>
      </p:ext>
    </p:extLst>
  </p:cSld>
  <p:clrMapOvr>
    <a:masterClrMapping/>
  </p:clrMapOvr>
  <p:timing>
    <p:tnLst>
      <p:par>
        <p:cTn id="1" dur="indefinite" restart="never" nodeType="tmRoot"/>
      </p:par>
    </p:tnLst>
  </p:timing>
</p:sld>
</file>

<file path=ppt/slides/slide73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732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20186000864122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435-2016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01/11/2018</a:t>
                      </a:r>
                    </a:p>
                  </a:txBody>
                  <a:tcPr marL="9525" marR="9525" marT="9525" marB="0" anchor="ctr"/>
                </a:tc>
                <a:tc>
                  <a:txBody>
                    <a:bodyPr/>
                    <a:lstStyle/>
                    <a:p>
                      <a:pPr algn="ctr" fontAlgn="ctr"/>
                      <a:r>
                        <a:rPr lang="es-ES" sz="700" b="0" i="0" u="none" strike="noStrike">
                          <a:effectLst/>
                          <a:latin typeface="Arial" panose="020B0604020202020204" pitchFamily="34" charset="0"/>
                        </a:rPr>
                        <a:t>20182210614531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20186000864132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 RESPUESTA PETICIÓN - 20186000823452</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20186000864142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9 -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 RESPUESTA PETICIÓN - 20186000823452 </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20186000864172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 ORTEGA</a:t>
                      </a:r>
                    </a:p>
                  </a:txBody>
                  <a:tcPr marL="9525" marR="9525" marT="9525" marB="0" anchor="ctr"/>
                </a:tc>
                <a:tc>
                  <a:txBody>
                    <a:bodyPr/>
                    <a:lstStyle/>
                    <a:p>
                      <a:pPr algn="ctr" fontAlgn="ctr"/>
                      <a:r>
                        <a:rPr lang="es-CO" sz="700" b="0" i="0" u="none" strike="noStrike">
                          <a:effectLst/>
                          <a:latin typeface="Arial" panose="020B0604020202020204" pitchFamily="34" charset="0"/>
                        </a:rPr>
                        <a:t>REPORTE NOVEDADES Y SOLICITUD AUTORIZACIÓN NOMBRAMIENTOS</a:t>
                      </a:r>
                    </a:p>
                  </a:txBody>
                  <a:tcPr marL="9525" marR="9525" marT="9525" marB="0" anchor="ctr"/>
                </a:tc>
                <a:tc>
                  <a:txBody>
                    <a:bodyPr/>
                    <a:lstStyle/>
                    <a:p>
                      <a:pPr algn="ctr" fontAlgn="ctr"/>
                      <a:r>
                        <a:rPr lang="es-ES" sz="700" b="0" i="0" u="none" strike="noStrike">
                          <a:effectLst/>
                          <a:latin typeface="Arial" panose="020B0604020202020204" pitchFamily="34" charset="0"/>
                        </a:rPr>
                        <a:t>19/12/2018</a:t>
                      </a:r>
                    </a:p>
                  </a:txBody>
                  <a:tcPr marL="9525" marR="9525" marT="9525" marB="0" anchor="ctr"/>
                </a:tc>
                <a:tc>
                  <a:txBody>
                    <a:bodyPr/>
                    <a:lstStyle/>
                    <a:p>
                      <a:pPr algn="ctr" fontAlgn="ctr"/>
                      <a:r>
                        <a:rPr lang="es-ES" sz="700" b="0" i="0" u="none" strike="noStrike">
                          <a:effectLst/>
                          <a:latin typeface="Arial" panose="020B0604020202020204" pitchFamily="34" charset="0"/>
                        </a:rPr>
                        <a:t>20181020684111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20186000864182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LISTA DE ELEGIBLES CONVOCATORIA 435 - 2016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21/11/2018</a:t>
                      </a:r>
                    </a:p>
                  </a:txBody>
                  <a:tcPr marL="9525" marR="9525" marT="9525" marB="0" anchor="ctr"/>
                </a:tc>
                <a:tc>
                  <a:txBody>
                    <a:bodyPr/>
                    <a:lstStyle/>
                    <a:p>
                      <a:pPr algn="ctr" fontAlgn="ctr"/>
                      <a:r>
                        <a:rPr lang="es-ES" sz="700" b="0" i="0" u="none" strike="noStrike">
                          <a:effectLst/>
                          <a:latin typeface="Arial" panose="020B0604020202020204" pitchFamily="34" charset="0"/>
                        </a:rPr>
                        <a:t>20181020646581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20186000864192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20186000864202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pt-BR" sz="700" b="0" i="0" u="none" strike="noStrike">
                          <a:effectLst/>
                          <a:latin typeface="Arial" panose="020B0604020202020204" pitchFamily="34" charset="0"/>
                        </a:rPr>
                        <a:t>PRT CONCURSO MERITOS MPIO BUCARAMANGA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679800073"/>
      </p:ext>
    </p:extLst>
  </p:cSld>
  <p:clrMapOvr>
    <a:masterClrMapping/>
  </p:clrMapOvr>
  <p:timing>
    <p:tnLst>
      <p:par>
        <p:cTn id="1" dur="indefinite" restart="never" nodeType="tmRoot"/>
      </p:par>
    </p:tnLst>
  </p:timing>
</p:sld>
</file>

<file path=ppt/slides/slide73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733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248566298"/>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20186000864242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LISTA DE ELEGIBLES CONVOCATORIA 435-2016</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20186000864252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20186000864262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b"/>
                      <a:r>
                        <a:rPr lang="es-ES" sz="650" b="0" i="0" u="none" strike="noStrike">
                          <a:effectLst/>
                          <a:latin typeface="Arial" panose="020B0604020202020204" pitchFamily="34" charset="0"/>
                        </a:rPr>
                        <a:t>20186000864272</a:t>
                      </a:r>
                    </a:p>
                  </a:txBody>
                  <a:tcPr marL="9525" marR="9525" marT="9525" marB="0" anchor="ctr"/>
                </a:tc>
                <a:tc>
                  <a:txBody>
                    <a:bodyPr/>
                    <a:lstStyle/>
                    <a:p>
                      <a:pPr algn="ctr" fontAlgn="b"/>
                      <a:r>
                        <a:rPr lang="es-ES" sz="650" b="0" i="0" u="none" strike="noStrike">
                          <a:effectLst/>
                          <a:latin typeface="Arial" panose="020B0604020202020204" pitchFamily="34" charset="0"/>
                        </a:rPr>
                        <a:t>16/10/2018</a:t>
                      </a:r>
                    </a:p>
                  </a:txBody>
                  <a:tcPr marL="9525" marR="9525" marT="9525" marB="0" anchor="ctr"/>
                </a:tc>
                <a:tc>
                  <a:txBody>
                    <a:bodyPr/>
                    <a:lstStyle/>
                    <a:p>
                      <a:pPr algn="ctr" fontAlgn="b"/>
                      <a:r>
                        <a:rPr lang="es-ES" sz="650" b="0" i="0" u="none" strike="noStrike">
                          <a:effectLst/>
                          <a:latin typeface="Arial" panose="020B0604020202020204" pitchFamily="34" charset="0"/>
                        </a:rPr>
                        <a:t>CONCEPTOS</a:t>
                      </a:r>
                    </a:p>
                  </a:txBody>
                  <a:tcPr marL="9525" marR="9525" marT="9525" marB="0" anchor="ctr"/>
                </a:tc>
                <a:tc>
                  <a:txBody>
                    <a:bodyPr/>
                    <a:lstStyle/>
                    <a:p>
                      <a:pPr algn="ctr" fontAlgn="b"/>
                      <a:r>
                        <a:rPr lang="es-ES" sz="650" b="0" i="0" u="none" strike="noStrike">
                          <a:effectLst/>
                          <a:latin typeface="Arial" panose="020B0604020202020204" pitchFamily="34" charset="0"/>
                        </a:rPr>
                        <a:t>30</a:t>
                      </a:r>
                    </a:p>
                  </a:txBody>
                  <a:tcPr marL="9525" marR="9525" marT="9525" marB="0" anchor="ctr"/>
                </a:tc>
                <a:tc>
                  <a:txBody>
                    <a:bodyPr/>
                    <a:lstStyle/>
                    <a:p>
                      <a:pPr algn="ctr" fontAlgn="b"/>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b"/>
                      <a:r>
                        <a:rPr lang="es-CO" sz="650" b="0" i="0" u="none" strike="noStrike">
                          <a:effectLst/>
                          <a:latin typeface="Arial" panose="020B0604020202020204" pitchFamily="34" charset="0"/>
                        </a:rPr>
                        <a:t>SOLICITUD DE INFORMACION DE EVALUACION DEL DESEMPEÑO </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b"/>
                      <a:r>
                        <a:rPr lang="es-ES" sz="650" b="0" i="0" u="none" strike="noStrike">
                          <a:effectLst/>
                          <a:latin typeface="Arial" panose="020B0604020202020204" pitchFamily="34" charset="0"/>
                        </a:rPr>
                        <a:t>01/12/2018</a:t>
                      </a:r>
                    </a:p>
                  </a:txBody>
                  <a:tcPr marL="9525" marR="9525" marT="9525" marB="0" anchor="ctr"/>
                </a:tc>
                <a:tc>
                  <a:txBody>
                    <a:bodyPr/>
                    <a:lstStyle/>
                    <a:p>
                      <a:pPr algn="ctr" fontAlgn="b"/>
                      <a:r>
                        <a:rPr lang="es-ES" sz="650" b="0" i="0" u="none" strike="noStrike">
                          <a:effectLst/>
                          <a:latin typeface="Arial" panose="020B0604020202020204" pitchFamily="34" charset="0"/>
                        </a:rPr>
                        <a:t>20182010661361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20186000864322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RESPUESTA FUNCIÓN PÚBLICA RAD. 20182040262331 - SOLICITUD DE INFORMACION OPEC - PROCURIADURIA TUNJA - ALICIA LOPEZ ALFONSO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20186000864342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 INSCRITO VARIAS CONVOCATORIAS</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29/11/2018</a:t>
                      </a:r>
                    </a:p>
                  </a:txBody>
                  <a:tcPr marL="9525" marR="9525" marT="9525" marB="0" anchor="ctr"/>
                </a:tc>
                <a:tc>
                  <a:txBody>
                    <a:bodyPr/>
                    <a:lstStyle/>
                    <a:p>
                      <a:pPr algn="ctr" fontAlgn="ctr"/>
                      <a:r>
                        <a:rPr lang="es-ES" sz="650" b="0" i="0" u="none" strike="noStrike">
                          <a:effectLst/>
                          <a:latin typeface="Arial" panose="020B0604020202020204" pitchFamily="34" charset="0"/>
                        </a:rPr>
                        <a:t>20182020659771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20186000864352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ERROR INGRESO APLICACION 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74306542"/>
      </p:ext>
    </p:extLst>
  </p:cSld>
  <p:clrMapOvr>
    <a:masterClrMapping/>
  </p:clrMapOvr>
  <p:timing>
    <p:tnLst>
      <p:par>
        <p:cTn id="1" dur="indefinite" restart="never" nodeType="tmRoot"/>
      </p:par>
    </p:tnLst>
  </p:timing>
</p:sld>
</file>

<file path=ppt/slides/slide73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734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058672625"/>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20186000864362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20186000864372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ERROR INGRESO APLICACION 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20186000864382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ERROR INGRESO APLICACION 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20186000864402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TRASLADO POR COMPETENCIA - SOLICITUD DE INFORMACION CONVOCATORIA 437 - GLORIA LILIANA OTALVARO RIVERA</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20186000864442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DERECHO DE PETICIÓN PROCEDIMIENTO DE ENCARGOS</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09/11/2018</a:t>
                      </a:r>
                    </a:p>
                  </a:txBody>
                  <a:tcPr marL="9525" marR="9525" marT="9525" marB="0" anchor="ctr"/>
                </a:tc>
                <a:tc>
                  <a:txBody>
                    <a:bodyPr/>
                    <a:lstStyle/>
                    <a:p>
                      <a:pPr algn="ctr" fontAlgn="ctr"/>
                      <a:r>
                        <a:rPr lang="es-ES" sz="650" b="0" i="0" u="none" strike="noStrike">
                          <a:effectLst/>
                          <a:latin typeface="Arial" panose="020B0604020202020204" pitchFamily="34" charset="0"/>
                        </a:rPr>
                        <a:t>20182020606321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20186000864452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20186000864462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SOLICITUD INFORMACION ALCALDIA MUNICIPAL DE MONGUA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20181700595241</a:t>
                      </a:r>
                    </a:p>
                  </a:txBody>
                  <a:tcPr marL="9525" marR="9525" marT="9525" marB="0" anchor="ctr"/>
                </a:tc>
              </a:tr>
            </a:tbl>
          </a:graphicData>
        </a:graphic>
      </p:graphicFrame>
    </p:spTree>
    <p:extLst>
      <p:ext uri="{BB962C8B-B14F-4D97-AF65-F5344CB8AC3E}">
        <p14:creationId xmlns:p14="http://schemas.microsoft.com/office/powerpoint/2010/main" val="195877770"/>
      </p:ext>
    </p:extLst>
  </p:cSld>
  <p:clrMapOvr>
    <a:masterClrMapping/>
  </p:clrMapOvr>
  <p:timing>
    <p:tnLst>
      <p:par>
        <p:cTn id="1" dur="indefinite" restart="never" nodeType="tmRoot"/>
      </p:par>
    </p:tnLst>
  </p:timing>
</p:sld>
</file>

<file path=ppt/slides/slide73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735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26573899"/>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20186000864482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20186000864492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 INSCRITO CONVOCATORIA 507-591</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20182210590641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20186000864502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INSCRIPCION-SIMO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20186000864512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436 SENA- RV: 20186000697322</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20186000864522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REQUERIMIENTO POR INCUMPLIMIENTO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06/11/2018</a:t>
                      </a:r>
                    </a:p>
                  </a:txBody>
                  <a:tcPr marL="9525" marR="9525" marT="9525" marB="0" anchor="ctr"/>
                </a:tc>
                <a:tc>
                  <a:txBody>
                    <a:bodyPr/>
                    <a:lstStyle/>
                    <a:p>
                      <a:pPr algn="ctr" fontAlgn="ctr"/>
                      <a:r>
                        <a:rPr lang="es-ES" sz="650" b="0" i="0" u="none" strike="noStrike">
                          <a:effectLst/>
                          <a:latin typeface="Arial" panose="020B0604020202020204" pitchFamily="34" charset="0"/>
                        </a:rPr>
                        <a:t>20182210621081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20186000864532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REQUERIMIENTO POR INCUMPLIMIENTO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20186000864542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AUTORIZACION VIABILIDAD DISPONIBVILIDAD 24 HORAS COMISARIA DE FAMILIA E INSPECTORES MUNIPALES DE POLICIA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191205687"/>
      </p:ext>
    </p:extLst>
  </p:cSld>
  <p:clrMapOvr>
    <a:masterClrMapping/>
  </p:clrMapOvr>
  <p:timing>
    <p:tnLst>
      <p:par>
        <p:cTn id="1" dur="indefinite" restart="never" nodeType="tmRoot"/>
      </p:par>
    </p:tnLst>
  </p:timing>
</p:sld>
</file>

<file path=ppt/slides/slide73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736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1343269"/>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20186000864552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20186000864572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MIGRACION COLOMBIA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04/12/2018</a:t>
                      </a:r>
                    </a:p>
                  </a:txBody>
                  <a:tcPr marL="9525" marR="9525" marT="9525" marB="0" anchor="ctr"/>
                </a:tc>
                <a:tc>
                  <a:txBody>
                    <a:bodyPr/>
                    <a:lstStyle/>
                    <a:p>
                      <a:pPr algn="ctr" fontAlgn="ctr"/>
                      <a:r>
                        <a:rPr lang="es-ES" sz="650" b="0" i="0" u="none" strike="noStrike">
                          <a:effectLst/>
                          <a:latin typeface="Arial" panose="020B0604020202020204" pitchFamily="34" charset="0"/>
                        </a:rPr>
                        <a:t>20181020664791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20186000864582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20186000864592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20186000864602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435-2016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06/11/2018</a:t>
                      </a:r>
                    </a:p>
                  </a:txBody>
                  <a:tcPr marL="9525" marR="9525" marT="9525" marB="0" anchor="ctr"/>
                </a:tc>
                <a:tc>
                  <a:txBody>
                    <a:bodyPr/>
                    <a:lstStyle/>
                    <a:p>
                      <a:pPr algn="ctr" fontAlgn="ctr"/>
                      <a:r>
                        <a:rPr lang="es-ES" sz="650" b="0" i="0" u="none" strike="noStrike">
                          <a:effectLst/>
                          <a:latin typeface="Arial" panose="020B0604020202020204" pitchFamily="34" charset="0"/>
                        </a:rPr>
                        <a:t>20182210621241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20186000864612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435-2016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20186000864642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446386538"/>
      </p:ext>
    </p:extLst>
  </p:cSld>
  <p:clrMapOvr>
    <a:masterClrMapping/>
  </p:clrMapOvr>
  <p:timing>
    <p:tnLst>
      <p:par>
        <p:cTn id="1" dur="indefinite" restart="never" nodeType="tmRoot"/>
      </p:par>
    </p:tnLst>
  </p:timing>
</p:sld>
</file>

<file path=ppt/slides/slide73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737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328896231"/>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20186000864672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650" b="0" i="0" u="none" strike="noStrike">
                          <a:effectLst/>
                          <a:latin typeface="Arial" panose="020B0604020202020204" pitchFamily="34" charset="0"/>
                        </a:rPr>
                        <a:t>DERECHO DE PETICIÓN EXCLUSIÓN DE PERSONA OPEC 48358</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20186000864682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435-2016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08/11/2018</a:t>
                      </a:r>
                    </a:p>
                  </a:txBody>
                  <a:tcPr marL="9525" marR="9525" marT="9525" marB="0" anchor="ctr"/>
                </a:tc>
                <a:tc>
                  <a:txBody>
                    <a:bodyPr/>
                    <a:lstStyle/>
                    <a:p>
                      <a:pPr algn="ctr" fontAlgn="ctr"/>
                      <a:r>
                        <a:rPr lang="es-ES" sz="650" b="0" i="0" u="none" strike="noStrike">
                          <a:effectLst/>
                          <a:latin typeface="Arial" panose="020B0604020202020204" pitchFamily="34" charset="0"/>
                        </a:rPr>
                        <a:t>20182210621301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20186000864702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20186000864712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20186000864722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DE ADMINISTRACION DE  CARRERA ADMINISTRATIVA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20186000864732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INSCRIPCION-SIMO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20186000864762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869962699"/>
      </p:ext>
    </p:extLst>
  </p:cSld>
  <p:clrMapOvr>
    <a:masterClrMapping/>
  </p:clrMapOvr>
  <p:timing>
    <p:tnLst>
      <p:par>
        <p:cTn id="1" dur="indefinite" restart="never" nodeType="tmRoot"/>
      </p:par>
    </p:tnLst>
  </p:timing>
</p:sld>
</file>

<file path=ppt/slides/slide73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738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20186000864782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 CONCEPTO CONSERVACION DERECHOS DE CARRERA ADMINISTRATIVA DE LA FUNCIONARIA SANDRA CECILIA TORRES CRISTANCHO</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ES" sz="700" b="0" i="0" u="none" strike="noStrike">
                          <a:effectLst/>
                          <a:latin typeface="Arial" panose="020B0604020202020204" pitchFamily="34" charset="0"/>
                        </a:rPr>
                        <a:t>20181700590521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20186000864802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LISTA DE ELEGIBLE CONVOCATORIA 328 - SECRETARIA DISTRITAL DE HACIENDA 2015</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09/11/2018</a:t>
                      </a:r>
                    </a:p>
                  </a:txBody>
                  <a:tcPr marL="9525" marR="9525" marT="9525" marB="0" anchor="ctr"/>
                </a:tc>
                <a:tc>
                  <a:txBody>
                    <a:bodyPr/>
                    <a:lstStyle/>
                    <a:p>
                      <a:pPr algn="ctr" fontAlgn="ctr"/>
                      <a:r>
                        <a:rPr lang="es-ES" sz="700" b="0" i="0" u="none" strike="noStrike">
                          <a:effectLst/>
                          <a:latin typeface="Arial" panose="020B0604020202020204" pitchFamily="34" charset="0"/>
                        </a:rPr>
                        <a:t>20181020629341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20186000864812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COPIA DE EVALUACION DE DESEMPEÑO </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20186000864832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20186000864842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20186000864852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20186000864862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700" b="0" i="0" u="none" strike="noStrike">
                          <a:effectLst/>
                          <a:latin typeface="Arial" panose="020B0604020202020204" pitchFamily="34" charset="0"/>
                        </a:rPr>
                        <a:t>SOLICITUD CAMBIO DE INFORMACION SIMO - SIN INSCRIPCION EN CONVOCATORIA SIMO</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64567793"/>
      </p:ext>
    </p:extLst>
  </p:cSld>
  <p:clrMapOvr>
    <a:masterClrMapping/>
  </p:clrMapOvr>
  <p:timing>
    <p:tnLst>
      <p:par>
        <p:cTn id="1" dur="indefinite" restart="never" nodeType="tmRoot"/>
      </p:par>
    </p:tnLst>
  </p:timing>
</p:sld>
</file>

<file path=ppt/slides/slide73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739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762100236"/>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20186000864872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ERROR APLICACION 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20186000864892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CAMBIO DE CORREO ELECTRONICO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20186000864902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20186000864912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RESPUESTA FUNCIÓN PÚBLICA RAD. 20182040262871 - SOLICITUD DE INFORMACION CONVOCATORIA 431 - KETTY PEREA DIAZ</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20186000864922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DIRECCIÓN DE APOYO CORPORATIVO</a:t>
                      </a:r>
                    </a:p>
                  </a:txBody>
                  <a:tcPr marL="9525" marR="9525" marT="9525" marB="0" anchor="ctr"/>
                </a:tc>
                <a:tc>
                  <a:txBody>
                    <a:bodyPr/>
                    <a:lstStyle/>
                    <a:p>
                      <a:pPr algn="ctr" fontAlgn="ctr"/>
                      <a:r>
                        <a:rPr lang="es-ES" sz="650" b="0" i="0" u="none" strike="noStrike">
                          <a:effectLst/>
                          <a:latin typeface="Arial" panose="020B0604020202020204" pitchFamily="34" charset="0"/>
                        </a:rPr>
                        <a:t>TRASLADO POR COMPETENCIA - SOLICITUD DE INFORMACION CONVOCATORIA 435 - ANA LUCÍA MORENO ARIAS</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25/10/2018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20182210603101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20186000864942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RESPUESTA A OFICIO NO.20181700545171</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20181700589091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20186000864952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20182210590671</a:t>
                      </a:r>
                    </a:p>
                  </a:txBody>
                  <a:tcPr marL="9525" marR="9525" marT="9525" marB="0" anchor="ctr"/>
                </a:tc>
              </a:tr>
            </a:tbl>
          </a:graphicData>
        </a:graphic>
      </p:graphicFrame>
    </p:spTree>
    <p:extLst>
      <p:ext uri="{BB962C8B-B14F-4D97-AF65-F5344CB8AC3E}">
        <p14:creationId xmlns:p14="http://schemas.microsoft.com/office/powerpoint/2010/main" val="2835615365"/>
      </p:ext>
    </p:extLst>
  </p:cSld>
  <p:clrMapOvr>
    <a:masterClrMapping/>
  </p:clrMapOvr>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38964743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201810160005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201810160011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201810160012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201810160013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201810160014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201810160020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74</a:t>
            </a:fld>
            <a:endParaRPr lang="es-CO"/>
          </a:p>
        </p:txBody>
      </p:sp>
    </p:spTree>
    <p:extLst>
      <p:ext uri="{BB962C8B-B14F-4D97-AF65-F5344CB8AC3E}">
        <p14:creationId xmlns:p14="http://schemas.microsoft.com/office/powerpoint/2010/main" val="757888051"/>
      </p:ext>
    </p:extLst>
  </p:cSld>
  <p:clrMapOvr>
    <a:masterClrMapping/>
  </p:clrMapOvr>
  <p:timing>
    <p:tnLst>
      <p:par>
        <p:cTn id="1" dur="indefinite" restart="never" nodeType="tmRoot"/>
      </p:par>
    </p:tnLst>
  </p:timing>
</p:sld>
</file>

<file path=ppt/slides/slide74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740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873907132"/>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20186000864992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20186000865002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AUTORIZACION DE NOMBRAMIENTO DEL SIGUIENTE ELEGIBLE EN LA LISTA OPEC 207853 - CONVOCATORIA 324 DE 2014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20186000865032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20186000865052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20186000865072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INFORMACIÓN CONVOCATORIA 436 -SENA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20186000865102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20186000865112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INFORMACION SALDOS OPERACIONES RECIPROCAS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552791292"/>
      </p:ext>
    </p:extLst>
  </p:cSld>
  <p:clrMapOvr>
    <a:masterClrMapping/>
  </p:clrMapOvr>
  <p:timing>
    <p:tnLst>
      <p:par>
        <p:cTn id="1" dur="indefinite" restart="never" nodeType="tmRoot"/>
      </p:par>
    </p:tnLst>
  </p:timing>
</p:sld>
</file>

<file path=ppt/slides/slide74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741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21716199"/>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20186000865122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20186000865142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20186000865172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20186000865192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20186000865202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CONVOCATORIAS</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20186000865262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RESPUESTA: TRASLADO COMUNICACIÓN NO. 2018-ER-22398</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20186000865292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650" b="0" i="0" u="none" strike="noStrike">
                          <a:effectLst/>
                          <a:latin typeface="Arial" panose="020B0604020202020204" pitchFamily="34" charset="0"/>
                        </a:rPr>
                        <a:t>REQUERIMIENTO POR INCUMPLIMIENTO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684943651"/>
      </p:ext>
    </p:extLst>
  </p:cSld>
  <p:clrMapOvr>
    <a:masterClrMapping/>
  </p:clrMapOvr>
  <p:timing>
    <p:tnLst>
      <p:par>
        <p:cTn id="1" dur="indefinite" restart="never" nodeType="tmRoot"/>
      </p:par>
    </p:tnLst>
  </p:timing>
</p:sld>
</file>

<file path=ppt/slides/slide74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742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383489075"/>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20186000865332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433-2016 ICBF</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09/11/2018</a:t>
                      </a:r>
                    </a:p>
                  </a:txBody>
                  <a:tcPr marL="9525" marR="9525" marT="9525" marB="0" anchor="ctr"/>
                </a:tc>
                <a:tc>
                  <a:txBody>
                    <a:bodyPr/>
                    <a:lstStyle/>
                    <a:p>
                      <a:pPr algn="ctr" fontAlgn="ctr"/>
                      <a:r>
                        <a:rPr lang="es-ES" sz="650" b="0" i="0" u="none" strike="noStrike">
                          <a:effectLst/>
                          <a:latin typeface="Arial" panose="020B0604020202020204" pitchFamily="34" charset="0"/>
                        </a:rPr>
                        <a:t>20181020630021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20186000865342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RECUPERAR USUARIO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20186000865352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20186000865362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20186000865372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435-2016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20182210596791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20186000865392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DERECHO DE PETICION SOLICITUD DE VINCULACION POR LISTADO DE ELEGIBLES CONVOCATORIA 427 DE 2016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20186000865402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435-2016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130437219"/>
      </p:ext>
    </p:extLst>
  </p:cSld>
  <p:clrMapOvr>
    <a:masterClrMapping/>
  </p:clrMapOvr>
  <p:timing>
    <p:tnLst>
      <p:par>
        <p:cTn id="1" dur="indefinite" restart="never" nodeType="tmRoot"/>
      </p:par>
    </p:tnLst>
  </p:timing>
</p:sld>
</file>

<file path=ppt/slides/slide74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743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848508270"/>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20186000865412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DEFENSA  </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ES" sz="650" b="0" i="0" u="none" strike="noStrike">
                          <a:effectLst/>
                          <a:latin typeface="Arial" panose="020B0604020202020204" pitchFamily="34" charset="0"/>
                        </a:rPr>
                        <a:t>20182110586721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20186000865432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CO" sz="650" b="0" i="0" u="none" strike="noStrike">
                          <a:effectLst/>
                          <a:latin typeface="Arial" panose="020B0604020202020204" pitchFamily="34" charset="0"/>
                        </a:rPr>
                        <a:t>NOTIFICACIÓN ELECTRÓNICA DEL ACTO ADMINISTRATIVO 20182220075435 DE 2018</a:t>
                      </a:r>
                    </a:p>
                  </a:txBody>
                  <a:tcPr marL="9525" marR="9525" marT="9525" marB="0" anchor="ctr"/>
                </a:tc>
                <a:tc>
                  <a:txBody>
                    <a:bodyPr/>
                    <a:lstStyle/>
                    <a:p>
                      <a:pPr algn="ctr" fontAlgn="ctr"/>
                      <a:r>
                        <a:rPr lang="es-ES" sz="650" b="0" i="0" u="none" strike="noStrike">
                          <a:effectLst/>
                          <a:latin typeface="Arial" panose="020B0604020202020204" pitchFamily="34" charset="0"/>
                        </a:rPr>
                        <a:t>08/11/2018</a:t>
                      </a:r>
                    </a:p>
                  </a:txBody>
                  <a:tcPr marL="9525" marR="9525" marT="9525" marB="0" anchor="ctr"/>
                </a:tc>
                <a:tc>
                  <a:txBody>
                    <a:bodyPr/>
                    <a:lstStyle/>
                    <a:p>
                      <a:pPr algn="ctr" fontAlgn="ctr"/>
                      <a:r>
                        <a:rPr lang="es-ES" sz="650" b="0" i="0" u="none" strike="noStrike">
                          <a:effectLst/>
                          <a:latin typeface="Arial" panose="020B0604020202020204" pitchFamily="34" charset="0"/>
                        </a:rPr>
                        <a:t>20182230628251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20186000865442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20186000865482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650" b="0" i="0" u="none" strike="noStrike">
                          <a:effectLst/>
                          <a:latin typeface="Arial" panose="020B0604020202020204" pitchFamily="34" charset="0"/>
                        </a:rPr>
                        <a:t>OPEC CERTIFICADA DE SAN ANDRÉS</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20186000865502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pt-BR" sz="650" b="0" i="0" u="none" strike="noStrike">
                          <a:effectLst/>
                          <a:latin typeface="Arial" panose="020B0604020202020204" pitchFamily="34" charset="0"/>
                        </a:rPr>
                        <a:t>REVOCATORIA DIRECTA ART. 93 CPCA Res 20185000128195</a:t>
                      </a:r>
                    </a:p>
                  </a:txBody>
                  <a:tcPr marL="9525" marR="9525" marT="9525" marB="0" anchor="ctr"/>
                </a:tc>
                <a:tc>
                  <a:txBody>
                    <a:bodyPr/>
                    <a:lstStyle/>
                    <a:p>
                      <a:pPr algn="ctr" fontAlgn="ctr"/>
                      <a:r>
                        <a:rPr lang="es-ES" sz="650" b="0" i="0" u="none" strike="noStrike">
                          <a:effectLst/>
                          <a:latin typeface="Arial" panose="020B0604020202020204" pitchFamily="34" charset="0"/>
                        </a:rPr>
                        <a:t>01/11/2018</a:t>
                      </a:r>
                    </a:p>
                  </a:txBody>
                  <a:tcPr marL="9525" marR="9525" marT="9525" marB="0" anchor="ctr"/>
                </a:tc>
                <a:tc>
                  <a:txBody>
                    <a:bodyPr/>
                    <a:lstStyle/>
                    <a:p>
                      <a:pPr algn="ctr" fontAlgn="ctr"/>
                      <a:r>
                        <a:rPr lang="es-ES" sz="650" b="0" i="0" u="none" strike="noStrike">
                          <a:effectLst/>
                          <a:latin typeface="Arial" panose="020B0604020202020204" pitchFamily="34" charset="0"/>
                        </a:rPr>
                        <a:t>20185000617691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20186000865552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 CONVOCATORIA 327 2015 IDU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20186000865562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792015784"/>
      </p:ext>
    </p:extLst>
  </p:cSld>
  <p:clrMapOvr>
    <a:masterClrMapping/>
  </p:clrMapOvr>
  <p:timing>
    <p:tnLst>
      <p:par>
        <p:cTn id="1" dur="indefinite" restart="never" nodeType="tmRoot"/>
      </p:par>
    </p:tnLst>
  </p:timing>
</p:sld>
</file>

<file path=ppt/slides/slide74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744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20186000865572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20186000865612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20186000865622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OFICIO DE RESPUESTA SOLICITUD</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ES" sz="700" b="0" i="0" u="none" strike="noStrike">
                          <a:effectLst/>
                          <a:latin typeface="Arial" panose="020B0604020202020204" pitchFamily="34" charset="0"/>
                        </a:rPr>
                        <a:t>20182110590741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20186000865662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427-2016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20186000865672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 ORTEGA</a:t>
                      </a:r>
                    </a:p>
                  </a:txBody>
                  <a:tcPr marL="9525" marR="9525" marT="9525" marB="0" anchor="ctr"/>
                </a:tc>
                <a:tc>
                  <a:txBody>
                    <a:bodyPr/>
                    <a:lstStyle/>
                    <a:p>
                      <a:pPr algn="ctr" fontAlgn="ctr"/>
                      <a:r>
                        <a:rPr lang="it-IT" sz="700" b="0" i="0" u="none" strike="noStrike">
                          <a:effectLst/>
                          <a:latin typeface="Arial" panose="020B0604020202020204" pitchFamily="34" charset="0"/>
                        </a:rPr>
                        <a:t>SOLICITUD CONVOCATORIA 431-2016 DISTRITO CAPITAL </a:t>
                      </a:r>
                      <a:br>
                        <a:rPr lang="it-IT" sz="700" b="0" i="0" u="none" strike="noStrike">
                          <a:effectLst/>
                          <a:latin typeface="Arial" panose="020B0604020202020204" pitchFamily="34" charset="0"/>
                        </a:rPr>
                      </a:br>
                      <a:endParaRPr lang="it-IT"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20186000865702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427-2016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20186000865712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ESTADO CONVOCATORIA 433-16</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372929820"/>
      </p:ext>
    </p:extLst>
  </p:cSld>
  <p:clrMapOvr>
    <a:masterClrMapping/>
  </p:clrMapOvr>
  <p:timing>
    <p:tnLst>
      <p:par>
        <p:cTn id="1" dur="indefinite" restart="never" nodeType="tmRoot"/>
      </p:par>
    </p:tnLst>
  </p:timing>
</p:sld>
</file>

<file path=ppt/slides/slide74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745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612156353"/>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20186000865722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20186000865752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 CONVOCATORIA 436 DE 2017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20186000865762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 ORTEGA</a:t>
                      </a:r>
                    </a:p>
                  </a:txBody>
                  <a:tcPr marL="9525" marR="9525" marT="9525" marB="0" anchor="ctr"/>
                </a:tc>
                <a:tc>
                  <a:txBody>
                    <a:bodyPr/>
                    <a:lstStyle/>
                    <a:p>
                      <a:pPr algn="ctr" fontAlgn="ctr"/>
                      <a:r>
                        <a:rPr lang="es-CO" sz="650" b="0" i="0" u="none" strike="noStrike">
                          <a:effectLst/>
                          <a:latin typeface="Arial" panose="020B0604020202020204" pitchFamily="34" charset="0"/>
                        </a:rPr>
                        <a:t>RESPUESTA FUNCIÓN PÚBLICA RAD. 20182040263901 IRMA GIRALDO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29/10/2018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20182210609051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20186000865772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20186000865782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20186000865792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INFORMACIÓN RPCA</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20181700589981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20186000865822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REMISIÓN ADJUNTO OFICIO RADICADO SALIDA DEL DAFP 20182040252591</a:t>
                      </a:r>
                    </a:p>
                  </a:txBody>
                  <a:tcPr marL="9525" marR="9525" marT="9525" marB="0" anchor="ctr"/>
                </a:tc>
                <a:tc>
                  <a:txBody>
                    <a:bodyPr/>
                    <a:lstStyle/>
                    <a:p>
                      <a:pPr algn="ctr" fontAlgn="ctr"/>
                      <a:r>
                        <a:rPr lang="es-ES" sz="650" b="0" i="0" u="none" strike="noStrike">
                          <a:effectLst/>
                          <a:latin typeface="Arial" panose="020B0604020202020204" pitchFamily="34" charset="0"/>
                        </a:rPr>
                        <a:t>03/12/2018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20182020663221</a:t>
                      </a:r>
                    </a:p>
                  </a:txBody>
                  <a:tcPr marL="9525" marR="9525" marT="9525" marB="0" anchor="ctr"/>
                </a:tc>
              </a:tr>
            </a:tbl>
          </a:graphicData>
        </a:graphic>
      </p:graphicFrame>
    </p:spTree>
    <p:extLst>
      <p:ext uri="{BB962C8B-B14F-4D97-AF65-F5344CB8AC3E}">
        <p14:creationId xmlns:p14="http://schemas.microsoft.com/office/powerpoint/2010/main" val="2958747871"/>
      </p:ext>
    </p:extLst>
  </p:cSld>
  <p:clrMapOvr>
    <a:masterClrMapping/>
  </p:clrMapOvr>
  <p:timing>
    <p:tnLst>
      <p:par>
        <p:cTn id="1" dur="indefinite" restart="never" nodeType="tmRoot"/>
      </p:par>
    </p:tnLst>
  </p:timing>
</p:sld>
</file>

<file path=ppt/slides/slide74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746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20186000865832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it-IT" sz="700" b="0" i="0" u="none" strike="noStrike">
                          <a:effectLst/>
                          <a:latin typeface="Arial" panose="020B0604020202020204" pitchFamily="34" charset="0"/>
                        </a:rPr>
                        <a:t>SOLICITUD CONVOCATORIA 431-2016 DISTRITO CAPITAL </a:t>
                      </a:r>
                      <a:br>
                        <a:rPr lang="it-IT" sz="700" b="0" i="0" u="none" strike="noStrike">
                          <a:effectLst/>
                          <a:latin typeface="Arial" panose="020B0604020202020204" pitchFamily="34" charset="0"/>
                        </a:rPr>
                      </a:br>
                      <a:endParaRPr lang="it-IT"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20186000865852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20186000865862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20186000865872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20186000865882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 MARIA LUCIDIA RAMIREZ OSORIO </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ES" sz="700" b="0" i="0" u="none" strike="noStrike">
                          <a:effectLst/>
                          <a:latin typeface="Arial" panose="020B0604020202020204" pitchFamily="34" charset="0"/>
                        </a:rPr>
                        <a:t>20182020594091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20186000865892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20186000865912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INFORMACIÓN CONVOCATORIA 436 -SENA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070188100"/>
      </p:ext>
    </p:extLst>
  </p:cSld>
  <p:clrMapOvr>
    <a:masterClrMapping/>
  </p:clrMapOvr>
  <p:timing>
    <p:tnLst>
      <p:par>
        <p:cTn id="1" dur="indefinite" restart="never" nodeType="tmRoot"/>
      </p:par>
    </p:tnLst>
  </p:timing>
</p:sld>
</file>

<file path=ppt/slides/slide74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747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933466718"/>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20186000865932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20186000865972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20186000866002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REVOCATORIA DIRECTA - CONVOCATORIA 435 DE 2016 </a:t>
                      </a:r>
                    </a:p>
                  </a:txBody>
                  <a:tcPr marL="9525" marR="9525" marT="9525" marB="0" anchor="ctr"/>
                </a:tc>
                <a:tc>
                  <a:txBody>
                    <a:bodyPr/>
                    <a:lstStyle/>
                    <a:p>
                      <a:pPr algn="ctr" fontAlgn="ctr"/>
                      <a:r>
                        <a:rPr lang="es-ES" sz="650" b="0" i="0" u="none" strike="noStrike">
                          <a:effectLst/>
                          <a:latin typeface="Arial" panose="020B0604020202020204" pitchFamily="34" charset="0"/>
                        </a:rPr>
                        <a:t>06/11/2018</a:t>
                      </a:r>
                    </a:p>
                  </a:txBody>
                  <a:tcPr marL="9525" marR="9525" marT="9525" marB="0" anchor="ctr"/>
                </a:tc>
                <a:tc>
                  <a:txBody>
                    <a:bodyPr/>
                    <a:lstStyle/>
                    <a:p>
                      <a:pPr algn="ctr" fontAlgn="ctr"/>
                      <a:r>
                        <a:rPr lang="es-ES" sz="650" b="0" i="0" u="none" strike="noStrike">
                          <a:effectLst/>
                          <a:latin typeface="Arial" panose="020B0604020202020204" pitchFamily="34" charset="0"/>
                        </a:rPr>
                        <a:t>20182210620491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20186000866012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20186000866052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20186000866082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a:t>
                      </a:r>
                    </a:p>
                  </a:txBody>
                  <a:tcPr marL="9525" marR="9525" marT="9525" marB="0" anchor="ctr"/>
                </a:tc>
                <a:tc>
                  <a:txBody>
                    <a:bodyPr/>
                    <a:lstStyle/>
                    <a:p>
                      <a:pPr algn="ctr" fontAlgn="ctr"/>
                      <a:r>
                        <a:rPr lang="es-ES" sz="650" b="0" i="0" u="none" strike="noStrike">
                          <a:effectLst/>
                          <a:latin typeface="Arial" panose="020B0604020202020204" pitchFamily="34" charset="0"/>
                        </a:rPr>
                        <a:t>13/11/2018</a:t>
                      </a:r>
                    </a:p>
                  </a:txBody>
                  <a:tcPr marL="9525" marR="9525" marT="9525" marB="0" anchor="ctr"/>
                </a:tc>
                <a:tc>
                  <a:txBody>
                    <a:bodyPr/>
                    <a:lstStyle/>
                    <a:p>
                      <a:pPr algn="ctr" fontAlgn="ctr"/>
                      <a:r>
                        <a:rPr lang="es-ES" sz="650" b="0" i="0" u="none" strike="noStrike">
                          <a:effectLst/>
                          <a:latin typeface="Arial" panose="020B0604020202020204" pitchFamily="34" charset="0"/>
                        </a:rPr>
                        <a:t>20182010632481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20186000866092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74997474"/>
      </p:ext>
    </p:extLst>
  </p:cSld>
  <p:clrMapOvr>
    <a:masterClrMapping/>
  </p:clrMapOvr>
  <p:timing>
    <p:tnLst>
      <p:par>
        <p:cTn id="1" dur="indefinite" restart="never" nodeType="tmRoot"/>
      </p:par>
    </p:tnLst>
  </p:timing>
</p:sld>
</file>

<file path=ppt/slides/slide74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748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20186000866102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29/10/2018</a:t>
                      </a:r>
                    </a:p>
                  </a:txBody>
                  <a:tcPr marL="9525" marR="9525" marT="9525" marB="0" anchor="ctr"/>
                </a:tc>
                <a:tc>
                  <a:txBody>
                    <a:bodyPr/>
                    <a:lstStyle/>
                    <a:p>
                      <a:pPr algn="ctr" fontAlgn="ctr"/>
                      <a:r>
                        <a:rPr lang="es-ES" sz="700" b="0" i="0" u="none" strike="noStrike">
                          <a:effectLst/>
                          <a:latin typeface="Arial" panose="020B0604020202020204" pitchFamily="34" charset="0"/>
                        </a:rPr>
                        <a:t>20182020607911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20186000866112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 CONVOCATORIA 435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20186000866142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COMUNICACIÓN ACTO ADMINISTRATIVO 20182320131885 DE 2018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20186000866152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COMUNICACIÓN ACTO ADMINISTRATIVO 20182320131885 DE 2018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20186000866162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COMUNICACIÓN ACTO ADMINISTRATIVO 20182320131885 DE 2018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20186000866182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COMUNICACIÓN ACTO ADMINISTRATIVO 20182320131885 DE 2018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20186000866202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NOTIFICACIÓN DE NO AFECTACIÓN</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996022812"/>
      </p:ext>
    </p:extLst>
  </p:cSld>
  <p:clrMapOvr>
    <a:masterClrMapping/>
  </p:clrMapOvr>
  <p:timing>
    <p:tnLst>
      <p:par>
        <p:cTn id="1" dur="indefinite" restart="never" nodeType="tmRoot"/>
      </p:par>
    </p:tnLst>
  </p:timing>
</p:sld>
</file>

<file path=ppt/slides/slide74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749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20186000866212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20186000866222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20186000866242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COMISIÓN DE PERSONAL</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30/10/2018</a:t>
                      </a:r>
                    </a:p>
                  </a:txBody>
                  <a:tcPr marL="9525" marR="9525" marT="9525" marB="0" anchor="ctr"/>
                </a:tc>
                <a:tc>
                  <a:txBody>
                    <a:bodyPr/>
                    <a:lstStyle/>
                    <a:p>
                      <a:pPr algn="ctr" fontAlgn="ctr"/>
                      <a:r>
                        <a:rPr lang="es-ES" sz="700" b="0" i="0" u="none" strike="noStrike">
                          <a:effectLst/>
                          <a:latin typeface="Arial" panose="020B0604020202020204" pitchFamily="34" charset="0"/>
                        </a:rPr>
                        <a:t>20182020610311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20186000866262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APLICAICON CARGO 5596 RES 20182320131885</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20186000866292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435-2016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20186000866302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435-2016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20186000866322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 CARLOS ADOLFO BOLANO DUNCAN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105820894"/>
      </p:ext>
    </p:extLst>
  </p:cSld>
  <p:clrMapOvr>
    <a:masterClrMapping/>
  </p:clrMapOvr>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54632069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201810160021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201810160027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201810160028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201810160029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201810160030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201810160036</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75</a:t>
            </a:fld>
            <a:endParaRPr lang="es-CO"/>
          </a:p>
        </p:txBody>
      </p:sp>
    </p:spTree>
    <p:extLst>
      <p:ext uri="{BB962C8B-B14F-4D97-AF65-F5344CB8AC3E}">
        <p14:creationId xmlns:p14="http://schemas.microsoft.com/office/powerpoint/2010/main" val="2137110910"/>
      </p:ext>
    </p:extLst>
  </p:cSld>
  <p:clrMapOvr>
    <a:masterClrMapping/>
  </p:clrMapOvr>
  <p:timing>
    <p:tnLst>
      <p:par>
        <p:cTn id="1" dur="indefinite" restart="never" nodeType="tmRoot"/>
      </p:par>
    </p:tnLst>
  </p:timing>
</p:sld>
</file>

<file path=ppt/slides/slide75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750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790819570"/>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20186000866342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CERTIFICACION: INFORME PRELIMINAR DE EMPLEOS VACANTES - CONVOCATORIA 435 DE 2016</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20186000866362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RESPUESTA AL RADICADO 20186000747482</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06/11/2018</a:t>
                      </a:r>
                    </a:p>
                  </a:txBody>
                  <a:tcPr marL="9525" marR="9525" marT="9525" marB="0" anchor="ctr"/>
                </a:tc>
                <a:tc>
                  <a:txBody>
                    <a:bodyPr/>
                    <a:lstStyle/>
                    <a:p>
                      <a:pPr algn="ctr" fontAlgn="ctr"/>
                      <a:r>
                        <a:rPr lang="es-ES" sz="650" b="0" i="0" u="none" strike="noStrike">
                          <a:effectLst/>
                          <a:latin typeface="Arial" panose="020B0604020202020204" pitchFamily="34" charset="0"/>
                        </a:rPr>
                        <a:t>20182210621131</a:t>
                      </a:r>
                    </a:p>
                  </a:txBody>
                  <a:tcPr marL="9525" marR="9525" marT="9525" marB="0" anchor="ctr"/>
                </a:tc>
              </a:tr>
              <a:tr h="642680">
                <a:tc>
                  <a:txBody>
                    <a:bodyPr/>
                    <a:lstStyle/>
                    <a:p>
                      <a:pPr algn="ctr" fontAlgn="b"/>
                      <a:r>
                        <a:rPr lang="es-ES" sz="650" b="0" i="0" u="none" strike="noStrike">
                          <a:effectLst/>
                          <a:latin typeface="Arial" panose="020B0604020202020204" pitchFamily="34" charset="0"/>
                        </a:rPr>
                        <a:t>20186000866382</a:t>
                      </a:r>
                    </a:p>
                  </a:txBody>
                  <a:tcPr marL="9525" marR="9525" marT="9525" marB="0" anchor="ctr"/>
                </a:tc>
                <a:tc>
                  <a:txBody>
                    <a:bodyPr/>
                    <a:lstStyle/>
                    <a:p>
                      <a:pPr algn="ctr" fontAlgn="b"/>
                      <a:r>
                        <a:rPr lang="es-ES" sz="650" b="0" i="0" u="none" strike="noStrike">
                          <a:effectLst/>
                          <a:latin typeface="Arial" panose="020B0604020202020204" pitchFamily="34" charset="0"/>
                        </a:rPr>
                        <a:t>16/10/2018</a:t>
                      </a:r>
                    </a:p>
                  </a:txBody>
                  <a:tcPr marL="9525" marR="9525" marT="9525" marB="0" anchor="ctr"/>
                </a:tc>
                <a:tc>
                  <a:txBody>
                    <a:bodyPr/>
                    <a:lstStyle/>
                    <a:p>
                      <a:pPr algn="ctr" fontAlgn="b"/>
                      <a:r>
                        <a:rPr lang="es-ES" sz="650" b="0" i="0" u="none" strike="noStrike">
                          <a:effectLst/>
                          <a:latin typeface="Arial" panose="020B0604020202020204" pitchFamily="34" charset="0"/>
                        </a:rPr>
                        <a:t>CONCEPTOS</a:t>
                      </a:r>
                    </a:p>
                  </a:txBody>
                  <a:tcPr marL="9525" marR="9525" marT="9525" marB="0" anchor="ctr"/>
                </a:tc>
                <a:tc>
                  <a:txBody>
                    <a:bodyPr/>
                    <a:lstStyle/>
                    <a:p>
                      <a:pPr algn="ctr" fontAlgn="b"/>
                      <a:r>
                        <a:rPr lang="es-ES" sz="650" b="0" i="0" u="none" strike="noStrike">
                          <a:effectLst/>
                          <a:latin typeface="Arial" panose="020B0604020202020204" pitchFamily="34" charset="0"/>
                        </a:rPr>
                        <a:t>30</a:t>
                      </a:r>
                    </a:p>
                  </a:txBody>
                  <a:tcPr marL="9525" marR="9525" marT="9525" marB="0" anchor="ctr"/>
                </a:tc>
                <a:tc>
                  <a:txBody>
                    <a:bodyPr/>
                    <a:lstStyle/>
                    <a:p>
                      <a:pPr algn="ctr" fontAlgn="b"/>
                      <a:r>
                        <a:rPr lang="es-CO" sz="650" b="0" i="0" u="none" strike="noStrike" dirty="0">
                          <a:effectLst/>
                          <a:latin typeface="Arial" panose="020B0604020202020204" pitchFamily="34" charset="0"/>
                        </a:rPr>
                        <a:t>GRUPO DE ATENCIÓN AL CIUDADANO</a:t>
                      </a:r>
                    </a:p>
                  </a:txBody>
                  <a:tcPr marL="9525" marR="9525" marT="9525" marB="0" anchor="ctr"/>
                </a:tc>
                <a:tc>
                  <a:txBody>
                    <a:bodyPr/>
                    <a:lstStyle/>
                    <a:p>
                      <a:pPr algn="ctr" fontAlgn="b"/>
                      <a:r>
                        <a:rPr lang="es-CO" sz="650" b="0" i="0" u="none" strike="noStrike">
                          <a:effectLst/>
                          <a:latin typeface="Arial" panose="020B0604020202020204" pitchFamily="34" charset="0"/>
                        </a:rPr>
                        <a:t>RESPUESTA CIUDADANA 8-2018-060125 A RESPUESTA SOLICITUD NO. 1-2018-023435</a:t>
                      </a:r>
                    </a:p>
                  </a:txBody>
                  <a:tcPr marL="9525" marR="9525" marT="9525" marB="0" anchor="ctr"/>
                </a:tc>
                <a:tc>
                  <a:txBody>
                    <a:bodyPr/>
                    <a:lstStyle/>
                    <a:p>
                      <a:pPr algn="ctr" fontAlgn="b"/>
                      <a:r>
                        <a:rPr lang="es-ES" sz="650" b="0" i="0" u="none" strike="noStrike">
                          <a:effectLst/>
                          <a:latin typeface="Arial" panose="020B0604020202020204" pitchFamily="34" charset="0"/>
                        </a:rPr>
                        <a:t> </a:t>
                      </a:r>
                    </a:p>
                  </a:txBody>
                  <a:tcPr marL="9525" marR="9525" marT="9525" marB="0" anchor="ctr"/>
                </a:tc>
                <a:tc>
                  <a:txBody>
                    <a:bodyPr/>
                    <a:lstStyle/>
                    <a:p>
                      <a:pPr algn="ctr" fontAlgn="b"/>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20186000866392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RESPUESTA A PETICION RADICADO N. 20182220552341 DEL 1 DE OCTUBRE DE 2018</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20186000866402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COMUNICACIÓN ACTO ADMINISTRATIVO 20182320131885 DE 2018</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20186000866472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NOMBRAMIENTO EN PERIODO DE PRUEBA DENTRO DE LA LISTA DE ELEGIBLES - CONVOCATORIA 128 DE 2009</a:t>
                      </a:r>
                    </a:p>
                  </a:txBody>
                  <a:tcPr marL="9525" marR="9525" marT="9525" marB="0" anchor="ctr"/>
                </a:tc>
                <a:tc>
                  <a:txBody>
                    <a:bodyPr/>
                    <a:lstStyle/>
                    <a:p>
                      <a:pPr algn="ctr" fontAlgn="ctr"/>
                      <a:r>
                        <a:rPr lang="es-ES" sz="650" b="0" i="0" u="none" strike="noStrike">
                          <a:effectLst/>
                          <a:latin typeface="Arial" panose="020B0604020202020204" pitchFamily="34" charset="0"/>
                        </a:rPr>
                        <a:t>19/12/2018</a:t>
                      </a:r>
                    </a:p>
                  </a:txBody>
                  <a:tcPr marL="9525" marR="9525" marT="9525" marB="0" anchor="ctr"/>
                </a:tc>
                <a:tc>
                  <a:txBody>
                    <a:bodyPr/>
                    <a:lstStyle/>
                    <a:p>
                      <a:pPr algn="ctr" fontAlgn="ctr"/>
                      <a:r>
                        <a:rPr lang="es-ES" sz="650" b="0" i="0" u="none" strike="noStrike">
                          <a:effectLst/>
                          <a:latin typeface="Arial" panose="020B0604020202020204" pitchFamily="34" charset="0"/>
                        </a:rPr>
                        <a:t>20181020684511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20186000866502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030497872"/>
      </p:ext>
    </p:extLst>
  </p:cSld>
  <p:clrMapOvr>
    <a:masterClrMapping/>
  </p:clrMapOvr>
  <p:timing>
    <p:tnLst>
      <p:par>
        <p:cTn id="1" dur="indefinite" restart="never" nodeType="tmRoot"/>
      </p:par>
    </p:tnLst>
  </p:timing>
</p:sld>
</file>

<file path=ppt/slides/slide75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751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139642022"/>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20186000866522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20186000866552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23/10/2018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20182230597441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20186000866572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INFORMACIÓN CONVOCATORIA 436 -SENA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20186000866592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20186000866612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20186000866632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20186000866652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614166477"/>
      </p:ext>
    </p:extLst>
  </p:cSld>
  <p:clrMapOvr>
    <a:masterClrMapping/>
  </p:clrMapOvr>
  <p:timing>
    <p:tnLst>
      <p:par>
        <p:cTn id="1" dur="indefinite" restart="never" nodeType="tmRoot"/>
      </p:par>
    </p:tnLst>
  </p:timing>
</p:sld>
</file>

<file path=ppt/slides/slide75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752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61123678"/>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20186000866662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20186000866682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20186000866692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20186000866702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SUSPENSION DE CONTRATO N° 038 DE 2018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20186000866712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20186000866722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20186000866732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986404466"/>
      </p:ext>
    </p:extLst>
  </p:cSld>
  <p:clrMapOvr>
    <a:masterClrMapping/>
  </p:clrMapOvr>
  <p:timing>
    <p:tnLst>
      <p:par>
        <p:cTn id="1" dur="indefinite" restart="never" nodeType="tmRoot"/>
      </p:par>
    </p:tnLst>
  </p:timing>
</p:sld>
</file>

<file path=ppt/slides/slide75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753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052197836"/>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20186000866752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20182210591241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20186000866762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20186000866792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20186000866922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CASO LUZ FRANCINY LOPEZ</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20186000867032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RESOLUCION CNSC N. 20182000048135 DEL 15 DE MAYO DE 2018</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20186000867092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20186000867102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038954824"/>
      </p:ext>
    </p:extLst>
  </p:cSld>
  <p:clrMapOvr>
    <a:masterClrMapping/>
  </p:clrMapOvr>
  <p:timing>
    <p:tnLst>
      <p:par>
        <p:cTn id="1" dur="indefinite" restart="never" nodeType="tmRoot"/>
      </p:par>
    </p:tnLst>
  </p:timing>
</p:sld>
</file>

<file path=ppt/slides/slide75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754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92573387"/>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20186000867112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NUMERO DE CEDULA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20186000867122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NUMERO DE CEDULA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20186000867132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NUMERO DE CEDULA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20186000867142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20186000867152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20186000867172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20186000867182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179896054"/>
      </p:ext>
    </p:extLst>
  </p:cSld>
  <p:clrMapOvr>
    <a:masterClrMapping/>
  </p:clrMapOvr>
  <p:timing>
    <p:tnLst>
      <p:par>
        <p:cTn id="1" dur="indefinite" restart="never" nodeType="tmRoot"/>
      </p:par>
    </p:tnLst>
  </p:timing>
</p:sld>
</file>

<file path=ppt/slides/slide75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755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170431330"/>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20186000867192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20186000867212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20186000867222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20186000867232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20186000867242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20186000867252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7 -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20186000867262</a:t>
                      </a:r>
                    </a:p>
                  </a:txBody>
                  <a:tcPr marL="9525" marR="9525" marT="9525" marB="0" anchor="ctr"/>
                </a:tc>
                <a:tc>
                  <a:txBody>
                    <a:bodyPr/>
                    <a:lstStyle/>
                    <a:p>
                      <a:pPr algn="ctr" fontAlgn="ctr"/>
                      <a:r>
                        <a:rPr lang="es-ES" sz="650" b="0" i="0" u="none" strike="noStrike">
                          <a:effectLst/>
                          <a:latin typeface="Arial" panose="020B0604020202020204" pitchFamily="34" charset="0"/>
                        </a:rPr>
                        <a:t>16/10/2018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INFORMACIÓN CONVOCATORIA 436 -SENA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224558751"/>
      </p:ext>
    </p:extLst>
  </p:cSld>
  <p:clrMapOvr>
    <a:masterClrMapping/>
  </p:clrMapOvr>
  <p:timing>
    <p:tnLst>
      <p:par>
        <p:cTn id="1" dur="indefinite" restart="never" nodeType="tmRoot"/>
      </p:par>
    </p:tnLst>
  </p:timing>
</p:sld>
</file>

<file path=ppt/slides/slide75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756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20186000867282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20186000867292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INFORMACIÓN CONVOCATORIA 436 -SENA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20186000867302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DIRECCIÓN DE APOYO CORPORATIVO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20186000867312</a:t>
                      </a:r>
                    </a:p>
                  </a:txBody>
                  <a:tcPr marL="9525" marR="9525" marT="9525" marB="0" anchor="ctr"/>
                </a:tc>
                <a:tc>
                  <a:txBody>
                    <a:bodyPr/>
                    <a:lstStyle/>
                    <a:p>
                      <a:pPr algn="ctr" fontAlgn="ctr"/>
                      <a:r>
                        <a:rPr lang="es-ES" sz="700" b="0" i="0" u="none" strike="noStrike">
                          <a:effectLst/>
                          <a:latin typeface="Arial" panose="020B0604020202020204" pitchFamily="34" charset="0"/>
                        </a:rPr>
                        <a:t>16/10/2018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DIRECCIÓN DE APOYO CORPORATIVO</a:t>
                      </a:r>
                    </a:p>
                  </a:txBody>
                  <a:tcPr marL="9525" marR="9525" marT="9525" marB="0" anchor="ctr"/>
                </a:tc>
                <a:tc>
                  <a:txBody>
                    <a:bodyPr/>
                    <a:lstStyle/>
                    <a:p>
                      <a:pPr algn="ctr" fontAlgn="ctr"/>
                      <a:r>
                        <a:rPr lang="es-CO" sz="700" b="0" i="0" u="none" strike="noStrike">
                          <a:effectLst/>
                          <a:latin typeface="Arial" panose="020B0604020202020204" pitchFamily="34" charset="0"/>
                        </a:rPr>
                        <a:t>RESPUESTA A COMUNICACION CON RADICADO N° 2018222055218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20186000867362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TERRITORIAL</a:t>
                      </a:r>
                    </a:p>
                  </a:txBody>
                  <a:tcPr marL="9525" marR="9525" marT="9525" marB="0" anchor="ctr"/>
                </a:tc>
                <a:tc>
                  <a:txBody>
                    <a:bodyPr/>
                    <a:lstStyle/>
                    <a:p>
                      <a:pPr algn="ctr" fontAlgn="ctr"/>
                      <a:r>
                        <a:rPr lang="es-ES" sz="700" b="0" i="0" u="none" strike="noStrike">
                          <a:effectLst/>
                          <a:latin typeface="Arial" panose="020B0604020202020204" pitchFamily="34" charset="0"/>
                        </a:rPr>
                        <a:t>02/11/2018</a:t>
                      </a:r>
                    </a:p>
                  </a:txBody>
                  <a:tcPr marL="9525" marR="9525" marT="9525" marB="0" anchor="ctr"/>
                </a:tc>
                <a:tc>
                  <a:txBody>
                    <a:bodyPr/>
                    <a:lstStyle/>
                    <a:p>
                      <a:pPr algn="ctr" fontAlgn="ctr"/>
                      <a:r>
                        <a:rPr lang="es-ES" sz="700" b="0" i="0" u="none" strike="noStrike">
                          <a:effectLst/>
                          <a:latin typeface="Arial" panose="020B0604020202020204" pitchFamily="34" charset="0"/>
                        </a:rPr>
                        <a:t>20182230617851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20186000867372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700" b="0" i="0" u="none" strike="noStrike">
                          <a:effectLst/>
                          <a:latin typeface="Arial" panose="020B0604020202020204" pitchFamily="34" charset="0"/>
                        </a:rPr>
                        <a:t>SOLICITUD INFORMACION CONVOCATORIA  INPEC</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03/12/2018</a:t>
                      </a:r>
                    </a:p>
                  </a:txBody>
                  <a:tcPr marL="9525" marR="9525" marT="9525" marB="0" anchor="ctr"/>
                </a:tc>
                <a:tc>
                  <a:txBody>
                    <a:bodyPr/>
                    <a:lstStyle/>
                    <a:p>
                      <a:pPr algn="ctr" fontAlgn="ctr"/>
                      <a:r>
                        <a:rPr lang="es-ES" sz="700" b="0" i="0" u="none" strike="noStrike">
                          <a:effectLst/>
                          <a:latin typeface="Arial" panose="020B0604020202020204" pitchFamily="34" charset="0"/>
                        </a:rPr>
                        <a:t>20182120663021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20186000867382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433-2016 ICBF</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659371398"/>
      </p:ext>
    </p:extLst>
  </p:cSld>
  <p:clrMapOvr>
    <a:masterClrMapping/>
  </p:clrMapOvr>
  <p:timing>
    <p:tnLst>
      <p:par>
        <p:cTn id="1" dur="indefinite" restart="never" nodeType="tmRoot"/>
      </p:par>
    </p:tnLst>
  </p:timing>
</p:sld>
</file>

<file path=ppt/slides/slide75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757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20186000867392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20186000867402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7 -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DOCENTE</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20186000867412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20186000867432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TERRITORIAL</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24/10/2018</a:t>
                      </a:r>
                    </a:p>
                  </a:txBody>
                  <a:tcPr marL="9525" marR="9525" marT="9525" marB="0" anchor="ctr"/>
                </a:tc>
                <a:tc>
                  <a:txBody>
                    <a:bodyPr/>
                    <a:lstStyle/>
                    <a:p>
                      <a:pPr algn="ctr" fontAlgn="ctr"/>
                      <a:r>
                        <a:rPr lang="es-ES" sz="700" b="0" i="0" u="none" strike="noStrike">
                          <a:effectLst/>
                          <a:latin typeface="Arial" panose="020B0604020202020204" pitchFamily="34" charset="0"/>
                        </a:rPr>
                        <a:t>20182230600161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20186000867472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COMUNICACIÓN ACTO ADMINISTRATIVO 20182320131885 DE 2018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20186000867512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REMITE INFORMACION PARA AFILIADOS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20186000867532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ATENDER  PAZ Y SALVO CON LA ENTIDAD</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110275022"/>
      </p:ext>
    </p:extLst>
  </p:cSld>
  <p:clrMapOvr>
    <a:masterClrMapping/>
  </p:clrMapOvr>
  <p:timing>
    <p:tnLst>
      <p:par>
        <p:cTn id="1" dur="indefinite" restart="never" nodeType="tmRoot"/>
      </p:par>
    </p:tnLst>
  </p:timing>
</p:sld>
</file>

<file path=ppt/slides/slide75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758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20186000867592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NOTIFICACIÓN ESTADO 54 ORAL</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20186000867622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 ORTEGA</a:t>
                      </a:r>
                    </a:p>
                  </a:txBody>
                  <a:tcPr marL="9525" marR="9525" marT="9525" marB="0" anchor="ctr"/>
                </a:tc>
                <a:tc>
                  <a:txBody>
                    <a:bodyPr/>
                    <a:lstStyle/>
                    <a:p>
                      <a:pPr algn="ctr" fontAlgn="ctr"/>
                      <a:r>
                        <a:rPr lang="es-ES" sz="700" b="0" i="0" u="none" strike="noStrike">
                          <a:effectLst/>
                          <a:latin typeface="Arial" panose="020B0604020202020204" pitchFamily="34" charset="0"/>
                        </a:rPr>
                        <a:t>REQUERIMIENTO JUDICIAL </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ES" sz="700" b="0" i="0" u="none" strike="noStrike">
                          <a:effectLst/>
                          <a:latin typeface="Arial" panose="020B0604020202020204" pitchFamily="34" charset="0"/>
                        </a:rPr>
                        <a:t>20181700593131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20186000867712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SOLICITUD CONCEPTO - CONVOCATORIA 433 DE 2016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20186000867892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PRESIDENCIA</a:t>
                      </a:r>
                    </a:p>
                  </a:txBody>
                  <a:tcPr marL="9525" marR="9525" marT="9525" marB="0" anchor="ctr"/>
                </a:tc>
                <a:tc>
                  <a:txBody>
                    <a:bodyPr/>
                    <a:lstStyle/>
                    <a:p>
                      <a:pPr algn="ctr" fontAlgn="ctr"/>
                      <a:r>
                        <a:rPr lang="es-ES" sz="700" b="0" i="0" u="none" strike="noStrike">
                          <a:effectLst/>
                          <a:latin typeface="Arial" panose="020B0604020202020204" pitchFamily="34" charset="0"/>
                        </a:rPr>
                        <a:t> NOTIFICACION ESTADO Nº 82</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20186000868042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DIRECCIÓN DE APOYO CORPORATIVO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SOBRE APLICACION DE LA SENTENCIA SU-011 DE 2018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20186000868092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REMISION POR COMPETENCIA - DERECHO DE PETICION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20186000868112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AUTORIZACION USO DEL BANCO NACIONAL DE LISTA DE ELEGIBLES </a:t>
                      </a:r>
                    </a:p>
                  </a:txBody>
                  <a:tcPr marL="9525" marR="9525" marT="9525" marB="0" anchor="ctr"/>
                </a:tc>
                <a:tc>
                  <a:txBody>
                    <a:bodyPr/>
                    <a:lstStyle/>
                    <a:p>
                      <a:pPr algn="ctr" fontAlgn="ctr"/>
                      <a:r>
                        <a:rPr lang="es-ES" sz="700" b="0" i="0" u="none" strike="noStrike">
                          <a:effectLst/>
                          <a:latin typeface="Arial" panose="020B0604020202020204" pitchFamily="34" charset="0"/>
                        </a:rPr>
                        <a:t>26/11/2018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20181020651921</a:t>
                      </a:r>
                    </a:p>
                  </a:txBody>
                  <a:tcPr marL="9525" marR="9525" marT="9525" marB="0" anchor="ctr"/>
                </a:tc>
              </a:tr>
            </a:tbl>
          </a:graphicData>
        </a:graphic>
      </p:graphicFrame>
    </p:spTree>
    <p:extLst>
      <p:ext uri="{BB962C8B-B14F-4D97-AF65-F5344CB8AC3E}">
        <p14:creationId xmlns:p14="http://schemas.microsoft.com/office/powerpoint/2010/main" val="3891261286"/>
      </p:ext>
    </p:extLst>
  </p:cSld>
  <p:clrMapOvr>
    <a:masterClrMapping/>
  </p:clrMapOvr>
  <p:timing>
    <p:tnLst>
      <p:par>
        <p:cTn id="1" dur="indefinite" restart="never" nodeType="tmRoot"/>
      </p:par>
    </p:tnLst>
  </p:timing>
</p:sld>
</file>

<file path=ppt/slides/slide75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759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20186000868142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700" b="0" i="0" u="none" strike="noStrike">
                          <a:effectLst/>
                          <a:latin typeface="Arial" panose="020B0604020202020204" pitchFamily="34" charset="0"/>
                        </a:rPr>
                        <a:t>TRASLADO POR COMPETENCIA - CONVOCATORIA 437 DE 2017</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20186000868472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700" b="0" i="0" u="none" strike="noStrike">
                          <a:effectLst/>
                          <a:latin typeface="Arial" panose="020B0604020202020204" pitchFamily="34" charset="0"/>
                        </a:rPr>
                        <a:t>TRASLADO RADICADO N° 18-263245</a:t>
                      </a:r>
                    </a:p>
                  </a:txBody>
                  <a:tcPr marL="9525" marR="9525" marT="9525" marB="0" anchor="ctr"/>
                </a:tc>
                <a:tc>
                  <a:txBody>
                    <a:bodyPr/>
                    <a:lstStyle/>
                    <a:p>
                      <a:pPr algn="ctr" fontAlgn="ctr"/>
                      <a:r>
                        <a:rPr lang="es-ES" sz="700" b="0" i="0" u="none" strike="noStrike">
                          <a:effectLst/>
                          <a:latin typeface="Arial" panose="020B0604020202020204" pitchFamily="34" charset="0"/>
                        </a:rPr>
                        <a:t>25/10/2018</a:t>
                      </a:r>
                    </a:p>
                  </a:txBody>
                  <a:tcPr marL="9525" marR="9525" marT="9525" marB="0" anchor="ctr"/>
                </a:tc>
                <a:tc>
                  <a:txBody>
                    <a:bodyPr/>
                    <a:lstStyle/>
                    <a:p>
                      <a:pPr algn="ctr" fontAlgn="ctr"/>
                      <a:r>
                        <a:rPr lang="es-ES" sz="700" b="0" i="0" u="none" strike="noStrike">
                          <a:effectLst/>
                          <a:latin typeface="Arial" panose="020B0604020202020204" pitchFamily="34" charset="0"/>
                        </a:rPr>
                        <a:t>20182110604381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20186000868512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QUEJA CONVOCATORIA 434 DE 2016 - GLADYS TERESA CARRERO TARAZONA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20186000868552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QUEJA - CONVOCATORIA 434 DE 2016 - JAIME ENRIQUE GUTIERREZ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20186000868562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26/10/2018</a:t>
                      </a:r>
                    </a:p>
                  </a:txBody>
                  <a:tcPr marL="9525" marR="9525" marT="9525" marB="0" anchor="ctr"/>
                </a:tc>
                <a:tc>
                  <a:txBody>
                    <a:bodyPr/>
                    <a:lstStyle/>
                    <a:p>
                      <a:pPr algn="ctr" fontAlgn="ctr"/>
                      <a:r>
                        <a:rPr lang="es-ES" sz="700" b="0" i="0" u="none" strike="noStrike">
                          <a:effectLst/>
                          <a:latin typeface="Arial" panose="020B0604020202020204" pitchFamily="34" charset="0"/>
                        </a:rPr>
                        <a:t>20182020606431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20186000868572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INFORMACION DESIGNACION JEFE DE CONTROL INTERNO</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ES" sz="700" b="0" i="0" u="none" strike="noStrike">
                          <a:effectLst/>
                          <a:latin typeface="Arial" panose="020B0604020202020204" pitchFamily="34" charset="0"/>
                        </a:rPr>
                        <a:t>20183200590431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20186000868622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150175386"/>
      </p:ext>
    </p:extLst>
  </p:cSld>
  <p:clrMapOvr>
    <a:masterClrMapping/>
  </p:clrMapOvr>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51391647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201810160037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201810160043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201810160044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201810160045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201810160046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201810160052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76</a:t>
            </a:fld>
            <a:endParaRPr lang="es-CO"/>
          </a:p>
        </p:txBody>
      </p:sp>
    </p:spTree>
    <p:extLst>
      <p:ext uri="{BB962C8B-B14F-4D97-AF65-F5344CB8AC3E}">
        <p14:creationId xmlns:p14="http://schemas.microsoft.com/office/powerpoint/2010/main" val="4222037832"/>
      </p:ext>
    </p:extLst>
  </p:cSld>
  <p:clrMapOvr>
    <a:masterClrMapping/>
  </p:clrMapOvr>
  <p:timing>
    <p:tnLst>
      <p:par>
        <p:cTn id="1" dur="indefinite" restart="never" nodeType="tmRoot"/>
      </p:par>
    </p:tnLst>
  </p:timing>
</p:sld>
</file>

<file path=ppt/slides/slide76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760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20186000868632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ENTREGA DE DOCUMENTOS FACTURA MES DE OCTUBRE</a:t>
                      </a:r>
                    </a:p>
                  </a:txBody>
                  <a:tcPr marL="9525" marR="9525" marT="9525" marB="0" anchor="ctr"/>
                </a:tc>
                <a:tc>
                  <a:txBody>
                    <a:bodyPr/>
                    <a:lstStyle/>
                    <a:p>
                      <a:pPr algn="ctr" fontAlgn="ctr"/>
                      <a:r>
                        <a:rPr lang="es-ES" sz="700" b="0" i="0" u="none" strike="noStrike">
                          <a:effectLst/>
                          <a:latin typeface="Arial" panose="020B0604020202020204" pitchFamily="34" charset="0"/>
                        </a:rPr>
                        <a:t>27/11/2018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20186000868672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pt-BR" sz="700" b="0" i="0" u="none" strike="noStrike">
                          <a:effectLst/>
                          <a:latin typeface="Arial" panose="020B0604020202020204" pitchFamily="34" charset="0"/>
                        </a:rPr>
                        <a:t>QUEJA CONVOCATORIA 434 DE 2016 - JOSEFINA QUINTERO DE MOLANO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20186000868692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QUEJA CONVOCATORIA 434 DE 2016 - MANUEL SOLANO RIOS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20186000868732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CUMPLIMIENTO DE SENTENCIA SU - 377 DE 2014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20186000868842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REQUERIMIENTO JUDICIAL</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ES" sz="700" b="0" i="0" u="none" strike="noStrike">
                          <a:effectLst/>
                          <a:latin typeface="Arial" panose="020B0604020202020204" pitchFamily="34" charset="0"/>
                        </a:rPr>
                        <a:t>20181700593211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20186000868922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ADMITE ACCION DE TUTELA</a:t>
                      </a:r>
                      <a:br>
                        <a:rPr lang="es-CO" sz="700" b="0" i="0" u="none" strike="noStrike">
                          <a:effectLst/>
                          <a:latin typeface="Arial" panose="020B0604020202020204" pitchFamily="34" charset="0"/>
                        </a:rPr>
                      </a:br>
                      <a:r>
                        <a:rPr lang="es-CO" sz="700" b="0" i="0" u="none" strike="noStrike">
                          <a:effectLst/>
                          <a:latin typeface="Arial" panose="020B0604020202020204" pitchFamily="34" charset="0"/>
                        </a:rPr>
                        <a:t>EXPEDIENTE N. 201810067</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20186000868932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JUZGADO 01 ADMINISTRATIVO - SECCIONAL MANIZALES-SANDRA YULIETH CASTAÑO GUERRERO-2018-00218-00</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434057404"/>
      </p:ext>
    </p:extLst>
  </p:cSld>
  <p:clrMapOvr>
    <a:masterClrMapping/>
  </p:clrMapOvr>
  <p:timing>
    <p:tnLst>
      <p:par>
        <p:cTn id="1" dur="indefinite" restart="never" nodeType="tmRoot"/>
      </p:par>
    </p:tnLst>
  </p:timing>
</p:sld>
</file>

<file path=ppt/slides/slide76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761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431837369"/>
              </p:ext>
            </p:extLst>
          </p:nvPr>
        </p:nvGraphicFramePr>
        <p:xfrm>
          <a:off x="539552" y="1268761"/>
          <a:ext cx="8208913" cy="486000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20186000869272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JUZGADO 20 ADMINISTRATIVO SECCION SEGUNDA - SECCIONAL BOGOTA- CONCEDE NO ORDENA A LA CNSC-MARISOL MERCADO-2018-00401 -CLAUDIA CONSTANZA RODRIGUEZ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20186000869282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438-506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20186000869302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pt-BR" sz="650" b="0" i="0" u="none" strike="noStrike">
                          <a:effectLst/>
                          <a:latin typeface="Arial" panose="020B0604020202020204" pitchFamily="34" charset="0"/>
                        </a:rPr>
                        <a:t>TRIBUANAL SUPERIOR DE ANTIOQUIA SALA CIVIL DE FAMILIA - TUTELA 2018-00226 (1933) - MARIA ISABEL SIERRA ESCOBAR</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20186000869322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MARISOL MERCADO - NIEGA ACCION CONSTITUCIONAL - 2018 16/10/2018 -  ASMARTHA YOVANNA SIERRA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20186000869342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JUZGADO 01 PENAL CIRCUITO - RIOSUCIO - SECCIONAL MANIZALES-DIANA PAOLA ROJAS NIEGA ACCION CONSTITUCIONAL 2018 16-10-2018-BERTHA PATRICIA ALVAREZ DELGADO</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20186000869372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20186000869382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471428170"/>
      </p:ext>
    </p:extLst>
  </p:cSld>
  <p:clrMapOvr>
    <a:masterClrMapping/>
  </p:clrMapOvr>
  <p:timing>
    <p:tnLst>
      <p:par>
        <p:cTn id="1" dur="indefinite" restart="never" nodeType="tmRoot"/>
      </p:par>
    </p:tnLst>
  </p:timing>
</p:sld>
</file>

<file path=ppt/slides/slide76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762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20186000869392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20186000869402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DRA. CARDOSO</a:t>
                      </a:r>
                    </a:p>
                  </a:txBody>
                  <a:tcPr marL="9525" marR="9525" marT="9525" marB="0" anchor="ctr"/>
                </a:tc>
                <a:tc>
                  <a:txBody>
                    <a:bodyPr/>
                    <a:lstStyle/>
                    <a:p>
                      <a:pPr algn="ctr" fontAlgn="ctr"/>
                      <a:r>
                        <a:rPr lang="es-CO" sz="700" b="0" i="0" u="none" strike="noStrike">
                          <a:effectLst/>
                          <a:latin typeface="Arial" panose="020B0604020202020204" pitchFamily="34" charset="0"/>
                        </a:rPr>
                        <a:t>CONFIRMA FALLO DE PRIMERA INSTANCIA - 16/10/2018 - DIANA PAOLA ROJAS - JOHAN SEBASTIAN GUERRERO BENAVIDES</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20186000869442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20186000869462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20186000869472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20186000869502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20186000869512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41720074"/>
      </p:ext>
    </p:extLst>
  </p:cSld>
  <p:clrMapOvr>
    <a:masterClrMapping/>
  </p:clrMapOvr>
  <p:timing>
    <p:tnLst>
      <p:par>
        <p:cTn id="1" dur="indefinite" restart="never" nodeType="tmRoot"/>
      </p:par>
    </p:tnLst>
  </p:timing>
</p:sld>
</file>

<file path=ppt/slides/slide76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763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20186000869532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20186000869572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20186000869582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20186000869632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DECRETA NULIDAD 2018 16/10/2018 - DIANA PAOLA ROJAS - MARIA ISABEL SIERRA ESCOBAR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20186000869652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700" b="0" i="0" u="none" strike="noStrike">
                          <a:effectLst/>
                          <a:latin typeface="Arial" panose="020B0604020202020204" pitchFamily="34" charset="0"/>
                        </a:rPr>
                        <a:t>REMISION DOCUMENTOS HOJA DE VIDA - RECURSO DE APELACION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20186000869662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20186000869682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700" b="0" i="0" u="none" strike="noStrike">
                          <a:effectLst/>
                          <a:latin typeface="Arial" panose="020B0604020202020204" pitchFamily="34" charset="0"/>
                        </a:rPr>
                        <a:t>SOLICITUD CAMBIO DE CORREO ELECTRONICO</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20182210590791</a:t>
                      </a:r>
                    </a:p>
                  </a:txBody>
                  <a:tcPr marL="9525" marR="9525" marT="9525" marB="0" anchor="ctr"/>
                </a:tc>
              </a:tr>
            </a:tbl>
          </a:graphicData>
        </a:graphic>
      </p:graphicFrame>
    </p:spTree>
    <p:extLst>
      <p:ext uri="{BB962C8B-B14F-4D97-AF65-F5344CB8AC3E}">
        <p14:creationId xmlns:p14="http://schemas.microsoft.com/office/powerpoint/2010/main" val="2772949478"/>
      </p:ext>
    </p:extLst>
  </p:cSld>
  <p:clrMapOvr>
    <a:masterClrMapping/>
  </p:clrMapOvr>
  <p:timing>
    <p:tnLst>
      <p:par>
        <p:cTn id="1" dur="indefinite" restart="never" nodeType="tmRoot"/>
      </p:par>
    </p:tnLst>
  </p:timing>
</p:sld>
</file>

<file path=ppt/slides/slide76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764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20186000869692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TRASLADO POR COMPETENCIA - CONVOCATORIA 428 DE 2016</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20186000869712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20186000869752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JUZGADO 07 CIVIL CIRCUITO - SECCIONAL CUCUTA-NIEGA ACCION/ MARISOL MERCADO MILLAN -LEONARDO FRANK MENDOZA PEREZ-NOTIFICACION OFICIO 2018-5536</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20186000869832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700" b="0" i="0" u="none" strike="noStrike">
                          <a:effectLst/>
                          <a:latin typeface="Arial" panose="020B0604020202020204" pitchFamily="34" charset="0"/>
                        </a:rPr>
                        <a:t>JUZGADO 03 ADMINISTRATIVO - QUIBDO - SECCIONAL MEDELLIN-DEMANDA Y TRASLADOS RAD 2018- 298-EDILMA MARTINEZ CORREA</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20186000869882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CONCEDE IMPUGNACIÓN - MARISOL MERCADO MILLAN </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20186000869892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ACLARACION OPEC 39573 - CONVOCATORIA 435 CAR-ANLA </a:t>
                      </a:r>
                    </a:p>
                  </a:txBody>
                  <a:tcPr marL="9525" marR="9525" marT="9525" marB="0" anchor="ctr"/>
                </a:tc>
                <a:tc>
                  <a:txBody>
                    <a:bodyPr/>
                    <a:lstStyle/>
                    <a:p>
                      <a:pPr algn="ctr" fontAlgn="ctr"/>
                      <a:r>
                        <a:rPr lang="es-ES" sz="700" b="0" i="0" u="none" strike="noStrike">
                          <a:effectLst/>
                          <a:latin typeface="Arial" panose="020B0604020202020204" pitchFamily="34" charset="0"/>
                        </a:rPr>
                        <a:t>30/10/2018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20182210609371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20186000869902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JUZGADO 12 ADMINISTRATIVO SECCION SEGUNDA - SECCIONAL BOGOTA-LUIS ALEJANDRO OSORIO GONZALEZ-NIEGA MEDIDA PROVISIONAL- DIANA PAOLA ROJAS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947383872"/>
      </p:ext>
    </p:extLst>
  </p:cSld>
  <p:clrMapOvr>
    <a:masterClrMapping/>
  </p:clrMapOvr>
  <p:timing>
    <p:tnLst>
      <p:par>
        <p:cTn id="1" dur="indefinite" restart="never" nodeType="tmRoot"/>
      </p:par>
    </p:tnLst>
  </p:timing>
</p:sld>
</file>

<file path=ppt/slides/slide76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765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20186000869922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OFICIO 20185000563261</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20186000869952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REMISION ACTOS ADMINISTRATIVOS PARA RECOMPOSICION DE LISTAS DE ELEGIBLES </a:t>
                      </a:r>
                    </a:p>
                  </a:txBody>
                  <a:tcPr marL="9525" marR="9525" marT="9525" marB="0" anchor="ctr"/>
                </a:tc>
                <a:tc>
                  <a:txBody>
                    <a:bodyPr/>
                    <a:lstStyle/>
                    <a:p>
                      <a:pPr algn="ctr" fontAlgn="ctr"/>
                      <a:r>
                        <a:rPr lang="es-ES" sz="700" b="0" i="0" u="none" strike="noStrike">
                          <a:effectLst/>
                          <a:latin typeface="Arial" panose="020B0604020202020204" pitchFamily="34" charset="0"/>
                        </a:rPr>
                        <a:t>26/11/2018</a:t>
                      </a:r>
                    </a:p>
                  </a:txBody>
                  <a:tcPr marL="9525" marR="9525" marT="9525" marB="0" anchor="ctr"/>
                </a:tc>
                <a:tc>
                  <a:txBody>
                    <a:bodyPr/>
                    <a:lstStyle/>
                    <a:p>
                      <a:pPr algn="ctr" fontAlgn="ctr"/>
                      <a:r>
                        <a:rPr lang="es-ES" sz="700" b="0" i="0" u="none" strike="noStrike">
                          <a:effectLst/>
                          <a:latin typeface="Arial" panose="020B0604020202020204" pitchFamily="34" charset="0"/>
                        </a:rPr>
                        <a:t>20181020651941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20186000869962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AUTORIZACION LISTA DE ELEGIBLES - CONVOCATORIA 431 </a:t>
                      </a:r>
                    </a:p>
                  </a:txBody>
                  <a:tcPr marL="9525" marR="9525" marT="9525" marB="0" anchor="ctr"/>
                </a:tc>
                <a:tc>
                  <a:txBody>
                    <a:bodyPr/>
                    <a:lstStyle/>
                    <a:p>
                      <a:pPr algn="ctr" fontAlgn="ctr"/>
                      <a:r>
                        <a:rPr lang="es-ES" sz="700" b="0" i="0" u="none" strike="noStrike">
                          <a:effectLst/>
                          <a:latin typeface="Arial" panose="020B0604020202020204" pitchFamily="34" charset="0"/>
                        </a:rPr>
                        <a:t>26/11/2018</a:t>
                      </a:r>
                    </a:p>
                  </a:txBody>
                  <a:tcPr marL="9525" marR="9525" marT="9525" marB="0" anchor="ctr"/>
                </a:tc>
                <a:tc>
                  <a:txBody>
                    <a:bodyPr/>
                    <a:lstStyle/>
                    <a:p>
                      <a:pPr algn="ctr" fontAlgn="ctr"/>
                      <a:r>
                        <a:rPr lang="es-ES" sz="700" b="0" i="0" u="none" strike="noStrike">
                          <a:effectLst/>
                          <a:latin typeface="Arial" panose="020B0604020202020204" pitchFamily="34" charset="0"/>
                        </a:rPr>
                        <a:t>20181020651951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20186000869972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JUZGADO 03 ADMINISTRATIVO - QUIBDO - SECCIONAL MEDELLIN AUTO ADMISORIO.DEMANDA Y TRASLADO- RAD 2018- 289-TIANIS LARGACHA ASPRILLA</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20186000870032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20186000870052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VALORACIÓN ANTECEDENTES CONVOCATORIA 436</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20186000870082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REMISION ACTOS ADMINISTRATIVOS DE NOMBRAMIENTOS Y ACTAS DE POSESION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591906028"/>
      </p:ext>
    </p:extLst>
  </p:cSld>
  <p:clrMapOvr>
    <a:masterClrMapping/>
  </p:clrMapOvr>
  <p:timing>
    <p:tnLst>
      <p:par>
        <p:cTn id="1" dur="indefinite" restart="never" nodeType="tmRoot"/>
      </p:par>
    </p:tnLst>
  </p:timing>
</p:sld>
</file>

<file path=ppt/slides/slide76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766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063756936"/>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20186000870122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507-591</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20182210591481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20186000870132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NULIDAD Y RESTABLECIMIENTO DEL DERECHO </a:t>
                      </a:r>
                      <a:br>
                        <a:rPr lang="es-CO" sz="650" b="0" i="0" u="none" strike="noStrike">
                          <a:effectLst/>
                          <a:latin typeface="Arial" panose="020B0604020202020204" pitchFamily="34" charset="0"/>
                        </a:rPr>
                      </a:br>
                      <a:r>
                        <a:rPr lang="es-CO" sz="650" b="0" i="0" u="none" strike="noStrike">
                          <a:effectLst/>
                          <a:latin typeface="Arial" panose="020B0604020202020204" pitchFamily="34" charset="0"/>
                        </a:rPr>
                        <a:t>EXPEDIENTE N. 201700722</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20186000870162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20186000870172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20186000870202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TRASLADO POR COMPETENCIA - SOLICITUD DE INFORMACION CONVOCATORIA 428 - JUAN MANUEL GOMEZ PRADA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20186000870212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IRREGULARIDADES CONVOCATORIA SENA</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20186000870222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INSCRIPCION-SIMO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061345272"/>
      </p:ext>
    </p:extLst>
  </p:cSld>
  <p:clrMapOvr>
    <a:masterClrMapping/>
  </p:clrMapOvr>
  <p:timing>
    <p:tnLst>
      <p:par>
        <p:cTn id="1" dur="indefinite" restart="never" nodeType="tmRoot"/>
      </p:par>
    </p:tnLst>
  </p:timing>
</p:sld>
</file>

<file path=ppt/slides/slide76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767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20186000870242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20186000870252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20186000870262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20186000870282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VALORACION ANTECEDENTES CONVOCATORIA 436</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20186000870302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OFICIO 20181700541471</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24/10/2018</a:t>
                      </a:r>
                    </a:p>
                  </a:txBody>
                  <a:tcPr marL="9525" marR="9525" marT="9525" marB="0" anchor="ctr"/>
                </a:tc>
                <a:tc>
                  <a:txBody>
                    <a:bodyPr/>
                    <a:lstStyle/>
                    <a:p>
                      <a:pPr algn="ctr" fontAlgn="ctr"/>
                      <a:r>
                        <a:rPr lang="es-ES" sz="700" b="0" i="0" u="none" strike="noStrike">
                          <a:effectLst/>
                          <a:latin typeface="Arial" panose="020B0604020202020204" pitchFamily="34" charset="0"/>
                        </a:rPr>
                        <a:t>20181700601481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20186000870342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20186000870382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438-506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460335815"/>
      </p:ext>
    </p:extLst>
  </p:cSld>
  <p:clrMapOvr>
    <a:masterClrMapping/>
  </p:clrMapOvr>
  <p:timing>
    <p:tnLst>
      <p:par>
        <p:cTn id="1" dur="indefinite" restart="never" nodeType="tmRoot"/>
      </p:par>
    </p:tnLst>
  </p:timing>
</p:sld>
</file>

<file path=ppt/slides/slide76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768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20186000870432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2018 17/10/2018 19/10/2018 - JUZGADO 56 ADMINISTRATIVO SECCION SEGUNDA DE BOGOTA - TUTELA NACION 428 CARRERA ADMINISTRATIVA OFICIO N°  201800438 HECTOR BELLO GOMEZ DIANA PAOLA ROJAS</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ES" sz="700" b="0" i="0" u="none" strike="noStrike">
                          <a:effectLst/>
                          <a:latin typeface="Arial" panose="020B0604020202020204" pitchFamily="34" charset="0"/>
                        </a:rPr>
                        <a:t>20181400593801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20186000870452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JUZGADO 31 LABORAL - SECCIONAL BOGOTA - 201800582 YULI MARCELA GUARIN HOLGUIN -DIANA PAOLA ROJAS</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20186000870492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2018 17/10/2018 18/10/2018 - JUZGADO 13 CIVIL SECCIONAL BOGOTA TUTELA SENA 436 REQUISITOS MINIMOS OFICIO N° 2919 201800569 - ANDREA LORENA CUELLAR RAMOS - DIANA PAOLA ROJAS</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ES" sz="700" b="0" i="0" u="none" strike="noStrike">
                          <a:effectLst/>
                          <a:latin typeface="Arial" panose="020B0604020202020204" pitchFamily="34" charset="0"/>
                        </a:rPr>
                        <a:t>20181400593891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20186000870522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JUZGADO 02 ADMINISTRATIVO SCCIONAL MANIZALES - NOTIFICACIÓN AUTO ADMISORIO y AUTO CORRE TRASLADO MEDIDA CAUTELAR. RADICADO 2018-00171 - WALTER VÉLEZ BOLIVAR</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20186000870612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REQUERIMIENTO DE INFORMACION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20186000870682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OFICIO RADICADO N° 20182220552301</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20186000870732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CONCEPTO</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994971886"/>
      </p:ext>
    </p:extLst>
  </p:cSld>
  <p:clrMapOvr>
    <a:masterClrMapping/>
  </p:clrMapOvr>
  <p:timing>
    <p:tnLst>
      <p:par>
        <p:cTn id="1" dur="indefinite" restart="never" nodeType="tmRoot"/>
      </p:par>
    </p:tnLst>
  </p:timing>
</p:sld>
</file>

<file path=ppt/slides/slide76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769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276130738"/>
              </p:ext>
            </p:extLst>
          </p:nvPr>
        </p:nvGraphicFramePr>
        <p:xfrm>
          <a:off x="539552" y="1268761"/>
          <a:ext cx="8208913" cy="486000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20186000870752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TRASLADO INFORME ACADEMICO - CONVOCATORIA 335 DE 2016</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20186000870772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CONCEJO DE ESTADO SECCION SEGUNDA - NOTIFICA ACTUACION PROCESAL RAD 2016-00988-00 - GUSTAVO ADOLFO BRICEÑO PATARROYO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20186000870782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CONCEJO DE ESTADO SECCION SEGUNDA -  NOTIFICA ACTUACION PROCESAL RAD 2016-00988-00 - GUSTAVO ADOLFO BRICEÑO PATARROYO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20186000870812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CONCEJO DE ESTADO SECCION SEGUNDA - JULIO CESAR LOPEZ ESPINOSA</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20186000870842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2018 17/10/2018 19/10/2018 JUZGADO 55 PENAL DE BOGOTA -TUTELA SENA 436 REQUISITOS MINIMOS OFICIO N° 201800108 -JOSE ALFREDO JIMENEZ VARGAS -MARISOL MERCADO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20186000870892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2018 17/10/2018 19/10/2018 -CONSEJO DE ESTADO TUTELA CAR - ANLA 435 PRUEBAS OFICIO N° 201803584 JAIME HERNANDO SEPULVEDA TABARES DIANA PAOLA ROJAS</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20181400593841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20186000870922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OFERTA DE EMPLEO SANTANDER ALCALDIA DE GIRON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62922006"/>
      </p:ext>
    </p:extLst>
  </p:cSld>
  <p:clrMapOvr>
    <a:masterClrMapping/>
  </p:clrMapOvr>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400336551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201810160053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201810160059</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201810160060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201810160061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201810160062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201810160068</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77</a:t>
            </a:fld>
            <a:endParaRPr lang="es-CO"/>
          </a:p>
        </p:txBody>
      </p:sp>
    </p:spTree>
    <p:extLst>
      <p:ext uri="{BB962C8B-B14F-4D97-AF65-F5344CB8AC3E}">
        <p14:creationId xmlns:p14="http://schemas.microsoft.com/office/powerpoint/2010/main" val="981880795"/>
      </p:ext>
    </p:extLst>
  </p:cSld>
  <p:clrMapOvr>
    <a:masterClrMapping/>
  </p:clrMapOvr>
  <p:timing>
    <p:tnLst>
      <p:par>
        <p:cTn id="1" dur="indefinite" restart="never" nodeType="tmRoot"/>
      </p:par>
    </p:tnLst>
  </p:timing>
</p:sld>
</file>

<file path=ppt/slides/slide77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770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20186000870992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2018 17/10/2018 18/10/2018 - JUZGADO 01 LABORAL SECCIONAL CUCUTA TUTELA SENA 436 REQUISITOS MINIMOS OFICIO N° 2370 201802370 - YESID CARDENAS CARRERÑO - DIANA PAOLA ROJAS</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ES" sz="700" b="0" i="0" u="none" strike="noStrike">
                          <a:effectLst/>
                          <a:latin typeface="Arial" panose="020B0604020202020204" pitchFamily="34" charset="0"/>
                        </a:rPr>
                        <a:t>20181400594961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20186000871012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NULIDAD Y RESTABLECIMIENTO DEL DERECHO</a:t>
                      </a:r>
                      <a:br>
                        <a:rPr lang="es-CO" sz="700" b="0" i="0" u="none" strike="noStrike">
                          <a:effectLst/>
                          <a:latin typeface="Arial" panose="020B0604020202020204" pitchFamily="34" charset="0"/>
                        </a:rPr>
                      </a:br>
                      <a:r>
                        <a:rPr lang="es-CO" sz="700" b="0" i="0" u="none" strike="noStrike">
                          <a:effectLst/>
                          <a:latin typeface="Arial" panose="020B0604020202020204" pitchFamily="34" charset="0"/>
                        </a:rPr>
                        <a:t>EXPEDIENTE N. 201800224</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20186000871022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JUZGADO 05 ADMINISTRATIVO - SECCIONAL VALLEDUPAR - NOTIFICACIÓN AUTO ADMISORIO Y DEMANDA 2018-221 - LUZ MARINA TRESPALACIOS PEDROZO</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20186000871032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RESPUESTA RADICADO N° 20182220552141 DEL 01 DE OCTUBRE DE 2018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20186000871042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JUZGADO 44 ADMINISTRATIVO SECCION CUARTA - SECCIONAL BOGOTA-DIANA PAOLA ROJAS CONCEDE NO ORDENA ACCION CONSTITUCIONAL 2018 17/10/2018</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20186000871052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CERTIFICACION FUNCIONARIOS DE CARRERA </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ES" sz="700" b="0" i="0" u="none" strike="noStrike">
                          <a:effectLst/>
                          <a:latin typeface="Arial" panose="020B0604020202020204" pitchFamily="34" charset="0"/>
                        </a:rPr>
                        <a:t>20181700590871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20186000871092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 CONVOCATORIA 507 A 591 </a:t>
                      </a:r>
                    </a:p>
                  </a:txBody>
                  <a:tcPr marL="9525" marR="9525" marT="9525" marB="0" anchor="ctr"/>
                </a:tc>
                <a:tc>
                  <a:txBody>
                    <a:bodyPr/>
                    <a:lstStyle/>
                    <a:p>
                      <a:pPr algn="ctr" fontAlgn="ctr"/>
                      <a:r>
                        <a:rPr lang="es-ES" sz="700" b="0" i="0" u="none" strike="noStrike">
                          <a:effectLst/>
                          <a:latin typeface="Arial" panose="020B0604020202020204" pitchFamily="34" charset="0"/>
                        </a:rPr>
                        <a:t>07/11/2018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20182210626211</a:t>
                      </a:r>
                    </a:p>
                  </a:txBody>
                  <a:tcPr marL="9525" marR="9525" marT="9525" marB="0" anchor="ctr"/>
                </a:tc>
              </a:tr>
            </a:tbl>
          </a:graphicData>
        </a:graphic>
      </p:graphicFrame>
    </p:spTree>
    <p:extLst>
      <p:ext uri="{BB962C8B-B14F-4D97-AF65-F5344CB8AC3E}">
        <p14:creationId xmlns:p14="http://schemas.microsoft.com/office/powerpoint/2010/main" val="1958272193"/>
      </p:ext>
    </p:extLst>
  </p:cSld>
  <p:clrMapOvr>
    <a:masterClrMapping/>
  </p:clrMapOvr>
  <p:timing>
    <p:tnLst>
      <p:par>
        <p:cTn id="1" dur="indefinite" restart="never" nodeType="tmRoot"/>
      </p:par>
    </p:tnLst>
  </p:timing>
</p:sld>
</file>

<file path=ppt/slides/slide77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771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338808881"/>
              </p:ext>
            </p:extLst>
          </p:nvPr>
        </p:nvGraphicFramePr>
        <p:xfrm>
          <a:off x="539552" y="1268761"/>
          <a:ext cx="8208913" cy="480666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00" b="0" i="0" u="none" strike="noStrike" dirty="0">
                          <a:effectLst/>
                          <a:latin typeface="Arial" panose="020B0604020202020204" pitchFamily="34" charset="0"/>
                        </a:rPr>
                        <a:t>20186000871132</a:t>
                      </a:r>
                    </a:p>
                  </a:txBody>
                  <a:tcPr marL="9525" marR="9525" marT="9525" marB="0" anchor="ctr"/>
                </a:tc>
                <a:tc>
                  <a:txBody>
                    <a:bodyPr/>
                    <a:lstStyle/>
                    <a:p>
                      <a:pPr algn="ctr" fontAlgn="ctr"/>
                      <a:r>
                        <a:rPr lang="es-ES" sz="600" b="0" i="0" u="none" strike="noStrike">
                          <a:effectLst/>
                          <a:latin typeface="Arial" panose="020B0604020202020204" pitchFamily="34" charset="0"/>
                        </a:rPr>
                        <a:t>17/10/2018</a:t>
                      </a:r>
                    </a:p>
                  </a:txBody>
                  <a:tcPr marL="9525" marR="9525" marT="9525" marB="0" anchor="ctr"/>
                </a:tc>
                <a:tc>
                  <a:txBody>
                    <a:bodyPr/>
                    <a:lstStyle/>
                    <a:p>
                      <a:pPr algn="ctr" fontAlgn="ctr"/>
                      <a:r>
                        <a:rPr lang="es-CO" sz="6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00" b="0" i="0" u="none" strike="noStrike">
                          <a:effectLst/>
                          <a:latin typeface="Arial" panose="020B0604020202020204" pitchFamily="34" charset="0"/>
                        </a:rPr>
                        <a:t>15</a:t>
                      </a:r>
                    </a:p>
                  </a:txBody>
                  <a:tcPr marL="9525" marR="9525" marT="9525" marB="0" anchor="ctr"/>
                </a:tc>
                <a:tc>
                  <a:txBody>
                    <a:bodyPr/>
                    <a:lstStyle/>
                    <a:p>
                      <a:pPr algn="ctr" fontAlgn="ctr"/>
                      <a:r>
                        <a:rPr lang="pt-BR" sz="6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00" b="0" i="0" u="none" strike="noStrike">
                          <a:effectLst/>
                          <a:latin typeface="Arial" panose="020B0604020202020204" pitchFamily="34" charset="0"/>
                        </a:rPr>
                        <a:t>JUZGADO 10 ADMINISTRATIVO - SECCIONAL BUCARAMANGA - NOTIFICO DEMANDA NULIDAD Y RESTABLECIMIENTO RAD. 68001-3333-010-2018-00211-00 -  EDGAR AUGUSTO HERNANDEZ URIBE </a:t>
                      </a:r>
                    </a:p>
                  </a:txBody>
                  <a:tcPr marL="9525" marR="9525" marT="9525" marB="0" anchor="ctr"/>
                </a:tc>
                <a:tc>
                  <a:txBody>
                    <a:bodyPr/>
                    <a:lstStyle/>
                    <a:p>
                      <a:pPr algn="ctr" fontAlgn="ctr"/>
                      <a:r>
                        <a:rPr lang="es-ES" sz="600" b="0" i="0" u="none" strike="noStrike">
                          <a:effectLst/>
                          <a:latin typeface="Arial" panose="020B0604020202020204" pitchFamily="34" charset="0"/>
                        </a:rPr>
                        <a:t>08/01/2019</a:t>
                      </a:r>
                    </a:p>
                  </a:txBody>
                  <a:tcPr marL="9525" marR="9525" marT="9525" marB="0" anchor="ctr"/>
                </a:tc>
                <a:tc>
                  <a:txBody>
                    <a:bodyPr/>
                    <a:lstStyle/>
                    <a:p>
                      <a:pPr algn="ctr" fontAlgn="ctr"/>
                      <a:r>
                        <a:rPr lang="es-ES" sz="600" b="0" i="0" u="none" strike="noStrike">
                          <a:effectLst/>
                          <a:latin typeface="Arial" panose="020B0604020202020204" pitchFamily="34" charset="0"/>
                        </a:rPr>
                        <a:t>20191400007391</a:t>
                      </a:r>
                    </a:p>
                  </a:txBody>
                  <a:tcPr marL="9525" marR="9525" marT="9525" marB="0" anchor="ctr"/>
                </a:tc>
              </a:tr>
              <a:tr h="642680">
                <a:tc>
                  <a:txBody>
                    <a:bodyPr/>
                    <a:lstStyle/>
                    <a:p>
                      <a:pPr algn="ctr" fontAlgn="ctr"/>
                      <a:r>
                        <a:rPr lang="es-ES" sz="600" b="0" i="0" u="none" strike="noStrike">
                          <a:effectLst/>
                          <a:latin typeface="Arial" panose="020B0604020202020204" pitchFamily="34" charset="0"/>
                        </a:rPr>
                        <a:t>20186000871152</a:t>
                      </a:r>
                    </a:p>
                  </a:txBody>
                  <a:tcPr marL="9525" marR="9525" marT="9525" marB="0" anchor="ctr"/>
                </a:tc>
                <a:tc>
                  <a:txBody>
                    <a:bodyPr/>
                    <a:lstStyle/>
                    <a:p>
                      <a:pPr algn="ctr" fontAlgn="ctr"/>
                      <a:r>
                        <a:rPr lang="es-ES" sz="600" b="0" i="0" u="none" strike="noStrike">
                          <a:effectLst/>
                          <a:latin typeface="Arial" panose="020B0604020202020204" pitchFamily="34" charset="0"/>
                        </a:rPr>
                        <a:t>17/10/2018</a:t>
                      </a:r>
                    </a:p>
                  </a:txBody>
                  <a:tcPr marL="9525" marR="9525" marT="9525" marB="0" anchor="ctr"/>
                </a:tc>
                <a:tc>
                  <a:txBody>
                    <a:bodyPr/>
                    <a:lstStyle/>
                    <a:p>
                      <a:pPr algn="ctr" fontAlgn="ctr"/>
                      <a:r>
                        <a:rPr lang="es-CO" sz="6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00" b="0" i="0" u="none" strike="noStrike">
                          <a:effectLst/>
                          <a:latin typeface="Arial" panose="020B0604020202020204" pitchFamily="34" charset="0"/>
                        </a:rPr>
                        <a:t>15</a:t>
                      </a:r>
                    </a:p>
                  </a:txBody>
                  <a:tcPr marL="9525" marR="9525" marT="9525" marB="0" anchor="ctr"/>
                </a:tc>
                <a:tc>
                  <a:txBody>
                    <a:bodyPr/>
                    <a:lstStyle/>
                    <a:p>
                      <a:pPr algn="ctr" fontAlgn="ctr"/>
                      <a:r>
                        <a:rPr lang="pt-BR" sz="6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00" b="0" i="0" u="none" strike="noStrike">
                          <a:effectLst/>
                          <a:latin typeface="Arial" panose="020B0604020202020204" pitchFamily="34" charset="0"/>
                        </a:rPr>
                        <a:t>2018 17/10/2018 19/10/2018 JUZGADO 2 DE FAMILIA DE BUCARAMANGA TUTELA NACION 428 PRUEBAS OFICIO N° 201800492 SANDRA MILENA GARCIA MEZA - DIANA PAOLA ROJAS</a:t>
                      </a:r>
                      <a:br>
                        <a:rPr lang="es-ES" sz="600" b="0" i="0" u="none" strike="noStrike">
                          <a:effectLst/>
                          <a:latin typeface="Arial" panose="020B0604020202020204" pitchFamily="34" charset="0"/>
                        </a:rPr>
                      </a:br>
                      <a:endParaRPr lang="es-ES" sz="600" b="0" i="0" u="none" strike="noStrike">
                        <a:effectLst/>
                        <a:latin typeface="Arial" panose="020B0604020202020204" pitchFamily="34" charset="0"/>
                      </a:endParaRPr>
                    </a:p>
                  </a:txBody>
                  <a:tcPr marL="9525" marR="9525" marT="9525" marB="0" anchor="ctr"/>
                </a:tc>
                <a:tc>
                  <a:txBody>
                    <a:bodyPr/>
                    <a:lstStyle/>
                    <a:p>
                      <a:pPr algn="ctr" fontAlgn="ctr"/>
                      <a:r>
                        <a:rPr lang="es-ES" sz="600" b="0" i="0" u="none" strike="noStrike">
                          <a:effectLst/>
                          <a:latin typeface="Arial" panose="020B0604020202020204" pitchFamily="34" charset="0"/>
                        </a:rPr>
                        <a:t>19/10/2018</a:t>
                      </a:r>
                    </a:p>
                  </a:txBody>
                  <a:tcPr marL="9525" marR="9525" marT="9525" marB="0" anchor="ctr"/>
                </a:tc>
                <a:tc>
                  <a:txBody>
                    <a:bodyPr/>
                    <a:lstStyle/>
                    <a:p>
                      <a:pPr algn="ctr" fontAlgn="ctr"/>
                      <a:r>
                        <a:rPr lang="es-ES" sz="600" b="0" i="0" u="none" strike="noStrike">
                          <a:effectLst/>
                          <a:latin typeface="Arial" panose="020B0604020202020204" pitchFamily="34" charset="0"/>
                        </a:rPr>
                        <a:t>20181400595031</a:t>
                      </a:r>
                    </a:p>
                  </a:txBody>
                  <a:tcPr marL="9525" marR="9525" marT="9525" marB="0" anchor="ctr"/>
                </a:tc>
              </a:tr>
              <a:tr h="642680">
                <a:tc>
                  <a:txBody>
                    <a:bodyPr/>
                    <a:lstStyle/>
                    <a:p>
                      <a:pPr algn="ctr" fontAlgn="ctr"/>
                      <a:r>
                        <a:rPr lang="es-ES" sz="600" b="0" i="0" u="none" strike="noStrike">
                          <a:effectLst/>
                          <a:latin typeface="Arial" panose="020B0604020202020204" pitchFamily="34" charset="0"/>
                        </a:rPr>
                        <a:t>20186000871192</a:t>
                      </a:r>
                    </a:p>
                  </a:txBody>
                  <a:tcPr marL="9525" marR="9525" marT="9525" marB="0" anchor="ctr"/>
                </a:tc>
                <a:tc>
                  <a:txBody>
                    <a:bodyPr/>
                    <a:lstStyle/>
                    <a:p>
                      <a:pPr algn="ctr" fontAlgn="ctr"/>
                      <a:r>
                        <a:rPr lang="es-ES" sz="600" b="0" i="0" u="none" strike="noStrike">
                          <a:effectLst/>
                          <a:latin typeface="Arial" panose="020B0604020202020204" pitchFamily="34" charset="0"/>
                        </a:rPr>
                        <a:t>17/10/2018</a:t>
                      </a:r>
                    </a:p>
                  </a:txBody>
                  <a:tcPr marL="9525" marR="9525" marT="9525" marB="0" anchor="ctr"/>
                </a:tc>
                <a:tc>
                  <a:txBody>
                    <a:bodyPr/>
                    <a:lstStyle/>
                    <a:p>
                      <a:pPr algn="ctr" fontAlgn="ctr"/>
                      <a:r>
                        <a:rPr lang="es-CO" sz="6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00" b="0" i="0" u="none" strike="noStrike">
                          <a:effectLst/>
                          <a:latin typeface="Arial" panose="020B0604020202020204" pitchFamily="34" charset="0"/>
                        </a:rPr>
                        <a:t>15</a:t>
                      </a:r>
                    </a:p>
                  </a:txBody>
                  <a:tcPr marL="9525" marR="9525" marT="9525" marB="0" anchor="ctr"/>
                </a:tc>
                <a:tc>
                  <a:txBody>
                    <a:bodyPr/>
                    <a:lstStyle/>
                    <a:p>
                      <a:pPr algn="ctr" fontAlgn="ctr"/>
                      <a:r>
                        <a:rPr lang="es-ES" sz="6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00" b="0" i="0" u="none" strike="noStrike">
                          <a:effectLst/>
                          <a:latin typeface="Arial" panose="020B0604020202020204" pitchFamily="34" charset="0"/>
                        </a:rPr>
                        <a:t>JUZGADO 04 CIVIL CIRCUITO - SECCIONAL NEIVA-NESTOR TARCISIO PASCUAS LEGUIZAMO DIANA PAOLA ROJAS-2018-00288-00</a:t>
                      </a:r>
                    </a:p>
                  </a:txBody>
                  <a:tcPr marL="9525" marR="9525" marT="9525" marB="0" anchor="ctr"/>
                </a:tc>
                <a:tc>
                  <a:txBody>
                    <a:bodyPr/>
                    <a:lstStyle/>
                    <a:p>
                      <a:pPr algn="ctr" fontAlgn="ctr"/>
                      <a:r>
                        <a:rPr lang="es-ES" sz="600" b="0" i="0" u="none" strike="noStrike">
                          <a:effectLst/>
                          <a:latin typeface="Arial" panose="020B0604020202020204" pitchFamily="34" charset="0"/>
                        </a:rPr>
                        <a:t> </a:t>
                      </a:r>
                    </a:p>
                  </a:txBody>
                  <a:tcPr marL="9525" marR="9525" marT="9525" marB="0" anchor="ctr"/>
                </a:tc>
                <a:tc>
                  <a:txBody>
                    <a:bodyPr/>
                    <a:lstStyle/>
                    <a:p>
                      <a:pPr algn="ctr" fontAlgn="ctr"/>
                      <a:r>
                        <a:rPr lang="es-ES" sz="6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00" b="0" i="0" u="none" strike="noStrike">
                          <a:effectLst/>
                          <a:latin typeface="Arial" panose="020B0604020202020204" pitchFamily="34" charset="0"/>
                        </a:rPr>
                        <a:t>20186000871222</a:t>
                      </a:r>
                    </a:p>
                  </a:txBody>
                  <a:tcPr marL="9525" marR="9525" marT="9525" marB="0" anchor="ctr"/>
                </a:tc>
                <a:tc>
                  <a:txBody>
                    <a:bodyPr/>
                    <a:lstStyle/>
                    <a:p>
                      <a:pPr algn="ctr" fontAlgn="ctr"/>
                      <a:r>
                        <a:rPr lang="es-ES" sz="600" b="0" i="0" u="none" strike="noStrike">
                          <a:effectLst/>
                          <a:latin typeface="Arial" panose="020B0604020202020204" pitchFamily="34" charset="0"/>
                        </a:rPr>
                        <a:t>17/10/2018</a:t>
                      </a:r>
                    </a:p>
                  </a:txBody>
                  <a:tcPr marL="9525" marR="9525" marT="9525" marB="0" anchor="ctr"/>
                </a:tc>
                <a:tc>
                  <a:txBody>
                    <a:bodyPr/>
                    <a:lstStyle/>
                    <a:p>
                      <a:pPr algn="ctr" fontAlgn="ctr"/>
                      <a:r>
                        <a:rPr lang="es-CO" sz="6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00" b="0" i="0" u="none" strike="noStrike">
                          <a:effectLst/>
                          <a:latin typeface="Arial" panose="020B0604020202020204" pitchFamily="34" charset="0"/>
                        </a:rPr>
                        <a:t>15</a:t>
                      </a:r>
                    </a:p>
                  </a:txBody>
                  <a:tcPr marL="9525" marR="9525" marT="9525" marB="0" anchor="ctr"/>
                </a:tc>
                <a:tc>
                  <a:txBody>
                    <a:bodyPr/>
                    <a:lstStyle/>
                    <a:p>
                      <a:pPr algn="ctr" fontAlgn="ctr"/>
                      <a:r>
                        <a:rPr lang="es-ES" sz="600" b="0" i="0" u="none" strike="noStrike">
                          <a:effectLst/>
                          <a:latin typeface="Arial" panose="020B0604020202020204" pitchFamily="34" charset="0"/>
                        </a:rPr>
                        <a:t>DESPACHO DR. ORTEGA</a:t>
                      </a:r>
                    </a:p>
                  </a:txBody>
                  <a:tcPr marL="9525" marR="9525" marT="9525" marB="0" anchor="ctr"/>
                </a:tc>
                <a:tc>
                  <a:txBody>
                    <a:bodyPr/>
                    <a:lstStyle/>
                    <a:p>
                      <a:pPr algn="ctr" fontAlgn="ctr"/>
                      <a:r>
                        <a:rPr lang="es-ES" sz="600" b="0" i="0" u="none" strike="noStrike">
                          <a:effectLst/>
                          <a:latin typeface="Arial" panose="020B0604020202020204" pitchFamily="34" charset="0"/>
                        </a:rPr>
                        <a:t>2018 17/10/2018 19/10/2018-JUZGADO ADMINISTRATIVO DEL CIRCUITO DE BOGOTA TUTELA NACION 428 CARRERA ADMINISTRATIVA OFICIO N°  201800325 JOAQUIN PAUL HERNANDEZ TOLOSA MARISOL MERCADO </a:t>
                      </a:r>
                      <a:br>
                        <a:rPr lang="es-ES" sz="600" b="0" i="0" u="none" strike="noStrike">
                          <a:effectLst/>
                          <a:latin typeface="Arial" panose="020B0604020202020204" pitchFamily="34" charset="0"/>
                        </a:rPr>
                      </a:br>
                      <a:r>
                        <a:rPr lang="es-ES" sz="600" b="0" i="0" u="none" strike="noStrike">
                          <a:effectLst/>
                          <a:latin typeface="Arial" panose="020B0604020202020204" pitchFamily="34" charset="0"/>
                        </a:rPr>
                        <a:t/>
                      </a:r>
                      <a:br>
                        <a:rPr lang="es-ES" sz="600" b="0" i="0" u="none" strike="noStrike">
                          <a:effectLst/>
                          <a:latin typeface="Arial" panose="020B0604020202020204" pitchFamily="34" charset="0"/>
                        </a:rPr>
                      </a:br>
                      <a:r>
                        <a:rPr lang="es-ES" sz="600" b="0" i="0" u="none" strike="noStrike">
                          <a:effectLst/>
                          <a:latin typeface="Arial" panose="020B0604020202020204" pitchFamily="34" charset="0"/>
                        </a:rPr>
                        <a:t/>
                      </a:r>
                      <a:br>
                        <a:rPr lang="es-ES" sz="600" b="0" i="0" u="none" strike="noStrike">
                          <a:effectLst/>
                          <a:latin typeface="Arial" panose="020B0604020202020204" pitchFamily="34" charset="0"/>
                        </a:rPr>
                      </a:br>
                      <a:endParaRPr lang="es-ES" sz="600" b="0" i="0" u="none" strike="noStrike">
                        <a:effectLst/>
                        <a:latin typeface="Arial" panose="020B0604020202020204" pitchFamily="34" charset="0"/>
                      </a:endParaRPr>
                    </a:p>
                  </a:txBody>
                  <a:tcPr marL="9525" marR="9525" marT="9525" marB="0" anchor="ctr"/>
                </a:tc>
                <a:tc>
                  <a:txBody>
                    <a:bodyPr/>
                    <a:lstStyle/>
                    <a:p>
                      <a:pPr algn="ctr" fontAlgn="ctr"/>
                      <a:r>
                        <a:rPr lang="es-ES" sz="600" b="0" i="0" u="none" strike="noStrike">
                          <a:effectLst/>
                          <a:latin typeface="Arial" panose="020B0604020202020204" pitchFamily="34" charset="0"/>
                        </a:rPr>
                        <a:t> </a:t>
                      </a:r>
                    </a:p>
                  </a:txBody>
                  <a:tcPr marL="9525" marR="9525" marT="9525" marB="0" anchor="ctr"/>
                </a:tc>
                <a:tc>
                  <a:txBody>
                    <a:bodyPr/>
                    <a:lstStyle/>
                    <a:p>
                      <a:pPr algn="ctr" fontAlgn="ctr"/>
                      <a:r>
                        <a:rPr lang="es-ES" sz="6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00" b="0" i="0" u="none" strike="noStrike">
                          <a:effectLst/>
                          <a:latin typeface="Arial" panose="020B0604020202020204" pitchFamily="34" charset="0"/>
                        </a:rPr>
                        <a:t>20186000871282</a:t>
                      </a:r>
                    </a:p>
                  </a:txBody>
                  <a:tcPr marL="9525" marR="9525" marT="9525" marB="0" anchor="ctr"/>
                </a:tc>
                <a:tc>
                  <a:txBody>
                    <a:bodyPr/>
                    <a:lstStyle/>
                    <a:p>
                      <a:pPr algn="ctr" fontAlgn="ctr"/>
                      <a:r>
                        <a:rPr lang="es-ES" sz="600" b="0" i="0" u="none" strike="noStrike">
                          <a:effectLst/>
                          <a:latin typeface="Arial" panose="020B0604020202020204" pitchFamily="34" charset="0"/>
                        </a:rPr>
                        <a:t>17/10/2018</a:t>
                      </a:r>
                    </a:p>
                  </a:txBody>
                  <a:tcPr marL="9525" marR="9525" marT="9525" marB="0" anchor="ctr"/>
                </a:tc>
                <a:tc>
                  <a:txBody>
                    <a:bodyPr/>
                    <a:lstStyle/>
                    <a:p>
                      <a:pPr algn="ctr" fontAlgn="ctr"/>
                      <a:r>
                        <a:rPr lang="es-CO" sz="6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00" b="0" i="0" u="none" strike="noStrike">
                          <a:effectLst/>
                          <a:latin typeface="Arial" panose="020B0604020202020204" pitchFamily="34" charset="0"/>
                        </a:rPr>
                        <a:t>15</a:t>
                      </a:r>
                    </a:p>
                  </a:txBody>
                  <a:tcPr marL="9525" marR="9525" marT="9525" marB="0" anchor="ctr"/>
                </a:tc>
                <a:tc>
                  <a:txBody>
                    <a:bodyPr/>
                    <a:lstStyle/>
                    <a:p>
                      <a:pPr algn="ctr" fontAlgn="ctr"/>
                      <a:r>
                        <a:rPr lang="pt-BR" sz="6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00" b="0" i="0" u="none" strike="noStrike">
                          <a:effectLst/>
                          <a:latin typeface="Arial" panose="020B0604020202020204" pitchFamily="34" charset="0"/>
                        </a:rPr>
                        <a:t>QUEJA - CONVOCATORIA 434 DE 2016 - LUZ DARY BURBANO </a:t>
                      </a:r>
                    </a:p>
                  </a:txBody>
                  <a:tcPr marL="9525" marR="9525" marT="9525" marB="0" anchor="ctr"/>
                </a:tc>
                <a:tc>
                  <a:txBody>
                    <a:bodyPr/>
                    <a:lstStyle/>
                    <a:p>
                      <a:pPr algn="ctr" fontAlgn="ctr"/>
                      <a:r>
                        <a:rPr lang="es-ES" sz="600" b="0" i="0" u="none" strike="noStrike">
                          <a:effectLst/>
                          <a:latin typeface="Arial" panose="020B0604020202020204" pitchFamily="34" charset="0"/>
                        </a:rPr>
                        <a:t> </a:t>
                      </a:r>
                    </a:p>
                  </a:txBody>
                  <a:tcPr marL="9525" marR="9525" marT="9525" marB="0" anchor="ctr"/>
                </a:tc>
                <a:tc>
                  <a:txBody>
                    <a:bodyPr/>
                    <a:lstStyle/>
                    <a:p>
                      <a:pPr algn="ctr" fontAlgn="ctr"/>
                      <a:r>
                        <a:rPr lang="es-ES" sz="6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00" b="0" i="0" u="none" strike="noStrike">
                          <a:effectLst/>
                          <a:latin typeface="Arial" panose="020B0604020202020204" pitchFamily="34" charset="0"/>
                        </a:rPr>
                        <a:t>20186000871302</a:t>
                      </a:r>
                    </a:p>
                  </a:txBody>
                  <a:tcPr marL="9525" marR="9525" marT="9525" marB="0" anchor="ctr"/>
                </a:tc>
                <a:tc>
                  <a:txBody>
                    <a:bodyPr/>
                    <a:lstStyle/>
                    <a:p>
                      <a:pPr algn="ctr" fontAlgn="ctr"/>
                      <a:r>
                        <a:rPr lang="es-ES" sz="600" b="0" i="0" u="none" strike="noStrike">
                          <a:effectLst/>
                          <a:latin typeface="Arial" panose="020B0604020202020204" pitchFamily="34" charset="0"/>
                        </a:rPr>
                        <a:t>17/10/2018</a:t>
                      </a:r>
                    </a:p>
                  </a:txBody>
                  <a:tcPr marL="9525" marR="9525" marT="9525" marB="0" anchor="ctr"/>
                </a:tc>
                <a:tc>
                  <a:txBody>
                    <a:bodyPr/>
                    <a:lstStyle/>
                    <a:p>
                      <a:pPr algn="ctr" fontAlgn="ctr"/>
                      <a:r>
                        <a:rPr lang="es-CO" sz="6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00" b="0" i="0" u="none" strike="noStrike">
                          <a:effectLst/>
                          <a:latin typeface="Arial" panose="020B0604020202020204" pitchFamily="34" charset="0"/>
                        </a:rPr>
                        <a:t>15</a:t>
                      </a:r>
                    </a:p>
                  </a:txBody>
                  <a:tcPr marL="9525" marR="9525" marT="9525" marB="0" anchor="ctr"/>
                </a:tc>
                <a:tc>
                  <a:txBody>
                    <a:bodyPr/>
                    <a:lstStyle/>
                    <a:p>
                      <a:pPr algn="ctr" fontAlgn="ctr"/>
                      <a:r>
                        <a:rPr lang="es-ES" sz="6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00" b="0" i="0" u="none" strike="noStrike">
                          <a:effectLst/>
                          <a:latin typeface="Arial" panose="020B0604020202020204" pitchFamily="34" charset="0"/>
                        </a:rPr>
                        <a:t>QUEJA - CONVOCATORIA 434 DE 2016 - VIVIANA GARCIA </a:t>
                      </a:r>
                    </a:p>
                  </a:txBody>
                  <a:tcPr marL="9525" marR="9525" marT="9525" marB="0" anchor="ctr"/>
                </a:tc>
                <a:tc>
                  <a:txBody>
                    <a:bodyPr/>
                    <a:lstStyle/>
                    <a:p>
                      <a:pPr algn="ctr" fontAlgn="ctr"/>
                      <a:r>
                        <a:rPr lang="es-ES" sz="600" b="0" i="0" u="none" strike="noStrike">
                          <a:effectLst/>
                          <a:latin typeface="Arial" panose="020B0604020202020204" pitchFamily="34" charset="0"/>
                        </a:rPr>
                        <a:t> </a:t>
                      </a:r>
                    </a:p>
                  </a:txBody>
                  <a:tcPr marL="9525" marR="9525" marT="9525" marB="0" anchor="ctr"/>
                </a:tc>
                <a:tc>
                  <a:txBody>
                    <a:bodyPr/>
                    <a:lstStyle/>
                    <a:p>
                      <a:pPr algn="ctr" fontAlgn="ctr"/>
                      <a:r>
                        <a:rPr lang="es-ES" sz="6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00" b="0" i="0" u="none" strike="noStrike">
                          <a:effectLst/>
                          <a:latin typeface="Arial" panose="020B0604020202020204" pitchFamily="34" charset="0"/>
                        </a:rPr>
                        <a:t>20186000871312</a:t>
                      </a:r>
                    </a:p>
                  </a:txBody>
                  <a:tcPr marL="9525" marR="9525" marT="9525" marB="0" anchor="ctr"/>
                </a:tc>
                <a:tc>
                  <a:txBody>
                    <a:bodyPr/>
                    <a:lstStyle/>
                    <a:p>
                      <a:pPr algn="ctr" fontAlgn="ctr"/>
                      <a:r>
                        <a:rPr lang="es-ES" sz="600" b="0" i="0" u="none" strike="noStrike">
                          <a:effectLst/>
                          <a:latin typeface="Arial" panose="020B0604020202020204" pitchFamily="34" charset="0"/>
                        </a:rPr>
                        <a:t>17/10/2018</a:t>
                      </a:r>
                    </a:p>
                  </a:txBody>
                  <a:tcPr marL="9525" marR="9525" marT="9525" marB="0" anchor="ctr"/>
                </a:tc>
                <a:tc>
                  <a:txBody>
                    <a:bodyPr/>
                    <a:lstStyle/>
                    <a:p>
                      <a:pPr algn="ctr" fontAlgn="ctr"/>
                      <a:r>
                        <a:rPr lang="es-CO" sz="6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00" b="0" i="0" u="none" strike="noStrike">
                          <a:effectLst/>
                          <a:latin typeface="Arial" panose="020B0604020202020204" pitchFamily="34" charset="0"/>
                        </a:rPr>
                        <a:t>15</a:t>
                      </a:r>
                    </a:p>
                  </a:txBody>
                  <a:tcPr marL="9525" marR="9525" marT="9525" marB="0" anchor="ctr"/>
                </a:tc>
                <a:tc>
                  <a:txBody>
                    <a:bodyPr/>
                    <a:lstStyle/>
                    <a:p>
                      <a:pPr algn="ctr" fontAlgn="ctr"/>
                      <a:r>
                        <a:rPr lang="pt-BR" sz="6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00" b="0" i="0" u="none" strike="noStrike">
                          <a:effectLst/>
                          <a:latin typeface="Arial" panose="020B0604020202020204" pitchFamily="34" charset="0"/>
                        </a:rPr>
                        <a:t>VALORACIÓN DE ANTECEDENTES CONVOCATORIA 436 DE 2017 SENA - OSCAR IVAN RUIZ</a:t>
                      </a:r>
                    </a:p>
                  </a:txBody>
                  <a:tcPr marL="9525" marR="9525" marT="9525" marB="0" anchor="ctr"/>
                </a:tc>
                <a:tc>
                  <a:txBody>
                    <a:bodyPr/>
                    <a:lstStyle/>
                    <a:p>
                      <a:pPr algn="ctr" fontAlgn="ctr"/>
                      <a:r>
                        <a:rPr lang="es-ES" sz="600" b="0" i="0" u="none" strike="noStrike">
                          <a:effectLst/>
                          <a:latin typeface="Arial" panose="020B0604020202020204" pitchFamily="34" charset="0"/>
                        </a:rPr>
                        <a:t> </a:t>
                      </a:r>
                    </a:p>
                  </a:txBody>
                  <a:tcPr marL="9525" marR="9525" marT="9525" marB="0" anchor="ctr"/>
                </a:tc>
                <a:tc>
                  <a:txBody>
                    <a:bodyPr/>
                    <a:lstStyle/>
                    <a:p>
                      <a:pPr algn="ctr" fontAlgn="ctr"/>
                      <a:r>
                        <a:rPr lang="es-ES" sz="6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205304840"/>
      </p:ext>
    </p:extLst>
  </p:cSld>
  <p:clrMapOvr>
    <a:masterClrMapping/>
  </p:clrMapOvr>
  <p:timing>
    <p:tnLst>
      <p:par>
        <p:cTn id="1" dur="indefinite" restart="never" nodeType="tmRoot"/>
      </p:par>
    </p:tnLst>
  </p:timing>
</p:sld>
</file>

<file path=ppt/slides/slide77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772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124914328"/>
              </p:ext>
            </p:extLst>
          </p:nvPr>
        </p:nvGraphicFramePr>
        <p:xfrm>
          <a:off x="539552" y="1268761"/>
          <a:ext cx="8208913" cy="486000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20186000871322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pt-BR" sz="650" b="0" i="0" u="none" strike="noStrike">
                          <a:effectLst/>
                          <a:latin typeface="Arial" panose="020B0604020202020204" pitchFamily="34" charset="0"/>
                        </a:rPr>
                        <a:t>QUEJA - CONVOCATORIA 434 DE 2016 - HELGA IVETH PORRAS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20186000871332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DESPACHO 09 TRIBUNAL ADMINISTRATIVO - ANTIOQUIA - SECCIONAL MEDELLIN-COMUNICO AUTO 2015 - 0550 ABV -GILMA ISABEL MARTÍNEZ</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20186000871342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QUEJA - CONVOCATORIA 434 DE 2016 - CRISTHIAN JULIAN BAQUERO GARZON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20186000871352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CONVOCATORIA 434 DE 2016 - ELY JOHANA BARRIENTOS PEÑARANDA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20186000871362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CONVOCATORIA 434 DE 2016 - RUBIELA RAMIREZ ARIZA</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20186000871372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JUZGADO 26 ADMINISTRATIVO SECCION SEGUNDA - SECCIONAL BOGOTA-MARISOL MERCADO  CONCEDE ACCION COSTITUCIONAL NO ORDENA A LA CNSC 2018 17-10-2018-MARIAN DALILA VALLEJO HUERTAS-URGENTE NOTIFICACIÓN PERSONAL FALLO ACCIÓN DE TUTELA EXP. 2018-425</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20186000871382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REITERACION DE REQUERIMIENTO PARA LA DISPOSICION DE RECURSOS PARA COFINANCIAR Y CUBRIR LOS COSTOS DE LA CONVOCATORIA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72581784"/>
      </p:ext>
    </p:extLst>
  </p:cSld>
  <p:clrMapOvr>
    <a:masterClrMapping/>
  </p:clrMapOvr>
  <p:timing>
    <p:tnLst>
      <p:par>
        <p:cTn id="1" dur="indefinite" restart="never" nodeType="tmRoot"/>
      </p:par>
    </p:tnLst>
  </p:timing>
</p:sld>
</file>

<file path=ppt/slides/slide77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773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521922284"/>
              </p:ext>
            </p:extLst>
          </p:nvPr>
        </p:nvGraphicFramePr>
        <p:xfrm>
          <a:off x="539552" y="1268761"/>
          <a:ext cx="8208913" cy="486000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20186000871392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CONVOCATORIA 434 DE 2016  - RUTH STELLA CONTRERAS GOMEZ</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20186000871402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JUZGADO 26 ADMINISTRATIVO SECCION SEGUNDA - SECCIONAL BOGOTA-MARISOL MERCADO  CONCEDE ACCION CONSTITUCIONAL NO ORDENA A LA CNSC 2018 17/10/2018-MARIAN DALILA VALLEJO HUERTAS</a:t>
                      </a:r>
                      <a:br>
                        <a:rPr lang="es-CO" sz="650" b="0" i="0" u="none" strike="noStrike">
                          <a:effectLst/>
                          <a:latin typeface="Arial" panose="020B0604020202020204" pitchFamily="34" charset="0"/>
                        </a:rPr>
                      </a:br>
                      <a:r>
                        <a:rPr lang="es-CO" sz="650" b="0" i="0" u="none" strike="noStrike">
                          <a:effectLst/>
                          <a:latin typeface="Arial" panose="020B0604020202020204" pitchFamily="34" charset="0"/>
                        </a:rPr>
                        <a:t/>
                      </a:r>
                      <a:br>
                        <a:rPr lang="es-CO" sz="650" b="0" i="0" u="none" strike="noStrike">
                          <a:effectLst/>
                          <a:latin typeface="Arial" panose="020B0604020202020204" pitchFamily="34" charset="0"/>
                        </a:rPr>
                      </a:br>
                      <a:r>
                        <a:rPr lang="es-CO" sz="650" b="0" i="0" u="none" strike="noStrike">
                          <a:effectLst/>
                          <a:latin typeface="Arial" panose="020B0604020202020204" pitchFamily="34" charset="0"/>
                        </a:rPr>
                        <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20186000871412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CONVOCATORIA 434 DE 2016 - ROSMIRA APONTE URBINA</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20186000871422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CONVOCATORIA 434 DE 2016 - MARTHA JHANET ARCE ARICAPA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20186000871532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APLAZAMIENTO PROCESO CONVOCATORIA TERRITORIAL 2018</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20186000871542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ESTADOS 17 DE OCTUBRE DE 2018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20186000871552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 CONVOCATORIA 434 DE 2016 - asociasonopen@hotmail.com</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539904919"/>
      </p:ext>
    </p:extLst>
  </p:cSld>
  <p:clrMapOvr>
    <a:masterClrMapping/>
  </p:clrMapOvr>
  <p:timing>
    <p:tnLst>
      <p:par>
        <p:cTn id="1" dur="indefinite" restart="never" nodeType="tmRoot"/>
      </p:par>
    </p:tnLst>
  </p:timing>
</p:sld>
</file>

<file path=ppt/slides/slide77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774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20186000871562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CONVOCATORIA 434 DE 2016 - asocianopen@hotmail.com</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20186000871572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 CONVOCATORIA 434 DE 2016 GLORIA AMANDA ROJAS GARZON</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20186000871582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CONVOCATORIA 434 DE 2016 - LEIXNER EDUARDO PARRA ROJAS</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20186000871602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CONVOCATORIA 434 DE 2016 MILLER FABIAN CORTES ARCE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20186000871612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CONVOCATORIA 434 DE 2016 - MARIA CATALINA CABALLERO CABRERA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20186000871622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DRA. CARDOSO</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CONVOCATORIA 434 DE 2016 - GONZALO ESPITIA NUÑEZ</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20186000871652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CONVOCATORIA 434 DE 2016 - DORIS ISABEL PABON SANDOVAL</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182687451"/>
      </p:ext>
    </p:extLst>
  </p:cSld>
  <p:clrMapOvr>
    <a:masterClrMapping/>
  </p:clrMapOvr>
  <p:timing>
    <p:tnLst>
      <p:par>
        <p:cTn id="1" dur="indefinite" restart="never" nodeType="tmRoot"/>
      </p:par>
    </p:tnLst>
  </p:timing>
</p:sld>
</file>

<file path=ppt/slides/slide77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775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20186000871662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CONVOCATORIA 434 DE 2016 - JESUS FERNANDO ANTOLINEZ BALLESTEROS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20186000871672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RADICADO N° 20182210567321 DE FECHA 04 DE OCTUBRE DE 2018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20186000871682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CONVOCATORIA 434 DE 2016 - LUIS FELIPE LONDOÑO ARCILA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20186000871692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JUZGADO 10 ADMINISTRATIVO - SECCIONAL BUCARAMANGA-MIGUEL CORREDOR-2018-00330-00</a:t>
                      </a:r>
                    </a:p>
                  </a:txBody>
                  <a:tcPr marL="9525" marR="9525" marT="9525" marB="0" anchor="ctr"/>
                </a:tc>
                <a:tc>
                  <a:txBody>
                    <a:bodyPr/>
                    <a:lstStyle/>
                    <a:p>
                      <a:pPr algn="ctr" fontAlgn="ctr"/>
                      <a:r>
                        <a:rPr lang="es-ES" sz="700" b="0" i="0" u="none" strike="noStrike">
                          <a:effectLst/>
                          <a:latin typeface="Arial" panose="020B0604020202020204" pitchFamily="34" charset="0"/>
                        </a:rPr>
                        <a:t>08/01/2019</a:t>
                      </a:r>
                    </a:p>
                  </a:txBody>
                  <a:tcPr marL="9525" marR="9525" marT="9525" marB="0" anchor="ctr"/>
                </a:tc>
                <a:tc>
                  <a:txBody>
                    <a:bodyPr/>
                    <a:lstStyle/>
                    <a:p>
                      <a:pPr algn="ctr" fontAlgn="ctr"/>
                      <a:r>
                        <a:rPr lang="es-ES" sz="700" b="0" i="0" u="none" strike="noStrike">
                          <a:effectLst/>
                          <a:latin typeface="Arial" panose="020B0604020202020204" pitchFamily="34" charset="0"/>
                        </a:rPr>
                        <a:t>20191400007451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20186000871702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DERECHO DE PETICION CONVOCATORIA 434 DE 2016 - EDISON ANDRES NUPAN GOMEZ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20186000871712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 CONVOCATORIA 437 - DANELLY ZAPATA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20186000871722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JUZGADO 62 ADMINISTRATIVO SECCION TERCERA - SECCIONAL BOGOTA-DIANA PAOLA ROJAS CONCEDE ACCION CONSTITUCIONAL NO ORDENA A LA CNSC DESVINCULA A LA CNSC 2018 17/10/2018-LUIS FORERO </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588106890"/>
      </p:ext>
    </p:extLst>
  </p:cSld>
  <p:clrMapOvr>
    <a:masterClrMapping/>
  </p:clrMapOvr>
  <p:timing>
    <p:tnLst>
      <p:par>
        <p:cTn id="1" dur="indefinite" restart="never" nodeType="tmRoot"/>
      </p:par>
    </p:tnLst>
  </p:timing>
</p:sld>
</file>

<file path=ppt/slides/slide77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776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20186000871732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436 SENA - MANUEL SALVADOR BUSTOS HERNANDEZ </a:t>
                      </a:r>
                    </a:p>
                  </a:txBody>
                  <a:tcPr marL="9525" marR="9525" marT="9525" marB="0" anchor="ctr"/>
                </a:tc>
                <a:tc>
                  <a:txBody>
                    <a:bodyPr/>
                    <a:lstStyle/>
                    <a:p>
                      <a:pPr algn="ctr" fontAlgn="ctr"/>
                      <a:r>
                        <a:rPr lang="es-ES" sz="700" b="0" i="0" u="none" strike="noStrike">
                          <a:effectLst/>
                          <a:latin typeface="Arial" panose="020B0604020202020204" pitchFamily="34" charset="0"/>
                        </a:rPr>
                        <a:t>05/12/2018</a:t>
                      </a:r>
                    </a:p>
                  </a:txBody>
                  <a:tcPr marL="9525" marR="9525" marT="9525" marB="0" anchor="ctr"/>
                </a:tc>
                <a:tc>
                  <a:txBody>
                    <a:bodyPr/>
                    <a:lstStyle/>
                    <a:p>
                      <a:pPr algn="ctr" fontAlgn="ctr"/>
                      <a:r>
                        <a:rPr lang="es-ES" sz="700" b="0" i="0" u="none" strike="noStrike">
                          <a:effectLst/>
                          <a:latin typeface="Arial" panose="020B0604020202020204" pitchFamily="34" charset="0"/>
                        </a:rPr>
                        <a:t>20182120665741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20186000871742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RECLAMACION POR CONVOCATORIA PARA PROVEER CARGO COLDEPORTES - EDITH MARIA MEJIA PIÑERES</a:t>
                      </a:r>
                    </a:p>
                  </a:txBody>
                  <a:tcPr marL="9525" marR="9525" marT="9525" marB="0" anchor="ctr"/>
                </a:tc>
                <a:tc>
                  <a:txBody>
                    <a:bodyPr/>
                    <a:lstStyle/>
                    <a:p>
                      <a:pPr algn="ctr" fontAlgn="ctr"/>
                      <a:r>
                        <a:rPr lang="es-ES" sz="700" b="0" i="0" u="none" strike="noStrike">
                          <a:effectLst/>
                          <a:latin typeface="Arial" panose="020B0604020202020204" pitchFamily="34" charset="0"/>
                        </a:rPr>
                        <a:t>21/11/2018</a:t>
                      </a:r>
                    </a:p>
                  </a:txBody>
                  <a:tcPr marL="9525" marR="9525" marT="9525" marB="0" anchor="ctr"/>
                </a:tc>
                <a:tc>
                  <a:txBody>
                    <a:bodyPr/>
                    <a:lstStyle/>
                    <a:p>
                      <a:pPr algn="ctr" fontAlgn="ctr"/>
                      <a:r>
                        <a:rPr lang="es-ES" sz="700" b="0" i="0" u="none" strike="noStrike">
                          <a:effectLst/>
                          <a:latin typeface="Arial" panose="020B0604020202020204" pitchFamily="34" charset="0"/>
                        </a:rPr>
                        <a:t>20182000646921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20186000871752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 CONVOCATORIA 435 - ANGELA YESSENIA QUINTERO </a:t>
                      </a:r>
                    </a:p>
                  </a:txBody>
                  <a:tcPr marL="9525" marR="9525" marT="9525" marB="0" anchor="ctr"/>
                </a:tc>
                <a:tc>
                  <a:txBody>
                    <a:bodyPr/>
                    <a:lstStyle/>
                    <a:p>
                      <a:pPr algn="ctr" fontAlgn="ctr"/>
                      <a:r>
                        <a:rPr lang="es-ES" sz="700" b="0" i="0" u="none" strike="noStrike">
                          <a:effectLst/>
                          <a:latin typeface="Arial" panose="020B0604020202020204" pitchFamily="34" charset="0"/>
                        </a:rPr>
                        <a:t>01/11/2018</a:t>
                      </a:r>
                    </a:p>
                  </a:txBody>
                  <a:tcPr marL="9525" marR="9525" marT="9525" marB="0" anchor="ctr"/>
                </a:tc>
                <a:tc>
                  <a:txBody>
                    <a:bodyPr/>
                    <a:lstStyle/>
                    <a:p>
                      <a:pPr algn="ctr" fontAlgn="ctr"/>
                      <a:r>
                        <a:rPr lang="es-ES" sz="700" b="0" i="0" u="none" strike="noStrike">
                          <a:effectLst/>
                          <a:latin typeface="Arial" panose="020B0604020202020204" pitchFamily="34" charset="0"/>
                        </a:rPr>
                        <a:t>20182210616521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20186000871762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CONSEJO DE ESTADO - SECCIÓN SEGUNDA -2015-00807-00-ALVARO ARDILA MORA</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20186000871772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DRA. CARDOSO</a:t>
                      </a:r>
                    </a:p>
                  </a:txBody>
                  <a:tcPr marL="9525" marR="9525" marT="9525" marB="0" anchor="ctr"/>
                </a:tc>
                <a:tc>
                  <a:txBody>
                    <a:bodyPr/>
                    <a:lstStyle/>
                    <a:p>
                      <a:pPr algn="ctr" fontAlgn="ctr"/>
                      <a:r>
                        <a:rPr lang="es-CO" sz="700" b="0" i="0" u="none" strike="noStrike">
                          <a:effectLst/>
                          <a:latin typeface="Arial" panose="020B0604020202020204" pitchFamily="34" charset="0"/>
                        </a:rPr>
                        <a:t>CONSEJO DE ESTADO - SECCIÓN SEGUNDA-ALVARO ARDILA MORA-NOTIFICA ACTUACION PROCESAL RAD 2015-00807-00</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20186000871782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700" b="0" i="0" u="none" strike="noStrike">
                          <a:effectLst/>
                          <a:latin typeface="Arial" panose="020B0604020202020204" pitchFamily="34" charset="0"/>
                        </a:rPr>
                        <a:t>RESPUESTA SOLICITUD RADICADO N° 20182220552291</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20186000871802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9 -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AJUSTE DE MANUAL DE FUNCIONES DE LA ALCALDIA MUNCIPAL DE MAGANGUE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562100218"/>
      </p:ext>
    </p:extLst>
  </p:cSld>
  <p:clrMapOvr>
    <a:masterClrMapping/>
  </p:clrMapOvr>
  <p:timing>
    <p:tnLst>
      <p:par>
        <p:cTn id="1" dur="indefinite" restart="never" nodeType="tmRoot"/>
      </p:par>
    </p:tnLst>
  </p:timing>
</p:sld>
</file>

<file path=ppt/slides/slide77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777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376630316"/>
              </p:ext>
            </p:extLst>
          </p:nvPr>
        </p:nvGraphicFramePr>
        <p:xfrm>
          <a:off x="539552" y="1268761"/>
          <a:ext cx="8208913" cy="48107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90722">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20769">
                <a:tc>
                  <a:txBody>
                    <a:bodyPr/>
                    <a:lstStyle/>
                    <a:p>
                      <a:pPr algn="ctr" fontAlgn="ctr"/>
                      <a:r>
                        <a:rPr lang="es-ES" sz="650" b="0" i="0" u="none" strike="noStrike" dirty="0">
                          <a:effectLst/>
                          <a:latin typeface="Arial" panose="020B0604020202020204" pitchFamily="34" charset="0"/>
                        </a:rPr>
                        <a:t>20186000871812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DIRECCIÓN DE APOYO CORPORATIVO</a:t>
                      </a:r>
                    </a:p>
                  </a:txBody>
                  <a:tcPr marL="9525" marR="9525" marT="9525" marB="0" anchor="ctr"/>
                </a:tc>
                <a:tc>
                  <a:txBody>
                    <a:bodyPr/>
                    <a:lstStyle/>
                    <a:p>
                      <a:pPr algn="ctr" fontAlgn="ctr"/>
                      <a:r>
                        <a:rPr lang="es-ES" sz="650" b="0" i="0" u="none" strike="noStrike">
                          <a:effectLst/>
                          <a:latin typeface="Arial" panose="020B0604020202020204" pitchFamily="34" charset="0"/>
                        </a:rPr>
                        <a:t>JUZGADO 16 CIVIL CIRCUITO - SECCIONAL BOGOTA-DAYANY YESENIA JAIMES URRESTY-CONCEDE TUTELA 2018-519</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20769">
                <a:tc>
                  <a:txBody>
                    <a:bodyPr/>
                    <a:lstStyle/>
                    <a:p>
                      <a:pPr algn="ctr" fontAlgn="ctr"/>
                      <a:r>
                        <a:rPr lang="es-ES" sz="650" b="0" i="0" u="none" strike="noStrike">
                          <a:effectLst/>
                          <a:latin typeface="Arial" panose="020B0604020202020204" pitchFamily="34" charset="0"/>
                        </a:rPr>
                        <a:t>20186000871822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DERECHO DE PETICION - PROTECCION ESPECIALPOR PERDIDA DE CAPACIDAD Y CALIDAD DE PRE PENSIONADA                                                                                                                                                                                                                                                                </a:t>
                      </a:r>
                    </a:p>
                  </a:txBody>
                  <a:tcPr marL="9525" marR="9525" marT="9525" marB="0" anchor="ctr"/>
                </a:tc>
                <a:tc>
                  <a:txBody>
                    <a:bodyPr/>
                    <a:lstStyle/>
                    <a:p>
                      <a:pPr algn="ctr" fontAlgn="ctr"/>
                      <a:r>
                        <a:rPr lang="es-ES" sz="650" b="0" i="0" u="none" strike="noStrike">
                          <a:effectLst/>
                          <a:latin typeface="Arial" panose="020B0604020202020204" pitchFamily="34" charset="0"/>
                        </a:rPr>
                        <a:t>13/11/2018</a:t>
                      </a:r>
                    </a:p>
                  </a:txBody>
                  <a:tcPr marL="9525" marR="9525" marT="9525" marB="0" anchor="ctr"/>
                </a:tc>
                <a:tc>
                  <a:txBody>
                    <a:bodyPr/>
                    <a:lstStyle/>
                    <a:p>
                      <a:pPr algn="ctr" fontAlgn="ctr"/>
                      <a:r>
                        <a:rPr lang="es-ES" sz="650" b="0" i="0" u="none" strike="noStrike">
                          <a:effectLst/>
                          <a:latin typeface="Arial" panose="020B0604020202020204" pitchFamily="34" charset="0"/>
                        </a:rPr>
                        <a:t>20182010633021</a:t>
                      </a:r>
                    </a:p>
                  </a:txBody>
                  <a:tcPr marL="9525" marR="9525" marT="9525" marB="0" anchor="ctr"/>
                </a:tc>
              </a:tr>
              <a:tr h="620769">
                <a:tc>
                  <a:txBody>
                    <a:bodyPr/>
                    <a:lstStyle/>
                    <a:p>
                      <a:pPr algn="ctr" fontAlgn="ctr"/>
                      <a:r>
                        <a:rPr lang="es-ES" sz="650" b="0" i="0" u="none" strike="noStrike">
                          <a:effectLst/>
                          <a:latin typeface="Arial" panose="020B0604020202020204" pitchFamily="34" charset="0"/>
                        </a:rPr>
                        <a:t>20186000871842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VALORACIÓN ANTECEDENTES - CONVOCATORIA 436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20769">
                <a:tc>
                  <a:txBody>
                    <a:bodyPr/>
                    <a:lstStyle/>
                    <a:p>
                      <a:pPr algn="ctr" fontAlgn="ctr"/>
                      <a:r>
                        <a:rPr lang="es-ES" sz="650" b="0" i="0" u="none" strike="noStrike">
                          <a:effectLst/>
                          <a:latin typeface="Arial" panose="020B0604020202020204" pitchFamily="34" charset="0"/>
                        </a:rPr>
                        <a:t>20186000871872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 CONVOCATORIA 433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78980">
                <a:tc>
                  <a:txBody>
                    <a:bodyPr/>
                    <a:lstStyle/>
                    <a:p>
                      <a:pPr algn="ctr" fontAlgn="ctr"/>
                      <a:r>
                        <a:rPr lang="es-ES" sz="650" b="0" i="0" u="none" strike="noStrike">
                          <a:effectLst/>
                          <a:latin typeface="Arial" panose="020B0604020202020204" pitchFamily="34" charset="0"/>
                        </a:rPr>
                        <a:t>20186000871892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pt-BR" sz="650" b="0" i="0" u="none" strike="noStrike">
                          <a:effectLst/>
                          <a:latin typeface="Arial" panose="020B0604020202020204" pitchFamily="34" charset="0"/>
                        </a:rPr>
                        <a:t>JUZGADO 40 ADMINISTRATIVO SECCIONAL BOGOTA TUTELA NACION 428 CARRERA ADMINISTRATIVA OFICIO N° 201800291 ANGELA PATRICIA MENDEZ RUBIANO DIANA PAOLA ROJAS</a:t>
                      </a:r>
                      <a:br>
                        <a:rPr lang="pt-BR" sz="650" b="0" i="0" u="none" strike="noStrike">
                          <a:effectLst/>
                          <a:latin typeface="Arial" panose="020B0604020202020204" pitchFamily="34" charset="0"/>
                        </a:rPr>
                      </a:br>
                      <a:r>
                        <a:rPr lang="pt-BR" sz="650" b="0" i="0" u="none" strike="noStrike">
                          <a:effectLst/>
                          <a:latin typeface="Arial" panose="020B0604020202020204" pitchFamily="34" charset="0"/>
                        </a:rPr>
                        <a:t>2 DIAS </a:t>
                      </a:r>
                      <a:br>
                        <a:rPr lang="pt-BR" sz="650" b="0" i="0" u="none" strike="noStrike">
                          <a:effectLst/>
                          <a:latin typeface="Arial" panose="020B0604020202020204" pitchFamily="34" charset="0"/>
                        </a:rPr>
                      </a:br>
                      <a:r>
                        <a:rPr lang="pt-BR" sz="650" b="0" i="0" u="none" strike="noStrike">
                          <a:effectLst/>
                          <a:latin typeface="Arial" panose="020B0604020202020204" pitchFamily="34" charset="0"/>
                        </a:rPr>
                        <a:t/>
                      </a:r>
                      <a:br>
                        <a:rPr lang="pt-BR" sz="650" b="0" i="0" u="none" strike="noStrike">
                          <a:effectLst/>
                          <a:latin typeface="Arial" panose="020B0604020202020204" pitchFamily="34" charset="0"/>
                        </a:rPr>
                      </a:br>
                      <a:endParaRPr lang="pt-BR"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ES" sz="650" b="0" i="0" u="none" strike="noStrike">
                          <a:effectLst/>
                          <a:latin typeface="Arial" panose="020B0604020202020204" pitchFamily="34" charset="0"/>
                        </a:rPr>
                        <a:t>20181400594081</a:t>
                      </a:r>
                    </a:p>
                  </a:txBody>
                  <a:tcPr marL="9525" marR="9525" marT="9525" marB="0" anchor="ctr"/>
                </a:tc>
              </a:tr>
              <a:tr h="678980">
                <a:tc>
                  <a:txBody>
                    <a:bodyPr/>
                    <a:lstStyle/>
                    <a:p>
                      <a:pPr algn="ctr" fontAlgn="ctr"/>
                      <a:r>
                        <a:rPr lang="es-ES" sz="650" b="0" i="0" u="none" strike="noStrike">
                          <a:effectLst/>
                          <a:latin typeface="Arial" panose="020B0604020202020204" pitchFamily="34" charset="0"/>
                        </a:rPr>
                        <a:t>20186000871912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JUZGADO 1 DE EJECUCION DE PENAS DE ARMENIA TUTELA SENA 436 ANALISIS DE ANTECEDENTES OFICIO N°  201800054 BEATRIZ ADRIANA LOAIZA ROJAS DIANA PAOLA ROJAS2 </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DIAS </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20769">
                <a:tc>
                  <a:txBody>
                    <a:bodyPr/>
                    <a:lstStyle/>
                    <a:p>
                      <a:pPr algn="ctr" fontAlgn="ctr"/>
                      <a:r>
                        <a:rPr lang="es-ES" sz="650" b="0" i="0" u="none" strike="noStrike">
                          <a:effectLst/>
                          <a:latin typeface="Arial" panose="020B0604020202020204" pitchFamily="34" charset="0"/>
                        </a:rPr>
                        <a:t>20186000871922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JUZGADO 16 CIVIL CIRCUITO - SECCIONAL BOGOTA  CONCEDE ACCION NO ORDENA CNSC DIANA PAOLA ROJAS -DAYANY YESENIA JAIMES URRESTY</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019842932"/>
      </p:ext>
    </p:extLst>
  </p:cSld>
  <p:clrMapOvr>
    <a:masterClrMapping/>
  </p:clrMapOvr>
  <p:timing>
    <p:tnLst>
      <p:par>
        <p:cTn id="1" dur="indefinite" restart="never" nodeType="tmRoot"/>
      </p:par>
    </p:tnLst>
  </p:timing>
</p:sld>
</file>

<file path=ppt/slides/slide77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778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371531925"/>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20186000871942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CONCEPTO PAGOS DE PRIMA TECNICA </a:t>
                      </a:r>
                    </a:p>
                  </a:txBody>
                  <a:tcPr marL="9525" marR="9525" marT="9525" marB="0" anchor="ctr"/>
                </a:tc>
                <a:tc>
                  <a:txBody>
                    <a:bodyPr/>
                    <a:lstStyle/>
                    <a:p>
                      <a:pPr algn="ctr" fontAlgn="ctr"/>
                      <a:r>
                        <a:rPr lang="es-ES" sz="650" b="0" i="0" u="none" strike="noStrike">
                          <a:effectLst/>
                          <a:latin typeface="Arial" panose="020B0604020202020204" pitchFamily="34" charset="0"/>
                        </a:rPr>
                        <a:t>09/11/2018</a:t>
                      </a:r>
                    </a:p>
                  </a:txBody>
                  <a:tcPr marL="9525" marR="9525" marT="9525" marB="0" anchor="ctr"/>
                </a:tc>
                <a:tc>
                  <a:txBody>
                    <a:bodyPr/>
                    <a:lstStyle/>
                    <a:p>
                      <a:pPr algn="ctr" fontAlgn="ctr"/>
                      <a:r>
                        <a:rPr lang="es-ES" sz="650" b="0" i="0" u="none" strike="noStrike">
                          <a:effectLst/>
                          <a:latin typeface="Arial" panose="020B0604020202020204" pitchFamily="34" charset="0"/>
                        </a:rPr>
                        <a:t>20182000629651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20186000871952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 CONVOCATORIA 433 </a:t>
                      </a:r>
                    </a:p>
                  </a:txBody>
                  <a:tcPr marL="9525" marR="9525" marT="9525" marB="0" anchor="ctr"/>
                </a:tc>
                <a:tc>
                  <a:txBody>
                    <a:bodyPr/>
                    <a:lstStyle/>
                    <a:p>
                      <a:pPr algn="ctr" fontAlgn="ctr"/>
                      <a:r>
                        <a:rPr lang="es-ES" sz="650" b="0" i="0" u="none" strike="noStrike">
                          <a:effectLst/>
                          <a:latin typeface="Arial" panose="020B0604020202020204" pitchFamily="34" charset="0"/>
                        </a:rPr>
                        <a:t>06/11/2018</a:t>
                      </a:r>
                    </a:p>
                  </a:txBody>
                  <a:tcPr marL="9525" marR="9525" marT="9525" marB="0" anchor="ctr"/>
                </a:tc>
                <a:tc>
                  <a:txBody>
                    <a:bodyPr/>
                    <a:lstStyle/>
                    <a:p>
                      <a:pPr algn="ctr" fontAlgn="ctr"/>
                      <a:r>
                        <a:rPr lang="es-ES" sz="650" b="0" i="0" u="none" strike="noStrike">
                          <a:effectLst/>
                          <a:latin typeface="Arial" panose="020B0604020202020204" pitchFamily="34" charset="0"/>
                        </a:rPr>
                        <a:t>20182230615631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20186000871972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CONCEPTO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20186000871982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650" b="0" i="0" u="none" strike="noStrike">
                          <a:effectLst/>
                          <a:latin typeface="Arial" panose="020B0604020202020204" pitchFamily="34" charset="0"/>
                        </a:rPr>
                        <a:t>RESPUESTA SOLICITUD N° 143783 DEL 17 DE SEPTIEMBRE DE 2018</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20186000871992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CO" sz="650" b="0" i="0" u="none" strike="noStrike">
                          <a:effectLst/>
                          <a:latin typeface="Arial" panose="020B0604020202020204" pitchFamily="34" charset="0"/>
                        </a:rPr>
                        <a:t>JUZGADO 36 ADMINISTRATIVO SECCION TERCERA - SECCIONAL BOGOTA-CONCEDE IMPUGNACION/ MARISOL MERCADO MILLAN -HERNAN CADRAZCO LEDESMA-2018-00309</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20186000872162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650" b="0" i="0" u="none" strike="noStrike">
                          <a:effectLst/>
                          <a:latin typeface="Arial" panose="020B0604020202020204" pitchFamily="34" charset="0"/>
                        </a:rPr>
                        <a:t>JUZGADO 06 ADMINISTRATIVO SECCION PRIMERA - SECCIONAL BOGOTA-CONCEDE IMPUGNACION/ DIANA PAOLA ROJAS-CLAUDIA PATRICIA FORERO NIÑO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20186000872302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 SIN INSCRIPCION CONVOCATORIA SIMO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461875789"/>
      </p:ext>
    </p:extLst>
  </p:cSld>
  <p:clrMapOvr>
    <a:masterClrMapping/>
  </p:clrMapOvr>
  <p:timing>
    <p:tnLst>
      <p:par>
        <p:cTn id="1" dur="indefinite" restart="never" nodeType="tmRoot"/>
      </p:par>
    </p:tnLst>
  </p:timing>
</p:sld>
</file>

<file path=ppt/slides/slide77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779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97303224"/>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20186000872322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INSCRIPCION SIMO</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20186000872332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20186000872352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20186000872362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CAMBIO DE CORREO ELECTRONICO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20186000872372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CAMBIO DE CORREO ELECTRONICO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20186000872382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20186000872392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7 -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RESOLUCION 20181020121915</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966464819"/>
      </p:ext>
    </p:extLst>
  </p:cSld>
  <p:clrMapOvr>
    <a:masterClrMapping/>
  </p:clrMapOvr>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87638932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201810160069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201810160075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201810160076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201810160077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201810160078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201810160082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201810160084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78</a:t>
            </a:fld>
            <a:endParaRPr lang="es-CO"/>
          </a:p>
        </p:txBody>
      </p:sp>
    </p:spTree>
    <p:extLst>
      <p:ext uri="{BB962C8B-B14F-4D97-AF65-F5344CB8AC3E}">
        <p14:creationId xmlns:p14="http://schemas.microsoft.com/office/powerpoint/2010/main" val="3505608188"/>
      </p:ext>
    </p:extLst>
  </p:cSld>
  <p:clrMapOvr>
    <a:masterClrMapping/>
  </p:clrMapOvr>
  <p:timing>
    <p:tnLst>
      <p:par>
        <p:cTn id="1" dur="indefinite" restart="never" nodeType="tmRoot"/>
      </p:par>
    </p:tnLst>
  </p:timing>
</p:sld>
</file>

<file path=ppt/slides/slide78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780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564326254"/>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20186000872412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427</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20186000872422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CAMBIO DE CORREO ELECTRONICO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20186000872432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RESPUESTA FUNCIÓN PÚBLICA RAD. 20182040264951 - SOLICITUD DE CERTIFICACION EN EL REGISTRO PUBLICO DE CARRERA ADMINISTRATIVA DE EFREN ANGULO HINESTROZA CC 3672175</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20181700593161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20186000872442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INSCRIPCION SIMO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20186000872482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624-638</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30/10/2018</a:t>
                      </a:r>
                    </a:p>
                  </a:txBody>
                  <a:tcPr marL="9525" marR="9525" marT="9525" marB="0" anchor="ctr"/>
                </a:tc>
                <a:tc>
                  <a:txBody>
                    <a:bodyPr/>
                    <a:lstStyle/>
                    <a:p>
                      <a:pPr algn="ctr" fontAlgn="ctr"/>
                      <a:r>
                        <a:rPr lang="es-ES" sz="650" b="0" i="0" u="none" strike="noStrike">
                          <a:effectLst/>
                          <a:latin typeface="Arial" panose="020B0604020202020204" pitchFamily="34" charset="0"/>
                        </a:rPr>
                        <a:t>20182110610621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20186000872492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OFICIO 20181700545781 </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20181700592701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20186000872502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817502964"/>
      </p:ext>
    </p:extLst>
  </p:cSld>
  <p:clrMapOvr>
    <a:masterClrMapping/>
  </p:clrMapOvr>
  <p:timing>
    <p:tnLst>
      <p:par>
        <p:cTn id="1" dur="indefinite" restart="never" nodeType="tmRoot"/>
      </p:par>
    </p:tnLst>
  </p:timing>
</p:sld>
</file>

<file path=ppt/slides/slide78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781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637982170"/>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20186000872522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INSCRIPCION SIMO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20186000872532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20186000872552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RESPUESTA OFICIO 20182310368291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20186000872592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INSCRIPCION SIMO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20186000872602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624-638</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30/10/2018</a:t>
                      </a:r>
                    </a:p>
                  </a:txBody>
                  <a:tcPr marL="9525" marR="9525" marT="9525" marB="0" anchor="ctr"/>
                </a:tc>
                <a:tc>
                  <a:txBody>
                    <a:bodyPr/>
                    <a:lstStyle/>
                    <a:p>
                      <a:pPr algn="ctr" fontAlgn="ctr"/>
                      <a:r>
                        <a:rPr lang="es-ES" sz="650" b="0" i="0" u="none" strike="noStrike">
                          <a:effectLst/>
                          <a:latin typeface="Arial" panose="020B0604020202020204" pitchFamily="34" charset="0"/>
                        </a:rPr>
                        <a:t>20182110610671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20186000872612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INSCRIPCION SIMO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20186000872622</a:t>
                      </a:r>
                    </a:p>
                  </a:txBody>
                  <a:tcPr marL="9525" marR="9525" marT="9525" marB="0" anchor="ctr"/>
                </a:tc>
                <a:tc>
                  <a:txBody>
                    <a:bodyPr/>
                    <a:lstStyle/>
                    <a:p>
                      <a:pPr algn="ctr" fontAlgn="ctr"/>
                      <a:r>
                        <a:rPr lang="es-ES" sz="650" b="0" i="0" u="none" strike="noStrike">
                          <a:effectLst/>
                          <a:latin typeface="Arial" panose="020B0604020202020204" pitchFamily="34" charset="0"/>
                        </a:rPr>
                        <a:t>17/10/2018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OFICIO CON COPIA A LA CNSC</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20183200595451</a:t>
                      </a:r>
                    </a:p>
                  </a:txBody>
                  <a:tcPr marL="9525" marR="9525" marT="9525" marB="0" anchor="ctr"/>
                </a:tc>
              </a:tr>
            </a:tbl>
          </a:graphicData>
        </a:graphic>
      </p:graphicFrame>
    </p:spTree>
    <p:extLst>
      <p:ext uri="{BB962C8B-B14F-4D97-AF65-F5344CB8AC3E}">
        <p14:creationId xmlns:p14="http://schemas.microsoft.com/office/powerpoint/2010/main" val="1879482080"/>
      </p:ext>
    </p:extLst>
  </p:cSld>
  <p:clrMapOvr>
    <a:masterClrMapping/>
  </p:clrMapOvr>
  <p:timing>
    <p:tnLst>
      <p:par>
        <p:cTn id="1" dur="indefinite" restart="never" nodeType="tmRoot"/>
      </p:par>
    </p:tnLst>
  </p:timing>
</p:sld>
</file>

<file path=ppt/slides/slide78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782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20186000872632</a:t>
                      </a:r>
                    </a:p>
                  </a:txBody>
                  <a:tcPr marL="9525" marR="9525" marT="9525" marB="0" anchor="ctr"/>
                </a:tc>
                <a:tc>
                  <a:txBody>
                    <a:bodyPr/>
                    <a:lstStyle/>
                    <a:p>
                      <a:pPr algn="ctr" fontAlgn="ctr"/>
                      <a:r>
                        <a:rPr lang="es-ES" sz="700" b="0" i="0" u="none" strike="noStrike">
                          <a:effectLst/>
                          <a:latin typeface="Arial" panose="020B0604020202020204" pitchFamily="34" charset="0"/>
                        </a:rPr>
                        <a:t>17/10/2018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20183200874082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9 -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DERECHO DE PETICION AL PROCESO DE SELECCION EN EN CONVOCATORIA DE Seguridad.Convivencia y Justicia</a:t>
                      </a:r>
                    </a:p>
                  </a:txBody>
                  <a:tcPr marL="9525" marR="9525" marT="9525" marB="0" anchor="ctr"/>
                </a:tc>
                <a:tc>
                  <a:txBody>
                    <a:bodyPr/>
                    <a:lstStyle/>
                    <a:p>
                      <a:pPr algn="ctr" fontAlgn="ctr"/>
                      <a:r>
                        <a:rPr lang="es-ES" sz="700" b="0" i="0" u="none" strike="noStrike">
                          <a:effectLst/>
                          <a:latin typeface="Arial" panose="020B0604020202020204" pitchFamily="34" charset="0"/>
                        </a:rPr>
                        <a:t>09/11/2018</a:t>
                      </a:r>
                    </a:p>
                  </a:txBody>
                  <a:tcPr marL="9525" marR="9525" marT="9525" marB="0" anchor="ctr"/>
                </a:tc>
                <a:tc>
                  <a:txBody>
                    <a:bodyPr/>
                    <a:lstStyle/>
                    <a:p>
                      <a:pPr algn="ctr" fontAlgn="ctr"/>
                      <a:r>
                        <a:rPr lang="es-ES" sz="700" b="0" i="0" u="none" strike="noStrike">
                          <a:effectLst/>
                          <a:latin typeface="Arial" panose="020B0604020202020204" pitchFamily="34" charset="0"/>
                        </a:rPr>
                        <a:t>20182330629351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20183200874182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9 -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DERECHO DE PETICION EN REFERENCIA A LA CONVOCATORIA 741 de Seguridad.Convivencia y Justicia</a:t>
                      </a:r>
                    </a:p>
                  </a:txBody>
                  <a:tcPr marL="9525" marR="9525" marT="9525" marB="0" anchor="ctr"/>
                </a:tc>
                <a:tc>
                  <a:txBody>
                    <a:bodyPr/>
                    <a:lstStyle/>
                    <a:p>
                      <a:pPr algn="ctr" fontAlgn="ctr"/>
                      <a:r>
                        <a:rPr lang="es-ES" sz="700" b="0" i="0" u="none" strike="noStrike">
                          <a:effectLst/>
                          <a:latin typeface="Arial" panose="020B0604020202020204" pitchFamily="34" charset="0"/>
                        </a:rPr>
                        <a:t>09/11/2018</a:t>
                      </a:r>
                    </a:p>
                  </a:txBody>
                  <a:tcPr marL="9525" marR="9525" marT="9525" marB="0" anchor="ctr"/>
                </a:tc>
                <a:tc>
                  <a:txBody>
                    <a:bodyPr/>
                    <a:lstStyle/>
                    <a:p>
                      <a:pPr algn="ctr" fontAlgn="ctr"/>
                      <a:r>
                        <a:rPr lang="es-ES" sz="700" b="0" i="0" u="none" strike="noStrike">
                          <a:effectLst/>
                          <a:latin typeface="Arial" panose="020B0604020202020204" pitchFamily="34" charset="0"/>
                        </a:rPr>
                        <a:t>20182330629361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20183200874202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9 -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DERECHO DE PETICION A CONVOCATORIA EN REFERENCIA 741 de Seguridad.Convivencia y Justicia</a:t>
                      </a:r>
                    </a:p>
                  </a:txBody>
                  <a:tcPr marL="9525" marR="9525" marT="9525" marB="0" anchor="ctr"/>
                </a:tc>
                <a:tc>
                  <a:txBody>
                    <a:bodyPr/>
                    <a:lstStyle/>
                    <a:p>
                      <a:pPr algn="ctr" fontAlgn="ctr"/>
                      <a:r>
                        <a:rPr lang="es-ES" sz="700" b="0" i="0" u="none" strike="noStrike">
                          <a:effectLst/>
                          <a:latin typeface="Arial" panose="020B0604020202020204" pitchFamily="34" charset="0"/>
                        </a:rPr>
                        <a:t>09/11/2018</a:t>
                      </a:r>
                    </a:p>
                  </a:txBody>
                  <a:tcPr marL="9525" marR="9525" marT="9525" marB="0" anchor="ctr"/>
                </a:tc>
                <a:tc>
                  <a:txBody>
                    <a:bodyPr/>
                    <a:lstStyle/>
                    <a:p>
                      <a:pPr algn="ctr" fontAlgn="ctr"/>
                      <a:r>
                        <a:rPr lang="es-ES" sz="700" b="0" i="0" u="none" strike="noStrike">
                          <a:effectLst/>
                          <a:latin typeface="Arial" panose="020B0604020202020204" pitchFamily="34" charset="0"/>
                        </a:rPr>
                        <a:t>20182330629371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20183200874822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CONVOCATORIA 431 DISTRITO CAPITAL - OPEC 34002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20186000872652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20186000872662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PRESENTACIÓN DESCARGOS GOBERNACIÓN DEL META</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507978707"/>
      </p:ext>
    </p:extLst>
  </p:cSld>
  <p:clrMapOvr>
    <a:masterClrMapping/>
  </p:clrMapOvr>
  <p:timing>
    <p:tnLst>
      <p:par>
        <p:cTn id="1" dur="indefinite" restart="never" nodeType="tmRoot"/>
      </p:par>
    </p:tnLst>
  </p:timing>
</p:sld>
</file>

<file path=ppt/slides/slide78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783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692936508"/>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20186000872672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PRUEBA TECNOPEDAGOGICA CONVOCATORIA 436 SENA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20186000872682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20186000872692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20186000872712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03/12/2018</a:t>
                      </a:r>
                    </a:p>
                  </a:txBody>
                  <a:tcPr marL="9525" marR="9525" marT="9525" marB="0" anchor="ctr"/>
                </a:tc>
                <a:tc>
                  <a:txBody>
                    <a:bodyPr/>
                    <a:lstStyle/>
                    <a:p>
                      <a:pPr algn="ctr" fontAlgn="ctr"/>
                      <a:r>
                        <a:rPr lang="es-ES" sz="650" b="0" i="0" u="none" strike="noStrike">
                          <a:effectLst/>
                          <a:latin typeface="Arial" panose="020B0604020202020204" pitchFamily="34" charset="0"/>
                        </a:rPr>
                        <a:t>20182120663111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20186000872742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20186000872792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20186000872872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749660161"/>
      </p:ext>
    </p:extLst>
  </p:cSld>
  <p:clrMapOvr>
    <a:masterClrMapping/>
  </p:clrMapOvr>
  <p:timing>
    <p:tnLst>
      <p:par>
        <p:cTn id="1" dur="indefinite" restart="never" nodeType="tmRoot"/>
      </p:par>
    </p:tnLst>
  </p:timing>
</p:sld>
</file>

<file path=ppt/slides/slide78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784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20186000872882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20186000872962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20186000872982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20186000873022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328-SDH</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20186000873032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CAMBIO CORREO ELECTRONICO</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20186000873162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SOLICITUD CAMBIO NUMERO DE CEDULA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20186000873182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427-2016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260791994"/>
      </p:ext>
    </p:extLst>
  </p:cSld>
  <p:clrMapOvr>
    <a:masterClrMapping/>
  </p:clrMapOvr>
  <p:timing>
    <p:tnLst>
      <p:par>
        <p:cTn id="1" dur="indefinite" restart="never" nodeType="tmRoot"/>
      </p:par>
    </p:tnLst>
  </p:timing>
</p:sld>
</file>

<file path=ppt/slides/slide78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785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201208081"/>
              </p:ext>
            </p:extLst>
          </p:nvPr>
        </p:nvGraphicFramePr>
        <p:xfrm>
          <a:off x="539552" y="1268761"/>
          <a:ext cx="8208913" cy="475910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94406">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57265">
                <a:tc>
                  <a:txBody>
                    <a:bodyPr/>
                    <a:lstStyle/>
                    <a:p>
                      <a:pPr algn="ctr" fontAlgn="ctr"/>
                      <a:r>
                        <a:rPr lang="es-ES" sz="650" b="0" i="0" u="none" strike="noStrike" dirty="0">
                          <a:effectLst/>
                          <a:latin typeface="Arial" panose="020B0604020202020204" pitchFamily="34" charset="0"/>
                        </a:rPr>
                        <a:t>20186000873222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557265">
                <a:tc>
                  <a:txBody>
                    <a:bodyPr/>
                    <a:lstStyle/>
                    <a:p>
                      <a:pPr algn="ctr" fontAlgn="ctr"/>
                      <a:r>
                        <a:rPr lang="es-ES" sz="650" b="0" i="0" u="none" strike="noStrike">
                          <a:effectLst/>
                          <a:latin typeface="Arial" panose="020B0604020202020204" pitchFamily="34" charset="0"/>
                        </a:rPr>
                        <a:t>20186000873242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557265">
                <a:tc>
                  <a:txBody>
                    <a:bodyPr/>
                    <a:lstStyle/>
                    <a:p>
                      <a:pPr algn="ctr" fontAlgn="ctr"/>
                      <a:r>
                        <a:rPr lang="es-ES" sz="650" b="0" i="0" u="none" strike="noStrike">
                          <a:effectLst/>
                          <a:latin typeface="Arial" panose="020B0604020202020204" pitchFamily="34" charset="0"/>
                        </a:rPr>
                        <a:t>20186000873282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435-2016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06/11/2018</a:t>
                      </a:r>
                    </a:p>
                  </a:txBody>
                  <a:tcPr marL="9525" marR="9525" marT="9525" marB="0" anchor="ctr"/>
                </a:tc>
                <a:tc>
                  <a:txBody>
                    <a:bodyPr/>
                    <a:lstStyle/>
                    <a:p>
                      <a:pPr algn="ctr" fontAlgn="ctr"/>
                      <a:r>
                        <a:rPr lang="es-ES" sz="650" b="0" i="0" u="none" strike="noStrike">
                          <a:effectLst/>
                          <a:latin typeface="Arial" panose="020B0604020202020204" pitchFamily="34" charset="0"/>
                        </a:rPr>
                        <a:t>20182210621791</a:t>
                      </a:r>
                    </a:p>
                  </a:txBody>
                  <a:tcPr marL="9525" marR="9525" marT="9525" marB="0" anchor="ctr"/>
                </a:tc>
              </a:tr>
              <a:tr h="557265">
                <a:tc>
                  <a:txBody>
                    <a:bodyPr/>
                    <a:lstStyle/>
                    <a:p>
                      <a:pPr algn="ctr" fontAlgn="ctr"/>
                      <a:r>
                        <a:rPr lang="es-ES" sz="650" b="0" i="0" u="none" strike="noStrike">
                          <a:effectLst/>
                          <a:latin typeface="Arial" panose="020B0604020202020204" pitchFamily="34" charset="0"/>
                        </a:rPr>
                        <a:t>20186000873312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DENUNCIA PUBLICA CORRUPCION</a:t>
                      </a:r>
                    </a:p>
                  </a:txBody>
                  <a:tcPr marL="9525" marR="9525" marT="9525" marB="0" anchor="ctr"/>
                </a:tc>
                <a:tc>
                  <a:txBody>
                    <a:bodyPr/>
                    <a:lstStyle/>
                    <a:p>
                      <a:pPr algn="ctr" fontAlgn="ctr"/>
                      <a:r>
                        <a:rPr lang="es-ES" sz="650" b="0" i="0" u="none" strike="noStrike">
                          <a:effectLst/>
                          <a:latin typeface="Arial" panose="020B0604020202020204" pitchFamily="34" charset="0"/>
                        </a:rPr>
                        <a:t>31/10/2018</a:t>
                      </a:r>
                    </a:p>
                  </a:txBody>
                  <a:tcPr marL="9525" marR="9525" marT="9525" marB="0" anchor="ctr"/>
                </a:tc>
                <a:tc>
                  <a:txBody>
                    <a:bodyPr/>
                    <a:lstStyle/>
                    <a:p>
                      <a:pPr algn="ctr" fontAlgn="ctr"/>
                      <a:r>
                        <a:rPr lang="es-ES" sz="650" b="0" i="0" u="none" strike="noStrike">
                          <a:effectLst/>
                          <a:latin typeface="Arial" panose="020B0604020202020204" pitchFamily="34" charset="0"/>
                        </a:rPr>
                        <a:t>20182020613501</a:t>
                      </a:r>
                    </a:p>
                  </a:txBody>
                  <a:tcPr marL="9525" marR="9525" marT="9525" marB="0" anchor="ctr"/>
                </a:tc>
              </a:tr>
              <a:tr h="557265">
                <a:tc>
                  <a:txBody>
                    <a:bodyPr/>
                    <a:lstStyle/>
                    <a:p>
                      <a:pPr algn="ctr" fontAlgn="ctr"/>
                      <a:r>
                        <a:rPr lang="es-ES" sz="650" b="0" i="0" u="none" strike="noStrike">
                          <a:effectLst/>
                          <a:latin typeface="Arial" panose="020B0604020202020204" pitchFamily="34" charset="0"/>
                        </a:rPr>
                        <a:t>20186000873342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557265">
                <a:tc>
                  <a:txBody>
                    <a:bodyPr/>
                    <a:lstStyle/>
                    <a:p>
                      <a:pPr algn="ctr" fontAlgn="ctr"/>
                      <a:r>
                        <a:rPr lang="es-ES" sz="650" b="0" i="0" u="none" strike="noStrike">
                          <a:effectLst/>
                          <a:latin typeface="Arial" panose="020B0604020202020204" pitchFamily="34" charset="0"/>
                        </a:rPr>
                        <a:t>20186000873362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557265">
                <a:tc>
                  <a:txBody>
                    <a:bodyPr/>
                    <a:lstStyle/>
                    <a:p>
                      <a:pPr algn="ctr" fontAlgn="ctr"/>
                      <a:r>
                        <a:rPr lang="es-ES" sz="650" b="0" i="0" u="none" strike="noStrike">
                          <a:effectLst/>
                          <a:latin typeface="Arial" panose="020B0604020202020204" pitchFamily="34" charset="0"/>
                        </a:rPr>
                        <a:t>20186000873372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06/11/2018</a:t>
                      </a:r>
                    </a:p>
                  </a:txBody>
                  <a:tcPr marL="9525" marR="9525" marT="9525" marB="0" anchor="ctr"/>
                </a:tc>
                <a:tc>
                  <a:txBody>
                    <a:bodyPr/>
                    <a:lstStyle/>
                    <a:p>
                      <a:pPr algn="ctr" fontAlgn="ctr"/>
                      <a:r>
                        <a:rPr lang="es-ES" sz="650" b="0" i="0" u="none" strike="noStrike">
                          <a:effectLst/>
                          <a:latin typeface="Arial" panose="020B0604020202020204" pitchFamily="34" charset="0"/>
                        </a:rPr>
                        <a:t>20182210621351</a:t>
                      </a:r>
                    </a:p>
                  </a:txBody>
                  <a:tcPr marL="9525" marR="9525" marT="9525" marB="0" anchor="ctr"/>
                </a:tc>
              </a:tr>
              <a:tr h="557265">
                <a:tc>
                  <a:txBody>
                    <a:bodyPr/>
                    <a:lstStyle/>
                    <a:p>
                      <a:pPr algn="ctr" fontAlgn="ctr"/>
                      <a:r>
                        <a:rPr lang="es-ES" sz="650" b="0" i="0" u="none" strike="noStrike">
                          <a:effectLst/>
                          <a:latin typeface="Arial" panose="020B0604020202020204" pitchFamily="34" charset="0"/>
                        </a:rPr>
                        <a:t>20186000873382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187914422"/>
      </p:ext>
    </p:extLst>
  </p:cSld>
  <p:clrMapOvr>
    <a:masterClrMapping/>
  </p:clrMapOvr>
  <p:timing>
    <p:tnLst>
      <p:par>
        <p:cTn id="1" dur="indefinite" restart="never" nodeType="tmRoot"/>
      </p:par>
    </p:tnLst>
  </p:timing>
</p:sld>
</file>

<file path=ppt/slides/slide78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786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43738569"/>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20186000873392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20186000873402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20186000873412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SOLICITUD CAMBIO DE INFORMACION SIMO</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20186000873442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CONSULTA CONCURSO MERITO ALCALDÍA DE MANIZALES</a:t>
                      </a:r>
                    </a:p>
                  </a:txBody>
                  <a:tcPr marL="9525" marR="9525" marT="9525" marB="0" anchor="ctr"/>
                </a:tc>
                <a:tc>
                  <a:txBody>
                    <a:bodyPr/>
                    <a:lstStyle/>
                    <a:p>
                      <a:pPr algn="ctr" fontAlgn="ctr"/>
                      <a:r>
                        <a:rPr lang="es-ES" sz="650" b="0" i="0" u="none" strike="noStrike">
                          <a:effectLst/>
                          <a:latin typeface="Arial" panose="020B0604020202020204" pitchFamily="34" charset="0"/>
                        </a:rPr>
                        <a:t>29/11/2018</a:t>
                      </a:r>
                    </a:p>
                  </a:txBody>
                  <a:tcPr marL="9525" marR="9525" marT="9525" marB="0" anchor="ctr"/>
                </a:tc>
                <a:tc>
                  <a:txBody>
                    <a:bodyPr/>
                    <a:lstStyle/>
                    <a:p>
                      <a:pPr algn="ctr" fontAlgn="ctr"/>
                      <a:r>
                        <a:rPr lang="es-ES" sz="650" b="0" i="0" u="none" strike="noStrike">
                          <a:effectLst/>
                          <a:latin typeface="Arial" panose="020B0604020202020204" pitchFamily="34" charset="0"/>
                        </a:rPr>
                        <a:t>20182020659801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20186000873452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it-IT" sz="650" b="0" i="0" u="none" strike="noStrike">
                          <a:effectLst/>
                          <a:latin typeface="Arial" panose="020B0604020202020204" pitchFamily="34" charset="0"/>
                        </a:rPr>
                        <a:t>TECNICO PEDAGÓGICA CONVOCATORIA 436 SENA</a:t>
                      </a:r>
                      <a:br>
                        <a:rPr lang="it-IT" sz="650" b="0" i="0" u="none" strike="noStrike">
                          <a:effectLst/>
                          <a:latin typeface="Arial" panose="020B0604020202020204" pitchFamily="34" charset="0"/>
                        </a:rPr>
                      </a:br>
                      <a:endParaRPr lang="it-IT"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20186000873492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20186000873512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OFICIO 201822220552121  DEL 01 DE OCTUBRE DE 2018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732446835"/>
      </p:ext>
    </p:extLst>
  </p:cSld>
  <p:clrMapOvr>
    <a:masterClrMapping/>
  </p:clrMapOvr>
  <p:timing>
    <p:tnLst>
      <p:par>
        <p:cTn id="1" dur="indefinite" restart="never" nodeType="tmRoot"/>
      </p:par>
    </p:tnLst>
  </p:timing>
</p:sld>
</file>

<file path=ppt/slides/slide78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787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279916679"/>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20186000873552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20186000873572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20186000873582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SOPORTES PARA CERTIFICACION A CNSC . D- 0023 DE 2018</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20186000873622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20186000873642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437</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20186000873662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NOTIFICACIONES</a:t>
                      </a:r>
                    </a:p>
                  </a:txBody>
                  <a:tcPr marL="9525" marR="9525" marT="9525" marB="0" anchor="ctr"/>
                </a:tc>
                <a:tc>
                  <a:txBody>
                    <a:bodyPr/>
                    <a:lstStyle/>
                    <a:p>
                      <a:pPr algn="ctr" fontAlgn="ctr"/>
                      <a:r>
                        <a:rPr lang="es-ES" sz="650" b="0" i="0" u="none" strike="noStrike">
                          <a:effectLst/>
                          <a:latin typeface="Arial" panose="020B0604020202020204" pitchFamily="34" charset="0"/>
                        </a:rPr>
                        <a:t>SOLICITUD CANCELACION EX SERVIDORES PÚBLICOS</a:t>
                      </a:r>
                    </a:p>
                  </a:txBody>
                  <a:tcPr marL="9525" marR="9525" marT="9525" marB="0" anchor="ctr"/>
                </a:tc>
                <a:tc>
                  <a:txBody>
                    <a:bodyPr/>
                    <a:lstStyle/>
                    <a:p>
                      <a:pPr algn="ctr" fontAlgn="ctr"/>
                      <a:r>
                        <a:rPr lang="es-ES" sz="650" b="0" i="0" u="none" strike="noStrike">
                          <a:effectLst/>
                          <a:latin typeface="Arial" panose="020B0604020202020204" pitchFamily="34" charset="0"/>
                        </a:rPr>
                        <a:t>23/10/2018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20181700599631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20186000873692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AUTORIZACION USO DE LISTAS DE ELEGIBLES</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985033153"/>
      </p:ext>
    </p:extLst>
  </p:cSld>
  <p:clrMapOvr>
    <a:masterClrMapping/>
  </p:clrMapOvr>
  <p:timing>
    <p:tnLst>
      <p:par>
        <p:cTn id="1" dur="indefinite" restart="never" nodeType="tmRoot"/>
      </p:par>
    </p:tnLst>
  </p:timing>
</p:sld>
</file>

<file path=ppt/slides/slide78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788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922275738"/>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smtClean="0">
                          <a:effectLst/>
                          <a:latin typeface="Arial" panose="020B0604020202020204" pitchFamily="34" charset="0"/>
                        </a:rPr>
                        <a:t>20186000873712</a:t>
                      </a:r>
                      <a:endParaRPr lang="es-ES" sz="650" b="0" i="0" u="none" strike="noStrike" dirty="0">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INSCRIPCION-SIMO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20186000873722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RESPUESTA OFICIO 20181700511211</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20186000873732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20186000873802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PAGO DE USO DE LISTA DE ELEGIBLES OPEC 207472</a:t>
                      </a:r>
                    </a:p>
                  </a:txBody>
                  <a:tcPr marL="9525" marR="9525" marT="9525" marB="0" anchor="ctr"/>
                </a:tc>
                <a:tc>
                  <a:txBody>
                    <a:bodyPr/>
                    <a:lstStyle/>
                    <a:p>
                      <a:pPr algn="ctr" fontAlgn="ctr"/>
                      <a:r>
                        <a:rPr lang="es-ES" sz="650" b="0" i="0" u="none" strike="noStrike">
                          <a:effectLst/>
                          <a:latin typeface="Arial" panose="020B0604020202020204" pitchFamily="34" charset="0"/>
                        </a:rPr>
                        <a:t>26/11/2018</a:t>
                      </a:r>
                    </a:p>
                  </a:txBody>
                  <a:tcPr marL="9525" marR="9525" marT="9525" marB="0" anchor="ctr"/>
                </a:tc>
                <a:tc>
                  <a:txBody>
                    <a:bodyPr/>
                    <a:lstStyle/>
                    <a:p>
                      <a:pPr algn="ctr" fontAlgn="ctr"/>
                      <a:r>
                        <a:rPr lang="es-ES" sz="650" b="0" i="0" u="none" strike="noStrike">
                          <a:effectLst/>
                          <a:latin typeface="Arial" panose="020B0604020202020204" pitchFamily="34" charset="0"/>
                        </a:rPr>
                        <a:t>20181020157275</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20186000873812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20186000873822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20186000873832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172834995"/>
      </p:ext>
    </p:extLst>
  </p:cSld>
  <p:clrMapOvr>
    <a:masterClrMapping/>
  </p:clrMapOvr>
  <p:timing>
    <p:tnLst>
      <p:par>
        <p:cTn id="1" dur="indefinite" restart="never" nodeType="tmRoot"/>
      </p:par>
    </p:tnLst>
  </p:timing>
</p:sld>
</file>

<file path=ppt/slides/slide78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789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562993297"/>
              </p:ext>
            </p:extLst>
          </p:nvPr>
        </p:nvGraphicFramePr>
        <p:xfrm>
          <a:off x="539552" y="1268761"/>
          <a:ext cx="8208913" cy="471330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74429">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821569">
                <a:tc>
                  <a:txBody>
                    <a:bodyPr/>
                    <a:lstStyle/>
                    <a:p>
                      <a:pPr algn="ctr" fontAlgn="ctr"/>
                      <a:r>
                        <a:rPr lang="es-ES" sz="650" b="0" i="0" u="none" strike="noStrike" dirty="0">
                          <a:effectLst/>
                          <a:latin typeface="Arial" panose="020B0604020202020204" pitchFamily="34" charset="0"/>
                        </a:rPr>
                        <a:t>20186000873842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650" b="0" i="0" u="none" strike="noStrike" dirty="0">
                          <a:effectLst/>
                          <a:latin typeface="Arial" panose="020B0604020202020204" pitchFamily="34" charset="0"/>
                        </a:rPr>
                        <a:t>2018 17/10/2018 19/10/2018 -JUZGADO 12 ADMINISTRATIVO DE ORALIDAD DE BOGOTA TUTELA SED 427 DE 2016 LISTA DE ELEGIBLES OFICIO N°  201800519 MARTHA ESPERANZA MORENO RINCON MARISOL MERCADO </a:t>
                      </a:r>
                      <a:br>
                        <a:rPr lang="es-ES" sz="650" b="0" i="0" u="none" strike="noStrike" dirty="0">
                          <a:effectLst/>
                          <a:latin typeface="Arial" panose="020B0604020202020204" pitchFamily="34" charset="0"/>
                        </a:rPr>
                      </a:br>
                      <a:r>
                        <a:rPr lang="es-ES" sz="650" b="0" i="0" u="none" strike="noStrike" dirty="0">
                          <a:effectLst/>
                          <a:latin typeface="Arial" panose="020B0604020202020204" pitchFamily="34" charset="0"/>
                        </a:rPr>
                        <a:t/>
                      </a:r>
                      <a:br>
                        <a:rPr lang="es-ES" sz="650" b="0" i="0" u="none" strike="noStrike" dirty="0">
                          <a:effectLst/>
                          <a:latin typeface="Arial" panose="020B0604020202020204" pitchFamily="34" charset="0"/>
                        </a:rPr>
                      </a:br>
                      <a:r>
                        <a:rPr lang="es-ES" sz="650" b="0" i="0" u="none" strike="noStrike" dirty="0">
                          <a:effectLst/>
                          <a:latin typeface="Arial" panose="020B0604020202020204" pitchFamily="34" charset="0"/>
                        </a:rPr>
                        <a:t/>
                      </a:r>
                      <a:br>
                        <a:rPr lang="es-ES" sz="650" b="0" i="0" u="none" strike="noStrike" dirty="0">
                          <a:effectLst/>
                          <a:latin typeface="Arial" panose="020B0604020202020204" pitchFamily="34" charset="0"/>
                        </a:rPr>
                      </a:br>
                      <a:r>
                        <a:rPr lang="es-ES" sz="650" b="0" i="0" u="none" strike="noStrike" dirty="0">
                          <a:effectLst/>
                          <a:latin typeface="Arial" panose="020B0604020202020204" pitchFamily="34" charset="0"/>
                        </a:rPr>
                        <a:t/>
                      </a:r>
                      <a:br>
                        <a:rPr lang="es-ES" sz="650" b="0" i="0" u="none" strike="noStrike" dirty="0">
                          <a:effectLst/>
                          <a:latin typeface="Arial" panose="020B0604020202020204" pitchFamily="34" charset="0"/>
                        </a:rPr>
                      </a:br>
                      <a:endParaRPr lang="es-ES" sz="650" b="0" i="0" u="none" strike="noStrike" dirty="0">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541851">
                <a:tc>
                  <a:txBody>
                    <a:bodyPr/>
                    <a:lstStyle/>
                    <a:p>
                      <a:pPr algn="ctr" fontAlgn="ctr"/>
                      <a:r>
                        <a:rPr lang="es-ES" sz="650" b="0" i="0" u="none" strike="noStrike">
                          <a:effectLst/>
                          <a:latin typeface="Arial" panose="020B0604020202020204" pitchFamily="34" charset="0"/>
                        </a:rPr>
                        <a:t>20186000873852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RADICADO 20183010559611 CITACIÓN ACTO ADMINISTRATIVO PREFERIDO POR LA CNSC</a:t>
                      </a:r>
                    </a:p>
                  </a:txBody>
                  <a:tcPr marL="9525" marR="9525" marT="9525" marB="0" anchor="ctr"/>
                </a:tc>
                <a:tc>
                  <a:txBody>
                    <a:bodyPr/>
                    <a:lstStyle/>
                    <a:p>
                      <a:pPr algn="ctr" fontAlgn="ctr"/>
                      <a:r>
                        <a:rPr lang="es-ES" sz="650" b="0" i="0" u="none" strike="noStrike">
                          <a:effectLst/>
                          <a:latin typeface="Arial" panose="020B0604020202020204" pitchFamily="34" charset="0"/>
                        </a:rPr>
                        <a:t>01/11/2018</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731249">
                <a:tc>
                  <a:txBody>
                    <a:bodyPr/>
                    <a:lstStyle/>
                    <a:p>
                      <a:pPr algn="ctr" fontAlgn="ctr"/>
                      <a:r>
                        <a:rPr lang="es-ES" sz="650" b="0" i="0" u="none" strike="noStrike">
                          <a:effectLst/>
                          <a:latin typeface="Arial" panose="020B0604020202020204" pitchFamily="34" charset="0"/>
                        </a:rPr>
                        <a:t>20186000873862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dirty="0">
                          <a:effectLst/>
                          <a:latin typeface="Arial" panose="020B0604020202020204" pitchFamily="34" charset="0"/>
                        </a:rPr>
                        <a:t>Z Usuarios Inactivos</a:t>
                      </a:r>
                    </a:p>
                  </a:txBody>
                  <a:tcPr marL="9525" marR="9525" marT="9525" marB="0" anchor="ctr"/>
                </a:tc>
                <a:tc>
                  <a:txBody>
                    <a:bodyPr/>
                    <a:lstStyle/>
                    <a:p>
                      <a:pPr algn="ctr" fontAlgn="ctr"/>
                      <a:r>
                        <a:rPr lang="es-ES" sz="650" b="0" i="0" u="none" strike="noStrike">
                          <a:effectLst/>
                          <a:latin typeface="Arial" panose="020B0604020202020204" pitchFamily="34" charset="0"/>
                        </a:rPr>
                        <a:t>2018 17/10/2018 19/10/2018 -JUZGADO 03 ADMINISTRATIVO SECCIONAL PRIMERA TUTELA SENA 436 REQUISITOS MINIMOS OFICIO N°  201800360 YENIFER BRAND CACERES DIANA PAOLA ROJAS</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ES" sz="650" b="0" i="0" u="none" strike="noStrike">
                          <a:effectLst/>
                          <a:latin typeface="Arial" panose="020B0604020202020204" pitchFamily="34" charset="0"/>
                        </a:rPr>
                        <a:t>20181400594131</a:t>
                      </a:r>
                    </a:p>
                  </a:txBody>
                  <a:tcPr marL="9525" marR="9525" marT="9525" marB="0" anchor="ctr"/>
                </a:tc>
              </a:tr>
              <a:tr h="541851">
                <a:tc>
                  <a:txBody>
                    <a:bodyPr/>
                    <a:lstStyle/>
                    <a:p>
                      <a:pPr algn="ctr" fontAlgn="ctr"/>
                      <a:r>
                        <a:rPr lang="es-ES" sz="650" b="0" i="0" u="none" strike="noStrike">
                          <a:effectLst/>
                          <a:latin typeface="Arial" panose="020B0604020202020204" pitchFamily="34" charset="0"/>
                        </a:rPr>
                        <a:t>20186000873872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650" b="0" i="0" u="none" strike="noStrike">
                          <a:effectLst/>
                          <a:latin typeface="Arial" panose="020B0604020202020204" pitchFamily="34" charset="0"/>
                        </a:rPr>
                        <a:t>TRASLADO POR COMPETENCIA - CONVOCATORIA 427 DE 2016</a:t>
                      </a:r>
                    </a:p>
                  </a:txBody>
                  <a:tcPr marL="9525" marR="9525" marT="9525" marB="0" anchor="ctr"/>
                </a:tc>
                <a:tc>
                  <a:txBody>
                    <a:bodyPr/>
                    <a:lstStyle/>
                    <a:p>
                      <a:pPr algn="ctr" fontAlgn="ctr"/>
                      <a:r>
                        <a:rPr lang="es-ES" sz="650" b="0" i="0" u="none" strike="noStrike">
                          <a:effectLst/>
                          <a:latin typeface="Arial" panose="020B0604020202020204" pitchFamily="34" charset="0"/>
                        </a:rPr>
                        <a:t>30/10/2018</a:t>
                      </a:r>
                    </a:p>
                  </a:txBody>
                  <a:tcPr marL="9525" marR="9525" marT="9525" marB="0" anchor="ctr"/>
                </a:tc>
                <a:tc>
                  <a:txBody>
                    <a:bodyPr/>
                    <a:lstStyle/>
                    <a:p>
                      <a:pPr algn="ctr" fontAlgn="ctr"/>
                      <a:r>
                        <a:rPr lang="es-ES" sz="650" b="0" i="0" u="none" strike="noStrike">
                          <a:effectLst/>
                          <a:latin typeface="Arial" panose="020B0604020202020204" pitchFamily="34" charset="0"/>
                        </a:rPr>
                        <a:t>20182330610821</a:t>
                      </a:r>
                    </a:p>
                  </a:txBody>
                  <a:tcPr marL="9525" marR="9525" marT="9525" marB="0" anchor="ctr"/>
                </a:tc>
              </a:tr>
              <a:tr h="541851">
                <a:tc>
                  <a:txBody>
                    <a:bodyPr/>
                    <a:lstStyle/>
                    <a:p>
                      <a:pPr algn="ctr" fontAlgn="ctr"/>
                      <a:r>
                        <a:rPr lang="es-ES" sz="650" b="0" i="0" u="none" strike="noStrike">
                          <a:effectLst/>
                          <a:latin typeface="Arial" panose="020B0604020202020204" pitchFamily="34" charset="0"/>
                        </a:rPr>
                        <a:t>20186000873902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PROYECTO DE ACUERDO CONVOCATORIA DISTRITO 3 - SECRETARÍA JURÍDICA DISTRITAL</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541851">
                <a:tc>
                  <a:txBody>
                    <a:bodyPr/>
                    <a:lstStyle/>
                    <a:p>
                      <a:pPr algn="ctr" fontAlgn="ctr"/>
                      <a:r>
                        <a:rPr lang="es-ES" sz="650" b="0" i="0" u="none" strike="noStrike">
                          <a:effectLst/>
                          <a:latin typeface="Arial" panose="020B0604020202020204" pitchFamily="34" charset="0"/>
                        </a:rPr>
                        <a:t>20186000873922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541851">
                <a:tc>
                  <a:txBody>
                    <a:bodyPr/>
                    <a:lstStyle/>
                    <a:p>
                      <a:pPr algn="ctr" fontAlgn="ctr"/>
                      <a:r>
                        <a:rPr lang="es-ES" sz="650" b="0" i="0" u="none" strike="noStrike">
                          <a:effectLst/>
                          <a:latin typeface="Arial" panose="020B0604020202020204" pitchFamily="34" charset="0"/>
                        </a:rPr>
                        <a:t>20186000873932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DRA. CARDOSO</a:t>
                      </a:r>
                    </a:p>
                  </a:txBody>
                  <a:tcPr marL="9525" marR="9525" marT="9525" marB="0" anchor="ctr"/>
                </a:tc>
                <a:tc>
                  <a:txBody>
                    <a:bodyPr/>
                    <a:lstStyle/>
                    <a:p>
                      <a:pPr algn="ctr" fontAlgn="ctr"/>
                      <a:r>
                        <a:rPr lang="it-IT" sz="650" b="0" i="0" u="none" strike="noStrike" dirty="0">
                          <a:effectLst/>
                          <a:latin typeface="Arial" panose="020B0604020202020204" pitchFamily="34" charset="0"/>
                        </a:rPr>
                        <a:t>TECNICO PEDAGOGICA CONVOCATORIA 436 SENA</a:t>
                      </a:r>
                      <a:br>
                        <a:rPr lang="it-IT" sz="650" b="0" i="0" u="none" strike="noStrike" dirty="0">
                          <a:effectLst/>
                          <a:latin typeface="Arial" panose="020B0604020202020204" pitchFamily="34" charset="0"/>
                        </a:rPr>
                      </a:br>
                      <a:endParaRPr lang="it-IT" sz="650" b="0" i="0" u="none" strike="noStrike" dirty="0">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326529344"/>
      </p:ext>
    </p:extLst>
  </p:cSld>
  <p:clrMapOvr>
    <a:masterClrMapping/>
  </p:clrMapOvr>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21747433"/>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201810160085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201810160085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201810160086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201810160087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201810160088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201810160089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201810160090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201810160091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201810160092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201810160092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201810160093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201810160094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201810160094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201810160095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201810160095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201810160096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201810160096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201810160097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201810160097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201810160098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201810160098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201810160099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201810160099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201810160100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201810160100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79</a:t>
            </a:fld>
            <a:endParaRPr lang="es-CO"/>
          </a:p>
        </p:txBody>
      </p:sp>
    </p:spTree>
    <p:extLst>
      <p:ext uri="{BB962C8B-B14F-4D97-AF65-F5344CB8AC3E}">
        <p14:creationId xmlns:p14="http://schemas.microsoft.com/office/powerpoint/2010/main" val="1620402548"/>
      </p:ext>
    </p:extLst>
  </p:cSld>
  <p:clrMapOvr>
    <a:masterClrMapping/>
  </p:clrMapOvr>
  <p:timing>
    <p:tnLst>
      <p:par>
        <p:cTn id="1" dur="indefinite" restart="never" nodeType="tmRoot"/>
      </p:par>
    </p:tnLst>
  </p:timing>
</p:sld>
</file>

<file path=ppt/slides/slide79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790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20186000873982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CARGOS VACANTES SECRETARÍA DISTRITAL DEL HÁBITAT</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20186000874002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20186000874022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CALIFICACION Y PONDERACION EN LA CONVOCATORIA 427 DE 2016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20186000874032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CO" sz="700" b="0" i="0" u="none" strike="noStrike">
                          <a:effectLst/>
                          <a:latin typeface="Arial" panose="020B0604020202020204" pitchFamily="34" charset="0"/>
                        </a:rPr>
                        <a:t>OFI18-00132484 / IDM: MERITOCRACIA EN PELIGRO MARIA DEL PILAR HIDALGO</a:t>
                      </a:r>
                    </a:p>
                  </a:txBody>
                  <a:tcPr marL="9525" marR="9525" marT="9525" marB="0" anchor="ctr"/>
                </a:tc>
                <a:tc>
                  <a:txBody>
                    <a:bodyPr/>
                    <a:lstStyle/>
                    <a:p>
                      <a:pPr algn="ctr" fontAlgn="ctr"/>
                      <a:r>
                        <a:rPr lang="es-ES" sz="700" b="0" i="0" u="none" strike="noStrike">
                          <a:effectLst/>
                          <a:latin typeface="Arial" panose="020B0604020202020204" pitchFamily="34" charset="0"/>
                        </a:rPr>
                        <a:t>25/10/2018</a:t>
                      </a:r>
                    </a:p>
                  </a:txBody>
                  <a:tcPr marL="9525" marR="9525" marT="9525" marB="0" anchor="ctr"/>
                </a:tc>
                <a:tc>
                  <a:txBody>
                    <a:bodyPr/>
                    <a:lstStyle/>
                    <a:p>
                      <a:pPr algn="ctr" fontAlgn="ctr"/>
                      <a:r>
                        <a:rPr lang="es-ES" sz="700" b="0" i="0" u="none" strike="noStrike">
                          <a:effectLst/>
                          <a:latin typeface="Arial" panose="020B0604020202020204" pitchFamily="34" charset="0"/>
                        </a:rPr>
                        <a:t>20182110604441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20186000874062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CO" sz="700" b="0" i="0" u="none" strike="noStrike">
                          <a:effectLst/>
                          <a:latin typeface="Arial" panose="020B0604020202020204" pitchFamily="34" charset="0"/>
                        </a:rPr>
                        <a:t>NULIDAD Y RESTABLECIMIENTO DEL DERECHO - ADMITE DEMANDA</a:t>
                      </a:r>
                      <a:br>
                        <a:rPr lang="es-CO" sz="700" b="0" i="0" u="none" strike="noStrike">
                          <a:effectLst/>
                          <a:latin typeface="Arial" panose="020B0604020202020204" pitchFamily="34" charset="0"/>
                        </a:rPr>
                      </a:br>
                      <a:r>
                        <a:rPr lang="es-CO" sz="700" b="0" i="0" u="none" strike="noStrike">
                          <a:effectLst/>
                          <a:latin typeface="Arial" panose="020B0604020202020204" pitchFamily="34" charset="0"/>
                        </a:rPr>
                        <a:t>EXPEDIENTE N. 201800513</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20186000874092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 CONVOCATORIA 427 DE 2016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20186000874112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REVISION SOLICITUD DE EXCLUSION ANGELA CECILIA GIRALDO GARZON ID 30019703</a:t>
                      </a:r>
                    </a:p>
                  </a:txBody>
                  <a:tcPr marL="9525" marR="9525" marT="9525" marB="0" anchor="ctr"/>
                </a:tc>
                <a:tc>
                  <a:txBody>
                    <a:bodyPr/>
                    <a:lstStyle/>
                    <a:p>
                      <a:pPr algn="ctr" fontAlgn="ctr"/>
                      <a:r>
                        <a:rPr lang="es-ES" sz="700" b="0" i="0" u="none" strike="noStrike">
                          <a:effectLst/>
                          <a:latin typeface="Arial" panose="020B0604020202020204" pitchFamily="34" charset="0"/>
                        </a:rPr>
                        <a:t>10/12/2018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20182230667851</a:t>
                      </a:r>
                    </a:p>
                  </a:txBody>
                  <a:tcPr marL="9525" marR="9525" marT="9525" marB="0" anchor="ctr"/>
                </a:tc>
              </a:tr>
            </a:tbl>
          </a:graphicData>
        </a:graphic>
      </p:graphicFrame>
    </p:spTree>
    <p:extLst>
      <p:ext uri="{BB962C8B-B14F-4D97-AF65-F5344CB8AC3E}">
        <p14:creationId xmlns:p14="http://schemas.microsoft.com/office/powerpoint/2010/main" val="1225696107"/>
      </p:ext>
    </p:extLst>
  </p:cSld>
  <p:clrMapOvr>
    <a:masterClrMapping/>
  </p:clrMapOvr>
  <p:timing>
    <p:tnLst>
      <p:par>
        <p:cTn id="1" dur="indefinite" restart="never" nodeType="tmRoot"/>
      </p:par>
    </p:tnLst>
  </p:timing>
</p:sld>
</file>

<file path=ppt/slides/slide79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791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20186000874122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RESOLUCION 20182130090305</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20186000874132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RESOLUCION 20182130090305</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20186000874142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ALCANCE INFORME TECNICO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20186000874152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700" b="0" i="0" u="none" strike="noStrike">
                          <a:effectLst/>
                          <a:latin typeface="Arial" panose="020B0604020202020204" pitchFamily="34" charset="0"/>
                        </a:rPr>
                        <a:t>NULIDAD Y RESTABLECIMIENTO DEL DERECHO - ADMITE DEMANDA</a:t>
                      </a:r>
                      <a:br>
                        <a:rPr lang="es-CO" sz="700" b="0" i="0" u="none" strike="noStrike">
                          <a:effectLst/>
                          <a:latin typeface="Arial" panose="020B0604020202020204" pitchFamily="34" charset="0"/>
                        </a:rPr>
                      </a:br>
                      <a:r>
                        <a:rPr lang="es-CO" sz="700" b="0" i="0" u="none" strike="noStrike">
                          <a:effectLst/>
                          <a:latin typeface="Arial" panose="020B0604020202020204" pitchFamily="34" charset="0"/>
                        </a:rPr>
                        <a:t>EXPEDIENTE N. 201800494</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20186000874162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NULIDAD Y RESTABLECIMIENTO DEL DERECHO - ADMITE DEMANDA</a:t>
                      </a:r>
                      <a:br>
                        <a:rPr lang="es-CO" sz="700" b="0" i="0" u="none" strike="noStrike">
                          <a:effectLst/>
                          <a:latin typeface="Arial" panose="020B0604020202020204" pitchFamily="34" charset="0"/>
                        </a:rPr>
                      </a:br>
                      <a:r>
                        <a:rPr lang="es-CO" sz="700" b="0" i="0" u="none" strike="noStrike">
                          <a:effectLst/>
                          <a:latin typeface="Arial" panose="020B0604020202020204" pitchFamily="34" charset="0"/>
                        </a:rPr>
                        <a:t>EXPEDIENTE N. 201800506</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20186000874172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NULIDAD Y RESTABLECIMIENTO DEL DERECHO - ADMITE DEMANDA</a:t>
                      </a:r>
                      <a:br>
                        <a:rPr lang="es-CO" sz="700" b="0" i="0" u="none" strike="noStrike">
                          <a:effectLst/>
                          <a:latin typeface="Arial" panose="020B0604020202020204" pitchFamily="34" charset="0"/>
                        </a:rPr>
                      </a:br>
                      <a:r>
                        <a:rPr lang="es-CO" sz="700" b="0" i="0" u="none" strike="noStrike">
                          <a:effectLst/>
                          <a:latin typeface="Arial" panose="020B0604020202020204" pitchFamily="34" charset="0"/>
                        </a:rPr>
                        <a:t>EXPEDIENTE N. 201800460</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20186000874212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TRASLADO POR COMPETENCIA - CONVOCATORIA 427 DE 2016 </a:t>
                      </a:r>
                    </a:p>
                  </a:txBody>
                  <a:tcPr marL="9525" marR="9525" marT="9525" marB="0" anchor="ctr"/>
                </a:tc>
                <a:tc>
                  <a:txBody>
                    <a:bodyPr/>
                    <a:lstStyle/>
                    <a:p>
                      <a:pPr algn="ctr" fontAlgn="ctr"/>
                      <a:r>
                        <a:rPr lang="es-ES" sz="700" b="0" i="0" u="none" strike="noStrike">
                          <a:effectLst/>
                          <a:latin typeface="Arial" panose="020B0604020202020204" pitchFamily="34" charset="0"/>
                        </a:rPr>
                        <a:t>02/11/2018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20182330618961</a:t>
                      </a:r>
                    </a:p>
                  </a:txBody>
                  <a:tcPr marL="9525" marR="9525" marT="9525" marB="0" anchor="ctr"/>
                </a:tc>
              </a:tr>
            </a:tbl>
          </a:graphicData>
        </a:graphic>
      </p:graphicFrame>
    </p:spTree>
    <p:extLst>
      <p:ext uri="{BB962C8B-B14F-4D97-AF65-F5344CB8AC3E}">
        <p14:creationId xmlns:p14="http://schemas.microsoft.com/office/powerpoint/2010/main" val="3225256511"/>
      </p:ext>
    </p:extLst>
  </p:cSld>
  <p:clrMapOvr>
    <a:masterClrMapping/>
  </p:clrMapOvr>
  <p:timing>
    <p:tnLst>
      <p:par>
        <p:cTn id="1" dur="indefinite" restart="never" nodeType="tmRoot"/>
      </p:par>
    </p:tnLst>
  </p:timing>
</p:sld>
</file>

<file path=ppt/slides/slide79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792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484078424"/>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20186000874252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CENTRO ORIENTE</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24/10/2018</a:t>
                      </a:r>
                    </a:p>
                  </a:txBody>
                  <a:tcPr marL="9525" marR="9525" marT="9525" marB="0" anchor="ctr"/>
                </a:tc>
                <a:tc>
                  <a:txBody>
                    <a:bodyPr/>
                    <a:lstStyle/>
                    <a:p>
                      <a:pPr algn="ctr" fontAlgn="ctr"/>
                      <a:r>
                        <a:rPr lang="es-ES" sz="650" b="0" i="0" u="none" strike="noStrike">
                          <a:effectLst/>
                          <a:latin typeface="Arial" panose="020B0604020202020204" pitchFamily="34" charset="0"/>
                        </a:rPr>
                        <a:t>20182230600481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20186000874282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RADICADO N° 20182220552391 DE FECHA 01 DE OCTUBRE DE 2018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20186000874292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7 -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20186000874302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20186000874332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20186000874352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20186000874362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03889603"/>
      </p:ext>
    </p:extLst>
  </p:cSld>
  <p:clrMapOvr>
    <a:masterClrMapping/>
  </p:clrMapOvr>
  <p:timing>
    <p:tnLst>
      <p:par>
        <p:cTn id="1" dur="indefinite" restart="never" nodeType="tmRoot"/>
      </p:par>
    </p:tnLst>
  </p:timing>
</p:sld>
</file>

<file path=ppt/slides/slide79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793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20186000874392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20186000874412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9 -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20186000874422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20186000874442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700" b="0" i="0" u="none" strike="noStrike">
                          <a:effectLst/>
                          <a:latin typeface="Arial" panose="020B0604020202020204" pitchFamily="34" charset="0"/>
                        </a:rPr>
                        <a:t>APORTE DE DOCUMENTACION - CONVOCATORIA 428 DE 2016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20186000874462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EDGARD PARDO SUESCÚN 436-2017 -SENA CALIFICACIÓN ANTECEDENTES</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20186000874482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TRASLADO</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20186000874502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pt-BR" sz="700" b="0" i="0" u="none" strike="noStrike">
                          <a:effectLst/>
                          <a:latin typeface="Arial" panose="020B0604020202020204" pitchFamily="34" charset="0"/>
                        </a:rPr>
                        <a:t>DERECHO DE PETICION - DANNIS FERNANDO GRANDAS MORA </a:t>
                      </a:r>
                    </a:p>
                  </a:txBody>
                  <a:tcPr marL="9525" marR="9525" marT="9525" marB="0" anchor="ctr"/>
                </a:tc>
                <a:tc>
                  <a:txBody>
                    <a:bodyPr/>
                    <a:lstStyle/>
                    <a:p>
                      <a:pPr algn="ctr" fontAlgn="ctr"/>
                      <a:r>
                        <a:rPr lang="es-ES" sz="700" b="0" i="0" u="none" strike="noStrike">
                          <a:effectLst/>
                          <a:latin typeface="Arial" panose="020B0604020202020204" pitchFamily="34" charset="0"/>
                        </a:rPr>
                        <a:t>09/11/2018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20182000629711</a:t>
                      </a:r>
                    </a:p>
                  </a:txBody>
                  <a:tcPr marL="9525" marR="9525" marT="9525" marB="0" anchor="ctr"/>
                </a:tc>
              </a:tr>
            </a:tbl>
          </a:graphicData>
        </a:graphic>
      </p:graphicFrame>
    </p:spTree>
    <p:extLst>
      <p:ext uri="{BB962C8B-B14F-4D97-AF65-F5344CB8AC3E}">
        <p14:creationId xmlns:p14="http://schemas.microsoft.com/office/powerpoint/2010/main" val="2159885838"/>
      </p:ext>
    </p:extLst>
  </p:cSld>
  <p:clrMapOvr>
    <a:masterClrMapping/>
  </p:clrMapOvr>
  <p:timing>
    <p:tnLst>
      <p:par>
        <p:cTn id="1" dur="indefinite" restart="never" nodeType="tmRoot"/>
      </p:par>
    </p:tnLst>
  </p:timing>
</p:sld>
</file>

<file path=ppt/slides/slide79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794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533811074"/>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20186000874512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CENTRO ORIENTE</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23/10/2018</a:t>
                      </a:r>
                    </a:p>
                  </a:txBody>
                  <a:tcPr marL="9525" marR="9525" marT="9525" marB="0" anchor="ctr"/>
                </a:tc>
                <a:tc>
                  <a:txBody>
                    <a:bodyPr/>
                    <a:lstStyle/>
                    <a:p>
                      <a:pPr algn="ctr" fontAlgn="ctr"/>
                      <a:r>
                        <a:rPr lang="es-ES" sz="650" b="0" i="0" u="none" strike="noStrike">
                          <a:effectLst/>
                          <a:latin typeface="Arial" panose="020B0604020202020204" pitchFamily="34" charset="0"/>
                        </a:rPr>
                        <a:t>20182230597461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20186000874522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JUZGADO 14 ADMINISTRATIVO CIRCUITO - SECCIONAL BARRANQUILLA -CONCEDE IMPUGNACION 18/10/2018-MARISOL MERCADO -KARINA LEON HERRERA -AUTO CONCEDE IMPUGNACIÓN 2018-00396</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20186000874532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20186000874542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DERECHO DE PETICION - CINDY JULIETH ZABALA POLOCHE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20186000874562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CONVOCATORIA  DISTRITO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20186000874592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20186000874602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95706954"/>
      </p:ext>
    </p:extLst>
  </p:cSld>
  <p:clrMapOvr>
    <a:masterClrMapping/>
  </p:clrMapOvr>
  <p:timing>
    <p:tnLst>
      <p:par>
        <p:cTn id="1" dur="indefinite" restart="never" nodeType="tmRoot"/>
      </p:par>
    </p:tnLst>
  </p:timing>
</p:sld>
</file>

<file path=ppt/slides/slide79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795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074876249"/>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20186000874632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20186000874652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19/11/2018</a:t>
                      </a:r>
                    </a:p>
                  </a:txBody>
                  <a:tcPr marL="9525" marR="9525" marT="9525" marB="0" anchor="ctr"/>
                </a:tc>
                <a:tc>
                  <a:txBody>
                    <a:bodyPr/>
                    <a:lstStyle/>
                    <a:p>
                      <a:pPr algn="ctr" fontAlgn="ctr"/>
                      <a:r>
                        <a:rPr lang="es-ES" sz="650" b="0" i="0" u="none" strike="noStrike">
                          <a:effectLst/>
                          <a:latin typeface="Arial" panose="020B0604020202020204" pitchFamily="34" charset="0"/>
                        </a:rPr>
                        <a:t>20181020630981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20186000874662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20186000874712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20186000874732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20186000874752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624 A 638 DEFENSA  </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30/10/2018</a:t>
                      </a:r>
                    </a:p>
                  </a:txBody>
                  <a:tcPr marL="9525" marR="9525" marT="9525" marB="0" anchor="ctr"/>
                </a:tc>
                <a:tc>
                  <a:txBody>
                    <a:bodyPr/>
                    <a:lstStyle/>
                    <a:p>
                      <a:pPr algn="ctr" fontAlgn="ctr"/>
                      <a:r>
                        <a:rPr lang="es-ES" sz="650" b="0" i="0" u="none" strike="noStrike">
                          <a:effectLst/>
                          <a:latin typeface="Arial" panose="020B0604020202020204" pitchFamily="34" charset="0"/>
                        </a:rPr>
                        <a:t>20182110610711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20186000874772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015856353"/>
      </p:ext>
    </p:extLst>
  </p:cSld>
  <p:clrMapOvr>
    <a:masterClrMapping/>
  </p:clrMapOvr>
  <p:timing>
    <p:tnLst>
      <p:par>
        <p:cTn id="1" dur="indefinite" restart="never" nodeType="tmRoot"/>
      </p:par>
    </p:tnLst>
  </p:timing>
</p:sld>
</file>

<file path=ppt/slides/slide79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796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197031074"/>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20186000874802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it-IT" sz="650" b="0" i="0" u="none" strike="noStrike">
                          <a:effectLst/>
                          <a:latin typeface="Arial" panose="020B0604020202020204" pitchFamily="34" charset="0"/>
                        </a:rPr>
                        <a:t>SOLICITUD CONVOCATORIA 431-2016 DISTRITO CAPITAL </a:t>
                      </a:r>
                      <a:br>
                        <a:rPr lang="it-IT" sz="650" b="0" i="0" u="none" strike="noStrike">
                          <a:effectLst/>
                          <a:latin typeface="Arial" panose="020B0604020202020204" pitchFamily="34" charset="0"/>
                        </a:rPr>
                      </a:br>
                      <a:endParaRPr lang="it-IT"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20186000874812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20186000874842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20186000874862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INFORME AL RECURSO PRESENTADO POR LA ASPIRANTE LEIDY MILENA MORENO ROA</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20186000874952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RICARDO BARRERO CLAVIJO MARISOL MERCADO-CORRECCION-JUZGADO 01 PENAL CIRCUITO ADOLESCENTES FUNCION CONOCIMIENTO - FUSAGASUGA - SECCIONAL BOGOTA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20186000875072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20186000875082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860839804"/>
      </p:ext>
    </p:extLst>
  </p:cSld>
  <p:clrMapOvr>
    <a:masterClrMapping/>
  </p:clrMapOvr>
  <p:timing>
    <p:tnLst>
      <p:par>
        <p:cTn id="1" dur="indefinite" restart="never" nodeType="tmRoot"/>
      </p:par>
    </p:tnLst>
  </p:timing>
</p:sld>
</file>

<file path=ppt/slides/slide79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797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829628943"/>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20186000875102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JUZGADO 02 CIVIL CIRCUITO - IPIALES - PASTO-NIEGA IMPUGNACION 18/10/2018</a:t>
                      </a:r>
                      <a:br>
                        <a:rPr lang="es-CO" sz="650" b="0" i="0" u="none" strike="noStrike">
                          <a:effectLst/>
                          <a:latin typeface="Arial" panose="020B0604020202020204" pitchFamily="34" charset="0"/>
                        </a:rPr>
                      </a:br>
                      <a:r>
                        <a:rPr lang="es-CO" sz="650" b="0" i="0" u="none" strike="noStrike">
                          <a:effectLst/>
                          <a:latin typeface="Arial" panose="020B0604020202020204" pitchFamily="34" charset="0"/>
                        </a:rPr>
                        <a:t>MARISOL MERCADO -NOTIFICACION TUTELA 2018-00092-LUIS FERNANDO CAMEUS VITERI</a:t>
                      </a:r>
                      <a:br>
                        <a:rPr lang="es-CO" sz="650" b="0" i="0" u="none" strike="noStrike">
                          <a:effectLst/>
                          <a:latin typeface="Arial" panose="020B0604020202020204" pitchFamily="34" charset="0"/>
                        </a:rPr>
                      </a:br>
                      <a:r>
                        <a:rPr lang="es-CO" sz="650" b="0" i="0" u="none" strike="noStrike">
                          <a:effectLst/>
                          <a:latin typeface="Arial" panose="020B0604020202020204" pitchFamily="34" charset="0"/>
                        </a:rPr>
                        <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20186000875112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26/11/2018</a:t>
                      </a:r>
                    </a:p>
                  </a:txBody>
                  <a:tcPr marL="9525" marR="9525" marT="9525" marB="0" anchor="ctr"/>
                </a:tc>
                <a:tc>
                  <a:txBody>
                    <a:bodyPr/>
                    <a:lstStyle/>
                    <a:p>
                      <a:pPr algn="ctr" fontAlgn="ctr"/>
                      <a:r>
                        <a:rPr lang="es-ES" sz="650" b="0" i="0" u="none" strike="noStrike">
                          <a:effectLst/>
                          <a:latin typeface="Arial" panose="020B0604020202020204" pitchFamily="34" charset="0"/>
                        </a:rPr>
                        <a:t>20181020652351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20186000875132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20186000875152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20186000875172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20186000875222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20186000875232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805698053"/>
      </p:ext>
    </p:extLst>
  </p:cSld>
  <p:clrMapOvr>
    <a:masterClrMapping/>
  </p:clrMapOvr>
  <p:timing>
    <p:tnLst>
      <p:par>
        <p:cTn id="1" dur="indefinite" restart="never" nodeType="tmRoot"/>
      </p:par>
    </p:tnLst>
  </p:timing>
</p:sld>
</file>

<file path=ppt/slides/slide79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798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501504877"/>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20186000875242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435-2016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29/10/2018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20182210609391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20186000875252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20181700595581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20186000875272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20182210596831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20186000875282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20186000875292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CONSULTA DE CARGO -FABIAN LOMBO VILLADIEGO</a:t>
                      </a:r>
                    </a:p>
                  </a:txBody>
                  <a:tcPr marL="9525" marR="9525" marT="9525" marB="0" anchor="ctr"/>
                </a:tc>
                <a:tc>
                  <a:txBody>
                    <a:bodyPr/>
                    <a:lstStyle/>
                    <a:p>
                      <a:pPr algn="ctr" fontAlgn="ctr"/>
                      <a:r>
                        <a:rPr lang="es-ES" sz="650" b="0" i="0" u="none" strike="noStrike">
                          <a:effectLst/>
                          <a:latin typeface="Arial" panose="020B0604020202020204" pitchFamily="34" charset="0"/>
                        </a:rPr>
                        <a:t>23/10/2018</a:t>
                      </a:r>
                    </a:p>
                  </a:txBody>
                  <a:tcPr marL="9525" marR="9525" marT="9525" marB="0" anchor="ctr"/>
                </a:tc>
                <a:tc>
                  <a:txBody>
                    <a:bodyPr/>
                    <a:lstStyle/>
                    <a:p>
                      <a:pPr algn="ctr" fontAlgn="ctr"/>
                      <a:r>
                        <a:rPr lang="es-ES" sz="650" b="0" i="0" u="none" strike="noStrike">
                          <a:effectLst/>
                          <a:latin typeface="Arial" panose="020B0604020202020204" pitchFamily="34" charset="0"/>
                        </a:rPr>
                        <a:t>20181020597641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20186000875302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CENTRO ORIENTE</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30/10/2018</a:t>
                      </a:r>
                    </a:p>
                  </a:txBody>
                  <a:tcPr marL="9525" marR="9525" marT="9525" marB="0" anchor="ctr"/>
                </a:tc>
                <a:tc>
                  <a:txBody>
                    <a:bodyPr/>
                    <a:lstStyle/>
                    <a:p>
                      <a:pPr algn="ctr" fontAlgn="ctr"/>
                      <a:r>
                        <a:rPr lang="es-ES" sz="650" b="0" i="0" u="none" strike="noStrike">
                          <a:effectLst/>
                          <a:latin typeface="Arial" panose="020B0604020202020204" pitchFamily="34" charset="0"/>
                        </a:rPr>
                        <a:t>20182230610451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20186000875322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OFI18-00131202 / IDM: REMITE COMENTARIOS A CONCURSO DE MÉRITOS MDN-CNSC AMPARO HINCAPIE RENDÓN</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106066167"/>
      </p:ext>
    </p:extLst>
  </p:cSld>
  <p:clrMapOvr>
    <a:masterClrMapping/>
  </p:clrMapOvr>
  <p:timing>
    <p:tnLst>
      <p:par>
        <p:cTn id="1" dur="indefinite" restart="never" nodeType="tmRoot"/>
      </p:par>
    </p:tnLst>
  </p:timing>
</p:sld>
</file>

<file path=ppt/slides/slide79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799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20186000875332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700" b="0" i="0" u="none" strike="noStrike">
                          <a:effectLst/>
                          <a:latin typeface="Arial" panose="020B0604020202020204" pitchFamily="34" charset="0"/>
                        </a:rPr>
                        <a:t>RESPUESTA OFICIO RAD. CNSC 20183010555281 DEL 02-10-2018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20186000875342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INGRESO A CARRERA ADMINISTRATIVA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24/10/2018</a:t>
                      </a:r>
                    </a:p>
                  </a:txBody>
                  <a:tcPr marL="9525" marR="9525" marT="9525" marB="0" anchor="ctr"/>
                </a:tc>
                <a:tc>
                  <a:txBody>
                    <a:bodyPr/>
                    <a:lstStyle/>
                    <a:p>
                      <a:pPr algn="ctr" fontAlgn="ctr"/>
                      <a:r>
                        <a:rPr lang="es-ES" sz="700" b="0" i="0" u="none" strike="noStrike">
                          <a:effectLst/>
                          <a:latin typeface="Arial" panose="020B0604020202020204" pitchFamily="34" charset="0"/>
                        </a:rPr>
                        <a:t>20181700601471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20186000875352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20186000875362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20186000875372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RESPUESTA A SOLICITUD NO. 20186000822752</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20186000875382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20186000875392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10910668"/>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953029329"/>
              </p:ext>
            </p:extLst>
          </p:nvPr>
        </p:nvGraphicFramePr>
        <p:xfrm>
          <a:off x="539551" y="1340767"/>
          <a:ext cx="8208913" cy="4752526"/>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4079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a:effectLst/>
                          <a:latin typeface="Arial" panose="020B0604020202020204" pitchFamily="34" charset="0"/>
                          <a:cs typeface="Arial" panose="020B0604020202020204" pitchFamily="34" charset="0"/>
                        </a:rPr>
                        <a:t>TÉRMINO PARA RESPONDER (DÍAS HÁBILES)</a:t>
                      </a:r>
                      <a:endParaRPr lang="es-CO"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340798">
                <a:tc>
                  <a:txBody>
                    <a:bodyPr/>
                    <a:lstStyle/>
                    <a:p>
                      <a:pPr algn="ctr" fontAlgn="ctr"/>
                      <a:r>
                        <a:rPr lang="es-ES" sz="700" b="0" i="0" u="none" strike="noStrike" dirty="0">
                          <a:solidFill>
                            <a:srgbClr val="000000"/>
                          </a:solidFill>
                          <a:effectLst/>
                          <a:latin typeface="Arial" panose="020B0604020202020204" pitchFamily="34" charset="0"/>
                        </a:rPr>
                        <a:t>201810010081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201810010081</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201810010082</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201810010083</a:t>
                      </a:r>
                    </a:p>
                  </a:txBody>
                  <a:tcPr marL="9525" marR="9525" marT="9525" marB="0" anchor="ctr"/>
                </a:tc>
              </a:tr>
              <a:tr h="501874">
                <a:tc>
                  <a:txBody>
                    <a:bodyPr/>
                    <a:lstStyle/>
                    <a:p>
                      <a:pPr algn="ctr" fontAlgn="ctr"/>
                      <a:r>
                        <a:rPr lang="es-ES" sz="700" b="0" i="0" u="none" strike="noStrike">
                          <a:solidFill>
                            <a:srgbClr val="000000"/>
                          </a:solidFill>
                          <a:effectLst/>
                          <a:latin typeface="Arial" panose="020B0604020202020204" pitchFamily="34" charset="0"/>
                        </a:rPr>
                        <a:t>201810010084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201810010084</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201810010085</a:t>
                      </a:r>
                    </a:p>
                  </a:txBody>
                  <a:tcPr marL="9525" marR="9525" marT="9525" marB="0" anchor="ctr"/>
                </a:tc>
              </a:tr>
              <a:tr h="501874">
                <a:tc>
                  <a:txBody>
                    <a:bodyPr/>
                    <a:lstStyle/>
                    <a:p>
                      <a:pPr algn="ctr" fontAlgn="ctr"/>
                      <a:r>
                        <a:rPr lang="es-ES" sz="700" b="0" i="0" u="none" strike="noStrike">
                          <a:solidFill>
                            <a:srgbClr val="000000"/>
                          </a:solidFill>
                          <a:effectLst/>
                          <a:latin typeface="Arial" panose="020B0604020202020204" pitchFamily="34" charset="0"/>
                        </a:rPr>
                        <a:t>201810010086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201810010086</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201810010087</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201810010088</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201810010089</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201810010090</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201810010091</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201810010092</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8</a:t>
            </a:fld>
            <a:endParaRPr lang="es-CO"/>
          </a:p>
        </p:txBody>
      </p:sp>
    </p:spTree>
    <p:extLst>
      <p:ext uri="{BB962C8B-B14F-4D97-AF65-F5344CB8AC3E}">
        <p14:creationId xmlns:p14="http://schemas.microsoft.com/office/powerpoint/2010/main" val="1568329871"/>
      </p:ext>
    </p:extLst>
  </p:cSld>
  <p:clrMapOvr>
    <a:masterClrMapping/>
  </p:clrMapOvr>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30999399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201810160101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201810160101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201810170006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201810170007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201810170008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201810170009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433 DE 2016 ICBF</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201810170015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80</a:t>
            </a:fld>
            <a:endParaRPr lang="es-CO"/>
          </a:p>
        </p:txBody>
      </p:sp>
    </p:spTree>
    <p:extLst>
      <p:ext uri="{BB962C8B-B14F-4D97-AF65-F5344CB8AC3E}">
        <p14:creationId xmlns:p14="http://schemas.microsoft.com/office/powerpoint/2010/main" val="1551030361"/>
      </p:ext>
    </p:extLst>
  </p:cSld>
  <p:clrMapOvr>
    <a:masterClrMapping/>
  </p:clrMapOvr>
  <p:timing>
    <p:tnLst>
      <p:par>
        <p:cTn id="1" dur="indefinite" restart="never" nodeType="tmRoot"/>
      </p:par>
    </p:tnLst>
  </p:timing>
</p:sld>
</file>

<file path=ppt/slides/slide80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800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180837628"/>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20186000875402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20186000875432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20186000875462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it-IT" sz="650" b="0" i="0" u="none" strike="noStrike">
                          <a:effectLst/>
                          <a:latin typeface="Arial" panose="020B0604020202020204" pitchFamily="34" charset="0"/>
                        </a:rPr>
                        <a:t>TECNICO PEDAGÓGICA CONVOCATORIA 436 SENA</a:t>
                      </a:r>
                      <a:br>
                        <a:rPr lang="it-IT" sz="650" b="0" i="0" u="none" strike="noStrike">
                          <a:effectLst/>
                          <a:latin typeface="Arial" panose="020B0604020202020204" pitchFamily="34" charset="0"/>
                        </a:rPr>
                      </a:br>
                      <a:endParaRPr lang="it-IT"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20186000875472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REMISION DE INFORMACION  REF. 20181700549801</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20181700596101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20186000875482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 CONVOCATORIA 507 A 590</a:t>
                      </a:r>
                    </a:p>
                  </a:txBody>
                  <a:tcPr marL="9525" marR="9525" marT="9525" marB="0" anchor="ctr"/>
                </a:tc>
                <a:tc>
                  <a:txBody>
                    <a:bodyPr/>
                    <a:lstStyle/>
                    <a:p>
                      <a:pPr algn="ctr" fontAlgn="ctr"/>
                      <a:r>
                        <a:rPr lang="es-ES" sz="650" b="0" i="0" u="none" strike="noStrike">
                          <a:effectLst/>
                          <a:latin typeface="Arial" panose="020B0604020202020204" pitchFamily="34" charset="0"/>
                        </a:rPr>
                        <a:t>08/11/2018</a:t>
                      </a:r>
                    </a:p>
                  </a:txBody>
                  <a:tcPr marL="9525" marR="9525" marT="9525" marB="0" anchor="ctr"/>
                </a:tc>
                <a:tc>
                  <a:txBody>
                    <a:bodyPr/>
                    <a:lstStyle/>
                    <a:p>
                      <a:pPr algn="ctr" fontAlgn="ctr"/>
                      <a:r>
                        <a:rPr lang="es-ES" sz="650" b="0" i="0" u="none" strike="noStrike">
                          <a:effectLst/>
                          <a:latin typeface="Arial" panose="020B0604020202020204" pitchFamily="34" charset="0"/>
                        </a:rPr>
                        <a:t>20182210626621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20186000875492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427-2016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20186000875512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786241392"/>
      </p:ext>
    </p:extLst>
  </p:cSld>
  <p:clrMapOvr>
    <a:masterClrMapping/>
  </p:clrMapOvr>
  <p:timing>
    <p:tnLst>
      <p:par>
        <p:cTn id="1" dur="indefinite" restart="never" nodeType="tmRoot"/>
      </p:par>
    </p:tnLst>
  </p:timing>
</p:sld>
</file>

<file path=ppt/slides/slide80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801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68027961"/>
              </p:ext>
            </p:extLst>
          </p:nvPr>
        </p:nvGraphicFramePr>
        <p:xfrm>
          <a:off x="539552" y="1268761"/>
          <a:ext cx="8208913" cy="485445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92818">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25245">
                <a:tc>
                  <a:txBody>
                    <a:bodyPr/>
                    <a:lstStyle/>
                    <a:p>
                      <a:pPr algn="ctr" fontAlgn="ctr"/>
                      <a:r>
                        <a:rPr lang="es-ES" sz="650" b="0" i="0" u="none" strike="noStrike" dirty="0">
                          <a:effectLst/>
                          <a:latin typeface="Arial" panose="020B0604020202020204" pitchFamily="34" charset="0"/>
                        </a:rPr>
                        <a:t>20186000875522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435-2016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14/11/2018</a:t>
                      </a:r>
                    </a:p>
                  </a:txBody>
                  <a:tcPr marL="9525" marR="9525" marT="9525" marB="0" anchor="ctr"/>
                </a:tc>
                <a:tc>
                  <a:txBody>
                    <a:bodyPr/>
                    <a:lstStyle/>
                    <a:p>
                      <a:pPr algn="ctr" fontAlgn="ctr"/>
                      <a:r>
                        <a:rPr lang="es-ES" sz="650" b="0" i="0" u="none" strike="noStrike">
                          <a:effectLst/>
                          <a:latin typeface="Arial" panose="020B0604020202020204" pitchFamily="34" charset="0"/>
                        </a:rPr>
                        <a:t>20182210626141</a:t>
                      </a:r>
                    </a:p>
                  </a:txBody>
                  <a:tcPr marL="9525" marR="9525" marT="9525" marB="0" anchor="ctr"/>
                </a:tc>
              </a:tr>
              <a:tr h="625245">
                <a:tc>
                  <a:txBody>
                    <a:bodyPr/>
                    <a:lstStyle/>
                    <a:p>
                      <a:pPr algn="ctr" fontAlgn="ctr"/>
                      <a:r>
                        <a:rPr lang="es-ES" sz="650" b="0" i="0" u="none" strike="noStrike">
                          <a:effectLst/>
                          <a:latin typeface="Arial" panose="020B0604020202020204" pitchFamily="34" charset="0"/>
                        </a:rPr>
                        <a:t>20186000875532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25245">
                <a:tc>
                  <a:txBody>
                    <a:bodyPr/>
                    <a:lstStyle/>
                    <a:p>
                      <a:pPr algn="ctr" fontAlgn="ctr"/>
                      <a:r>
                        <a:rPr lang="es-ES" sz="650" b="0" i="0" u="none" strike="noStrike">
                          <a:effectLst/>
                          <a:latin typeface="Arial" panose="020B0604020202020204" pitchFamily="34" charset="0"/>
                        </a:rPr>
                        <a:t>20186000875542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25245">
                <a:tc>
                  <a:txBody>
                    <a:bodyPr/>
                    <a:lstStyle/>
                    <a:p>
                      <a:pPr algn="ctr" fontAlgn="ctr"/>
                      <a:r>
                        <a:rPr lang="es-ES" sz="650" b="0" i="0" u="none" strike="noStrike">
                          <a:effectLst/>
                          <a:latin typeface="Arial" panose="020B0604020202020204" pitchFamily="34" charset="0"/>
                        </a:rPr>
                        <a:t>20186000875592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780248">
                <a:tc>
                  <a:txBody>
                    <a:bodyPr/>
                    <a:lstStyle/>
                    <a:p>
                      <a:pPr algn="ctr" fontAlgn="ctr"/>
                      <a:r>
                        <a:rPr lang="es-ES" sz="650" b="0" i="0" u="none" strike="noStrike">
                          <a:effectLst/>
                          <a:latin typeface="Arial" panose="020B0604020202020204" pitchFamily="34" charset="0"/>
                        </a:rPr>
                        <a:t>20186000875602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JUZGADO TRECE 13 ADMINISTRATIVO DE ORALIDAD DEL CIRCUITO JUDICIAL DE BOGOTA- SECCIÓN SEGUNDA-MARIO FERNANDO CARRILLO T-2018-00403-DIANA PAOLA ROJAS CONCEDE ACCION CONSTITUCIONAL NO ORDENA A LA CNSC 2018 18/10/2018</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25245">
                <a:tc>
                  <a:txBody>
                    <a:bodyPr/>
                    <a:lstStyle/>
                    <a:p>
                      <a:pPr algn="ctr" fontAlgn="ctr"/>
                      <a:r>
                        <a:rPr lang="es-ES" sz="650" b="0" i="0" u="none" strike="noStrike">
                          <a:effectLst/>
                          <a:latin typeface="Arial" panose="020B0604020202020204" pitchFamily="34" charset="0"/>
                        </a:rPr>
                        <a:t>20186000875642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ACCION DE NULIDAD Y RESTABLECIMIENTO DEL DERECHO </a:t>
                      </a:r>
                      <a:br>
                        <a:rPr lang="es-CO" sz="650" b="0" i="0" u="none" strike="noStrike">
                          <a:effectLst/>
                          <a:latin typeface="Arial" panose="020B0604020202020204" pitchFamily="34" charset="0"/>
                        </a:rPr>
                      </a:br>
                      <a:r>
                        <a:rPr lang="es-CO" sz="650" b="0" i="0" u="none" strike="noStrike">
                          <a:effectLst/>
                          <a:latin typeface="Arial" panose="020B0604020202020204" pitchFamily="34" charset="0"/>
                        </a:rPr>
                        <a:t>EXPEDIENTE 2018-00301</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25245">
                <a:tc>
                  <a:txBody>
                    <a:bodyPr/>
                    <a:lstStyle/>
                    <a:p>
                      <a:pPr algn="ctr" fontAlgn="ctr"/>
                      <a:r>
                        <a:rPr lang="es-ES" sz="650" b="0" i="0" u="none" strike="noStrike" dirty="0">
                          <a:effectLst/>
                          <a:latin typeface="Arial" panose="020B0604020202020204" pitchFamily="34" charset="0"/>
                        </a:rPr>
                        <a:t>20186000875652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COSTOS CONCURSO DE MERITOS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53471980"/>
      </p:ext>
    </p:extLst>
  </p:cSld>
  <p:clrMapOvr>
    <a:masterClrMapping/>
  </p:clrMapOvr>
  <p:timing>
    <p:tnLst>
      <p:par>
        <p:cTn id="1" dur="indefinite" restart="never" nodeType="tmRoot"/>
      </p:par>
    </p:tnLst>
  </p:timing>
</p:sld>
</file>

<file path=ppt/slides/slide80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802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23936800"/>
              </p:ext>
            </p:extLst>
          </p:nvPr>
        </p:nvGraphicFramePr>
        <p:xfrm>
          <a:off x="539552" y="1268761"/>
          <a:ext cx="8208913" cy="486000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20186000875662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DERECHO DE PETICIÓN- SOLICITUD INFORMACIÓN SOBRE PROCESOS DE CONVOCATORIA DEPARTAMENTO DEL GUAVIARE</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20186000875672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20186000875692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624 A 638 DEFENSA  </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30/10/2018</a:t>
                      </a:r>
                    </a:p>
                  </a:txBody>
                  <a:tcPr marL="9525" marR="9525" marT="9525" marB="0" anchor="ctr"/>
                </a:tc>
                <a:tc>
                  <a:txBody>
                    <a:bodyPr/>
                    <a:lstStyle/>
                    <a:p>
                      <a:pPr algn="ctr" fontAlgn="ctr"/>
                      <a:r>
                        <a:rPr lang="es-ES" sz="650" b="0" i="0" u="none" strike="noStrike">
                          <a:effectLst/>
                          <a:latin typeface="Arial" panose="020B0604020202020204" pitchFamily="34" charset="0"/>
                        </a:rPr>
                        <a:t>20182110611051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20186000875702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JUZGADO 18 CIVIL CIRCUITO - SECCIONAL CALI-TUTELA CAR - ANLA 435 PRUEBAS MEDIDA PROVISIONAL 201801016 PAOLA ANDREA ALVAREZ ESTUPIÑAN DIANA PAOLA ROJAS</a:t>
                      </a:r>
                      <a:br>
                        <a:rPr lang="es-CO" sz="650" b="0" i="0" u="none" strike="noStrike">
                          <a:effectLst/>
                          <a:latin typeface="Arial" panose="020B0604020202020204" pitchFamily="34" charset="0"/>
                        </a:rPr>
                      </a:br>
                      <a:r>
                        <a:rPr lang="es-CO" sz="650" b="0" i="0" u="none" strike="noStrike">
                          <a:effectLst/>
                          <a:latin typeface="Arial" panose="020B0604020202020204" pitchFamily="34" charset="0"/>
                        </a:rPr>
                        <a:t>OJO MEDIDA PROVISIONAL</a:t>
                      </a:r>
                      <a:br>
                        <a:rPr lang="es-CO" sz="650" b="0" i="0" u="none" strike="noStrike">
                          <a:effectLst/>
                          <a:latin typeface="Arial" panose="020B0604020202020204" pitchFamily="34" charset="0"/>
                        </a:rPr>
                      </a:br>
                      <a:r>
                        <a:rPr lang="es-CO" sz="650" b="0" i="0" u="none" strike="noStrike">
                          <a:effectLst/>
                          <a:latin typeface="Arial" panose="020B0604020202020204" pitchFamily="34" charset="0"/>
                        </a:rPr>
                        <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ES" sz="650" b="0" i="0" u="none" strike="noStrike">
                          <a:effectLst/>
                          <a:latin typeface="Arial" panose="020B0604020202020204" pitchFamily="34" charset="0"/>
                        </a:rPr>
                        <a:t>20181400594511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20186000875712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valoración de antecedentes CONVOCATORIA 436 SENA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20186000875732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RECALIFICACION PRUEBA TECNOPEDAGOGICA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20186000875742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VALORACIÓN ANTECEDENTES - CONVOCATORIA 428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144008562"/>
      </p:ext>
    </p:extLst>
  </p:cSld>
  <p:clrMapOvr>
    <a:masterClrMapping/>
  </p:clrMapOvr>
  <p:timing>
    <p:tnLst>
      <p:par>
        <p:cTn id="1" dur="indefinite" restart="never" nodeType="tmRoot"/>
      </p:par>
    </p:tnLst>
  </p:timing>
</p:sld>
</file>

<file path=ppt/slides/slide80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803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20186000875772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 CONVOCATORIA 428 </a:t>
                      </a:r>
                    </a:p>
                  </a:txBody>
                  <a:tcPr marL="9525" marR="9525" marT="9525" marB="0" anchor="ctr"/>
                </a:tc>
                <a:tc>
                  <a:txBody>
                    <a:bodyPr/>
                    <a:lstStyle/>
                    <a:p>
                      <a:pPr algn="ctr" fontAlgn="ctr"/>
                      <a:r>
                        <a:rPr lang="es-ES" sz="700" b="0" i="0" u="none" strike="noStrike">
                          <a:effectLst/>
                          <a:latin typeface="Arial" panose="020B0604020202020204" pitchFamily="34" charset="0"/>
                        </a:rPr>
                        <a:t>09/11/2018</a:t>
                      </a:r>
                    </a:p>
                  </a:txBody>
                  <a:tcPr marL="9525" marR="9525" marT="9525" marB="0" anchor="ctr"/>
                </a:tc>
                <a:tc>
                  <a:txBody>
                    <a:bodyPr/>
                    <a:lstStyle/>
                    <a:p>
                      <a:pPr algn="ctr" fontAlgn="ctr"/>
                      <a:r>
                        <a:rPr lang="es-ES" sz="700" b="0" i="0" u="none" strike="noStrike">
                          <a:effectLst/>
                          <a:latin typeface="Arial" panose="020B0604020202020204" pitchFamily="34" charset="0"/>
                        </a:rPr>
                        <a:t>20181020630991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20186000875792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LISTADO FUNCIONARIOS INSCRITOS EN CARRERA ALCALDIA DE FLORENCIA CAQUETA NIT 800095728-2</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23/10/2018</a:t>
                      </a:r>
                    </a:p>
                  </a:txBody>
                  <a:tcPr marL="9525" marR="9525" marT="9525" marB="0" anchor="ctr"/>
                </a:tc>
                <a:tc>
                  <a:txBody>
                    <a:bodyPr/>
                    <a:lstStyle/>
                    <a:p>
                      <a:pPr algn="ctr" fontAlgn="ctr"/>
                      <a:r>
                        <a:rPr lang="es-ES" sz="700" b="0" i="0" u="none" strike="noStrike">
                          <a:effectLst/>
                          <a:latin typeface="Arial" panose="020B0604020202020204" pitchFamily="34" charset="0"/>
                        </a:rPr>
                        <a:t>20181700599041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20186000875802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NOTIFICACIONES</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 CONVOCATORIA 428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20186000875822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436 SENA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20186000875842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436 SENA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20186000875852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RECLAMACION COMUNICADO PROVISION DE ENCARGOS - GIGLIOLA ALEXANDER </a:t>
                      </a:r>
                    </a:p>
                  </a:txBody>
                  <a:tcPr marL="9525" marR="9525" marT="9525" marB="0" anchor="ctr"/>
                </a:tc>
                <a:tc>
                  <a:txBody>
                    <a:bodyPr/>
                    <a:lstStyle/>
                    <a:p>
                      <a:pPr algn="ctr" fontAlgn="ctr"/>
                      <a:r>
                        <a:rPr lang="es-ES" sz="700" b="0" i="0" u="none" strike="noStrike">
                          <a:effectLst/>
                          <a:latin typeface="Arial" panose="020B0604020202020204" pitchFamily="34" charset="0"/>
                        </a:rPr>
                        <a:t>23/10/2018</a:t>
                      </a:r>
                    </a:p>
                  </a:txBody>
                  <a:tcPr marL="9525" marR="9525" marT="9525" marB="0" anchor="ctr"/>
                </a:tc>
                <a:tc>
                  <a:txBody>
                    <a:bodyPr/>
                    <a:lstStyle/>
                    <a:p>
                      <a:pPr algn="ctr" fontAlgn="ctr"/>
                      <a:r>
                        <a:rPr lang="es-ES" sz="700" b="0" i="0" u="none" strike="noStrike">
                          <a:effectLst/>
                          <a:latin typeface="Arial" panose="020B0604020202020204" pitchFamily="34" charset="0"/>
                        </a:rPr>
                        <a:t>20185000599571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20186000875862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436 SENA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594239753"/>
      </p:ext>
    </p:extLst>
  </p:cSld>
  <p:clrMapOvr>
    <a:masterClrMapping/>
  </p:clrMapOvr>
  <p:timing>
    <p:tnLst>
      <p:par>
        <p:cTn id="1" dur="indefinite" restart="never" nodeType="tmRoot"/>
      </p:par>
    </p:tnLst>
  </p:timing>
</p:sld>
</file>

<file path=ppt/slides/slide80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804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682181474"/>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20186000875872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JUZGADO 55 ADMINISTRATIVO SECCION SEGUNDA - SECCIONAL BOGOTA-DIANA PAOLA ROJAS CONCEDE ACCION CONSTITUCIONAL NO ORDENA A LA CNSC 2018 18/10/2018-FERNANDO LOPEZ DIAZ</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20186000875882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20186000875902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 CONVOCATORIA 436 DE 2017-VALORACION DE ANTECEDENTES - ALFONSO DARIO MEJIA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20186000875922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650" b="0" i="0" u="none" strike="noStrike">
                          <a:effectLst/>
                          <a:latin typeface="Arial" panose="020B0604020202020204" pitchFamily="34" charset="0"/>
                        </a:rPr>
                        <a:t>PETICIÓN DE CONCEPTO JURÍDICO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20186000875962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20186000876012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CONSTANCIAS DE EJECUTORIA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20186000876022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960663494"/>
      </p:ext>
    </p:extLst>
  </p:cSld>
  <p:clrMapOvr>
    <a:masterClrMapping/>
  </p:clrMapOvr>
  <p:timing>
    <p:tnLst>
      <p:par>
        <p:cTn id="1" dur="indefinite" restart="never" nodeType="tmRoot"/>
      </p:par>
    </p:tnLst>
  </p:timing>
</p:sld>
</file>

<file path=ppt/slides/slide80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805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264122743"/>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20186000876042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ACTUALIZACION DEL REGISTRO PUBLICO DE CARRERA ADMINISTRATIVA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20181700595891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20186000876062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20186000876092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 ORTEGA</a:t>
                      </a:r>
                    </a:p>
                  </a:txBody>
                  <a:tcPr marL="9525" marR="9525" marT="9525" marB="0" anchor="ctr"/>
                </a:tc>
                <a:tc>
                  <a:txBody>
                    <a:bodyPr/>
                    <a:lstStyle/>
                    <a:p>
                      <a:pPr algn="ctr" fontAlgn="ctr"/>
                      <a:r>
                        <a:rPr lang="es-ES" sz="650" b="0" i="0" u="none" strike="noStrike">
                          <a:effectLst/>
                          <a:latin typeface="Arial" panose="020B0604020202020204" pitchFamily="34" charset="0"/>
                        </a:rPr>
                        <a:t>ACTUALIZACIÓN REGISTRO DE CARRERA</a:t>
                      </a:r>
                    </a:p>
                  </a:txBody>
                  <a:tcPr marL="9525" marR="9525" marT="9525" marB="0" anchor="ctr"/>
                </a:tc>
                <a:tc>
                  <a:txBody>
                    <a:bodyPr/>
                    <a:lstStyle/>
                    <a:p>
                      <a:pPr algn="ctr" fontAlgn="ctr"/>
                      <a:r>
                        <a:rPr lang="es-ES" sz="650" b="0" i="0" u="none" strike="noStrike">
                          <a:effectLst/>
                          <a:latin typeface="Arial" panose="020B0604020202020204" pitchFamily="34" charset="0"/>
                        </a:rPr>
                        <a:t>02/11/2018</a:t>
                      </a:r>
                    </a:p>
                  </a:txBody>
                  <a:tcPr marL="9525" marR="9525" marT="9525" marB="0" anchor="ctr"/>
                </a:tc>
                <a:tc>
                  <a:txBody>
                    <a:bodyPr/>
                    <a:lstStyle/>
                    <a:p>
                      <a:pPr algn="ctr" fontAlgn="ctr"/>
                      <a:r>
                        <a:rPr lang="es-ES" sz="650" b="0" i="0" u="none" strike="noStrike">
                          <a:effectLst/>
                          <a:latin typeface="Arial" panose="020B0604020202020204" pitchFamily="34" charset="0"/>
                        </a:rPr>
                        <a:t>20181700618451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20186000876102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NUMERO DE CEDULA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20186000876132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20186000876142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20186000876152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CENTRO ORIENTE</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30/10/2018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20182230606801</a:t>
                      </a:r>
                    </a:p>
                  </a:txBody>
                  <a:tcPr marL="9525" marR="9525" marT="9525" marB="0" anchor="ctr"/>
                </a:tc>
              </a:tr>
            </a:tbl>
          </a:graphicData>
        </a:graphic>
      </p:graphicFrame>
    </p:spTree>
    <p:extLst>
      <p:ext uri="{BB962C8B-B14F-4D97-AF65-F5344CB8AC3E}">
        <p14:creationId xmlns:p14="http://schemas.microsoft.com/office/powerpoint/2010/main" val="1205670615"/>
      </p:ext>
    </p:extLst>
  </p:cSld>
  <p:clrMapOvr>
    <a:masterClrMapping/>
  </p:clrMapOvr>
  <p:timing>
    <p:tnLst>
      <p:par>
        <p:cTn id="1" dur="indefinite" restart="never" nodeType="tmRoot"/>
      </p:par>
    </p:tnLst>
  </p:timing>
</p:sld>
</file>

<file path=ppt/slides/slide80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806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20186000876172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RESPUESTA A LA REVISION DE CASO RADICADO N° 20186000763232</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20186000876222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POSESION OPEC 33987 CONVOCATORIA 431 DE 2016</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ES" sz="700" b="0" i="0" u="none" strike="noStrike">
                          <a:effectLst/>
                          <a:latin typeface="Arial" panose="020B0604020202020204" pitchFamily="34" charset="0"/>
                        </a:rPr>
                        <a:t>20182130595931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20186000876282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DERECHO DE PETICION - CONVOCATORIA 429 DE 2016 - CIUDADANOS POR EL MERITO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20186000876292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507 a 591 de 2017  CUNDINAMARCA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20182210597151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20186000876322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JUZGADO 01 ADMINISTRATIVO - SECCIONAL MANIZALES-2018-00238 NOTIFICAICON AUTO ADMITE DEMANDA-PAULA XIMENA CHICA GIRALDO</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20186000876332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PRESENTACION DESCARGOS FRENDE AL AUTO 20182020012414 DEL 18 DE SEPTIEMBRE DE 2018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20186000876352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ACTUALIZACIÓN EL REGISTRO DE CARRERA ADMINISTRATIVA</a:t>
                      </a:r>
                    </a:p>
                  </a:txBody>
                  <a:tcPr marL="9525" marR="9525" marT="9525" marB="0" anchor="ctr"/>
                </a:tc>
                <a:tc>
                  <a:txBody>
                    <a:bodyPr/>
                    <a:lstStyle/>
                    <a:p>
                      <a:pPr algn="ctr" fontAlgn="ctr"/>
                      <a:r>
                        <a:rPr lang="es-ES" sz="700" b="0" i="0" u="none" strike="noStrike">
                          <a:effectLst/>
                          <a:latin typeface="Arial" panose="020B0604020202020204" pitchFamily="34" charset="0"/>
                        </a:rPr>
                        <a:t>29/10/2018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20181700608841</a:t>
                      </a:r>
                    </a:p>
                  </a:txBody>
                  <a:tcPr marL="9525" marR="9525" marT="9525" marB="0" anchor="ctr"/>
                </a:tc>
              </a:tr>
            </a:tbl>
          </a:graphicData>
        </a:graphic>
      </p:graphicFrame>
    </p:spTree>
    <p:extLst>
      <p:ext uri="{BB962C8B-B14F-4D97-AF65-F5344CB8AC3E}">
        <p14:creationId xmlns:p14="http://schemas.microsoft.com/office/powerpoint/2010/main" val="668925370"/>
      </p:ext>
    </p:extLst>
  </p:cSld>
  <p:clrMapOvr>
    <a:masterClrMapping/>
  </p:clrMapOvr>
  <p:timing>
    <p:tnLst>
      <p:par>
        <p:cTn id="1" dur="indefinite" restart="never" nodeType="tmRoot"/>
      </p:par>
    </p:tnLst>
  </p:timing>
</p:sld>
</file>

<file path=ppt/slides/slide80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807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191062384"/>
              </p:ext>
            </p:extLst>
          </p:nvPr>
        </p:nvGraphicFramePr>
        <p:xfrm>
          <a:off x="539552" y="1268761"/>
          <a:ext cx="8208913" cy="479846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8844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15913">
                <a:tc>
                  <a:txBody>
                    <a:bodyPr/>
                    <a:lstStyle/>
                    <a:p>
                      <a:pPr algn="ctr" fontAlgn="ctr"/>
                      <a:r>
                        <a:rPr lang="es-ES" sz="650" b="0" i="0" u="none" strike="noStrike" dirty="0">
                          <a:effectLst/>
                          <a:latin typeface="Arial" panose="020B0604020202020204" pitchFamily="34" charset="0"/>
                        </a:rPr>
                        <a:t>20186000876382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 JAIRO FRANCO VARGAS </a:t>
                      </a:r>
                    </a:p>
                  </a:txBody>
                  <a:tcPr marL="9525" marR="9525" marT="9525" marB="0" anchor="ctr"/>
                </a:tc>
                <a:tc>
                  <a:txBody>
                    <a:bodyPr/>
                    <a:lstStyle/>
                    <a:p>
                      <a:pPr algn="ctr" fontAlgn="ctr"/>
                      <a:r>
                        <a:rPr lang="es-ES" sz="650" b="0" i="0" u="none" strike="noStrike">
                          <a:effectLst/>
                          <a:latin typeface="Arial" panose="020B0604020202020204" pitchFamily="34" charset="0"/>
                        </a:rPr>
                        <a:t>29/10/2018</a:t>
                      </a:r>
                    </a:p>
                  </a:txBody>
                  <a:tcPr marL="9525" marR="9525" marT="9525" marB="0" anchor="ctr"/>
                </a:tc>
                <a:tc>
                  <a:txBody>
                    <a:bodyPr/>
                    <a:lstStyle/>
                    <a:p>
                      <a:pPr algn="ctr" fontAlgn="ctr"/>
                      <a:r>
                        <a:rPr lang="es-ES" sz="650" b="0" i="0" u="none" strike="noStrike">
                          <a:effectLst/>
                          <a:latin typeface="Arial" panose="020B0604020202020204" pitchFamily="34" charset="0"/>
                        </a:rPr>
                        <a:t>20183200609331</a:t>
                      </a:r>
                    </a:p>
                  </a:txBody>
                  <a:tcPr marL="9525" marR="9525" marT="9525" marB="0" anchor="ctr"/>
                </a:tc>
              </a:tr>
              <a:tr h="615913">
                <a:tc>
                  <a:txBody>
                    <a:bodyPr/>
                    <a:lstStyle/>
                    <a:p>
                      <a:pPr algn="ctr" fontAlgn="ctr"/>
                      <a:r>
                        <a:rPr lang="es-ES" sz="650" b="0" i="0" u="none" strike="noStrike">
                          <a:effectLst/>
                          <a:latin typeface="Arial" panose="020B0604020202020204" pitchFamily="34" charset="0"/>
                        </a:rPr>
                        <a:t>20186000876392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NUMERO DE CEDULA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15913">
                <a:tc>
                  <a:txBody>
                    <a:bodyPr/>
                    <a:lstStyle/>
                    <a:p>
                      <a:pPr algn="ctr" fontAlgn="ctr"/>
                      <a:r>
                        <a:rPr lang="es-ES" sz="650" b="0" i="0" u="none" strike="noStrike">
                          <a:effectLst/>
                          <a:latin typeface="Arial" panose="020B0604020202020204" pitchFamily="34" charset="0"/>
                        </a:rPr>
                        <a:t>20186000876422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RECLAMACION - CONVOCATORIA SANTANDER - JAIRO ROBERTO VEGA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15913">
                <a:tc>
                  <a:txBody>
                    <a:bodyPr/>
                    <a:lstStyle/>
                    <a:p>
                      <a:pPr algn="ctr" fontAlgn="ctr"/>
                      <a:r>
                        <a:rPr lang="es-ES" sz="650" b="0" i="0" u="none" strike="noStrike">
                          <a:effectLst/>
                          <a:latin typeface="Arial" panose="020B0604020202020204" pitchFamily="34" charset="0"/>
                        </a:rPr>
                        <a:t>20186000876442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650" b="0" i="0" u="none" strike="noStrike">
                          <a:effectLst/>
                          <a:latin typeface="Arial" panose="020B0604020202020204" pitchFamily="34" charset="0"/>
                        </a:rPr>
                        <a:t>JUZGADO PRIMERO ADMINISTRATIVO ORAL DEL CIRCUITO DE GIRARDOT-LILIA LOPEZ FONSECA-NOTIFICACION AUTO ADMITE DEMANDA 2018-00244</a:t>
                      </a:r>
                    </a:p>
                  </a:txBody>
                  <a:tcPr marL="9525" marR="9525" marT="9525" marB="0" anchor="ctr"/>
                </a:tc>
                <a:tc>
                  <a:txBody>
                    <a:bodyPr/>
                    <a:lstStyle/>
                    <a:p>
                      <a:pPr algn="ctr" fontAlgn="ctr"/>
                      <a:r>
                        <a:rPr lang="es-ES" sz="650" b="0" i="0" u="none" strike="noStrike">
                          <a:effectLst/>
                          <a:latin typeface="Arial" panose="020B0604020202020204" pitchFamily="34" charset="0"/>
                        </a:rPr>
                        <a:t>14/01/2019</a:t>
                      </a:r>
                    </a:p>
                  </a:txBody>
                  <a:tcPr marL="9525" marR="9525" marT="9525" marB="0" anchor="ctr"/>
                </a:tc>
                <a:tc>
                  <a:txBody>
                    <a:bodyPr/>
                    <a:lstStyle/>
                    <a:p>
                      <a:pPr algn="ctr" fontAlgn="ctr"/>
                      <a:r>
                        <a:rPr lang="es-ES" sz="650" b="0" i="0" u="none" strike="noStrike">
                          <a:effectLst/>
                          <a:latin typeface="Arial" panose="020B0604020202020204" pitchFamily="34" charset="0"/>
                        </a:rPr>
                        <a:t>20191400016681</a:t>
                      </a:r>
                    </a:p>
                  </a:txBody>
                  <a:tcPr marL="9525" marR="9525" marT="9525" marB="0" anchor="ctr"/>
                </a:tc>
              </a:tr>
              <a:tr h="615913">
                <a:tc>
                  <a:txBody>
                    <a:bodyPr/>
                    <a:lstStyle/>
                    <a:p>
                      <a:pPr algn="ctr" fontAlgn="ctr"/>
                      <a:r>
                        <a:rPr lang="es-ES" sz="650" b="0" i="0" u="none" strike="noStrike">
                          <a:effectLst/>
                          <a:latin typeface="Arial" panose="020B0604020202020204" pitchFamily="34" charset="0"/>
                        </a:rPr>
                        <a:t>20186000876452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DERERECHO DE PETICION - CONVOCATORIA 429 DE 2016 - FRANK ESTEBAN CARMONA </a:t>
                      </a:r>
                    </a:p>
                  </a:txBody>
                  <a:tcPr marL="9525" marR="9525" marT="9525" marB="0" anchor="ctr"/>
                </a:tc>
                <a:tc>
                  <a:txBody>
                    <a:bodyPr/>
                    <a:lstStyle/>
                    <a:p>
                      <a:pPr algn="ctr" fontAlgn="ctr"/>
                      <a:r>
                        <a:rPr lang="es-ES" sz="650" b="0" i="0" u="none" strike="noStrike">
                          <a:effectLst/>
                          <a:latin typeface="Arial" panose="020B0604020202020204" pitchFamily="34" charset="0"/>
                        </a:rPr>
                        <a:t>06/11/2018</a:t>
                      </a:r>
                    </a:p>
                  </a:txBody>
                  <a:tcPr marL="9525" marR="9525" marT="9525" marB="0" anchor="ctr"/>
                </a:tc>
                <a:tc>
                  <a:txBody>
                    <a:bodyPr/>
                    <a:lstStyle/>
                    <a:p>
                      <a:pPr algn="ctr" fontAlgn="ctr"/>
                      <a:r>
                        <a:rPr lang="es-ES" sz="650" b="0" i="0" u="none" strike="noStrike">
                          <a:effectLst/>
                          <a:latin typeface="Arial" panose="020B0604020202020204" pitchFamily="34" charset="0"/>
                        </a:rPr>
                        <a:t>20182110620331</a:t>
                      </a:r>
                    </a:p>
                  </a:txBody>
                  <a:tcPr marL="9525" marR="9525" marT="9525" marB="0" anchor="ctr"/>
                </a:tc>
              </a:tr>
              <a:tr h="768602">
                <a:tc>
                  <a:txBody>
                    <a:bodyPr/>
                    <a:lstStyle/>
                    <a:p>
                      <a:pPr algn="ctr" fontAlgn="ctr"/>
                      <a:r>
                        <a:rPr lang="es-ES" sz="650" b="0" i="0" u="none" strike="noStrike">
                          <a:effectLst/>
                          <a:latin typeface="Arial" panose="020B0604020202020204" pitchFamily="34" charset="0"/>
                        </a:rPr>
                        <a:t>20186000876472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JUZGADO 02 LABORAL CIRCUITO - SECCIONAL SINCELEJO-DIANA PAOLA ROJAS CONCEDE ACCION CONSTITUCIONAL 2018 18-10-2018-HAUDY SAMIR MONTERROSA</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15913">
                <a:tc>
                  <a:txBody>
                    <a:bodyPr/>
                    <a:lstStyle/>
                    <a:p>
                      <a:pPr algn="ctr" fontAlgn="ctr"/>
                      <a:r>
                        <a:rPr lang="es-ES" sz="650" b="0" i="0" u="none" strike="noStrike">
                          <a:effectLst/>
                          <a:latin typeface="Arial" panose="020B0604020202020204" pitchFamily="34" charset="0"/>
                        </a:rPr>
                        <a:t>20186000876482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239153794"/>
      </p:ext>
    </p:extLst>
  </p:cSld>
  <p:clrMapOvr>
    <a:masterClrMapping/>
  </p:clrMapOvr>
  <p:timing>
    <p:tnLst>
      <p:par>
        <p:cTn id="1" dur="indefinite" restart="never" nodeType="tmRoot"/>
      </p:par>
    </p:tnLst>
  </p:timing>
</p:sld>
</file>

<file path=ppt/slides/slide80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808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20186000876532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20186000876562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435-2016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20186000876582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CORREGIR EL ERROR COMETIDO EN EL NUMERAL PRIMERO DE LA SENTENCIA </a:t>
                      </a:r>
                      <a:br>
                        <a:rPr lang="es-CO" sz="700" b="0" i="0" u="none" strike="noStrike">
                          <a:effectLst/>
                          <a:latin typeface="Arial" panose="020B0604020202020204" pitchFamily="34" charset="0"/>
                        </a:rPr>
                      </a:br>
                      <a:r>
                        <a:rPr lang="es-CO" sz="700" b="0" i="0" u="none" strike="noStrike">
                          <a:effectLst/>
                          <a:latin typeface="Arial" panose="020B0604020202020204" pitchFamily="34" charset="0"/>
                        </a:rPr>
                        <a:t>REVOCA SENTENCIA </a:t>
                      </a:r>
                      <a:br>
                        <a:rPr lang="es-CO" sz="700" b="0" i="0" u="none" strike="noStrike">
                          <a:effectLst/>
                          <a:latin typeface="Arial" panose="020B0604020202020204" pitchFamily="34" charset="0"/>
                        </a:rPr>
                      </a:br>
                      <a:r>
                        <a:rPr lang="es-CO" sz="700" b="0" i="0" u="none" strike="noStrike">
                          <a:effectLst/>
                          <a:latin typeface="Arial" panose="020B0604020202020204" pitchFamily="34" charset="0"/>
                        </a:rPr>
                        <a:t>EXPEDIENTE N. 201800625</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20186000876622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700" b="0" i="0" u="none" strike="noStrike">
                          <a:effectLst/>
                          <a:latin typeface="Arial" panose="020B0604020202020204" pitchFamily="34" charset="0"/>
                        </a:rPr>
                        <a:t>MANUAL DE FUNCIONES</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20186000876662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700" b="0" i="0" u="none" strike="noStrike">
                          <a:effectLst/>
                          <a:latin typeface="Arial" panose="020B0604020202020204" pitchFamily="34" charset="0"/>
                        </a:rPr>
                        <a:t>ENTREGA DE PRUEBA - AUTO CNSC 20182000013584 DEL 04 DE OCTUBRE DE 2018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20186000876672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NULIDAD Y RESTABLECIMIENTO DEL DERECHO </a:t>
                      </a:r>
                      <a:br>
                        <a:rPr lang="es-CO" sz="700" b="0" i="0" u="none" strike="noStrike">
                          <a:effectLst/>
                          <a:latin typeface="Arial" panose="020B0604020202020204" pitchFamily="34" charset="0"/>
                        </a:rPr>
                      </a:br>
                      <a:r>
                        <a:rPr lang="es-CO" sz="700" b="0" i="0" u="none" strike="noStrike">
                          <a:effectLst/>
                          <a:latin typeface="Arial" panose="020B0604020202020204" pitchFamily="34" charset="0"/>
                        </a:rPr>
                        <a:t>EXPEDIENTE N. 201800171</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20186000876682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MANUAL DE FUNCIONES</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599501458"/>
      </p:ext>
    </p:extLst>
  </p:cSld>
  <p:clrMapOvr>
    <a:masterClrMapping/>
  </p:clrMapOvr>
  <p:timing>
    <p:tnLst>
      <p:par>
        <p:cTn id="1" dur="indefinite" restart="never" nodeType="tmRoot"/>
      </p:par>
    </p:tnLst>
  </p:timing>
</p:sld>
</file>

<file path=ppt/slides/slide80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809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691278461"/>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20186000876712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AUDIENCIA DE CONCILIACION PREJUDICIAL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20186000876732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20186000876742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CONCURSO DE MERITOS - MINISTERIO DE DEFENSA NACIONAL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20186000876752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NOTIFICACIONES CENTRO SERVICIOS JUZGADOS PENALES - SECCIONAL MANIZALES- OFS 2817-2818 FALLO 86 TUT 2018-129 ALVARO ILIAM CARDONA CIFUENTES - CNSC - JUZ. ESPECIA</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20186000876792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TRASLADO POR COMPETENCIA - CIVILES EN EJERCICIO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20186000876802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HOJA DE VIDA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20186000876932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CENTRO ORIENTE</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23/10/2018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20182230597481</a:t>
                      </a:r>
                    </a:p>
                  </a:txBody>
                  <a:tcPr marL="9525" marR="9525" marT="9525" marB="0" anchor="ctr"/>
                </a:tc>
              </a:tr>
            </a:tbl>
          </a:graphicData>
        </a:graphic>
      </p:graphicFrame>
    </p:spTree>
    <p:extLst>
      <p:ext uri="{BB962C8B-B14F-4D97-AF65-F5344CB8AC3E}">
        <p14:creationId xmlns:p14="http://schemas.microsoft.com/office/powerpoint/2010/main" val="1719402383"/>
      </p:ext>
    </p:extLst>
  </p:cSld>
  <p:clrMapOvr>
    <a:masterClrMapping/>
  </p:clrMapOvr>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94925213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201810170016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001 DE 2005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201810170022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201810170023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201810170024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201810170025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338 ACR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201810170031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81</a:t>
            </a:fld>
            <a:endParaRPr lang="es-CO"/>
          </a:p>
        </p:txBody>
      </p:sp>
    </p:spTree>
    <p:extLst>
      <p:ext uri="{BB962C8B-B14F-4D97-AF65-F5344CB8AC3E}">
        <p14:creationId xmlns:p14="http://schemas.microsoft.com/office/powerpoint/2010/main" val="3757948579"/>
      </p:ext>
    </p:extLst>
  </p:cSld>
  <p:clrMapOvr>
    <a:masterClrMapping/>
  </p:clrMapOvr>
  <p:timing>
    <p:tnLst>
      <p:par>
        <p:cTn id="1" dur="indefinite" restart="never" nodeType="tmRoot"/>
      </p:par>
    </p:tnLst>
  </p:timing>
</p:sld>
</file>

<file path=ppt/slides/slide81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810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20186000876972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700" b="0" i="0" u="none" strike="noStrike">
                          <a:effectLst/>
                          <a:latin typeface="Arial" panose="020B0604020202020204" pitchFamily="34" charset="0"/>
                        </a:rPr>
                        <a:t>SOLICITUD PRONUNCIAMIENTO EQUIVALENCIAS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20186000876982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20186000877002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2018 18/10/2018 23/10/2018-JUZGADO 01 PROMISCUO MUNICIPAL DE YONDO TUTELA SENA 436 PRUEBAS OFICIO N° 1680 201800233 JOSE ROLANDO GUEVARA LOPEZ DIANA PAOLA ROJAS</a:t>
                      </a:r>
                      <a:br>
                        <a:rPr lang="es-ES" sz="700" b="0" i="0" u="none" strike="noStrike">
                          <a:effectLst/>
                          <a:latin typeface="Arial" panose="020B0604020202020204" pitchFamily="34" charset="0"/>
                        </a:rPr>
                      </a:br>
                      <a:r>
                        <a:rPr lang="es-ES" sz="700" b="0" i="0" u="none" strike="noStrike">
                          <a:effectLst/>
                          <a:latin typeface="Arial" panose="020B0604020202020204" pitchFamily="34" charset="0"/>
                        </a:rPr>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20186000877012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TRASLADO POR COMPETENCIA - CONVOCATORIA 427 DE 2016 </a:t>
                      </a:r>
                    </a:p>
                  </a:txBody>
                  <a:tcPr marL="9525" marR="9525" marT="9525" marB="0" anchor="ctr"/>
                </a:tc>
                <a:tc>
                  <a:txBody>
                    <a:bodyPr/>
                    <a:lstStyle/>
                    <a:p>
                      <a:pPr algn="ctr" fontAlgn="ctr"/>
                      <a:r>
                        <a:rPr lang="es-ES" sz="700" b="0" i="0" u="none" strike="noStrike">
                          <a:effectLst/>
                          <a:latin typeface="Arial" panose="020B0604020202020204" pitchFamily="34" charset="0"/>
                        </a:rPr>
                        <a:t>02/11/2018</a:t>
                      </a:r>
                    </a:p>
                  </a:txBody>
                  <a:tcPr marL="9525" marR="9525" marT="9525" marB="0" anchor="ctr"/>
                </a:tc>
                <a:tc>
                  <a:txBody>
                    <a:bodyPr/>
                    <a:lstStyle/>
                    <a:p>
                      <a:pPr algn="ctr" fontAlgn="ctr"/>
                      <a:r>
                        <a:rPr lang="es-ES" sz="700" b="0" i="0" u="none" strike="noStrike">
                          <a:effectLst/>
                          <a:latin typeface="Arial" panose="020B0604020202020204" pitchFamily="34" charset="0"/>
                        </a:rPr>
                        <a:t>20182330619091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20186000877022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TRASLADO POR COMPETENCIA - CONVOCATORIA 427 DE 2016 </a:t>
                      </a:r>
                    </a:p>
                  </a:txBody>
                  <a:tcPr marL="9525" marR="9525" marT="9525" marB="0" anchor="ctr"/>
                </a:tc>
                <a:tc>
                  <a:txBody>
                    <a:bodyPr/>
                    <a:lstStyle/>
                    <a:p>
                      <a:pPr algn="ctr" fontAlgn="ctr"/>
                      <a:r>
                        <a:rPr lang="es-ES" sz="700" b="0" i="0" u="none" strike="noStrike">
                          <a:effectLst/>
                          <a:latin typeface="Arial" panose="020B0604020202020204" pitchFamily="34" charset="0"/>
                        </a:rPr>
                        <a:t>30/10/2018</a:t>
                      </a:r>
                    </a:p>
                  </a:txBody>
                  <a:tcPr marL="9525" marR="9525" marT="9525" marB="0" anchor="ctr"/>
                </a:tc>
                <a:tc>
                  <a:txBody>
                    <a:bodyPr/>
                    <a:lstStyle/>
                    <a:p>
                      <a:pPr algn="ctr" fontAlgn="ctr"/>
                      <a:r>
                        <a:rPr lang="es-ES" sz="700" b="0" i="0" u="none" strike="noStrike">
                          <a:effectLst/>
                          <a:latin typeface="Arial" panose="020B0604020202020204" pitchFamily="34" charset="0"/>
                        </a:rPr>
                        <a:t>20182330610731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20186000877042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20186000877102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595988541"/>
      </p:ext>
    </p:extLst>
  </p:cSld>
  <p:clrMapOvr>
    <a:masterClrMapping/>
  </p:clrMapOvr>
  <p:timing>
    <p:tnLst>
      <p:par>
        <p:cTn id="1" dur="indefinite" restart="never" nodeType="tmRoot"/>
      </p:par>
    </p:tnLst>
  </p:timing>
</p:sld>
</file>

<file path=ppt/slides/slide81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811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20186000877142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20186000877162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20186000877172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20186000877182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 RESPUESTA A OFICIO CON RADICADO NO. 20181020563881</a:t>
                      </a:r>
                    </a:p>
                  </a:txBody>
                  <a:tcPr marL="9525" marR="9525" marT="9525" marB="0" anchor="ctr"/>
                </a:tc>
                <a:tc>
                  <a:txBody>
                    <a:bodyPr/>
                    <a:lstStyle/>
                    <a:p>
                      <a:pPr algn="ctr" fontAlgn="ctr"/>
                      <a:r>
                        <a:rPr lang="es-ES" sz="700" b="0" i="0" u="none" strike="noStrike">
                          <a:effectLst/>
                          <a:latin typeface="Arial" panose="020B0604020202020204" pitchFamily="34" charset="0"/>
                        </a:rPr>
                        <a:t>03/12/2018</a:t>
                      </a:r>
                    </a:p>
                  </a:txBody>
                  <a:tcPr marL="9525" marR="9525" marT="9525" marB="0" anchor="ctr"/>
                </a:tc>
                <a:tc>
                  <a:txBody>
                    <a:bodyPr/>
                    <a:lstStyle/>
                    <a:p>
                      <a:pPr algn="ctr" fontAlgn="ctr"/>
                      <a:r>
                        <a:rPr lang="es-ES" sz="700" b="0" i="0" u="none" strike="noStrike">
                          <a:effectLst/>
                          <a:latin typeface="Arial" panose="020B0604020202020204" pitchFamily="34" charset="0"/>
                        </a:rPr>
                        <a:t>20181020663281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20186000877192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20186000877222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20186000877242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CONSULTA MUNICIPIOS PRIORIZADOS - CAUCASIA</a:t>
                      </a:r>
                    </a:p>
                  </a:txBody>
                  <a:tcPr marL="9525" marR="9525" marT="9525" marB="0" anchor="ctr"/>
                </a:tc>
                <a:tc>
                  <a:txBody>
                    <a:bodyPr/>
                    <a:lstStyle/>
                    <a:p>
                      <a:pPr algn="ctr" fontAlgn="ctr"/>
                      <a:r>
                        <a:rPr lang="es-ES" sz="700" b="0" i="0" u="none" strike="noStrike">
                          <a:effectLst/>
                          <a:latin typeface="Arial" panose="020B0604020202020204" pitchFamily="34" charset="0"/>
                        </a:rPr>
                        <a:t>14/01/2019</a:t>
                      </a:r>
                    </a:p>
                  </a:txBody>
                  <a:tcPr marL="9525" marR="9525" marT="9525" marB="0" anchor="ctr"/>
                </a:tc>
                <a:tc>
                  <a:txBody>
                    <a:bodyPr/>
                    <a:lstStyle/>
                    <a:p>
                      <a:pPr algn="ctr" fontAlgn="ctr"/>
                      <a:r>
                        <a:rPr lang="es-ES" sz="700" b="0" i="0" u="none" strike="noStrike" dirty="0">
                          <a:effectLst/>
                          <a:latin typeface="Arial" panose="020B0604020202020204" pitchFamily="34" charset="0"/>
                        </a:rPr>
                        <a:t>20192130018081</a:t>
                      </a:r>
                    </a:p>
                  </a:txBody>
                  <a:tcPr marL="9525" marR="9525" marT="9525" marB="0" anchor="ctr"/>
                </a:tc>
              </a:tr>
            </a:tbl>
          </a:graphicData>
        </a:graphic>
      </p:graphicFrame>
    </p:spTree>
    <p:extLst>
      <p:ext uri="{BB962C8B-B14F-4D97-AF65-F5344CB8AC3E}">
        <p14:creationId xmlns:p14="http://schemas.microsoft.com/office/powerpoint/2010/main" val="845986705"/>
      </p:ext>
    </p:extLst>
  </p:cSld>
  <p:clrMapOvr>
    <a:masterClrMapping/>
  </p:clrMapOvr>
  <p:timing>
    <p:tnLst>
      <p:par>
        <p:cTn id="1" dur="indefinite" restart="never" nodeType="tmRoot"/>
      </p:par>
    </p:tnLst>
  </p:timing>
</p:sld>
</file>

<file path=ppt/slides/slide81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812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202306388"/>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20186000877252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436 SENA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30/10/2018</a:t>
                      </a:r>
                    </a:p>
                  </a:txBody>
                  <a:tcPr marL="9525" marR="9525" marT="9525" marB="0" anchor="ctr"/>
                </a:tc>
                <a:tc>
                  <a:txBody>
                    <a:bodyPr/>
                    <a:lstStyle/>
                    <a:p>
                      <a:pPr algn="ctr" fontAlgn="ctr"/>
                      <a:r>
                        <a:rPr lang="es-ES" sz="650" b="0" i="0" u="none" strike="noStrike">
                          <a:effectLst/>
                          <a:latin typeface="Arial" panose="020B0604020202020204" pitchFamily="34" charset="0"/>
                        </a:rPr>
                        <a:t>20182110610741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20186000877262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20186000877322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 CONVOCATORIA 433 </a:t>
                      </a:r>
                    </a:p>
                  </a:txBody>
                  <a:tcPr marL="9525" marR="9525" marT="9525" marB="0" anchor="ctr"/>
                </a:tc>
                <a:tc>
                  <a:txBody>
                    <a:bodyPr/>
                    <a:lstStyle/>
                    <a:p>
                      <a:pPr algn="ctr" fontAlgn="ctr"/>
                      <a:r>
                        <a:rPr lang="es-ES" sz="650" b="0" i="0" u="none" strike="noStrike">
                          <a:effectLst/>
                          <a:latin typeface="Arial" panose="020B0604020202020204" pitchFamily="34" charset="0"/>
                        </a:rPr>
                        <a:t>06/11/2018</a:t>
                      </a:r>
                    </a:p>
                  </a:txBody>
                  <a:tcPr marL="9525" marR="9525" marT="9525" marB="0" anchor="ctr"/>
                </a:tc>
                <a:tc>
                  <a:txBody>
                    <a:bodyPr/>
                    <a:lstStyle/>
                    <a:p>
                      <a:pPr algn="ctr" fontAlgn="ctr"/>
                      <a:r>
                        <a:rPr lang="es-ES" sz="650" b="0" i="0" u="none" strike="noStrike">
                          <a:effectLst/>
                          <a:latin typeface="Arial" panose="020B0604020202020204" pitchFamily="34" charset="0"/>
                        </a:rPr>
                        <a:t>20182230615641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20186000877342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DERECHO DE PETICION- POR TERCERA VEZ- EL CUAL NO HA SIDO CONTESTADDO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20186000877352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20186000877382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650" b="0" i="0" u="none" strike="noStrike">
                          <a:effectLst/>
                          <a:latin typeface="Arial" panose="020B0604020202020204" pitchFamily="34" charset="0"/>
                        </a:rPr>
                        <a:t>DERECHO DE PETICION - YAMILE TORRES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20186000877412</a:t>
                      </a:r>
                    </a:p>
                  </a:txBody>
                  <a:tcPr marL="9525" marR="9525" marT="9525" marB="0" anchor="ctr"/>
                </a:tc>
                <a:tc>
                  <a:txBody>
                    <a:bodyPr/>
                    <a:lstStyle/>
                    <a:p>
                      <a:pPr algn="ctr" fontAlgn="ctr"/>
                      <a:r>
                        <a:rPr lang="es-ES" sz="650" b="0" i="0" u="none" strike="noStrike">
                          <a:effectLst/>
                          <a:latin typeface="Arial" panose="020B0604020202020204" pitchFamily="34" charset="0"/>
                        </a:rPr>
                        <a:t>18/10/2018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DRA. CARDOSO</a:t>
                      </a:r>
                    </a:p>
                  </a:txBody>
                  <a:tcPr marL="9525" marR="9525" marT="9525" marB="0" anchor="ctr"/>
                </a:tc>
                <a:tc>
                  <a:txBody>
                    <a:bodyPr/>
                    <a:lstStyle/>
                    <a:p>
                      <a:pPr algn="ctr" fontAlgn="ctr"/>
                      <a:r>
                        <a:rPr lang="es-ES" sz="650" b="0" i="0" u="none" strike="noStrike">
                          <a:effectLst/>
                          <a:latin typeface="Arial" panose="020B0604020202020204" pitchFamily="34" charset="0"/>
                        </a:rPr>
                        <a:t>CONVOCATORIA SENA 436-2017</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404056333"/>
      </p:ext>
    </p:extLst>
  </p:cSld>
  <p:clrMapOvr>
    <a:masterClrMapping/>
  </p:clrMapOvr>
  <p:timing>
    <p:tnLst>
      <p:par>
        <p:cTn id="1" dur="indefinite" restart="never" nodeType="tmRoot"/>
      </p:par>
    </p:tnLst>
  </p:timing>
</p:sld>
</file>

<file path=ppt/slides/slide81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813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20186000877422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COMUNICACION LISTA DE LISTA DE ELEGIBLES OPEC N° 342</a:t>
                      </a:r>
                    </a:p>
                  </a:txBody>
                  <a:tcPr marL="9525" marR="9525" marT="9525" marB="0" anchor="ctr"/>
                </a:tc>
                <a:tc>
                  <a:txBody>
                    <a:bodyPr/>
                    <a:lstStyle/>
                    <a:p>
                      <a:pPr algn="ctr" fontAlgn="ctr"/>
                      <a:r>
                        <a:rPr lang="es-ES" sz="700" b="0" i="0" u="none" strike="noStrike">
                          <a:effectLst/>
                          <a:latin typeface="Arial" panose="020B0604020202020204" pitchFamily="34" charset="0"/>
                        </a:rPr>
                        <a:t>26/11/2018</a:t>
                      </a:r>
                    </a:p>
                  </a:txBody>
                  <a:tcPr marL="9525" marR="9525" marT="9525" marB="0" anchor="ctr"/>
                </a:tc>
                <a:tc>
                  <a:txBody>
                    <a:bodyPr/>
                    <a:lstStyle/>
                    <a:p>
                      <a:pPr algn="ctr" fontAlgn="ctr"/>
                      <a:r>
                        <a:rPr lang="es-ES" sz="700" b="0" i="0" u="none" strike="noStrike">
                          <a:effectLst/>
                          <a:latin typeface="Arial" panose="020B0604020202020204" pitchFamily="34" charset="0"/>
                        </a:rPr>
                        <a:t>20181020652371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20186000877432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COMUNICACION LISTA DE LISTA DE ELEGIBLES OPEC N° 209</a:t>
                      </a:r>
                    </a:p>
                  </a:txBody>
                  <a:tcPr marL="9525" marR="9525" marT="9525" marB="0" anchor="ctr"/>
                </a:tc>
                <a:tc>
                  <a:txBody>
                    <a:bodyPr/>
                    <a:lstStyle/>
                    <a:p>
                      <a:pPr algn="ctr" fontAlgn="ctr"/>
                      <a:r>
                        <a:rPr lang="es-ES" sz="700" b="0" i="0" u="none" strike="noStrike">
                          <a:effectLst/>
                          <a:latin typeface="Arial" panose="020B0604020202020204" pitchFamily="34" charset="0"/>
                        </a:rPr>
                        <a:t>26/11/2018</a:t>
                      </a:r>
                    </a:p>
                  </a:txBody>
                  <a:tcPr marL="9525" marR="9525" marT="9525" marB="0" anchor="ctr"/>
                </a:tc>
                <a:tc>
                  <a:txBody>
                    <a:bodyPr/>
                    <a:lstStyle/>
                    <a:p>
                      <a:pPr algn="ctr" fontAlgn="ctr"/>
                      <a:r>
                        <a:rPr lang="es-ES" sz="700" b="0" i="0" u="none" strike="noStrike">
                          <a:effectLst/>
                          <a:latin typeface="Arial" panose="020B0604020202020204" pitchFamily="34" charset="0"/>
                        </a:rPr>
                        <a:t>20181020652331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20186000877442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700" b="0" i="0" u="none" strike="noStrike">
                          <a:effectLst/>
                          <a:latin typeface="Arial" panose="020B0604020202020204" pitchFamily="34" charset="0"/>
                        </a:rPr>
                        <a:t>QUEJA - CONVOCATORIA 434 DE 2016 - NADIAN CAROLINA VIVAS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20186000877452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QUEJA - CONVOCATORIA 434 DE 2016 - JUAN CAMILO ACOSTA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20186000877462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QUEJA - CONVOCATORIA 434 DE 2016 - YANETH PRADA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20186000877472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QUEJA - CONVOCATORIA 434 DE 2016 - MAYERLIN ALCIVAR AREVALO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20186000877482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QUEJA - CONVOCATORIA 434 DE 2016 - ASTRID CAROLINA TAMI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337037511"/>
      </p:ext>
    </p:extLst>
  </p:cSld>
  <p:clrMapOvr>
    <a:masterClrMapping/>
  </p:clrMapOvr>
  <p:timing>
    <p:tnLst>
      <p:par>
        <p:cTn id="1" dur="indefinite" restart="never" nodeType="tmRoot"/>
      </p:par>
    </p:tnLst>
  </p:timing>
</p:sld>
</file>

<file path=ppt/slides/slide81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814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760664084"/>
              </p:ext>
            </p:extLst>
          </p:nvPr>
        </p:nvGraphicFramePr>
        <p:xfrm>
          <a:off x="539552" y="1268761"/>
          <a:ext cx="8208913" cy="484129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20186000877522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JUZGADO 64 ADMINISTRATIVO SECCION TERCERA - SECCIONAL BOGOTA-MARISOL MERCADO  NIEGA ACCION CONSTITUCIONAL 2018 18-10-2018-MANUEL LEGUIZAMON BOHORQUEZ</a:t>
                      </a:r>
                      <a:br>
                        <a:rPr lang="es-ES" sz="700" b="0" i="0" u="none" strike="noStrike">
                          <a:effectLst/>
                          <a:latin typeface="Arial" panose="020B0604020202020204" pitchFamily="34" charset="0"/>
                        </a:rPr>
                      </a:br>
                      <a:r>
                        <a:rPr lang="es-ES" sz="700" b="0" i="0" u="none" strike="noStrike">
                          <a:effectLst/>
                          <a:latin typeface="Arial" panose="020B0604020202020204" pitchFamily="34" charset="0"/>
                        </a:rPr>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20186000877562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DEROGATORIA DE UN NOMBRAMIENTO EN PERIODO DE PRUEBA - CONVOCATORIA 435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20186000877572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CAPACITACION SOBRE CARRERA ADMINISTRATIVA - EVALUACION DEL DESEMPEÑO LABORAL Y COMSIONES DE PERSONAL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b"/>
                      <a:r>
                        <a:rPr lang="es-ES" sz="700" b="0" i="0" u="none" strike="noStrike">
                          <a:effectLst/>
                          <a:latin typeface="Arial" panose="020B0604020202020204" pitchFamily="34" charset="0"/>
                        </a:rPr>
                        <a:t>20186000877592</a:t>
                      </a:r>
                    </a:p>
                  </a:txBody>
                  <a:tcPr marL="9525" marR="9525" marT="9525" marB="0" anchor="ctr"/>
                </a:tc>
                <a:tc>
                  <a:txBody>
                    <a:bodyPr/>
                    <a:lstStyle/>
                    <a:p>
                      <a:pPr algn="ctr" fontAlgn="b"/>
                      <a:r>
                        <a:rPr lang="es-ES" sz="700" b="0" i="0" u="none" strike="noStrike">
                          <a:effectLst/>
                          <a:latin typeface="Arial" panose="020B0604020202020204" pitchFamily="34" charset="0"/>
                        </a:rPr>
                        <a:t>18/10/2018</a:t>
                      </a:r>
                    </a:p>
                  </a:txBody>
                  <a:tcPr marL="9525" marR="9525" marT="9525" marB="0" anchor="ctr"/>
                </a:tc>
                <a:tc>
                  <a:txBody>
                    <a:bodyPr/>
                    <a:lstStyle/>
                    <a:p>
                      <a:pPr algn="ctr" fontAlgn="b"/>
                      <a:r>
                        <a:rPr lang="es-ES" sz="700" b="0" i="0" u="none" strike="noStrike">
                          <a:effectLst/>
                          <a:latin typeface="Arial" panose="020B0604020202020204" pitchFamily="34" charset="0"/>
                        </a:rPr>
                        <a:t>CONCEPTOS</a:t>
                      </a:r>
                    </a:p>
                  </a:txBody>
                  <a:tcPr marL="9525" marR="9525" marT="9525" marB="0" anchor="ctr"/>
                </a:tc>
                <a:tc>
                  <a:txBody>
                    <a:bodyPr/>
                    <a:lstStyle/>
                    <a:p>
                      <a:pPr algn="ctr" fontAlgn="b"/>
                      <a:r>
                        <a:rPr lang="es-ES" sz="700" b="0" i="0" u="none" strike="noStrike">
                          <a:effectLst/>
                          <a:latin typeface="Arial" panose="020B0604020202020204" pitchFamily="34" charset="0"/>
                        </a:rPr>
                        <a:t>30</a:t>
                      </a:r>
                    </a:p>
                  </a:txBody>
                  <a:tcPr marL="9525" marR="9525" marT="9525" marB="0" anchor="ctr"/>
                </a:tc>
                <a:tc>
                  <a:txBody>
                    <a:bodyPr/>
                    <a:lstStyle/>
                    <a:p>
                      <a:pPr algn="ctr" fontAlgn="b"/>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b"/>
                      <a:r>
                        <a:rPr lang="es-ES" sz="700" b="0" i="0" u="none" strike="noStrike">
                          <a:effectLst/>
                          <a:latin typeface="Arial" panose="020B0604020202020204" pitchFamily="34" charset="0"/>
                        </a:rPr>
                        <a:t>SOLICITUD DE INFORMACION </a:t>
                      </a:r>
                    </a:p>
                  </a:txBody>
                  <a:tcPr marL="9525" marR="9525" marT="9525" marB="0" anchor="ctr"/>
                </a:tc>
                <a:tc>
                  <a:txBody>
                    <a:bodyPr/>
                    <a:lstStyle/>
                    <a:p>
                      <a:pPr algn="ctr" fontAlgn="b"/>
                      <a:r>
                        <a:rPr lang="es-ES" sz="700" b="0" i="0" u="none" strike="noStrike">
                          <a:effectLst/>
                          <a:latin typeface="Arial" panose="020B0604020202020204" pitchFamily="34" charset="0"/>
                        </a:rPr>
                        <a:t>07/12/2018</a:t>
                      </a:r>
                    </a:p>
                  </a:txBody>
                  <a:tcPr marL="9525" marR="9525" marT="9525" marB="0" anchor="ctr"/>
                </a:tc>
                <a:tc>
                  <a:txBody>
                    <a:bodyPr/>
                    <a:lstStyle/>
                    <a:p>
                      <a:pPr algn="ctr" fontAlgn="b"/>
                      <a:r>
                        <a:rPr lang="es-ES" sz="700" b="0" i="0" u="none" strike="noStrike">
                          <a:effectLst/>
                          <a:latin typeface="Arial" panose="020B0604020202020204" pitchFamily="34" charset="0"/>
                        </a:rPr>
                        <a:t>20181020667561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20186000877612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7 -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ACTUALIZACION DE LA OFERTA PUBLICA DE EMPLEOS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20186000877632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JUZGADO 51 ADMINISTRATIVO SECCION SEGUNDA - SECCIONAL BOGOTA-201800447 MARIA CLARA VALENZUELA BERNAL MARISOL MERCADO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20186000877662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700" b="0" i="0" u="none" strike="noStrike">
                          <a:effectLst/>
                          <a:latin typeface="Arial" panose="020B0604020202020204" pitchFamily="34" charset="0"/>
                        </a:rPr>
                        <a:t>TRASLADO POR COMPETENCIA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900609823"/>
      </p:ext>
    </p:extLst>
  </p:cSld>
  <p:clrMapOvr>
    <a:masterClrMapping/>
  </p:clrMapOvr>
  <p:timing>
    <p:tnLst>
      <p:par>
        <p:cTn id="1" dur="indefinite" restart="never" nodeType="tmRoot"/>
      </p:par>
    </p:tnLst>
  </p:timing>
</p:sld>
</file>

<file path=ppt/slides/slide81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815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20186000877692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7 -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 CONVOCATORIA 436 DE 2017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20186000877722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JUZGADO 02 CIVIL CIRCUITO - DUITAMA - SECCIONAL TUNJA-SANDRA MILENA  GONZALEZ VASQUEZ-2018-00143-00</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20186000877732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JUZGADO SEPTIMO ADMINISTRATIVO ORAL DE SINCELEJO -ISLENA ISABEL BARBOZA SALGADO -NOTIFICACION DEL AUTO ADMISORIO DE LA DEMANDA DE ACCIÓN DE NULIDAD Y RESTABLECIMIENTO DEL DERECHO RAD No 2018-00155 </a:t>
                      </a:r>
                    </a:p>
                  </a:txBody>
                  <a:tcPr marL="9525" marR="9525" marT="9525" marB="0" anchor="ctr"/>
                </a:tc>
                <a:tc>
                  <a:txBody>
                    <a:bodyPr/>
                    <a:lstStyle/>
                    <a:p>
                      <a:pPr algn="ctr" fontAlgn="ctr"/>
                      <a:r>
                        <a:rPr lang="es-ES" sz="700" b="0" i="0" u="none" strike="noStrike">
                          <a:effectLst/>
                          <a:latin typeface="Arial" panose="020B0604020202020204" pitchFamily="34" charset="0"/>
                        </a:rPr>
                        <a:t>10/01/2019</a:t>
                      </a:r>
                    </a:p>
                  </a:txBody>
                  <a:tcPr marL="9525" marR="9525" marT="9525" marB="0" anchor="ctr"/>
                </a:tc>
                <a:tc>
                  <a:txBody>
                    <a:bodyPr/>
                    <a:lstStyle/>
                    <a:p>
                      <a:pPr algn="ctr" fontAlgn="ctr"/>
                      <a:r>
                        <a:rPr lang="es-ES" sz="700" b="0" i="0" u="none" strike="noStrike">
                          <a:effectLst/>
                          <a:latin typeface="Arial" panose="020B0604020202020204" pitchFamily="34" charset="0"/>
                        </a:rPr>
                        <a:t>20191400011881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20186000877742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JUZGADO 03 ADMINISTRATIVO - SAN GIL - SECCIONAL BUCARAMANGA-NOTIFICO ESTADOS DE 18 DE OCTUBRE DE 2018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20186000877762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ESTADOS  55 DEL 19-10-2018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20186000877772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 CONVOCATORIA 438 A 506 DE 2017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20186000877792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 NOTIFICACIÓN ESTADO  123</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193827145"/>
      </p:ext>
    </p:extLst>
  </p:cSld>
  <p:clrMapOvr>
    <a:masterClrMapping/>
  </p:clrMapOvr>
  <p:timing>
    <p:tnLst>
      <p:par>
        <p:cTn id="1" dur="indefinite" restart="never" nodeType="tmRoot"/>
      </p:par>
    </p:tnLst>
  </p:timing>
</p:sld>
</file>

<file path=ppt/slides/slide81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816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20186000877812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700" b="0" i="0" u="none" strike="noStrike">
                          <a:effectLst/>
                          <a:latin typeface="Arial" panose="020B0604020202020204" pitchFamily="34" charset="0"/>
                        </a:rPr>
                        <a:t>JUZGADO TERCERO ADMINISTRATIVO DE SANTA MARTA-PEDRO  LOBO  HERRERA-2018-00374-00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20186000877842</a:t>
                      </a:r>
                    </a:p>
                  </a:txBody>
                  <a:tcPr marL="9525" marR="9525" marT="9525" marB="0" anchor="ctr"/>
                </a:tc>
                <a:tc>
                  <a:txBody>
                    <a:bodyPr/>
                    <a:lstStyle/>
                    <a:p>
                      <a:pPr algn="ctr" fontAlgn="ctr"/>
                      <a:r>
                        <a:rPr lang="es-ES" sz="700" b="0" i="0" u="none" strike="noStrike">
                          <a:effectLst/>
                          <a:latin typeface="Arial" panose="020B0604020202020204" pitchFamily="34" charset="0"/>
                        </a:rPr>
                        <a:t>18/10/2018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ASESORIA </a:t>
                      </a:r>
                    </a:p>
                  </a:txBody>
                  <a:tcPr marL="9525" marR="9525" marT="9525" marB="0" anchor="ctr"/>
                </a:tc>
                <a:tc>
                  <a:txBody>
                    <a:bodyPr/>
                    <a:lstStyle/>
                    <a:p>
                      <a:pPr algn="ctr" fontAlgn="ctr"/>
                      <a:r>
                        <a:rPr lang="es-ES" sz="700" b="0" i="0" u="none" strike="noStrike">
                          <a:effectLst/>
                          <a:latin typeface="Arial" panose="020B0604020202020204" pitchFamily="34" charset="0"/>
                        </a:rPr>
                        <a:t>26/11/2018</a:t>
                      </a:r>
                    </a:p>
                  </a:txBody>
                  <a:tcPr marL="9525" marR="9525" marT="9525" marB="0" anchor="ctr"/>
                </a:tc>
                <a:tc>
                  <a:txBody>
                    <a:bodyPr/>
                    <a:lstStyle/>
                    <a:p>
                      <a:pPr algn="ctr" fontAlgn="ctr"/>
                      <a:r>
                        <a:rPr lang="es-ES" sz="700" b="0" i="0" u="none" strike="noStrike">
                          <a:effectLst/>
                          <a:latin typeface="Arial" panose="020B0604020202020204" pitchFamily="34" charset="0"/>
                        </a:rPr>
                        <a:t>20182310651771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20186000877852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REMISION DE INFORMACION</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20186000877862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338-ACR</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08/11/2018</a:t>
                      </a:r>
                    </a:p>
                  </a:txBody>
                  <a:tcPr marL="9525" marR="9525" marT="9525" marB="0" anchor="ctr"/>
                </a:tc>
                <a:tc>
                  <a:txBody>
                    <a:bodyPr/>
                    <a:lstStyle/>
                    <a:p>
                      <a:pPr algn="ctr" fontAlgn="ctr"/>
                      <a:r>
                        <a:rPr lang="es-ES" sz="700" b="0" i="0" u="none" strike="noStrike">
                          <a:effectLst/>
                          <a:latin typeface="Arial" panose="020B0604020202020204" pitchFamily="34" charset="0"/>
                        </a:rPr>
                        <a:t>20182230628241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20186000877882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REQUERIMIENTO FORMATO DE ACTUALIZACIÓN POR USO DE LISTA DE ELEGIBLES R-17SEP</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20186000877902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436 SENA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20186000877922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7 -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COPIA CARTA DE NO ACEPTACION DEL CARGO POR PARTE DE LA SEÑORA ALBA LILIANA PEREZ VARGAS</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77645153"/>
      </p:ext>
    </p:extLst>
  </p:cSld>
  <p:clrMapOvr>
    <a:masterClrMapping/>
  </p:clrMapOvr>
  <p:timing>
    <p:tnLst>
      <p:par>
        <p:cTn id="1" dur="indefinite" restart="never" nodeType="tmRoot"/>
      </p:par>
    </p:tnLst>
  </p:timing>
</p:sld>
</file>

<file path=ppt/slides/slide81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817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874161045"/>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20186000877932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7 -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INSCRIPCION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20186000877942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NUMERO DE CEDULA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20186000877952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INFORMACION INPEC</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20186000877962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15/11/2018</a:t>
                      </a:r>
                    </a:p>
                  </a:txBody>
                  <a:tcPr marL="9525" marR="9525" marT="9525" marB="0" anchor="ctr"/>
                </a:tc>
                <a:tc>
                  <a:txBody>
                    <a:bodyPr/>
                    <a:lstStyle/>
                    <a:p>
                      <a:pPr algn="ctr" fontAlgn="ctr"/>
                      <a:r>
                        <a:rPr lang="es-ES" sz="650" b="0" i="0" u="none" strike="noStrike">
                          <a:effectLst/>
                          <a:latin typeface="Arial" panose="020B0604020202020204" pitchFamily="34" charset="0"/>
                        </a:rPr>
                        <a:t>20182010637581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20186000877982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RESPUESTA RADICADO 20181700541851 DE FECHA 26/09/2018</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24/10/2018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20181700597771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20186000877992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20186000878002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7 -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062282930"/>
      </p:ext>
    </p:extLst>
  </p:cSld>
  <p:clrMapOvr>
    <a:masterClrMapping/>
  </p:clrMapOvr>
  <p:timing>
    <p:tnLst>
      <p:par>
        <p:cTn id="1" dur="indefinite" restart="never" nodeType="tmRoot"/>
      </p:par>
    </p:tnLst>
  </p:timing>
</p:sld>
</file>

<file path=ppt/slides/slide81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818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20186000878012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CONVOCATORIAS</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20186000878022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20186000878042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20186000878062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700" b="0" i="0" u="none" strike="noStrike">
                          <a:effectLst/>
                          <a:latin typeface="Arial" panose="020B0604020202020204" pitchFamily="34" charset="0"/>
                        </a:rPr>
                        <a:t>ACTUALIZACION LISTA DE ELEGIBLES MUNICIPIO DE PALMIRA</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20186000878072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700" b="0" i="0" u="none" strike="noStrike">
                          <a:effectLst/>
                          <a:latin typeface="Arial" panose="020B0604020202020204" pitchFamily="34" charset="0"/>
                        </a:rPr>
                        <a:t>RESPUESTA CNSC OPEC ACTUALIZADA RISARALDA</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20186000878082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20186000878092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548192053"/>
      </p:ext>
    </p:extLst>
  </p:cSld>
  <p:clrMapOvr>
    <a:masterClrMapping/>
  </p:clrMapOvr>
  <p:timing>
    <p:tnLst>
      <p:par>
        <p:cTn id="1" dur="indefinite" restart="never" nodeType="tmRoot"/>
      </p:par>
    </p:tnLst>
  </p:timing>
</p:sld>
</file>

<file path=ppt/slides/slide81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819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20186000878012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CONVOCATORIAS</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20186000878022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20186000878042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20186000878062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700" b="0" i="0" u="none" strike="noStrike">
                          <a:effectLst/>
                          <a:latin typeface="Arial" panose="020B0604020202020204" pitchFamily="34" charset="0"/>
                        </a:rPr>
                        <a:t>ACTUALIZACION LISTA DE ELEGIBLES MUNICIPIO DE PALMIRA</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20186000878072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700" b="0" i="0" u="none" strike="noStrike">
                          <a:effectLst/>
                          <a:latin typeface="Arial" panose="020B0604020202020204" pitchFamily="34" charset="0"/>
                        </a:rPr>
                        <a:t>RESPUESTA CNSC OPEC ACTUALIZADA RISARALDA</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20186000878082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20186000878092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020961966"/>
      </p:ext>
    </p:extLst>
  </p:cSld>
  <p:clrMapOvr>
    <a:masterClrMapping/>
  </p:clrMapOvr>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34434773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201810170032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201810170038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201810170039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201810170040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201810170041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201810170047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82</a:t>
            </a:fld>
            <a:endParaRPr lang="es-CO"/>
          </a:p>
        </p:txBody>
      </p:sp>
    </p:spTree>
    <p:extLst>
      <p:ext uri="{BB962C8B-B14F-4D97-AF65-F5344CB8AC3E}">
        <p14:creationId xmlns:p14="http://schemas.microsoft.com/office/powerpoint/2010/main" val="562553495"/>
      </p:ext>
    </p:extLst>
  </p:cSld>
  <p:clrMapOvr>
    <a:masterClrMapping/>
  </p:clrMapOvr>
  <p:timing>
    <p:tnLst>
      <p:par>
        <p:cTn id="1" dur="indefinite" restart="never" nodeType="tmRoot"/>
      </p:par>
    </p:tnLst>
  </p:timing>
</p:sld>
</file>

<file path=ppt/slides/slide82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820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20186000878362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ACTUALIZACION EN EL REGISTRO PUBLICO DE CARRERA ADMINISTRATIVA DE CARLOS ALBERTO COLOMA CC 123637</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20186000878382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 INFORME NOMBRAMIENTOS.PRORROGAS Y DEROGATORIAS CONVOCATORIA 435-2016</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20186000878392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ADMITE ACCION DE REPARACION DIRECTA </a:t>
                      </a:r>
                      <a:br>
                        <a:rPr lang="es-ES" sz="700" b="0" i="0" u="none" strike="noStrike">
                          <a:effectLst/>
                          <a:latin typeface="Arial" panose="020B0604020202020204" pitchFamily="34" charset="0"/>
                        </a:rPr>
                      </a:br>
                      <a:r>
                        <a:rPr lang="es-ES" sz="700" b="0" i="0" u="none" strike="noStrike">
                          <a:effectLst/>
                          <a:latin typeface="Arial" panose="020B0604020202020204" pitchFamily="34" charset="0"/>
                        </a:rPr>
                        <a:t>EXPEDIENTE 2017-000209</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20186000878402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RESPUESTA A OFICIO 201817005252051</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24/10/2018</a:t>
                      </a:r>
                    </a:p>
                  </a:txBody>
                  <a:tcPr marL="9525" marR="9525" marT="9525" marB="0" anchor="ctr"/>
                </a:tc>
                <a:tc>
                  <a:txBody>
                    <a:bodyPr/>
                    <a:lstStyle/>
                    <a:p>
                      <a:pPr algn="ctr" fontAlgn="ctr"/>
                      <a:r>
                        <a:rPr lang="es-ES" sz="700" b="0" i="0" u="none" strike="noStrike">
                          <a:effectLst/>
                          <a:latin typeface="Arial" panose="020B0604020202020204" pitchFamily="34" charset="0"/>
                        </a:rPr>
                        <a:t>20181700600691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20186000878412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pt-BR" sz="700" b="0" i="0" u="none" strike="noStrike">
                          <a:effectLst/>
                          <a:latin typeface="Arial" panose="020B0604020202020204" pitchFamily="34" charset="0"/>
                        </a:rPr>
                        <a:t>RESPUESTA OFICIO N° 20186000596642 RADICADO N° 1-2018-003727</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20186000878442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ADMITE ACCION DE NULIDAD Y RESTABLECIMIENTO DEL DERECHO </a:t>
                      </a:r>
                      <a:br>
                        <a:rPr lang="es-CO" sz="700" b="0" i="0" u="none" strike="noStrike">
                          <a:effectLst/>
                          <a:latin typeface="Arial" panose="020B0604020202020204" pitchFamily="34" charset="0"/>
                        </a:rPr>
                      </a:br>
                      <a:r>
                        <a:rPr lang="es-CO" sz="700" b="0" i="0" u="none" strike="noStrike">
                          <a:effectLst/>
                          <a:latin typeface="Arial" panose="020B0604020202020204" pitchFamily="34" charset="0"/>
                        </a:rPr>
                        <a:t>EXPEDIENTE 2018-00148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20186000878492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 ORTEGA</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 JHAN CARLOS CRUZ QUINTERO</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20181700596291</a:t>
                      </a:r>
                    </a:p>
                  </a:txBody>
                  <a:tcPr marL="9525" marR="9525" marT="9525" marB="0" anchor="ctr"/>
                </a:tc>
              </a:tr>
            </a:tbl>
          </a:graphicData>
        </a:graphic>
      </p:graphicFrame>
    </p:spTree>
    <p:extLst>
      <p:ext uri="{BB962C8B-B14F-4D97-AF65-F5344CB8AC3E}">
        <p14:creationId xmlns:p14="http://schemas.microsoft.com/office/powerpoint/2010/main" val="562342920"/>
      </p:ext>
    </p:extLst>
  </p:cSld>
  <p:clrMapOvr>
    <a:masterClrMapping/>
  </p:clrMapOvr>
  <p:timing>
    <p:tnLst>
      <p:par>
        <p:cTn id="1" dur="indefinite" restart="never" nodeType="tmRoot"/>
      </p:par>
    </p:tnLst>
  </p:timing>
</p:sld>
</file>

<file path=ppt/slides/slide82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821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20186000878562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NOTIFICACIONES</a:t>
                      </a:r>
                    </a:p>
                  </a:txBody>
                  <a:tcPr marL="9525" marR="9525" marT="9525" marB="0" anchor="ctr"/>
                </a:tc>
                <a:tc>
                  <a:txBody>
                    <a:bodyPr/>
                    <a:lstStyle/>
                    <a:p>
                      <a:pPr algn="ctr" fontAlgn="ctr"/>
                      <a:r>
                        <a:rPr lang="es-CO" sz="700" b="0" i="0" u="none" strike="noStrike">
                          <a:effectLst/>
                          <a:latin typeface="Arial" panose="020B0604020202020204" pitchFamily="34" charset="0"/>
                        </a:rPr>
                        <a:t>ADMITE ACCION DE NULIDAD Y RESTABLECIMIENTO DEL DERECHO </a:t>
                      </a:r>
                      <a:br>
                        <a:rPr lang="es-CO" sz="700" b="0" i="0" u="none" strike="noStrike">
                          <a:effectLst/>
                          <a:latin typeface="Arial" panose="020B0604020202020204" pitchFamily="34" charset="0"/>
                        </a:rPr>
                      </a:br>
                      <a:r>
                        <a:rPr lang="es-CO" sz="700" b="0" i="0" u="none" strike="noStrike">
                          <a:effectLst/>
                          <a:latin typeface="Arial" panose="020B0604020202020204" pitchFamily="34" charset="0"/>
                        </a:rPr>
                        <a:t>EXPEDIENTE 2018-00147</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20186000878612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ESTADO ELECTRÓNICO  0049 -2018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20186000878642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DERECHO DE PETICION - SOLICITUD DE NOMBRAMIENTO PERIODO DE PRUEBA </a:t>
                      </a:r>
                    </a:p>
                  </a:txBody>
                  <a:tcPr marL="9525" marR="9525" marT="9525" marB="0" anchor="ctr"/>
                </a:tc>
                <a:tc>
                  <a:txBody>
                    <a:bodyPr/>
                    <a:lstStyle/>
                    <a:p>
                      <a:pPr algn="ctr" fontAlgn="ctr"/>
                      <a:r>
                        <a:rPr lang="es-ES" sz="700" b="0" i="0" u="none" strike="noStrike">
                          <a:effectLst/>
                          <a:latin typeface="Arial" panose="020B0604020202020204" pitchFamily="34" charset="0"/>
                        </a:rPr>
                        <a:t>05/12/2018</a:t>
                      </a:r>
                    </a:p>
                  </a:txBody>
                  <a:tcPr marL="9525" marR="9525" marT="9525" marB="0" anchor="ctr"/>
                </a:tc>
                <a:tc>
                  <a:txBody>
                    <a:bodyPr/>
                    <a:lstStyle/>
                    <a:p>
                      <a:pPr algn="ctr" fontAlgn="ctr"/>
                      <a:r>
                        <a:rPr lang="es-ES" sz="700" b="0" i="0" u="none" strike="noStrike">
                          <a:effectLst/>
                          <a:latin typeface="Arial" panose="020B0604020202020204" pitchFamily="34" charset="0"/>
                        </a:rPr>
                        <a:t>20182110620141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20186000878702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RESPUESTA CIUDADANA 8-2018-060873 A RESPUESTA SOLICITUD NO. 7-2018-031058 - YUDIS SOFIA TORNE MORENO</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20186000878742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RESPUESTA CIUDADANA 8-2018-060876 A RESPUESTA SOLICITUD NO. 8-2018-059440-GERMAN ORLANDO JAIMES MUÑOZ</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20186000878782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RESPUESTA CIUDADANA 8-2018-060880 A RESPUESTA SOLICITUD NO. 7-2018-032430</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20186000878792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SOLICITUD CONCEPTO JURIDICO</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08/11/2018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20182010626291</a:t>
                      </a:r>
                    </a:p>
                  </a:txBody>
                  <a:tcPr marL="9525" marR="9525" marT="9525" marB="0" anchor="ctr"/>
                </a:tc>
              </a:tr>
            </a:tbl>
          </a:graphicData>
        </a:graphic>
      </p:graphicFrame>
    </p:spTree>
    <p:extLst>
      <p:ext uri="{BB962C8B-B14F-4D97-AF65-F5344CB8AC3E}">
        <p14:creationId xmlns:p14="http://schemas.microsoft.com/office/powerpoint/2010/main" val="443513037"/>
      </p:ext>
    </p:extLst>
  </p:cSld>
  <p:clrMapOvr>
    <a:masterClrMapping/>
  </p:clrMapOvr>
  <p:timing>
    <p:tnLst>
      <p:par>
        <p:cTn id="1" dur="indefinite" restart="never" nodeType="tmRoot"/>
      </p:par>
    </p:tnLst>
  </p:timing>
</p:sld>
</file>

<file path=ppt/slides/slide82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822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20186000878842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20186000878862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información convocatoria 437</a:t>
                      </a:r>
                    </a:p>
                  </a:txBody>
                  <a:tcPr marL="9525" marR="9525" marT="9525" marB="0" anchor="ctr"/>
                </a:tc>
                <a:tc>
                  <a:txBody>
                    <a:bodyPr/>
                    <a:lstStyle/>
                    <a:p>
                      <a:pPr algn="ctr" fontAlgn="ctr"/>
                      <a:r>
                        <a:rPr lang="es-ES" sz="700" b="0" i="0" u="none" strike="noStrike">
                          <a:effectLst/>
                          <a:latin typeface="Arial" panose="020B0604020202020204" pitchFamily="34" charset="0"/>
                        </a:rPr>
                        <a:t>01/11/2018</a:t>
                      </a:r>
                    </a:p>
                  </a:txBody>
                  <a:tcPr marL="9525" marR="9525" marT="9525" marB="0" anchor="ctr"/>
                </a:tc>
                <a:tc>
                  <a:txBody>
                    <a:bodyPr/>
                    <a:lstStyle/>
                    <a:p>
                      <a:pPr algn="ctr" fontAlgn="ctr"/>
                      <a:r>
                        <a:rPr lang="es-ES" sz="700" b="0" i="0" u="none" strike="noStrike">
                          <a:effectLst/>
                          <a:latin typeface="Arial" panose="020B0604020202020204" pitchFamily="34" charset="0"/>
                        </a:rPr>
                        <a:t>20182320615151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20186000878882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20186000878942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PRESENTACIÓN DESCARGOS GOBERNACIÓN DEL META</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20186000878982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NOTIFICACION EJECUTORIA DOCENTE</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ES" sz="700" b="0" i="0" u="none" strike="noStrike">
                          <a:effectLst/>
                          <a:latin typeface="Arial" panose="020B0604020202020204" pitchFamily="34" charset="0"/>
                        </a:rPr>
                        <a:t>20183010595411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20186000879012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SOLICITUD INFORMACION CONVOCATORIA INPEC</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20186000879022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CRM No. 7-2018-033499 - DERECHO DE PETICIÓN EN INTERÉS PARTICULAR.</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252384026"/>
      </p:ext>
    </p:extLst>
  </p:cSld>
  <p:clrMapOvr>
    <a:masterClrMapping/>
  </p:clrMapOvr>
  <p:timing>
    <p:tnLst>
      <p:par>
        <p:cTn id="1" dur="indefinite" restart="never" nodeType="tmRoot"/>
      </p:par>
    </p:tnLst>
  </p:timing>
</p:sld>
</file>

<file path=ppt/slides/slide82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823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868386807"/>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20186000879042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CRM No. 7-2018-033500 - DERECHO DE PETICIÓN EN INTERÉS PARTICULAR.</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20186000879052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20186000879062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PROPUESTA ESCALONAMIENTO LISTAS DE ELEGIBLES CONVOCATORIA 436 DE 2017-SENA</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20186000879072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20186000879092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20186000879132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20186000879142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RECUPERAR USUARIO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069868192"/>
      </p:ext>
    </p:extLst>
  </p:cSld>
  <p:clrMapOvr>
    <a:masterClrMapping/>
  </p:clrMapOvr>
  <p:timing>
    <p:tnLst>
      <p:par>
        <p:cTn id="1" dur="indefinite" restart="never" nodeType="tmRoot"/>
      </p:par>
    </p:tnLst>
  </p:timing>
</p:sld>
</file>

<file path=ppt/slides/slide82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824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701275735"/>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20186000879162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20186000879172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20186000879182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SOLICITUD RECUPERAR CUENTA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20186000879192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20186000879222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20186000879232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428-2016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07/11/2018</a:t>
                      </a:r>
                    </a:p>
                  </a:txBody>
                  <a:tcPr marL="9525" marR="9525" marT="9525" marB="0" anchor="ctr"/>
                </a:tc>
                <a:tc>
                  <a:txBody>
                    <a:bodyPr/>
                    <a:lstStyle/>
                    <a:p>
                      <a:pPr algn="ctr" fontAlgn="ctr"/>
                      <a:r>
                        <a:rPr lang="es-ES" sz="650" b="0" i="0" u="none" strike="noStrike">
                          <a:effectLst/>
                          <a:latin typeface="Arial" panose="020B0604020202020204" pitchFamily="34" charset="0"/>
                        </a:rPr>
                        <a:t>20182110623601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20186000879242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CO" sz="650" b="0" i="0" u="none" strike="noStrike">
                          <a:effectLst/>
                          <a:latin typeface="Arial" panose="020B0604020202020204" pitchFamily="34" charset="0"/>
                        </a:rPr>
                        <a:t>REGISTRO DE LA OFERTA PUBLICA  DE EMPLEOS DE CARRERA EN EL SISTEMA DE APOYO PARA LA IGUALDAD</a:t>
                      </a:r>
                      <a:br>
                        <a:rPr lang="es-CO" sz="650" b="0" i="0" u="none" strike="noStrike">
                          <a:effectLst/>
                          <a:latin typeface="Arial" panose="020B0604020202020204" pitchFamily="34" charset="0"/>
                        </a:rPr>
                      </a:br>
                      <a:r>
                        <a:rPr lang="es-CO" sz="650" b="0" i="0" u="none" strike="noStrike">
                          <a:effectLst/>
                          <a:latin typeface="Arial" panose="020B0604020202020204" pitchFamily="34" charset="0"/>
                        </a:rPr>
                        <a:t>EL MERITO Y LA OPPRTUNIDAD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955002383"/>
      </p:ext>
    </p:extLst>
  </p:cSld>
  <p:clrMapOvr>
    <a:masterClrMapping/>
  </p:clrMapOvr>
  <p:timing>
    <p:tnLst>
      <p:par>
        <p:cTn id="1" dur="indefinite" restart="never" nodeType="tmRoot"/>
      </p:par>
    </p:tnLst>
  </p:timing>
</p:sld>
</file>

<file path=ppt/slides/slide82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825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200506516"/>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20186000879252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20186000879262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20186000879272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20186000879292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QUEJA CONVOCATORIA CNSC N. 435 DE 2016 CAR-ANLA</a:t>
                      </a:r>
                    </a:p>
                  </a:txBody>
                  <a:tcPr marL="9525" marR="9525" marT="9525" marB="0" anchor="ctr"/>
                </a:tc>
                <a:tc>
                  <a:txBody>
                    <a:bodyPr/>
                    <a:lstStyle/>
                    <a:p>
                      <a:pPr algn="ctr" fontAlgn="ctr"/>
                      <a:r>
                        <a:rPr lang="es-ES" sz="650" b="0" i="0" u="none" strike="noStrike">
                          <a:effectLst/>
                          <a:latin typeface="Arial" panose="020B0604020202020204" pitchFamily="34" charset="0"/>
                        </a:rPr>
                        <a:t>31/10/2018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20182210612861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20186000879302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9 -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20186000879312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DIRECCIÓN DE APOYO CORPORATIVO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20186000879322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OFICIO CON COPIA A LA CNSC RESPUESTA COMUNICIACION CONVOCATORIA 435  CAR - ANLA</a:t>
                      </a:r>
                    </a:p>
                  </a:txBody>
                  <a:tcPr marL="9525" marR="9525" marT="9525" marB="0" anchor="ctr"/>
                </a:tc>
                <a:tc>
                  <a:txBody>
                    <a:bodyPr/>
                    <a:lstStyle/>
                    <a:p>
                      <a:pPr algn="ctr" fontAlgn="ctr"/>
                      <a:r>
                        <a:rPr lang="es-ES" sz="650" b="0" i="0" u="none" strike="noStrike">
                          <a:effectLst/>
                          <a:latin typeface="Arial" panose="020B0604020202020204" pitchFamily="34" charset="0"/>
                        </a:rPr>
                        <a:t>27/11/2018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20181020655031</a:t>
                      </a:r>
                    </a:p>
                  </a:txBody>
                  <a:tcPr marL="9525" marR="9525" marT="9525" marB="0" anchor="ctr"/>
                </a:tc>
              </a:tr>
            </a:tbl>
          </a:graphicData>
        </a:graphic>
      </p:graphicFrame>
    </p:spTree>
    <p:extLst>
      <p:ext uri="{BB962C8B-B14F-4D97-AF65-F5344CB8AC3E}">
        <p14:creationId xmlns:p14="http://schemas.microsoft.com/office/powerpoint/2010/main" val="1906941694"/>
      </p:ext>
    </p:extLst>
  </p:cSld>
  <p:clrMapOvr>
    <a:masterClrMapping/>
  </p:clrMapOvr>
  <p:timing>
    <p:tnLst>
      <p:par>
        <p:cTn id="1" dur="indefinite" restart="never" nodeType="tmRoot"/>
      </p:par>
    </p:tnLst>
  </p:timing>
</p:sld>
</file>

<file path=ppt/slides/slide82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826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20186000879332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20186000879342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COPIA DEL DERECHO DE PETICION SOBRE EL CONCURSO DE LA CONVOCATORIA 431 DE 2016</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20186000879362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SUCRE</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20186000879402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 RETEN SOCIAL PREPENSIONADO PROCESO DE SELECCION 652 DE 2018 CONVOCATORIA TERRITORIAL CENTRO ORIENTE</a:t>
                      </a:r>
                    </a:p>
                  </a:txBody>
                  <a:tcPr marL="9525" marR="9525" marT="9525" marB="0" anchor="ctr"/>
                </a:tc>
                <a:tc>
                  <a:txBody>
                    <a:bodyPr/>
                    <a:lstStyle/>
                    <a:p>
                      <a:pPr algn="ctr" fontAlgn="ctr"/>
                      <a:r>
                        <a:rPr lang="es-ES" sz="700" b="0" i="0" u="none" strike="noStrike">
                          <a:effectLst/>
                          <a:latin typeface="Arial" panose="020B0604020202020204" pitchFamily="34" charset="0"/>
                        </a:rPr>
                        <a:t>02/11/2018</a:t>
                      </a:r>
                    </a:p>
                  </a:txBody>
                  <a:tcPr marL="9525" marR="9525" marT="9525" marB="0" anchor="ctr"/>
                </a:tc>
                <a:tc>
                  <a:txBody>
                    <a:bodyPr/>
                    <a:lstStyle/>
                    <a:p>
                      <a:pPr algn="ctr" fontAlgn="ctr"/>
                      <a:r>
                        <a:rPr lang="es-ES" sz="700" b="0" i="0" u="none" strike="noStrike">
                          <a:effectLst/>
                          <a:latin typeface="Arial" panose="020B0604020202020204" pitchFamily="34" charset="0"/>
                        </a:rPr>
                        <a:t>20182230618411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20186000879422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20186000879452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a:t>
                      </a:r>
                    </a:p>
                  </a:txBody>
                  <a:tcPr marL="9525" marR="9525" marT="9525" marB="0" anchor="ctr"/>
                </a:tc>
                <a:tc>
                  <a:txBody>
                    <a:bodyPr/>
                    <a:lstStyle/>
                    <a:p>
                      <a:pPr algn="ctr" fontAlgn="ctr"/>
                      <a:r>
                        <a:rPr lang="es-ES" sz="700" b="0" i="0" u="none" strike="noStrike">
                          <a:effectLst/>
                          <a:latin typeface="Arial" panose="020B0604020202020204" pitchFamily="34" charset="0"/>
                        </a:rPr>
                        <a:t>14/11/2018</a:t>
                      </a:r>
                    </a:p>
                  </a:txBody>
                  <a:tcPr marL="9525" marR="9525" marT="9525" marB="0" anchor="ctr"/>
                </a:tc>
                <a:tc>
                  <a:txBody>
                    <a:bodyPr/>
                    <a:lstStyle/>
                    <a:p>
                      <a:pPr algn="ctr" fontAlgn="ctr"/>
                      <a:r>
                        <a:rPr lang="es-ES" sz="700" b="0" i="0" u="none" strike="noStrike">
                          <a:effectLst/>
                          <a:latin typeface="Arial" panose="020B0604020202020204" pitchFamily="34" charset="0"/>
                        </a:rPr>
                        <a:t>20182020633071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20186000879542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DEFENSA  </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30/10/2018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20182110611091</a:t>
                      </a:r>
                    </a:p>
                  </a:txBody>
                  <a:tcPr marL="9525" marR="9525" marT="9525" marB="0" anchor="ctr"/>
                </a:tc>
              </a:tr>
            </a:tbl>
          </a:graphicData>
        </a:graphic>
      </p:graphicFrame>
    </p:spTree>
    <p:extLst>
      <p:ext uri="{BB962C8B-B14F-4D97-AF65-F5344CB8AC3E}">
        <p14:creationId xmlns:p14="http://schemas.microsoft.com/office/powerpoint/2010/main" val="2813566293"/>
      </p:ext>
    </p:extLst>
  </p:cSld>
  <p:clrMapOvr>
    <a:masterClrMapping/>
  </p:clrMapOvr>
  <p:timing>
    <p:tnLst>
      <p:par>
        <p:cTn id="1" dur="indefinite" restart="never" nodeType="tmRoot"/>
      </p:par>
    </p:tnLst>
  </p:timing>
</p:sld>
</file>

<file path=ppt/slides/slide82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827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687033131"/>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20186000879592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20186000879622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ACUERDO 20181000006056</a:t>
                      </a:r>
                    </a:p>
                  </a:txBody>
                  <a:tcPr marL="9525" marR="9525" marT="9525" marB="0" anchor="ctr"/>
                </a:tc>
                <a:tc>
                  <a:txBody>
                    <a:bodyPr/>
                    <a:lstStyle/>
                    <a:p>
                      <a:pPr algn="ctr" fontAlgn="ctr"/>
                      <a:r>
                        <a:rPr lang="es-ES" sz="650" b="0" i="0" u="none" strike="noStrike">
                          <a:effectLst/>
                          <a:latin typeface="Arial" panose="020B0604020202020204" pitchFamily="34" charset="0"/>
                        </a:rPr>
                        <a:t>08/11/2018</a:t>
                      </a:r>
                    </a:p>
                  </a:txBody>
                  <a:tcPr marL="9525" marR="9525" marT="9525" marB="0" anchor="ctr"/>
                </a:tc>
                <a:tc>
                  <a:txBody>
                    <a:bodyPr/>
                    <a:lstStyle/>
                    <a:p>
                      <a:pPr algn="ctr" fontAlgn="ctr"/>
                      <a:r>
                        <a:rPr lang="es-ES" sz="650" b="0" i="0" u="none" strike="noStrike">
                          <a:effectLst/>
                          <a:latin typeface="Arial" panose="020B0604020202020204" pitchFamily="34" charset="0"/>
                        </a:rPr>
                        <a:t>20182330626851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20186000879682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CUENTA DE COBRO - CONTRATO 068 DE 2018 - PAGO 9 DE 10 </a:t>
                      </a:r>
                    </a:p>
                  </a:txBody>
                  <a:tcPr marL="9525" marR="9525" marT="9525" marB="0" anchor="ctr"/>
                </a:tc>
                <a:tc>
                  <a:txBody>
                    <a:bodyPr/>
                    <a:lstStyle/>
                    <a:p>
                      <a:pPr algn="ctr" fontAlgn="ctr"/>
                      <a:r>
                        <a:rPr lang="es-ES" sz="650" b="0" i="0" u="none" strike="noStrike">
                          <a:effectLst/>
                          <a:latin typeface="Arial" panose="020B0604020202020204" pitchFamily="34" charset="0"/>
                        </a:rPr>
                        <a:t>09/01/2019</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20186000879782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GENERAL02 TRIBUNAL ADMINISTRATIVO DE SANTANDER - BUCARAMANGA -COMUNICACIÓN ESTADO ELECTRÓNICO DE FECHA 18-10-2018. RADICADO No. 2013-00371-03</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20186000879802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ACTUACIÓN EN ESTADO ELECTRÓNICO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20186000879922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CONSEJO DE ESTADO - SECCION SEGUNDA -JOSE GERARDO ESTUPIÑAN RAMIREZ Y OTRO-2018-00890-00</a:t>
                      </a:r>
                    </a:p>
                  </a:txBody>
                  <a:tcPr marL="9525" marR="9525" marT="9525" marB="0" anchor="ctr"/>
                </a:tc>
                <a:tc>
                  <a:txBody>
                    <a:bodyPr/>
                    <a:lstStyle/>
                    <a:p>
                      <a:pPr algn="ctr" fontAlgn="ctr"/>
                      <a:r>
                        <a:rPr lang="es-ES" sz="650" b="0" i="0" u="none" strike="noStrike">
                          <a:effectLst/>
                          <a:latin typeface="Arial" panose="020B0604020202020204" pitchFamily="34" charset="0"/>
                        </a:rPr>
                        <a:t>26/10/2018</a:t>
                      </a:r>
                    </a:p>
                  </a:txBody>
                  <a:tcPr marL="9525" marR="9525" marT="9525" marB="0" anchor="ctr"/>
                </a:tc>
                <a:tc>
                  <a:txBody>
                    <a:bodyPr/>
                    <a:lstStyle/>
                    <a:p>
                      <a:pPr algn="ctr" fontAlgn="ctr"/>
                      <a:r>
                        <a:rPr lang="es-ES" sz="650" b="0" i="0" u="none" strike="noStrike">
                          <a:effectLst/>
                          <a:latin typeface="Arial" panose="020B0604020202020204" pitchFamily="34" charset="0"/>
                        </a:rPr>
                        <a:t>20181400604951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20186000880022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REMISION DE RESOLUCIONES Y DE TRAMITE PENDIENTE </a:t>
                      </a:r>
                    </a:p>
                  </a:txBody>
                  <a:tcPr marL="9525" marR="9525" marT="9525" marB="0" anchor="ctr"/>
                </a:tc>
                <a:tc>
                  <a:txBody>
                    <a:bodyPr/>
                    <a:lstStyle/>
                    <a:p>
                      <a:pPr algn="ctr" fontAlgn="ctr"/>
                      <a:r>
                        <a:rPr lang="es-ES" sz="650" b="0" i="0" u="none" strike="noStrike">
                          <a:effectLst/>
                          <a:latin typeface="Arial" panose="020B0604020202020204" pitchFamily="34" charset="0"/>
                        </a:rPr>
                        <a:t>29/10/2018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20181700608061</a:t>
                      </a:r>
                    </a:p>
                  </a:txBody>
                  <a:tcPr marL="9525" marR="9525" marT="9525" marB="0" anchor="ctr"/>
                </a:tc>
              </a:tr>
            </a:tbl>
          </a:graphicData>
        </a:graphic>
      </p:graphicFrame>
    </p:spTree>
    <p:extLst>
      <p:ext uri="{BB962C8B-B14F-4D97-AF65-F5344CB8AC3E}">
        <p14:creationId xmlns:p14="http://schemas.microsoft.com/office/powerpoint/2010/main" val="2031691097"/>
      </p:ext>
    </p:extLst>
  </p:cSld>
  <p:clrMapOvr>
    <a:masterClrMapping/>
  </p:clrMapOvr>
  <p:timing>
    <p:tnLst>
      <p:par>
        <p:cTn id="1" dur="indefinite" restart="never" nodeType="tmRoot"/>
      </p:par>
    </p:tnLst>
  </p:timing>
</p:sld>
</file>

<file path=ppt/slides/slide82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828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20186000880072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CONSEJO DE ESTADO - SECCIÓN SEGUNDA -JOSE GERARDO ESTUPIÑAN RAMIREZ Y OTRO-2018-00890-00</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20186000880122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ESTADOS 55 DEL 19-10-2018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20186000880142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CONSEJO DE ESTADO - SECCIÓN SEGUNDA -JOSE GERARDO ESTUPIÑAN RAMIREZ Y OTRO-2018-00789-00</a:t>
                      </a:r>
                    </a:p>
                  </a:txBody>
                  <a:tcPr marL="9525" marR="9525" marT="9525" marB="0" anchor="ctr"/>
                </a:tc>
                <a:tc>
                  <a:txBody>
                    <a:bodyPr/>
                    <a:lstStyle/>
                    <a:p>
                      <a:pPr algn="ctr" fontAlgn="ctr"/>
                      <a:r>
                        <a:rPr lang="es-ES" sz="700" b="0" i="0" u="none" strike="noStrike">
                          <a:effectLst/>
                          <a:latin typeface="Arial" panose="020B0604020202020204" pitchFamily="34" charset="0"/>
                        </a:rPr>
                        <a:t>26/10/2018</a:t>
                      </a:r>
                    </a:p>
                  </a:txBody>
                  <a:tcPr marL="9525" marR="9525" marT="9525" marB="0" anchor="ctr"/>
                </a:tc>
                <a:tc>
                  <a:txBody>
                    <a:bodyPr/>
                    <a:lstStyle/>
                    <a:p>
                      <a:pPr algn="ctr" fontAlgn="ctr"/>
                      <a:r>
                        <a:rPr lang="es-ES" sz="700" b="0" i="0" u="none" strike="noStrike">
                          <a:effectLst/>
                          <a:latin typeface="Arial" panose="020B0604020202020204" pitchFamily="34" charset="0"/>
                        </a:rPr>
                        <a:t>20181400605351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20186000880162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RELACIONADA CON ABOGADAS Y ABOGADOS VINCULADOS LABORALMENTE A DISTINTAS ENTIDADES</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20186000880242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CONSEJO DE ESTADO - SECCIÓN SEGUNDA -JOSE GERARDO ESTUPIÑAN RAMIREZ Y OTRO -2018-00789-00</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20186000880252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700" b="0" i="0" u="none" strike="noStrike">
                          <a:effectLst/>
                          <a:latin typeface="Arial" panose="020B0604020202020204" pitchFamily="34" charset="0"/>
                        </a:rPr>
                        <a:t>CONSEJO DE ESTADO - SECCIÓN SEGUNDA -OLGA PATRICIA GUTIERREZ CARRASCAL Y OTROS</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20186000880272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COMUNICACION RESOLUCION N° 2358 DE OCTUBRE 03 DE 2018 </a:t>
                      </a:r>
                    </a:p>
                  </a:txBody>
                  <a:tcPr marL="9525" marR="9525" marT="9525" marB="0" anchor="ctr"/>
                </a:tc>
                <a:tc>
                  <a:txBody>
                    <a:bodyPr/>
                    <a:lstStyle/>
                    <a:p>
                      <a:pPr algn="ctr" fontAlgn="ctr"/>
                      <a:r>
                        <a:rPr lang="es-ES" sz="700" b="0" i="0" u="none" strike="noStrike">
                          <a:effectLst/>
                          <a:latin typeface="Arial" panose="020B0604020202020204" pitchFamily="34" charset="0"/>
                        </a:rPr>
                        <a:t>27/11/2018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20181020655181</a:t>
                      </a:r>
                    </a:p>
                  </a:txBody>
                  <a:tcPr marL="9525" marR="9525" marT="9525" marB="0" anchor="ctr"/>
                </a:tc>
              </a:tr>
            </a:tbl>
          </a:graphicData>
        </a:graphic>
      </p:graphicFrame>
    </p:spTree>
    <p:extLst>
      <p:ext uri="{BB962C8B-B14F-4D97-AF65-F5344CB8AC3E}">
        <p14:creationId xmlns:p14="http://schemas.microsoft.com/office/powerpoint/2010/main" val="898179446"/>
      </p:ext>
    </p:extLst>
  </p:cSld>
  <p:clrMapOvr>
    <a:masterClrMapping/>
  </p:clrMapOvr>
  <p:timing>
    <p:tnLst>
      <p:par>
        <p:cTn id="1" dur="indefinite" restart="never" nodeType="tmRoot"/>
      </p:par>
    </p:tnLst>
  </p:timing>
</p:sld>
</file>

<file path=ppt/slides/slide82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829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20186000880292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700" b="0" i="0" u="none" strike="noStrike">
                          <a:effectLst/>
                          <a:latin typeface="Arial" panose="020B0604020202020204" pitchFamily="34" charset="0"/>
                        </a:rPr>
                        <a:t>CONSEJO DE ESTADO - SECCIÓN SEGUNDA -NOTIFICA ACTUACION PROCESAL RAD 2018-00786-00-JOSE GERARDO ESTUPIÑAN RAMIREZ Y OTRO</a:t>
                      </a:r>
                    </a:p>
                  </a:txBody>
                  <a:tcPr marL="9525" marR="9525" marT="9525" marB="0" anchor="ctr"/>
                </a:tc>
                <a:tc>
                  <a:txBody>
                    <a:bodyPr/>
                    <a:lstStyle/>
                    <a:p>
                      <a:pPr algn="ctr" fontAlgn="ctr"/>
                      <a:r>
                        <a:rPr lang="es-ES" sz="700" b="0" i="0" u="none" strike="noStrike">
                          <a:effectLst/>
                          <a:latin typeface="Arial" panose="020B0604020202020204" pitchFamily="34" charset="0"/>
                        </a:rPr>
                        <a:t>26/10/2018</a:t>
                      </a:r>
                    </a:p>
                  </a:txBody>
                  <a:tcPr marL="9525" marR="9525" marT="9525" marB="0" anchor="ctr"/>
                </a:tc>
                <a:tc>
                  <a:txBody>
                    <a:bodyPr/>
                    <a:lstStyle/>
                    <a:p>
                      <a:pPr algn="ctr" fontAlgn="ctr"/>
                      <a:r>
                        <a:rPr lang="es-ES" sz="700" b="0" i="0" u="none" strike="noStrike">
                          <a:effectLst/>
                          <a:latin typeface="Arial" panose="020B0604020202020204" pitchFamily="34" charset="0"/>
                        </a:rPr>
                        <a:t>20181400605051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20186000880302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CONSEJO DE ESTADO - SECCIÓN SEGUNDA -NOTIFICA ACTUACION PROCESAL RAD 2018-00786-00</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20186000880322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DIRECCIÓN DE APOYO CORPORATIVO</a:t>
                      </a:r>
                    </a:p>
                  </a:txBody>
                  <a:tcPr marL="9525" marR="9525" marT="9525" marB="0" anchor="ctr"/>
                </a:tc>
                <a:tc>
                  <a:txBody>
                    <a:bodyPr/>
                    <a:lstStyle/>
                    <a:p>
                      <a:pPr algn="ctr" fontAlgn="ctr"/>
                      <a:r>
                        <a:rPr lang="es-CO" sz="700" b="0" i="0" u="none" strike="noStrike">
                          <a:effectLst/>
                          <a:latin typeface="Arial" panose="020B0604020202020204" pitchFamily="34" charset="0"/>
                        </a:rPr>
                        <a:t>CONSEJO DE ESTADO - SECCIÓN SEGUNDA  -NOTIFICA ACTUACION PROCESAL RAD 2018-00786-00 JOSE GERARDO ESTUPIÑAN RAMIREZ Y OTRO</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20186000880392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DIRECCIÓN DE APOYO CORPORATIVO</a:t>
                      </a:r>
                    </a:p>
                  </a:txBody>
                  <a:tcPr marL="9525" marR="9525" marT="9525" marB="0" anchor="ctr"/>
                </a:tc>
                <a:tc>
                  <a:txBody>
                    <a:bodyPr/>
                    <a:lstStyle/>
                    <a:p>
                      <a:pPr algn="ctr" fontAlgn="ctr"/>
                      <a:r>
                        <a:rPr lang="es-ES" sz="700" b="0" i="0" u="none" strike="noStrike">
                          <a:effectLst/>
                          <a:latin typeface="Arial" panose="020B0604020202020204" pitchFamily="34" charset="0"/>
                        </a:rPr>
                        <a:t>ENVIO COPIA TRASFERENCIA PAGO SEGUN RESOLUCION N° 20182230132305</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20186000880532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700" b="0" i="0" u="none" strike="noStrike">
                          <a:effectLst/>
                          <a:latin typeface="Arial" panose="020B0604020202020204" pitchFamily="34" charset="0"/>
                        </a:rPr>
                        <a:t>CARGUE DE TODAS LAS PROFESIONES AL SISTEMA SIMO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20186000880582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700" b="0" i="0" u="none" strike="noStrike">
                          <a:effectLst/>
                          <a:latin typeface="Arial" panose="020B0604020202020204" pitchFamily="34" charset="0"/>
                        </a:rPr>
                        <a:t>ACCION DE NULIDAD Y RESTABLECIMIENTO DEL DERECHO </a:t>
                      </a:r>
                      <a:br>
                        <a:rPr lang="es-CO" sz="700" b="0" i="0" u="none" strike="noStrike">
                          <a:effectLst/>
                          <a:latin typeface="Arial" panose="020B0604020202020204" pitchFamily="34" charset="0"/>
                        </a:rPr>
                      </a:br>
                      <a:r>
                        <a:rPr lang="es-CO" sz="700" b="0" i="0" u="none" strike="noStrike">
                          <a:effectLst/>
                          <a:latin typeface="Arial" panose="020B0604020202020204" pitchFamily="34" charset="0"/>
                        </a:rPr>
                        <a:t>EXPEDIENTE 2018-00244</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20186000880712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JUZGADO 04 ADMINISTRATIVO - SECCIONAL TUNJA -NOTIFICACION ESTADO 55 ORAL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130991185"/>
      </p:ext>
    </p:extLst>
  </p:cSld>
  <p:clrMapOvr>
    <a:masterClrMapping/>
  </p:clrMapOvr>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75471721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201810170048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201810170054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201810170055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201810170056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201810170057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201810170063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83</a:t>
            </a:fld>
            <a:endParaRPr lang="es-CO"/>
          </a:p>
        </p:txBody>
      </p:sp>
    </p:spTree>
    <p:extLst>
      <p:ext uri="{BB962C8B-B14F-4D97-AF65-F5344CB8AC3E}">
        <p14:creationId xmlns:p14="http://schemas.microsoft.com/office/powerpoint/2010/main" val="1253647421"/>
      </p:ext>
    </p:extLst>
  </p:cSld>
  <p:clrMapOvr>
    <a:masterClrMapping/>
  </p:clrMapOvr>
  <p:timing>
    <p:tnLst>
      <p:par>
        <p:cTn id="1" dur="indefinite" restart="never" nodeType="tmRoot"/>
      </p:par>
    </p:tnLst>
  </p:timing>
</p:sld>
</file>

<file path=ppt/slides/slide83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830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627034680"/>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20186000880792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20186000880932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20186000880962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CONVOCATORIA 435 DE 2016 - DEROGATORIAS NOMBRAMIENTOS PERIODO DE PRUEBA </a:t>
                      </a:r>
                    </a:p>
                  </a:txBody>
                  <a:tcPr marL="9525" marR="9525" marT="9525" marB="0" anchor="ctr"/>
                </a:tc>
                <a:tc>
                  <a:txBody>
                    <a:bodyPr/>
                    <a:lstStyle/>
                    <a:p>
                      <a:pPr algn="ctr" fontAlgn="ctr"/>
                      <a:r>
                        <a:rPr lang="es-ES" sz="650" b="0" i="0" u="none" strike="noStrike">
                          <a:effectLst/>
                          <a:latin typeface="Arial" panose="020B0604020202020204" pitchFamily="34" charset="0"/>
                        </a:rPr>
                        <a:t>28/11/2018</a:t>
                      </a:r>
                    </a:p>
                  </a:txBody>
                  <a:tcPr marL="9525" marR="9525" marT="9525" marB="0" anchor="ctr"/>
                </a:tc>
                <a:tc>
                  <a:txBody>
                    <a:bodyPr/>
                    <a:lstStyle/>
                    <a:p>
                      <a:pPr algn="ctr" fontAlgn="ctr"/>
                      <a:r>
                        <a:rPr lang="es-ES" sz="650" b="0" i="0" u="none" strike="noStrike">
                          <a:effectLst/>
                          <a:latin typeface="Arial" panose="020B0604020202020204" pitchFamily="34" charset="0"/>
                        </a:rPr>
                        <a:t>20181020657231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20186000880972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20186000881032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REMISION OFICIO N. 1888-2017-00304 - MEDIO DE CONTROL REPARACION DIRECTA</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20186000881082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 CONVOCATORIA 436 DE 2017 SENA</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b"/>
                      <a:r>
                        <a:rPr lang="es-ES" sz="650" b="0" i="0" u="none" strike="noStrike">
                          <a:effectLst/>
                          <a:latin typeface="Arial" panose="020B0604020202020204" pitchFamily="34" charset="0"/>
                        </a:rPr>
                        <a:t>20186000881122</a:t>
                      </a:r>
                    </a:p>
                  </a:txBody>
                  <a:tcPr marL="9525" marR="9525" marT="9525" marB="0" anchor="ctr"/>
                </a:tc>
                <a:tc>
                  <a:txBody>
                    <a:bodyPr/>
                    <a:lstStyle/>
                    <a:p>
                      <a:pPr algn="ctr" fontAlgn="b"/>
                      <a:r>
                        <a:rPr lang="es-ES" sz="650" b="0" i="0" u="none" strike="noStrike">
                          <a:effectLst/>
                          <a:latin typeface="Arial" panose="020B0604020202020204" pitchFamily="34" charset="0"/>
                        </a:rPr>
                        <a:t>19/10/2018</a:t>
                      </a:r>
                    </a:p>
                  </a:txBody>
                  <a:tcPr marL="9525" marR="9525" marT="9525" marB="0" anchor="ctr"/>
                </a:tc>
                <a:tc>
                  <a:txBody>
                    <a:bodyPr/>
                    <a:lstStyle/>
                    <a:p>
                      <a:pPr algn="ctr" fontAlgn="b"/>
                      <a:r>
                        <a:rPr lang="es-ES" sz="650" b="0" i="0" u="none" strike="noStrike">
                          <a:effectLst/>
                          <a:latin typeface="Arial" panose="020B0604020202020204" pitchFamily="34" charset="0"/>
                        </a:rPr>
                        <a:t>CONCEPTOS</a:t>
                      </a:r>
                    </a:p>
                  </a:txBody>
                  <a:tcPr marL="9525" marR="9525" marT="9525" marB="0" anchor="ctr"/>
                </a:tc>
                <a:tc>
                  <a:txBody>
                    <a:bodyPr/>
                    <a:lstStyle/>
                    <a:p>
                      <a:pPr algn="ctr" fontAlgn="b"/>
                      <a:r>
                        <a:rPr lang="es-ES" sz="650" b="0" i="0" u="none" strike="noStrike">
                          <a:effectLst/>
                          <a:latin typeface="Arial" panose="020B0604020202020204" pitchFamily="34" charset="0"/>
                        </a:rPr>
                        <a:t>30</a:t>
                      </a:r>
                    </a:p>
                  </a:txBody>
                  <a:tcPr marL="9525" marR="9525" marT="9525" marB="0" anchor="ctr"/>
                </a:tc>
                <a:tc>
                  <a:txBody>
                    <a:bodyPr/>
                    <a:lstStyle/>
                    <a:p>
                      <a:pPr algn="ctr" fontAlgn="b"/>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b"/>
                      <a:r>
                        <a:rPr lang="es-ES" sz="650" b="0" i="0" u="none" strike="noStrike">
                          <a:effectLst/>
                          <a:latin typeface="Arial" panose="020B0604020202020204" pitchFamily="34" charset="0"/>
                        </a:rPr>
                        <a:t>DERECHO DE PETICION - CONVOCATORIA 431 </a:t>
                      </a:r>
                    </a:p>
                  </a:txBody>
                  <a:tcPr marL="9525" marR="9525" marT="9525" marB="0" anchor="ctr"/>
                </a:tc>
                <a:tc>
                  <a:txBody>
                    <a:bodyPr/>
                    <a:lstStyle/>
                    <a:p>
                      <a:pPr algn="ctr" fontAlgn="b"/>
                      <a:r>
                        <a:rPr lang="es-ES" sz="650" b="0" i="0" u="none" strike="noStrike">
                          <a:effectLst/>
                          <a:latin typeface="Arial" panose="020B0604020202020204" pitchFamily="34" charset="0"/>
                        </a:rPr>
                        <a:t>09/01/2019</a:t>
                      </a:r>
                    </a:p>
                  </a:txBody>
                  <a:tcPr marL="9525" marR="9525" marT="9525" marB="0" anchor="ctr"/>
                </a:tc>
                <a:tc>
                  <a:txBody>
                    <a:bodyPr/>
                    <a:lstStyle/>
                    <a:p>
                      <a:pPr algn="ctr" fontAlgn="b"/>
                      <a:r>
                        <a:rPr lang="es-ES" sz="650" b="0" i="0" u="none" strike="noStrike" dirty="0">
                          <a:effectLst/>
                          <a:latin typeface="Arial" panose="020B0604020202020204" pitchFamily="34" charset="0"/>
                        </a:rPr>
                        <a:t>20192010001971</a:t>
                      </a:r>
                    </a:p>
                  </a:txBody>
                  <a:tcPr marL="9525" marR="9525" marT="9525" marB="0" anchor="ctr"/>
                </a:tc>
              </a:tr>
            </a:tbl>
          </a:graphicData>
        </a:graphic>
      </p:graphicFrame>
    </p:spTree>
    <p:extLst>
      <p:ext uri="{BB962C8B-B14F-4D97-AF65-F5344CB8AC3E}">
        <p14:creationId xmlns:p14="http://schemas.microsoft.com/office/powerpoint/2010/main" val="2572837996"/>
      </p:ext>
    </p:extLst>
  </p:cSld>
  <p:clrMapOvr>
    <a:masterClrMapping/>
  </p:clrMapOvr>
  <p:timing>
    <p:tnLst>
      <p:par>
        <p:cTn id="1" dur="indefinite" restart="never" nodeType="tmRoot"/>
      </p:par>
    </p:tnLst>
  </p:timing>
</p:sld>
</file>

<file path=ppt/slides/slide83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831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20186000881152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RESPUESTA RADICADO N. 20186000853862 DEL 10 DE OCTUBRE DE 2018 POR PARTE DE TAC SEGURIDAD LTDA</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20186000881192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RESPUESTA RADICADO N. 20186000853862 DEL 10 DE OCTUBRE DE 2018 POR PARTE DE TAC SEGURIDAD LTDA</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20186000881342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RADICADO N° 20181700545381</a:t>
                      </a:r>
                    </a:p>
                  </a:txBody>
                  <a:tcPr marL="9525" marR="9525" marT="9525" marB="0" anchor="ctr"/>
                </a:tc>
                <a:tc>
                  <a:txBody>
                    <a:bodyPr/>
                    <a:lstStyle/>
                    <a:p>
                      <a:pPr algn="ctr" fontAlgn="ctr"/>
                      <a:r>
                        <a:rPr lang="es-ES" sz="700" b="0" i="0" u="none" strike="noStrike">
                          <a:effectLst/>
                          <a:latin typeface="Arial" panose="020B0604020202020204" pitchFamily="34" charset="0"/>
                        </a:rPr>
                        <a:t>23/10/2018</a:t>
                      </a:r>
                    </a:p>
                  </a:txBody>
                  <a:tcPr marL="9525" marR="9525" marT="9525" marB="0" anchor="ctr"/>
                </a:tc>
                <a:tc>
                  <a:txBody>
                    <a:bodyPr/>
                    <a:lstStyle/>
                    <a:p>
                      <a:pPr algn="ctr" fontAlgn="ctr"/>
                      <a:r>
                        <a:rPr lang="es-ES" sz="700" b="0" i="0" u="none" strike="noStrike">
                          <a:effectLst/>
                          <a:latin typeface="Arial" panose="020B0604020202020204" pitchFamily="34" charset="0"/>
                        </a:rPr>
                        <a:t>20181700599561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20186000881432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9 -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RESOLUCION CNSC N° 20182210092815 - CONVOCATORIA 435 DE 2016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20186000881472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507 a 591 de 2017  CUNDINAMARCA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20182210597241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20186000881482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507 a 591 de 2017  CUNDINAMARCA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29/10/2018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20182210609461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20186000881502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CONCEPTO</a:t>
                      </a:r>
                    </a:p>
                  </a:txBody>
                  <a:tcPr marL="9525" marR="9525" marT="9525" marB="0" anchor="ctr"/>
                </a:tc>
                <a:tc>
                  <a:txBody>
                    <a:bodyPr/>
                    <a:lstStyle/>
                    <a:p>
                      <a:pPr algn="ctr" fontAlgn="ctr"/>
                      <a:r>
                        <a:rPr lang="es-ES" sz="700" b="0" i="0" u="none" strike="noStrike">
                          <a:effectLst/>
                          <a:latin typeface="Arial" panose="020B0604020202020204" pitchFamily="34" charset="0"/>
                        </a:rPr>
                        <a:t>02/11/2018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20182010619981</a:t>
                      </a:r>
                    </a:p>
                  </a:txBody>
                  <a:tcPr marL="9525" marR="9525" marT="9525" marB="0" anchor="ctr"/>
                </a:tc>
              </a:tr>
            </a:tbl>
          </a:graphicData>
        </a:graphic>
      </p:graphicFrame>
    </p:spTree>
    <p:extLst>
      <p:ext uri="{BB962C8B-B14F-4D97-AF65-F5344CB8AC3E}">
        <p14:creationId xmlns:p14="http://schemas.microsoft.com/office/powerpoint/2010/main" val="2488215598"/>
      </p:ext>
    </p:extLst>
  </p:cSld>
  <p:clrMapOvr>
    <a:masterClrMapping/>
  </p:clrMapOvr>
  <p:timing>
    <p:tnLst>
      <p:par>
        <p:cTn id="1" dur="indefinite" restart="never" nodeType="tmRoot"/>
      </p:par>
    </p:tnLst>
  </p:timing>
</p:sld>
</file>

<file path=ppt/slides/slide83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832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676737293"/>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20186000881512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20186000881522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REVOCATORIA DIRECTA - ACUERDO N° 20181000004666 DEL 14 DE SEPTIEMBRE DE 2018 </a:t>
                      </a:r>
                    </a:p>
                  </a:txBody>
                  <a:tcPr marL="9525" marR="9525" marT="9525" marB="0" anchor="ctr"/>
                </a:tc>
                <a:tc>
                  <a:txBody>
                    <a:bodyPr/>
                    <a:lstStyle/>
                    <a:p>
                      <a:pPr algn="ctr" fontAlgn="ctr"/>
                      <a:r>
                        <a:rPr lang="es-ES" sz="650" b="0" i="0" u="none" strike="noStrike">
                          <a:effectLst/>
                          <a:latin typeface="Arial" panose="020B0604020202020204" pitchFamily="34" charset="0"/>
                        </a:rPr>
                        <a:t>13/11/2018</a:t>
                      </a:r>
                    </a:p>
                  </a:txBody>
                  <a:tcPr marL="9525" marR="9525" marT="9525" marB="0" anchor="ctr"/>
                </a:tc>
                <a:tc>
                  <a:txBody>
                    <a:bodyPr/>
                    <a:lstStyle/>
                    <a:p>
                      <a:pPr algn="ctr" fontAlgn="ctr"/>
                      <a:r>
                        <a:rPr lang="es-ES" sz="650" b="0" i="0" u="none" strike="noStrike">
                          <a:effectLst/>
                          <a:latin typeface="Arial" panose="020B0604020202020204" pitchFamily="34" charset="0"/>
                        </a:rPr>
                        <a:t>20182230609421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20186000881532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20186000881542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20186000881562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INFORMACIÓN CONCURSO CORPOAMAZONIA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20186000881582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20186000881602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964850754"/>
      </p:ext>
    </p:extLst>
  </p:cSld>
  <p:clrMapOvr>
    <a:masterClrMapping/>
  </p:clrMapOvr>
  <p:timing>
    <p:tnLst>
      <p:par>
        <p:cTn id="1" dur="indefinite" restart="never" nodeType="tmRoot"/>
      </p:par>
    </p:tnLst>
  </p:timing>
</p:sld>
</file>

<file path=ppt/slides/slide83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833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926422943"/>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20186000881622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20186000881642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CONVOCATORIA DISTRITO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20186000881652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INFORMACIÓN SERVIDORES PÚBLICOS ALCALDÍA MUNICIPAL DE ANOLAIMA</a:t>
                      </a:r>
                    </a:p>
                  </a:txBody>
                  <a:tcPr marL="9525" marR="9525" marT="9525" marB="0" anchor="ctr"/>
                </a:tc>
                <a:tc>
                  <a:txBody>
                    <a:bodyPr/>
                    <a:lstStyle/>
                    <a:p>
                      <a:pPr algn="ctr" fontAlgn="ctr"/>
                      <a:r>
                        <a:rPr lang="es-ES" sz="650" b="0" i="0" u="none" strike="noStrike">
                          <a:effectLst/>
                          <a:latin typeface="Arial" panose="020B0604020202020204" pitchFamily="34" charset="0"/>
                        </a:rPr>
                        <a:t>23/10/2018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20181700599521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20186000881672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NUMERO DE CEDULA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20186000881682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20186000881692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20186000881702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CENTRO ORIENTE</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06/11/2018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20182230620681</a:t>
                      </a:r>
                    </a:p>
                  </a:txBody>
                  <a:tcPr marL="9525" marR="9525" marT="9525" marB="0" anchor="ctr"/>
                </a:tc>
              </a:tr>
            </a:tbl>
          </a:graphicData>
        </a:graphic>
      </p:graphicFrame>
    </p:spTree>
    <p:extLst>
      <p:ext uri="{BB962C8B-B14F-4D97-AF65-F5344CB8AC3E}">
        <p14:creationId xmlns:p14="http://schemas.microsoft.com/office/powerpoint/2010/main" val="1149607557"/>
      </p:ext>
    </p:extLst>
  </p:cSld>
  <p:clrMapOvr>
    <a:masterClrMapping/>
  </p:clrMapOvr>
  <p:timing>
    <p:tnLst>
      <p:par>
        <p:cTn id="1" dur="indefinite" restart="never" nodeType="tmRoot"/>
      </p:par>
    </p:tnLst>
  </p:timing>
</p:sld>
</file>

<file path=ppt/slides/slide83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834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990847298"/>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20186000881742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RESPUESTA A SOLICITUD</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20186000881802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TERRITORIAL CENTRO ORIENTE</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20186000881842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20186000881862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INFORMACIÓN CONVOCATORIA ANALISTA (CUATRO MESES)</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20186000881872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20186000881892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20186000881912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01106214"/>
      </p:ext>
    </p:extLst>
  </p:cSld>
  <p:clrMapOvr>
    <a:masterClrMapping/>
  </p:clrMapOvr>
  <p:timing>
    <p:tnLst>
      <p:par>
        <p:cTn id="1" dur="indefinite" restart="never" nodeType="tmRoot"/>
      </p:par>
    </p:tnLst>
  </p:timing>
</p:sld>
</file>

<file path=ppt/slides/slide83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835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783559637"/>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20186000881932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20186000881942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20186000881962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EXPEDICION DE RESOLUCION PARA PAGAR EL VALOR DEL CARGO INSCRITO POR PARTE DE LA PERSONERIA MUNICIPAL DE PROVIDENCIA NARIÑO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20186000881982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20186000881992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EXPEDICION DE RESOLUCION PARA PAGAR EL VALOR DEL CARGO INSCRITO POR PARTE DE LA PERSONERIA MUNICIPAL DE PROVIDENCIA NARIÑO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20186000882002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20186000882012</a:t>
                      </a:r>
                    </a:p>
                  </a:txBody>
                  <a:tcPr marL="9525" marR="9525" marT="9525" marB="0" anchor="ctr"/>
                </a:tc>
                <a:tc>
                  <a:txBody>
                    <a:bodyPr/>
                    <a:lstStyle/>
                    <a:p>
                      <a:pPr algn="ctr" fontAlgn="ctr"/>
                      <a:r>
                        <a:rPr lang="es-ES" sz="650" b="0" i="0" u="none" strike="noStrike">
                          <a:effectLst/>
                          <a:latin typeface="Arial" panose="020B0604020202020204" pitchFamily="34" charset="0"/>
                        </a:rPr>
                        <a:t>19/10/2018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EMPLEOS PROPUESTA DE ESCALONAMIENTO SENA – RADICADO 2-2018-012572</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900491647"/>
      </p:ext>
    </p:extLst>
  </p:cSld>
  <p:clrMapOvr>
    <a:masterClrMapping/>
  </p:clrMapOvr>
  <p:timing>
    <p:tnLst>
      <p:par>
        <p:cTn id="1" dur="indefinite" restart="never" nodeType="tmRoot"/>
      </p:par>
    </p:tnLst>
  </p:timing>
</p:sld>
</file>

<file path=ppt/slides/slide83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836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20186000882032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7 -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CAMBIO CORREO ELECTRONICO</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20186000882042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507 a 591 de 2017  CUNDINAMARCA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07/11/2018</a:t>
                      </a:r>
                    </a:p>
                  </a:txBody>
                  <a:tcPr marL="9525" marR="9525" marT="9525" marB="0" anchor="ctr"/>
                </a:tc>
                <a:tc>
                  <a:txBody>
                    <a:bodyPr/>
                    <a:lstStyle/>
                    <a:p>
                      <a:pPr algn="ctr" fontAlgn="ctr"/>
                      <a:r>
                        <a:rPr lang="es-ES" sz="700" b="0" i="0" u="none" strike="noStrike">
                          <a:effectLst/>
                          <a:latin typeface="Arial" panose="020B0604020202020204" pitchFamily="34" charset="0"/>
                        </a:rPr>
                        <a:t>20182210622081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20186000882052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507 a 591 de 2017  CUNDINAMARCA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23/10/2018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20182210598211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20186000882092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ERROR INGRESO A SIMO</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20186000882152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700" b="0" i="0" u="none" strike="noStrike">
                          <a:effectLst/>
                          <a:latin typeface="Arial" panose="020B0604020202020204" pitchFamily="34" charset="0"/>
                        </a:rPr>
                        <a:t>NOTIFICACIÓN ESTADO 55 ORAL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20186000882192</a:t>
                      </a:r>
                    </a:p>
                  </a:txBody>
                  <a:tcPr marL="9525" marR="9525" marT="9525" marB="0" anchor="ctr"/>
                </a:tc>
                <a:tc>
                  <a:txBody>
                    <a:bodyPr/>
                    <a:lstStyle/>
                    <a:p>
                      <a:pPr algn="ctr" fontAlgn="ctr"/>
                      <a:r>
                        <a:rPr lang="es-ES" sz="700" b="0" i="0" u="none" strike="noStrike">
                          <a:effectLst/>
                          <a:latin typeface="Arial" panose="020B0604020202020204" pitchFamily="34" charset="0"/>
                        </a:rPr>
                        <a:t>19/10/2018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PUBLICACIÓN EDO  075 19 OCT 2018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20186000882242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it-IT" sz="700" b="0" i="0" u="none" strike="noStrike">
                          <a:effectLst/>
                          <a:latin typeface="Arial" panose="020B0604020202020204" pitchFamily="34" charset="0"/>
                        </a:rPr>
                        <a:t>SOLICITUD CONVOCATORIA 431-2016 DISTRITO CAPITAL </a:t>
                      </a:r>
                      <a:br>
                        <a:rPr lang="it-IT" sz="700" b="0" i="0" u="none" strike="noStrike">
                          <a:effectLst/>
                          <a:latin typeface="Arial" panose="020B0604020202020204" pitchFamily="34" charset="0"/>
                        </a:rPr>
                      </a:br>
                      <a:endParaRPr lang="it-IT"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24/10/2018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20182130601101</a:t>
                      </a:r>
                    </a:p>
                  </a:txBody>
                  <a:tcPr marL="9525" marR="9525" marT="9525" marB="0" anchor="ctr"/>
                </a:tc>
              </a:tr>
            </a:tbl>
          </a:graphicData>
        </a:graphic>
      </p:graphicFrame>
    </p:spTree>
    <p:extLst>
      <p:ext uri="{BB962C8B-B14F-4D97-AF65-F5344CB8AC3E}">
        <p14:creationId xmlns:p14="http://schemas.microsoft.com/office/powerpoint/2010/main" val="2367260040"/>
      </p:ext>
    </p:extLst>
  </p:cSld>
  <p:clrMapOvr>
    <a:masterClrMapping/>
  </p:clrMapOvr>
  <p:timing>
    <p:tnLst>
      <p:par>
        <p:cTn id="1" dur="indefinite" restart="never" nodeType="tmRoot"/>
      </p:par>
    </p:tnLst>
  </p:timing>
</p:sld>
</file>

<file path=ppt/slides/slide83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837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104160853"/>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20186000882262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16/11/2018</a:t>
                      </a:r>
                    </a:p>
                  </a:txBody>
                  <a:tcPr marL="9525" marR="9525" marT="9525" marB="0" anchor="ctr"/>
                </a:tc>
                <a:tc>
                  <a:txBody>
                    <a:bodyPr/>
                    <a:lstStyle/>
                    <a:p>
                      <a:pPr algn="ctr" fontAlgn="ctr"/>
                      <a:r>
                        <a:rPr lang="es-ES" sz="650" b="0" i="0" u="none" strike="noStrike">
                          <a:effectLst/>
                          <a:latin typeface="Arial" panose="020B0604020202020204" pitchFamily="34" charset="0"/>
                        </a:rPr>
                        <a:t>20182010639431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20186000882282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20186000882292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20186000882302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20186000882312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20186000882322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RECURSO DE REPOSICION CONTRA LA RESOLUCION N. 20182310125845 DEL 10 DE SEPTIEMBRE DE 2018</a:t>
                      </a:r>
                    </a:p>
                  </a:txBody>
                  <a:tcPr marL="9525" marR="9525" marT="9525" marB="0" anchor="ctr"/>
                </a:tc>
                <a:tc>
                  <a:txBody>
                    <a:bodyPr/>
                    <a:lstStyle/>
                    <a:p>
                      <a:pPr algn="ctr" fontAlgn="ctr"/>
                      <a:r>
                        <a:rPr lang="es-ES" sz="650" b="0" i="0" u="none" strike="noStrike">
                          <a:effectLst/>
                          <a:latin typeface="Arial" panose="020B0604020202020204" pitchFamily="34" charset="0"/>
                        </a:rPr>
                        <a:t>10/12/2018</a:t>
                      </a:r>
                    </a:p>
                  </a:txBody>
                  <a:tcPr marL="9525" marR="9525" marT="9525" marB="0" anchor="ctr"/>
                </a:tc>
                <a:tc>
                  <a:txBody>
                    <a:bodyPr/>
                    <a:lstStyle/>
                    <a:p>
                      <a:pPr algn="ctr" fontAlgn="ctr"/>
                      <a:r>
                        <a:rPr lang="es-ES" sz="650" b="0" i="0" u="none" strike="noStrike">
                          <a:effectLst/>
                          <a:latin typeface="Arial" panose="020B0604020202020204" pitchFamily="34" charset="0"/>
                        </a:rPr>
                        <a:t>20182310175335</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20186000882332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REGISTRO DE LA OFERTA PÚBLICA DE EMPLEOS DE CARRERA EN EL SISTEMA DE APOYO PARA LA IGUADAD.EL MERITO Y LA OPORTUNIDAD</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818456945"/>
      </p:ext>
    </p:extLst>
  </p:cSld>
  <p:clrMapOvr>
    <a:masterClrMapping/>
  </p:clrMapOvr>
  <p:timing>
    <p:tnLst>
      <p:par>
        <p:cTn id="1" dur="indefinite" restart="never" nodeType="tmRoot"/>
      </p:par>
    </p:tnLst>
  </p:timing>
</p:sld>
</file>

<file path=ppt/slides/slide83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838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627337224"/>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20186000882342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435-2016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30/10/2018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20182210609871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20186000882382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20186000882402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ANOTACIONES - RPCA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23/10/2018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20181700597611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20186000882472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435-2016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06/11/2018</a:t>
                      </a:r>
                    </a:p>
                  </a:txBody>
                  <a:tcPr marL="9525" marR="9525" marT="9525" marB="0" anchor="ctr"/>
                </a:tc>
                <a:tc>
                  <a:txBody>
                    <a:bodyPr/>
                    <a:lstStyle/>
                    <a:p>
                      <a:pPr algn="ctr" fontAlgn="ctr"/>
                      <a:r>
                        <a:rPr lang="es-ES" sz="650" b="0" i="0" u="none" strike="noStrike">
                          <a:effectLst/>
                          <a:latin typeface="Arial" panose="020B0604020202020204" pitchFamily="34" charset="0"/>
                        </a:rPr>
                        <a:t>20182210621761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20186000882502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9 -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INSCRIPCION ANTE CNSC. MUNICIPIO DE BARRANCA DE UPIA - META</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20186000882532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INSCRIPCIÓN REGISTRO DE CARRERA</a:t>
                      </a:r>
                    </a:p>
                  </a:txBody>
                  <a:tcPr marL="9525" marR="9525" marT="9525" marB="0" anchor="ctr"/>
                </a:tc>
                <a:tc>
                  <a:txBody>
                    <a:bodyPr/>
                    <a:lstStyle/>
                    <a:p>
                      <a:pPr algn="ctr" fontAlgn="ctr"/>
                      <a:r>
                        <a:rPr lang="es-ES" sz="650" b="0" i="0" u="none" strike="noStrike">
                          <a:effectLst/>
                          <a:latin typeface="Arial" panose="020B0604020202020204" pitchFamily="34" charset="0"/>
                        </a:rPr>
                        <a:t>23/10/2018</a:t>
                      </a:r>
                    </a:p>
                  </a:txBody>
                  <a:tcPr marL="9525" marR="9525" marT="9525" marB="0" anchor="ctr"/>
                </a:tc>
                <a:tc>
                  <a:txBody>
                    <a:bodyPr/>
                    <a:lstStyle/>
                    <a:p>
                      <a:pPr algn="ctr" fontAlgn="ctr"/>
                      <a:r>
                        <a:rPr lang="es-ES" sz="650" b="0" i="0" u="none" strike="noStrike">
                          <a:effectLst/>
                          <a:latin typeface="Arial" panose="020B0604020202020204" pitchFamily="34" charset="0"/>
                        </a:rPr>
                        <a:t>20181700597531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20186000882552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427-2016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651918876"/>
      </p:ext>
    </p:extLst>
  </p:cSld>
  <p:clrMapOvr>
    <a:masterClrMapping/>
  </p:clrMapOvr>
  <p:timing>
    <p:tnLst>
      <p:par>
        <p:cTn id="1" dur="indefinite" restart="never" nodeType="tmRoot"/>
      </p:par>
    </p:tnLst>
  </p:timing>
</p:sld>
</file>

<file path=ppt/slides/slide83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839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098012608"/>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20186000882562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20186000882582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650" b="0" i="0" u="none" strike="noStrike">
                          <a:effectLst/>
                          <a:latin typeface="Arial" panose="020B0604020202020204" pitchFamily="34" charset="0"/>
                        </a:rPr>
                        <a:t>RESPUESTA OFICIO N° 20186000596642</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20186000882602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436 SENA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20186000882632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INFORME PRESENTACION PRUEBA TECNICO PEDAGOGICA 436 CIUDAD DE RIOHACHA OCTUBRE 15 DE 2018 CENTRO INDUSTRIAL DE ENERGIAS ALTERNATIVAS SENA GUAJIRA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20186000882642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20186000882652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20186000882662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AUDIENCIA INICIAL - NULIDAD Y RESTABLECIMIENTO DEL DERECHO </a:t>
                      </a:r>
                      <a:br>
                        <a:rPr lang="es-CO" sz="650" b="0" i="0" u="none" strike="noStrike">
                          <a:effectLst/>
                          <a:latin typeface="Arial" panose="020B0604020202020204" pitchFamily="34" charset="0"/>
                        </a:rPr>
                      </a:br>
                      <a:r>
                        <a:rPr lang="es-CO" sz="650" b="0" i="0" u="none" strike="noStrike">
                          <a:effectLst/>
                          <a:latin typeface="Arial" panose="020B0604020202020204" pitchFamily="34" charset="0"/>
                        </a:rPr>
                        <a:t>EXPEDIENTE N. 201600196</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056536022"/>
      </p:ext>
    </p:extLst>
  </p:cSld>
  <p:clrMapOvr>
    <a:masterClrMapping/>
  </p:clrMapOvr>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934572917"/>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201810170064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328 de 2015 - Secretaria Distrital de Hacienda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201810170070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201810170071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201810170072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201810170073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201810170079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84</a:t>
            </a:fld>
            <a:endParaRPr lang="es-CO"/>
          </a:p>
        </p:txBody>
      </p:sp>
    </p:spTree>
    <p:extLst>
      <p:ext uri="{BB962C8B-B14F-4D97-AF65-F5344CB8AC3E}">
        <p14:creationId xmlns:p14="http://schemas.microsoft.com/office/powerpoint/2010/main" val="2421380560"/>
      </p:ext>
    </p:extLst>
  </p:cSld>
  <p:clrMapOvr>
    <a:masterClrMapping/>
  </p:clrMapOvr>
  <p:timing>
    <p:tnLst>
      <p:par>
        <p:cTn id="1" dur="indefinite" restart="never" nodeType="tmRoot"/>
      </p:par>
    </p:tnLst>
  </p:timing>
</p:sld>
</file>

<file path=ppt/slides/slide84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840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116243281"/>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20186000882682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20186000882692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07/11/2018</a:t>
                      </a:r>
                    </a:p>
                  </a:txBody>
                  <a:tcPr marL="9525" marR="9525" marT="9525" marB="0" anchor="ctr"/>
                </a:tc>
                <a:tc>
                  <a:txBody>
                    <a:bodyPr/>
                    <a:lstStyle/>
                    <a:p>
                      <a:pPr algn="ctr" fontAlgn="ctr"/>
                      <a:r>
                        <a:rPr lang="es-ES" sz="650" b="0" i="0" u="none" strike="noStrike">
                          <a:effectLst/>
                          <a:latin typeface="Arial" panose="020B0604020202020204" pitchFamily="34" charset="0"/>
                        </a:rPr>
                        <a:t>20182210625731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20186000882702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427-2016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20186000882712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20186000882772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20186000882792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20186000882832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650" b="0" i="0" u="none" strike="noStrike">
                          <a:effectLst/>
                          <a:latin typeface="Arial" panose="020B0604020202020204" pitchFamily="34" charset="0"/>
                        </a:rPr>
                        <a:t>CONVOCATORIA TERRITORIAL CENTRO ORIENTE </a:t>
                      </a:r>
                    </a:p>
                  </a:txBody>
                  <a:tcPr marL="9525" marR="9525" marT="9525" marB="0" anchor="ctr"/>
                </a:tc>
                <a:tc>
                  <a:txBody>
                    <a:bodyPr/>
                    <a:lstStyle/>
                    <a:p>
                      <a:pPr algn="ctr" fontAlgn="ctr"/>
                      <a:r>
                        <a:rPr lang="es-ES" sz="650" b="0" i="0" u="none" strike="noStrike">
                          <a:effectLst/>
                          <a:latin typeface="Arial" panose="020B0604020202020204" pitchFamily="34" charset="0"/>
                        </a:rPr>
                        <a:t>01/11/2018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20182230614951</a:t>
                      </a:r>
                    </a:p>
                  </a:txBody>
                  <a:tcPr marL="9525" marR="9525" marT="9525" marB="0" anchor="ctr"/>
                </a:tc>
              </a:tr>
            </a:tbl>
          </a:graphicData>
        </a:graphic>
      </p:graphicFrame>
    </p:spTree>
    <p:extLst>
      <p:ext uri="{BB962C8B-B14F-4D97-AF65-F5344CB8AC3E}">
        <p14:creationId xmlns:p14="http://schemas.microsoft.com/office/powerpoint/2010/main" val="1826425880"/>
      </p:ext>
    </p:extLst>
  </p:cSld>
  <p:clrMapOvr>
    <a:masterClrMapping/>
  </p:clrMapOvr>
  <p:timing>
    <p:tnLst>
      <p:par>
        <p:cTn id="1" dur="indefinite" restart="never" nodeType="tmRoot"/>
      </p:par>
    </p:tnLst>
  </p:timing>
</p:sld>
</file>

<file path=ppt/slides/slide84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841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145222844"/>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20186000882902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20186000882942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20186000882952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RADICADO N. 20182210554451</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20186000882982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REMISION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19/11/2018</a:t>
                      </a:r>
                    </a:p>
                  </a:txBody>
                  <a:tcPr marL="9525" marR="9525" marT="9525" marB="0" anchor="ctr"/>
                </a:tc>
                <a:tc>
                  <a:txBody>
                    <a:bodyPr/>
                    <a:lstStyle/>
                    <a:p>
                      <a:pPr algn="ctr" fontAlgn="ctr"/>
                      <a:r>
                        <a:rPr lang="es-ES" sz="650" b="0" i="0" u="none" strike="noStrike">
                          <a:effectLst/>
                          <a:latin typeface="Arial" panose="020B0604020202020204" pitchFamily="34" charset="0"/>
                        </a:rPr>
                        <a:t>20181700641541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20186000883052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436 SENA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20186000883082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428-2016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20186000883092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434313015"/>
      </p:ext>
    </p:extLst>
  </p:cSld>
  <p:clrMapOvr>
    <a:masterClrMapping/>
  </p:clrMapOvr>
  <p:timing>
    <p:tnLst>
      <p:par>
        <p:cTn id="1" dur="indefinite" restart="never" nodeType="tmRoot"/>
      </p:par>
    </p:tnLst>
  </p:timing>
</p:sld>
</file>

<file path=ppt/slides/slide84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842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20186000883102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ACTUACIÓN ADMINISTRATIVA 20172110004714 DEL 02 DE MAYO DE 2017 CONCURSO DE MÉRITOS CONVOCATORIA NRO. 332 DE 2015.</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20186000883122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20186000883132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SOPORTES PARA CERTIFICACION A CNSC . D- 0023 DE 2018</a:t>
                      </a:r>
                    </a:p>
                  </a:txBody>
                  <a:tcPr marL="9525" marR="9525" marT="9525" marB="0" anchor="ctr"/>
                </a:tc>
                <a:tc>
                  <a:txBody>
                    <a:bodyPr/>
                    <a:lstStyle/>
                    <a:p>
                      <a:pPr algn="ctr" fontAlgn="ctr"/>
                      <a:r>
                        <a:rPr lang="es-ES" sz="700" b="0" i="0" u="none" strike="noStrike">
                          <a:effectLst/>
                          <a:latin typeface="Arial" panose="020B0604020202020204" pitchFamily="34" charset="0"/>
                        </a:rPr>
                        <a:t>02/11/2018</a:t>
                      </a:r>
                    </a:p>
                  </a:txBody>
                  <a:tcPr marL="9525" marR="9525" marT="9525" marB="0" anchor="ctr"/>
                </a:tc>
                <a:tc>
                  <a:txBody>
                    <a:bodyPr/>
                    <a:lstStyle/>
                    <a:p>
                      <a:pPr algn="ctr" fontAlgn="ctr"/>
                      <a:r>
                        <a:rPr lang="es-ES" sz="700" b="0" i="0" u="none" strike="noStrike">
                          <a:effectLst/>
                          <a:latin typeface="Arial" panose="020B0604020202020204" pitchFamily="34" charset="0"/>
                        </a:rPr>
                        <a:t>20185000617871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20186000883152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CO" sz="700" b="0" i="0" u="none" strike="noStrike">
                          <a:effectLst/>
                          <a:latin typeface="Arial" panose="020B0604020202020204" pitchFamily="34" charset="0"/>
                        </a:rPr>
                        <a:t>NULIDAD Y RESTABLECIMIENTO DEL DERECHO </a:t>
                      </a:r>
                      <a:br>
                        <a:rPr lang="es-CO" sz="700" b="0" i="0" u="none" strike="noStrike">
                          <a:effectLst/>
                          <a:latin typeface="Arial" panose="020B0604020202020204" pitchFamily="34" charset="0"/>
                        </a:rPr>
                      </a:br>
                      <a:r>
                        <a:rPr lang="es-CO" sz="700" b="0" i="0" u="none" strike="noStrike">
                          <a:effectLst/>
                          <a:latin typeface="Arial" panose="020B0604020202020204" pitchFamily="34" charset="0"/>
                        </a:rPr>
                        <a:t>EXPEDIENTE N. 201800124</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20186000883172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RESPUESTA AL RADICADO Nº20185000546991 DEL 27 -09-2018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20186000883182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700" b="0" i="0" u="none" strike="noStrike">
                          <a:effectLst/>
                          <a:latin typeface="Arial" panose="020B0604020202020204" pitchFamily="34" charset="0"/>
                        </a:rPr>
                        <a:t>24/10/2018</a:t>
                      </a:r>
                    </a:p>
                  </a:txBody>
                  <a:tcPr marL="9525" marR="9525" marT="9525" marB="0" anchor="ctr"/>
                </a:tc>
                <a:tc>
                  <a:txBody>
                    <a:bodyPr/>
                    <a:lstStyle/>
                    <a:p>
                      <a:pPr algn="ctr" fontAlgn="ctr"/>
                      <a:r>
                        <a:rPr lang="es-ES" sz="700" b="0" i="0" u="none" strike="noStrike">
                          <a:effectLst/>
                          <a:latin typeface="Arial" panose="020B0604020202020204" pitchFamily="34" charset="0"/>
                        </a:rPr>
                        <a:t>20182020600341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20186000883192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JUZGADO 01 ADMINISTRATIVO - SECCIONAL BUCARAMANGA -ESTADO  76 22-10-2018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145152262"/>
      </p:ext>
    </p:extLst>
  </p:cSld>
  <p:clrMapOvr>
    <a:masterClrMapping/>
  </p:clrMapOvr>
  <p:timing>
    <p:tnLst>
      <p:par>
        <p:cTn id="1" dur="indefinite" restart="never" nodeType="tmRoot"/>
      </p:par>
    </p:tnLst>
  </p:timing>
</p:sld>
</file>

<file path=ppt/slides/slide84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843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442903079"/>
              </p:ext>
            </p:extLst>
          </p:nvPr>
        </p:nvGraphicFramePr>
        <p:xfrm>
          <a:off x="539552" y="1268761"/>
          <a:ext cx="8208913" cy="4635451"/>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74042">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91458">
                <a:tc>
                  <a:txBody>
                    <a:bodyPr/>
                    <a:lstStyle/>
                    <a:p>
                      <a:pPr algn="ctr" fontAlgn="ctr"/>
                      <a:r>
                        <a:rPr lang="es-ES" sz="650" b="0" i="0" u="none" strike="noStrike" dirty="0">
                          <a:effectLst/>
                          <a:latin typeface="Arial" panose="020B0604020202020204" pitchFamily="34" charset="0"/>
                        </a:rPr>
                        <a:t>20186000883242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DE ADMINISTRACION DE  CARRERA ADMINISTRATIVA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428-2016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02/11/2018</a:t>
                      </a:r>
                    </a:p>
                  </a:txBody>
                  <a:tcPr marL="9525" marR="9525" marT="9525" marB="0" anchor="ctr"/>
                </a:tc>
                <a:tc>
                  <a:txBody>
                    <a:bodyPr/>
                    <a:lstStyle/>
                    <a:p>
                      <a:pPr algn="ctr" fontAlgn="ctr"/>
                      <a:r>
                        <a:rPr lang="es-ES" sz="650" b="0" i="0" u="none" strike="noStrike">
                          <a:effectLst/>
                          <a:latin typeface="Arial" panose="020B0604020202020204" pitchFamily="34" charset="0"/>
                        </a:rPr>
                        <a:t>20182110620121</a:t>
                      </a:r>
                    </a:p>
                  </a:txBody>
                  <a:tcPr marL="9525" marR="9525" marT="9525" marB="0" anchor="ctr"/>
                </a:tc>
              </a:tr>
              <a:tr h="591458">
                <a:tc>
                  <a:txBody>
                    <a:bodyPr/>
                    <a:lstStyle/>
                    <a:p>
                      <a:pPr algn="ctr" fontAlgn="ctr"/>
                      <a:r>
                        <a:rPr lang="es-ES" sz="650" b="0" i="0" u="none" strike="noStrike">
                          <a:effectLst/>
                          <a:latin typeface="Arial" panose="020B0604020202020204" pitchFamily="34" charset="0"/>
                        </a:rPr>
                        <a:t>20186000883292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24/10/2018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20182210601061</a:t>
                      </a:r>
                    </a:p>
                  </a:txBody>
                  <a:tcPr marL="9525" marR="9525" marT="9525" marB="0" anchor="ctr"/>
                </a:tc>
              </a:tr>
              <a:tr h="591458">
                <a:tc>
                  <a:txBody>
                    <a:bodyPr/>
                    <a:lstStyle/>
                    <a:p>
                      <a:pPr algn="ctr" fontAlgn="ctr"/>
                      <a:r>
                        <a:rPr lang="es-ES" sz="650" b="0" i="0" u="none" strike="noStrike">
                          <a:effectLst/>
                          <a:latin typeface="Arial" panose="020B0604020202020204" pitchFamily="34" charset="0"/>
                        </a:rPr>
                        <a:t>20186000883342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TRASLADAR AL SENA:</a:t>
                      </a:r>
                      <a:br>
                        <a:rPr lang="es-ES" sz="650" b="0" i="0" u="none" strike="noStrike">
                          <a:effectLst/>
                          <a:latin typeface="Arial" panose="020B0604020202020204" pitchFamily="34" charset="0"/>
                        </a:rPr>
                      </a:br>
                      <a:r>
                        <a:rPr lang="es-ES" sz="650" b="0" i="0" u="none" strike="noStrike">
                          <a:effectLst/>
                          <a:latin typeface="Arial" panose="020B0604020202020204" pitchFamily="34" charset="0"/>
                        </a:rPr>
                        <a:t>OFI18-00134887 / IDM: VALIDACIÓN HISTORIA LABORAL DE CONTRATISTA SENA NESTOR TARSICIO PASCUAS LEGUIZAMO</a:t>
                      </a:r>
                    </a:p>
                  </a:txBody>
                  <a:tcPr marL="9525" marR="9525" marT="9525" marB="0" anchor="ctr"/>
                </a:tc>
                <a:tc>
                  <a:txBody>
                    <a:bodyPr/>
                    <a:lstStyle/>
                    <a:p>
                      <a:pPr algn="ctr" fontAlgn="ctr"/>
                      <a:r>
                        <a:rPr lang="es-ES" sz="650" b="0" i="0" u="none" strike="noStrike">
                          <a:effectLst/>
                          <a:latin typeface="Arial" panose="020B0604020202020204" pitchFamily="34" charset="0"/>
                        </a:rPr>
                        <a:t>07/11/2018</a:t>
                      </a:r>
                    </a:p>
                  </a:txBody>
                  <a:tcPr marL="9525" marR="9525" marT="9525" marB="0" anchor="ctr"/>
                </a:tc>
                <a:tc>
                  <a:txBody>
                    <a:bodyPr/>
                    <a:lstStyle/>
                    <a:p>
                      <a:pPr algn="ctr" fontAlgn="ctr"/>
                      <a:r>
                        <a:rPr lang="es-ES" sz="650" b="0" i="0" u="none" strike="noStrike">
                          <a:effectLst/>
                          <a:latin typeface="Arial" panose="020B0604020202020204" pitchFamily="34" charset="0"/>
                        </a:rPr>
                        <a:t>20182120623131</a:t>
                      </a:r>
                    </a:p>
                  </a:txBody>
                  <a:tcPr marL="9525" marR="9525" marT="9525" marB="0" anchor="ctr"/>
                </a:tc>
              </a:tr>
              <a:tr h="591458">
                <a:tc>
                  <a:txBody>
                    <a:bodyPr/>
                    <a:lstStyle/>
                    <a:p>
                      <a:pPr algn="ctr" fontAlgn="ctr"/>
                      <a:r>
                        <a:rPr lang="es-ES" sz="650" b="0" i="0" u="none" strike="noStrike">
                          <a:effectLst/>
                          <a:latin typeface="Arial" panose="020B0604020202020204" pitchFamily="34" charset="0"/>
                        </a:rPr>
                        <a:t>20186000883352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 CONVOCATORIA 428 DE 2016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785720">
                <a:tc>
                  <a:txBody>
                    <a:bodyPr/>
                    <a:lstStyle/>
                    <a:p>
                      <a:pPr algn="ctr" fontAlgn="ctr"/>
                      <a:r>
                        <a:rPr lang="es-ES" sz="650" b="0" i="0" u="none" strike="noStrike">
                          <a:effectLst/>
                          <a:latin typeface="Arial" panose="020B0604020202020204" pitchFamily="34" charset="0"/>
                        </a:rPr>
                        <a:t>20186000883402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591458">
                <a:tc>
                  <a:txBody>
                    <a:bodyPr/>
                    <a:lstStyle/>
                    <a:p>
                      <a:pPr algn="ctr" fontAlgn="ctr"/>
                      <a:r>
                        <a:rPr lang="es-ES" sz="650" b="0" i="0" u="none" strike="noStrike">
                          <a:effectLst/>
                          <a:latin typeface="Arial" panose="020B0604020202020204" pitchFamily="34" charset="0"/>
                        </a:rPr>
                        <a:t>20186000883442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25/10/2018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20182210604301</a:t>
                      </a:r>
                    </a:p>
                  </a:txBody>
                  <a:tcPr marL="9525" marR="9525" marT="9525" marB="0" anchor="ctr"/>
                </a:tc>
              </a:tr>
              <a:tr h="591458">
                <a:tc>
                  <a:txBody>
                    <a:bodyPr/>
                    <a:lstStyle/>
                    <a:p>
                      <a:pPr algn="ctr" fontAlgn="ctr"/>
                      <a:r>
                        <a:rPr lang="es-ES" sz="650" b="0" i="0" u="none" strike="noStrike">
                          <a:effectLst/>
                          <a:latin typeface="Arial" panose="020B0604020202020204" pitchFamily="34" charset="0"/>
                        </a:rPr>
                        <a:t>20186000883472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ERROR INGRESO A 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345153231"/>
      </p:ext>
    </p:extLst>
  </p:cSld>
  <p:clrMapOvr>
    <a:masterClrMapping/>
  </p:clrMapOvr>
  <p:timing>
    <p:tnLst>
      <p:par>
        <p:cTn id="1" dur="indefinite" restart="never" nodeType="tmRoot"/>
      </p:par>
    </p:tnLst>
  </p:timing>
</p:sld>
</file>

<file path=ppt/slides/slide84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844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075506322"/>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20186000883502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OFI18-00133433 / IDM: MANIFIESTAN INCONFORMIDAD POR CONCURSO PARA SU CARGO PERSONAL CIVIL DEL EJERCITO NACIONAL MARTHA LILIANA ROCHA GONZÁLEZ</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20186000883542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DERECHO DE PETICION CONVOCATORIA 427 SED DE BOGOTA OPEC 16420</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20186000883552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20186000883592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29/11/2018</a:t>
                      </a:r>
                    </a:p>
                  </a:txBody>
                  <a:tcPr marL="9525" marR="9525" marT="9525" marB="0" anchor="ctr"/>
                </a:tc>
                <a:tc>
                  <a:txBody>
                    <a:bodyPr/>
                    <a:lstStyle/>
                    <a:p>
                      <a:pPr algn="ctr" fontAlgn="ctr"/>
                      <a:r>
                        <a:rPr lang="es-ES" sz="650" b="0" i="0" u="none" strike="noStrike">
                          <a:effectLst/>
                          <a:latin typeface="Arial" panose="020B0604020202020204" pitchFamily="34" charset="0"/>
                        </a:rPr>
                        <a:t>20181020659561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20186000883602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20186000883612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EVALUACION DEL DESEMPEÑO RELACIONADA CON EL ACUERDO CNSC 20181000006176 </a:t>
                      </a:r>
                    </a:p>
                  </a:txBody>
                  <a:tcPr marL="9525" marR="9525" marT="9525" marB="0" anchor="ctr"/>
                </a:tc>
                <a:tc>
                  <a:txBody>
                    <a:bodyPr/>
                    <a:lstStyle/>
                    <a:p>
                      <a:pPr algn="ctr" fontAlgn="ctr"/>
                      <a:r>
                        <a:rPr lang="es-ES" sz="650" b="0" i="0" u="none" strike="noStrike">
                          <a:effectLst/>
                          <a:latin typeface="Arial" panose="020B0604020202020204" pitchFamily="34" charset="0"/>
                        </a:rPr>
                        <a:t>06/11/2018</a:t>
                      </a:r>
                    </a:p>
                  </a:txBody>
                  <a:tcPr marL="9525" marR="9525" marT="9525" marB="0" anchor="ctr"/>
                </a:tc>
                <a:tc>
                  <a:txBody>
                    <a:bodyPr/>
                    <a:lstStyle/>
                    <a:p>
                      <a:pPr algn="ctr" fontAlgn="ctr"/>
                      <a:r>
                        <a:rPr lang="es-ES" sz="650" b="0" i="0" u="none" strike="noStrike">
                          <a:effectLst/>
                          <a:latin typeface="Arial" panose="020B0604020202020204" pitchFamily="34" charset="0"/>
                        </a:rPr>
                        <a:t>20184000620361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20186000883622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53334722"/>
      </p:ext>
    </p:extLst>
  </p:cSld>
  <p:clrMapOvr>
    <a:masterClrMapping/>
  </p:clrMapOvr>
  <p:timing>
    <p:tnLst>
      <p:par>
        <p:cTn id="1" dur="indefinite" restart="never" nodeType="tmRoot"/>
      </p:par>
    </p:tnLst>
  </p:timing>
</p:sld>
</file>

<file path=ppt/slides/slide84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845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20186000883632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CAMBIO CORREO ELECTRONICO</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20186000883652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 CONVOCATORIA 433 </a:t>
                      </a:r>
                    </a:p>
                  </a:txBody>
                  <a:tcPr marL="9525" marR="9525" marT="9525" marB="0" anchor="ctr"/>
                </a:tc>
                <a:tc>
                  <a:txBody>
                    <a:bodyPr/>
                    <a:lstStyle/>
                    <a:p>
                      <a:pPr algn="ctr" fontAlgn="ctr"/>
                      <a:r>
                        <a:rPr lang="es-ES" sz="700" b="0" i="0" u="none" strike="noStrike">
                          <a:effectLst/>
                          <a:latin typeface="Arial" panose="020B0604020202020204" pitchFamily="34" charset="0"/>
                        </a:rPr>
                        <a:t>25/10/2018</a:t>
                      </a:r>
                    </a:p>
                  </a:txBody>
                  <a:tcPr marL="9525" marR="9525" marT="9525" marB="0" anchor="ctr"/>
                </a:tc>
                <a:tc>
                  <a:txBody>
                    <a:bodyPr/>
                    <a:lstStyle/>
                    <a:p>
                      <a:pPr algn="ctr" fontAlgn="ctr"/>
                      <a:r>
                        <a:rPr lang="es-ES" sz="700" b="0" i="0" u="none" strike="noStrike">
                          <a:effectLst/>
                          <a:latin typeface="Arial" panose="020B0604020202020204" pitchFamily="34" charset="0"/>
                        </a:rPr>
                        <a:t>20182230602751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20186000883662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PETICIÓN CORPOAMAZONIA</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20186000883732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TRASLADO POR COMPETENCIA - DERECHO DE PETICION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20186000883752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TRASLADO POR COMPETENCIA - DERECHO DE PETICION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20186000883792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7 -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PRORROGA ENVIÓ DE INFORMACIÓN SOLICITADA RADICADO N° 20181700411701</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24/10/2018</a:t>
                      </a:r>
                    </a:p>
                  </a:txBody>
                  <a:tcPr marL="9525" marR="9525" marT="9525" marB="0" anchor="ctr"/>
                </a:tc>
                <a:tc>
                  <a:txBody>
                    <a:bodyPr/>
                    <a:lstStyle/>
                    <a:p>
                      <a:pPr algn="ctr" fontAlgn="ctr"/>
                      <a:r>
                        <a:rPr lang="es-ES" sz="700" b="0" i="0" u="none" strike="noStrike">
                          <a:effectLst/>
                          <a:latin typeface="Arial" panose="020B0604020202020204" pitchFamily="34" charset="0"/>
                        </a:rPr>
                        <a:t>20181700600781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20186000883812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NULIDAD Y RESTABLECIMIENTO DEL DERECHO </a:t>
                      </a:r>
                      <a:br>
                        <a:rPr lang="es-CO" sz="700" b="0" i="0" u="none" strike="noStrike">
                          <a:effectLst/>
                          <a:latin typeface="Arial" panose="020B0604020202020204" pitchFamily="34" charset="0"/>
                        </a:rPr>
                      </a:br>
                      <a:r>
                        <a:rPr lang="es-CO" sz="700" b="0" i="0" u="none" strike="noStrike">
                          <a:effectLst/>
                          <a:latin typeface="Arial" panose="020B0604020202020204" pitchFamily="34" charset="0"/>
                        </a:rPr>
                        <a:t>EXPEDIENTE N. 201800241</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681480560"/>
      </p:ext>
    </p:extLst>
  </p:cSld>
  <p:clrMapOvr>
    <a:masterClrMapping/>
  </p:clrMapOvr>
  <p:timing>
    <p:tnLst>
      <p:par>
        <p:cTn id="1" dur="indefinite" restart="never" nodeType="tmRoot"/>
      </p:par>
    </p:tnLst>
  </p:timing>
</p:sld>
</file>

<file path=ppt/slides/slide84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846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20186000883842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RESPUESTA RADICADO N° 20181700540231</a:t>
                      </a:r>
                    </a:p>
                  </a:txBody>
                  <a:tcPr marL="9525" marR="9525" marT="9525" marB="0" anchor="ctr"/>
                </a:tc>
                <a:tc>
                  <a:txBody>
                    <a:bodyPr/>
                    <a:lstStyle/>
                    <a:p>
                      <a:pPr algn="ctr" fontAlgn="ctr"/>
                      <a:r>
                        <a:rPr lang="es-ES" sz="700" b="0" i="0" u="none" strike="noStrike">
                          <a:effectLst/>
                          <a:latin typeface="Arial" panose="020B0604020202020204" pitchFamily="34" charset="0"/>
                        </a:rPr>
                        <a:t>23/10/2018</a:t>
                      </a:r>
                    </a:p>
                  </a:txBody>
                  <a:tcPr marL="9525" marR="9525" marT="9525" marB="0" anchor="ctr"/>
                </a:tc>
                <a:tc>
                  <a:txBody>
                    <a:bodyPr/>
                    <a:lstStyle/>
                    <a:p>
                      <a:pPr algn="ctr" fontAlgn="ctr"/>
                      <a:r>
                        <a:rPr lang="es-ES" sz="700" b="0" i="0" u="none" strike="noStrike">
                          <a:effectLst/>
                          <a:latin typeface="Arial" panose="020B0604020202020204" pitchFamily="34" charset="0"/>
                        </a:rPr>
                        <a:t>20181700599541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20186000883862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20186000883872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DERECHO DE PETICION - CONVOCATORIA 436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20186000883882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RESPUESTA RADICADO 20181700555831 DEL 02 DE OCTUBRE DE 2018 </a:t>
                      </a:r>
                    </a:p>
                  </a:txBody>
                  <a:tcPr marL="9525" marR="9525" marT="9525" marB="0" anchor="ctr"/>
                </a:tc>
                <a:tc>
                  <a:txBody>
                    <a:bodyPr/>
                    <a:lstStyle/>
                    <a:p>
                      <a:pPr algn="ctr" fontAlgn="ctr"/>
                      <a:r>
                        <a:rPr lang="es-ES" sz="700" b="0" i="0" u="none" strike="noStrike">
                          <a:effectLst/>
                          <a:latin typeface="Arial" panose="020B0604020202020204" pitchFamily="34" charset="0"/>
                        </a:rPr>
                        <a:t>27/10/2018</a:t>
                      </a:r>
                    </a:p>
                  </a:txBody>
                  <a:tcPr marL="9525" marR="9525" marT="9525" marB="0" anchor="ctr"/>
                </a:tc>
                <a:tc>
                  <a:txBody>
                    <a:bodyPr/>
                    <a:lstStyle/>
                    <a:p>
                      <a:pPr algn="ctr" fontAlgn="ctr"/>
                      <a:r>
                        <a:rPr lang="es-ES" sz="700" b="0" i="0" u="none" strike="noStrike">
                          <a:effectLst/>
                          <a:latin typeface="Arial" panose="020B0604020202020204" pitchFamily="34" charset="0"/>
                        </a:rPr>
                        <a:t>20181700607771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20186000883982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CAMBIO CORREO ELECTRONICO</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20186000884012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20186000884022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Z Usuarios Inactivos</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98226815"/>
      </p:ext>
    </p:extLst>
  </p:cSld>
  <p:clrMapOvr>
    <a:masterClrMapping/>
  </p:clrMapOvr>
  <p:timing>
    <p:tnLst>
      <p:par>
        <p:cTn id="1" dur="indefinite" restart="never" nodeType="tmRoot"/>
      </p:par>
    </p:tnLst>
  </p:timing>
</p:sld>
</file>

<file path=ppt/slides/slide84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847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367596719"/>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20186000884032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20186000884052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RECUPERAR USUARIO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20186000884072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20186000884082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DOCENTE</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20186000884102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29/10/2018</a:t>
                      </a:r>
                    </a:p>
                  </a:txBody>
                  <a:tcPr marL="9525" marR="9525" marT="9525" marB="0" anchor="ctr"/>
                </a:tc>
                <a:tc>
                  <a:txBody>
                    <a:bodyPr/>
                    <a:lstStyle/>
                    <a:p>
                      <a:pPr algn="ctr" fontAlgn="ctr"/>
                      <a:r>
                        <a:rPr lang="es-ES" sz="650" b="0" i="0" u="none" strike="noStrike">
                          <a:effectLst/>
                          <a:latin typeface="Arial" panose="020B0604020202020204" pitchFamily="34" charset="0"/>
                        </a:rPr>
                        <a:t>20182210609311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20186000884112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20186000884142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INFORMACION RPCA DEPARTAMENTO DEL PUTUMAYO</a:t>
                      </a:r>
                    </a:p>
                  </a:txBody>
                  <a:tcPr marL="9525" marR="9525" marT="9525" marB="0" anchor="ctr"/>
                </a:tc>
                <a:tc>
                  <a:txBody>
                    <a:bodyPr/>
                    <a:lstStyle/>
                    <a:p>
                      <a:pPr algn="ctr" fontAlgn="ctr"/>
                      <a:r>
                        <a:rPr lang="es-ES" sz="650" b="0" i="0" u="none" strike="noStrike">
                          <a:effectLst/>
                          <a:latin typeface="Arial" panose="020B0604020202020204" pitchFamily="34" charset="0"/>
                        </a:rPr>
                        <a:t>23/10/2018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20181700599701</a:t>
                      </a:r>
                    </a:p>
                  </a:txBody>
                  <a:tcPr marL="9525" marR="9525" marT="9525" marB="0" anchor="ctr"/>
                </a:tc>
              </a:tr>
            </a:tbl>
          </a:graphicData>
        </a:graphic>
      </p:graphicFrame>
    </p:spTree>
    <p:extLst>
      <p:ext uri="{BB962C8B-B14F-4D97-AF65-F5344CB8AC3E}">
        <p14:creationId xmlns:p14="http://schemas.microsoft.com/office/powerpoint/2010/main" val="4133819256"/>
      </p:ext>
    </p:extLst>
  </p:cSld>
  <p:clrMapOvr>
    <a:masterClrMapping/>
  </p:clrMapOvr>
  <p:timing>
    <p:tnLst>
      <p:par>
        <p:cTn id="1" dur="indefinite" restart="never" nodeType="tmRoot"/>
      </p:par>
    </p:tnLst>
  </p:timing>
</p:sld>
</file>

<file path=ppt/slides/slide84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848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144064743"/>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20186000884182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DE ADMINISTRACION DE  CARRERA ADMINISTRATIVA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20186000884192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20186000884202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29/10/2018</a:t>
                      </a:r>
                    </a:p>
                  </a:txBody>
                  <a:tcPr marL="9525" marR="9525" marT="9525" marB="0" anchor="ctr"/>
                </a:tc>
                <a:tc>
                  <a:txBody>
                    <a:bodyPr/>
                    <a:lstStyle/>
                    <a:p>
                      <a:pPr algn="ctr" fontAlgn="ctr"/>
                      <a:r>
                        <a:rPr lang="es-ES" sz="650" b="0" i="0" u="none" strike="noStrike">
                          <a:effectLst/>
                          <a:latin typeface="Arial" panose="020B0604020202020204" pitchFamily="34" charset="0"/>
                        </a:rPr>
                        <a:t>20182230607811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20186000884212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PLANEACION</a:t>
                      </a:r>
                    </a:p>
                  </a:txBody>
                  <a:tcPr marL="9525" marR="9525" marT="9525" marB="0" anchor="ctr"/>
                </a:tc>
                <a:tc>
                  <a:txBody>
                    <a:bodyPr/>
                    <a:lstStyle/>
                    <a:p>
                      <a:pPr algn="ctr" fontAlgn="ctr"/>
                      <a:r>
                        <a:rPr lang="es-ES" sz="650" b="0" i="0" u="none" strike="noStrike">
                          <a:effectLst/>
                          <a:latin typeface="Arial" panose="020B0604020202020204" pitchFamily="34" charset="0"/>
                        </a:rPr>
                        <a:t>ERROR INGRESO A 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20186000884242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427-2016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20186000884272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20186000884292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428-2016</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192441763"/>
      </p:ext>
    </p:extLst>
  </p:cSld>
  <p:clrMapOvr>
    <a:masterClrMapping/>
  </p:clrMapOvr>
  <p:timing>
    <p:tnLst>
      <p:par>
        <p:cTn id="1" dur="indefinite" restart="never" nodeType="tmRoot"/>
      </p:par>
    </p:tnLst>
  </p:timing>
</p:sld>
</file>

<file path=ppt/slides/slide84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849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346370117"/>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20186000884302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428-2016 PQR 201809240042</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20186000884312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7 -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INSCRIPCION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20186000884322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20186000884332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SOLICITUD PRORROGA PARA SUBIR UN EMPLEO PUBLICO A LA OPEC</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20186000884342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CAMBIO DE CIUDAD DE PRESENTACION DE PRUEBAS - CONVOCATORIA SANTANDER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20186000884362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30/10/2018</a:t>
                      </a:r>
                    </a:p>
                  </a:txBody>
                  <a:tcPr marL="9525" marR="9525" marT="9525" marB="0" anchor="ctr"/>
                </a:tc>
                <a:tc>
                  <a:txBody>
                    <a:bodyPr/>
                    <a:lstStyle/>
                    <a:p>
                      <a:pPr algn="ctr" fontAlgn="ctr"/>
                      <a:r>
                        <a:rPr lang="es-ES" sz="650" b="0" i="0" u="none" strike="noStrike">
                          <a:effectLst/>
                          <a:latin typeface="Arial" panose="020B0604020202020204" pitchFamily="34" charset="0"/>
                        </a:rPr>
                        <a:t>20184000611061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20186000884372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558702591"/>
      </p:ext>
    </p:extLst>
  </p:cSld>
  <p:clrMapOvr>
    <a:masterClrMapping/>
  </p:clrMapOvr>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64346050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201810170080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201810170082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201810170085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201810170086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201810170087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201810170087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201810170088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201810170089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201810170089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201810170090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201810170090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201810180005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85</a:t>
            </a:fld>
            <a:endParaRPr lang="es-CO"/>
          </a:p>
        </p:txBody>
      </p:sp>
    </p:spTree>
    <p:extLst>
      <p:ext uri="{BB962C8B-B14F-4D97-AF65-F5344CB8AC3E}">
        <p14:creationId xmlns:p14="http://schemas.microsoft.com/office/powerpoint/2010/main" val="4181014859"/>
      </p:ext>
    </p:extLst>
  </p:cSld>
  <p:clrMapOvr>
    <a:masterClrMapping/>
  </p:clrMapOvr>
  <p:timing>
    <p:tnLst>
      <p:par>
        <p:cTn id="1" dur="indefinite" restart="never" nodeType="tmRoot"/>
      </p:par>
    </p:tnLst>
  </p:timing>
</p:sld>
</file>

<file path=ppt/slides/slide85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850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870508758"/>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20186000884382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 ORTEGA</a:t>
                      </a:r>
                    </a:p>
                  </a:txBody>
                  <a:tcPr marL="9525" marR="9525" marT="9525" marB="0" anchor="ctr"/>
                </a:tc>
                <a:tc>
                  <a:txBody>
                    <a:bodyPr/>
                    <a:lstStyle/>
                    <a:p>
                      <a:pPr algn="ctr" fontAlgn="ctr"/>
                      <a:r>
                        <a:rPr lang="es-ES" sz="650" b="0" i="0" u="none" strike="noStrike">
                          <a:effectLst/>
                          <a:latin typeface="Arial" panose="020B0604020202020204" pitchFamily="34" charset="0"/>
                        </a:rPr>
                        <a:t>ERROR INGRESO A 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20186000884392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7 -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CUPO VIGENCIAS FUTURAS - CONVOCATORIAS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20186000884402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20186000884422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20186000884432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 ORTEGA</a:t>
                      </a:r>
                    </a:p>
                  </a:txBody>
                  <a:tcPr marL="9525" marR="9525" marT="9525" marB="0" anchor="ctr"/>
                </a:tc>
                <a:tc>
                  <a:txBody>
                    <a:bodyPr/>
                    <a:lstStyle/>
                    <a:p>
                      <a:pPr algn="ctr" fontAlgn="ctr"/>
                      <a:r>
                        <a:rPr lang="es-CO" sz="650" b="0" i="0" u="none" strike="noStrike">
                          <a:effectLst/>
                          <a:latin typeface="Arial" panose="020B0604020202020204" pitchFamily="34" charset="0"/>
                        </a:rPr>
                        <a:t>DERECHO DE PETICION - GOBERNACION DEL GUAVIARE</a:t>
                      </a:r>
                    </a:p>
                  </a:txBody>
                  <a:tcPr marL="9525" marR="9525" marT="9525" marB="0" anchor="ctr"/>
                </a:tc>
                <a:tc>
                  <a:txBody>
                    <a:bodyPr/>
                    <a:lstStyle/>
                    <a:p>
                      <a:pPr algn="ctr" fontAlgn="ctr"/>
                      <a:r>
                        <a:rPr lang="es-ES" sz="650" b="0" i="0" u="none" strike="noStrike">
                          <a:effectLst/>
                          <a:latin typeface="Arial" panose="020B0604020202020204" pitchFamily="34" charset="0"/>
                        </a:rPr>
                        <a:t>09/01/2019</a:t>
                      </a:r>
                    </a:p>
                  </a:txBody>
                  <a:tcPr marL="9525" marR="9525" marT="9525" marB="0" anchor="ctr"/>
                </a:tc>
                <a:tc>
                  <a:txBody>
                    <a:bodyPr/>
                    <a:lstStyle/>
                    <a:p>
                      <a:pPr algn="ctr" fontAlgn="ctr"/>
                      <a:r>
                        <a:rPr lang="es-ES" sz="650" b="0" i="0" u="none" strike="noStrike">
                          <a:effectLst/>
                          <a:latin typeface="Arial" panose="020B0604020202020204" pitchFamily="34" charset="0"/>
                        </a:rPr>
                        <a:t>20191700009461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20186000884442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20186000884452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REMISION DOCUMENTOS HOJA DE VIDA - RECURSO DE APELACION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829827215"/>
      </p:ext>
    </p:extLst>
  </p:cSld>
  <p:clrMapOvr>
    <a:masterClrMapping/>
  </p:clrMapOvr>
  <p:timing>
    <p:tnLst>
      <p:par>
        <p:cTn id="1" dur="indefinite" restart="never" nodeType="tmRoot"/>
      </p:par>
    </p:tnLst>
  </p:timing>
</p:sld>
</file>

<file path=ppt/slides/slide85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851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981128695"/>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20186000884462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20186000884472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20186000884482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20186000884502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CO" sz="650" b="0" i="0" u="none" strike="noStrike">
                          <a:effectLst/>
                          <a:latin typeface="Arial" panose="020B0604020202020204" pitchFamily="34" charset="0"/>
                        </a:rPr>
                        <a:t>RESPUESTA RADICADO N° 20182210567001 DEL 04 DE OCTUBRE DE 2018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20186000884512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20186000884522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RESPUESTA FUNCIÓN PÚBLICA RAD. 20182040269451</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20186000884532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DRA. CARDOSO</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 RECAUDO DE PRUEBAS </a:t>
                      </a:r>
                    </a:p>
                  </a:txBody>
                  <a:tcPr marL="9525" marR="9525" marT="9525" marB="0" anchor="ctr"/>
                </a:tc>
                <a:tc>
                  <a:txBody>
                    <a:bodyPr/>
                    <a:lstStyle/>
                    <a:p>
                      <a:pPr algn="ctr" fontAlgn="ctr"/>
                      <a:r>
                        <a:rPr lang="es-ES" sz="650" b="0" i="0" u="none" strike="noStrike">
                          <a:effectLst/>
                          <a:latin typeface="Arial" panose="020B0604020202020204" pitchFamily="34" charset="0"/>
                        </a:rPr>
                        <a:t>29/10/2018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20182310607861</a:t>
                      </a:r>
                    </a:p>
                  </a:txBody>
                  <a:tcPr marL="9525" marR="9525" marT="9525" marB="0" anchor="ctr"/>
                </a:tc>
              </a:tr>
            </a:tbl>
          </a:graphicData>
        </a:graphic>
      </p:graphicFrame>
    </p:spTree>
    <p:extLst>
      <p:ext uri="{BB962C8B-B14F-4D97-AF65-F5344CB8AC3E}">
        <p14:creationId xmlns:p14="http://schemas.microsoft.com/office/powerpoint/2010/main" val="1183021982"/>
      </p:ext>
    </p:extLst>
  </p:cSld>
  <p:clrMapOvr>
    <a:masterClrMapping/>
  </p:clrMapOvr>
  <p:timing>
    <p:tnLst>
      <p:par>
        <p:cTn id="1" dur="indefinite" restart="never" nodeType="tmRoot"/>
      </p:par>
    </p:tnLst>
  </p:timing>
</p:sld>
</file>

<file path=ppt/slides/slide85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852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292692195"/>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20186000884542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650" b="0" i="0" u="none" strike="noStrike">
                          <a:effectLst/>
                          <a:latin typeface="Arial" panose="020B0604020202020204" pitchFamily="34" charset="0"/>
                        </a:rPr>
                        <a:t>RESPUESTA FUNCIÓN PÚBLICA RAD. 20182040269451</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24/10/2018</a:t>
                      </a:r>
                    </a:p>
                  </a:txBody>
                  <a:tcPr marL="9525" marR="9525" marT="9525" marB="0" anchor="ctr"/>
                </a:tc>
                <a:tc>
                  <a:txBody>
                    <a:bodyPr/>
                    <a:lstStyle/>
                    <a:p>
                      <a:pPr algn="ctr" fontAlgn="ctr"/>
                      <a:r>
                        <a:rPr lang="es-ES" sz="650" b="0" i="0" u="none" strike="noStrike">
                          <a:effectLst/>
                          <a:latin typeface="Arial" panose="020B0604020202020204" pitchFamily="34" charset="0"/>
                        </a:rPr>
                        <a:t>20182020600181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20186000884552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RESPUESTA REQUERIMIENTO - RADICADO 20185000554741</a:t>
                      </a:r>
                    </a:p>
                  </a:txBody>
                  <a:tcPr marL="9525" marR="9525" marT="9525" marB="0" anchor="ctr"/>
                </a:tc>
                <a:tc>
                  <a:txBody>
                    <a:bodyPr/>
                    <a:lstStyle/>
                    <a:p>
                      <a:pPr algn="ctr" fontAlgn="ctr"/>
                      <a:r>
                        <a:rPr lang="es-ES" sz="650" b="0" i="0" u="none" strike="noStrike">
                          <a:effectLst/>
                          <a:latin typeface="Arial" panose="020B0604020202020204" pitchFamily="34" charset="0"/>
                        </a:rPr>
                        <a:t>02/11/2018</a:t>
                      </a:r>
                    </a:p>
                  </a:txBody>
                  <a:tcPr marL="9525" marR="9525" marT="9525" marB="0" anchor="ctr"/>
                </a:tc>
                <a:tc>
                  <a:txBody>
                    <a:bodyPr/>
                    <a:lstStyle/>
                    <a:p>
                      <a:pPr algn="ctr" fontAlgn="ctr"/>
                      <a:r>
                        <a:rPr lang="es-ES" sz="650" b="0" i="0" u="none" strike="noStrike">
                          <a:effectLst/>
                          <a:latin typeface="Arial" panose="020B0604020202020204" pitchFamily="34" charset="0"/>
                        </a:rPr>
                        <a:t>20185000618011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20186000884562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RESPUESTA FUNCIÓN PÚBLICA RAD. 20182040269561</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ES" sz="650" b="0" i="0" u="none" strike="noStrike">
                          <a:effectLst/>
                          <a:latin typeface="Arial" panose="020B0604020202020204" pitchFamily="34" charset="0"/>
                        </a:rPr>
                        <a:t>20182020596401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20186000884572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650" b="0" i="0" u="none" strike="noStrike">
                          <a:effectLst/>
                          <a:latin typeface="Arial" panose="020B0604020202020204" pitchFamily="34" charset="0"/>
                        </a:rPr>
                        <a:t>RESPUESTA FUNCIÓN PÚBLICA RAD. 20182040269561</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20186000884592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ERROR INGRESO A 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20186000884602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INSCRIPCION-SIMO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20186000884612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59978175"/>
      </p:ext>
    </p:extLst>
  </p:cSld>
  <p:clrMapOvr>
    <a:masterClrMapping/>
  </p:clrMapOvr>
  <p:timing>
    <p:tnLst>
      <p:par>
        <p:cTn id="1" dur="indefinite" restart="never" nodeType="tmRoot"/>
      </p:par>
    </p:tnLst>
  </p:timing>
</p:sld>
</file>

<file path=ppt/slides/slide85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853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085979314"/>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20186000884622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20186000884642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TERRITORIAL CENTRO ORIENTE</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06/11/2018</a:t>
                      </a:r>
                    </a:p>
                  </a:txBody>
                  <a:tcPr marL="9525" marR="9525" marT="9525" marB="0" anchor="ctr"/>
                </a:tc>
                <a:tc>
                  <a:txBody>
                    <a:bodyPr/>
                    <a:lstStyle/>
                    <a:p>
                      <a:pPr algn="ctr" fontAlgn="ctr"/>
                      <a:r>
                        <a:rPr lang="es-ES" sz="650" b="0" i="0" u="none" strike="noStrike">
                          <a:effectLst/>
                          <a:latin typeface="Arial" panose="020B0604020202020204" pitchFamily="34" charset="0"/>
                        </a:rPr>
                        <a:t>20182230620691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20186000884652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CONVOCATORIA TERRITORIAL 2018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20186000884662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436 SENA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20186000884672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20186000884682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INSCRIPCION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20186000884692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CO" sz="650" b="0" i="0" u="none" strike="noStrike">
                          <a:effectLst/>
                          <a:latin typeface="Arial" panose="020B0604020202020204" pitchFamily="34" charset="0"/>
                        </a:rPr>
                        <a:t>SOLICITUD DE INFORMACION CONVOCATORIA DEFENSA  </a:t>
                      </a:r>
                      <a:br>
                        <a:rPr lang="es-CO" sz="650" b="0" i="0" u="none" strike="noStrike">
                          <a:effectLst/>
                          <a:latin typeface="Arial" panose="020B0604020202020204" pitchFamily="34" charset="0"/>
                        </a:rPr>
                      </a:br>
                      <a:endParaRPr lang="es-CO"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02/11/2018</a:t>
                      </a:r>
                    </a:p>
                  </a:txBody>
                  <a:tcPr marL="9525" marR="9525" marT="9525" marB="0" anchor="ctr"/>
                </a:tc>
                <a:tc>
                  <a:txBody>
                    <a:bodyPr/>
                    <a:lstStyle/>
                    <a:p>
                      <a:pPr algn="ctr" fontAlgn="ctr"/>
                      <a:r>
                        <a:rPr lang="es-ES" sz="650" b="0" i="0" u="none" strike="noStrike" dirty="0">
                          <a:effectLst/>
                          <a:latin typeface="Arial" panose="020B0604020202020204" pitchFamily="34" charset="0"/>
                        </a:rPr>
                        <a:t>20182110618551</a:t>
                      </a:r>
                    </a:p>
                  </a:txBody>
                  <a:tcPr marL="9525" marR="9525" marT="9525" marB="0" anchor="ctr"/>
                </a:tc>
              </a:tr>
            </a:tbl>
          </a:graphicData>
        </a:graphic>
      </p:graphicFrame>
    </p:spTree>
    <p:extLst>
      <p:ext uri="{BB962C8B-B14F-4D97-AF65-F5344CB8AC3E}">
        <p14:creationId xmlns:p14="http://schemas.microsoft.com/office/powerpoint/2010/main" val="1069172560"/>
      </p:ext>
    </p:extLst>
  </p:cSld>
  <p:clrMapOvr>
    <a:masterClrMapping/>
  </p:clrMapOvr>
  <p:timing>
    <p:tnLst>
      <p:par>
        <p:cTn id="1" dur="indefinite" restart="never" nodeType="tmRoot"/>
      </p:par>
    </p:tnLst>
  </p:timing>
</p:sld>
</file>

<file path=ppt/slides/slide85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854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20186000884702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700" b="0" i="0" u="none" strike="noStrike">
                          <a:effectLst/>
                          <a:latin typeface="Arial" panose="020B0604020202020204" pitchFamily="34" charset="0"/>
                        </a:rPr>
                        <a:t>INFORMACION RADICADO 20181700524151</a:t>
                      </a:r>
                    </a:p>
                  </a:txBody>
                  <a:tcPr marL="9525" marR="9525" marT="9525" marB="0" anchor="ctr"/>
                </a:tc>
                <a:tc>
                  <a:txBody>
                    <a:bodyPr/>
                    <a:lstStyle/>
                    <a:p>
                      <a:pPr algn="ctr" fontAlgn="ctr"/>
                      <a:r>
                        <a:rPr lang="es-ES" sz="700" b="0" i="0" u="none" strike="noStrike">
                          <a:effectLst/>
                          <a:latin typeface="Arial" panose="020B0604020202020204" pitchFamily="34" charset="0"/>
                        </a:rPr>
                        <a:t>29/10/2018</a:t>
                      </a:r>
                    </a:p>
                  </a:txBody>
                  <a:tcPr marL="9525" marR="9525" marT="9525" marB="0" anchor="ctr"/>
                </a:tc>
                <a:tc>
                  <a:txBody>
                    <a:bodyPr/>
                    <a:lstStyle/>
                    <a:p>
                      <a:pPr algn="ctr" fontAlgn="ctr"/>
                      <a:r>
                        <a:rPr lang="es-ES" sz="700" b="0" i="0" u="none" strike="noStrike">
                          <a:effectLst/>
                          <a:latin typeface="Arial" panose="020B0604020202020204" pitchFamily="34" charset="0"/>
                        </a:rPr>
                        <a:t>20181700608041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20186000884712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700" b="0" i="0" u="none" strike="noStrike">
                          <a:effectLst/>
                          <a:latin typeface="Arial" panose="020B0604020202020204" pitchFamily="34" charset="0"/>
                        </a:rPr>
                        <a:t>COMUNICACION DE DEROGATORIA DE ACTO ADMINISTRATIVO DE NOMBRAMIENTO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20186000884722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AUTORIZACION RECOMPOSICION LISTA DE ELEGIBLES - OPEC N° 208454</a:t>
                      </a:r>
                    </a:p>
                  </a:txBody>
                  <a:tcPr marL="9525" marR="9525" marT="9525" marB="0" anchor="ctr"/>
                </a:tc>
                <a:tc>
                  <a:txBody>
                    <a:bodyPr/>
                    <a:lstStyle/>
                    <a:p>
                      <a:pPr algn="ctr" fontAlgn="ctr"/>
                      <a:r>
                        <a:rPr lang="es-ES" sz="700" b="0" i="0" u="none" strike="noStrike">
                          <a:effectLst/>
                          <a:latin typeface="Arial" panose="020B0604020202020204" pitchFamily="34" charset="0"/>
                        </a:rPr>
                        <a:t>10/01/2019</a:t>
                      </a:r>
                    </a:p>
                  </a:txBody>
                  <a:tcPr marL="9525" marR="9525" marT="9525" marB="0" anchor="ctr"/>
                </a:tc>
                <a:tc>
                  <a:txBody>
                    <a:bodyPr/>
                    <a:lstStyle/>
                    <a:p>
                      <a:pPr algn="ctr" fontAlgn="ctr"/>
                      <a:r>
                        <a:rPr lang="es-ES" sz="700" b="0" i="0" u="none" strike="noStrike">
                          <a:effectLst/>
                          <a:latin typeface="Arial" panose="020B0604020202020204" pitchFamily="34" charset="0"/>
                        </a:rPr>
                        <a:t>20191020013401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20186000884742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437 VALLE  </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20186000884752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9 -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438 a 506 SANTANDER</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20186000884762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INFORME DE ACTIVIDADES </a:t>
                      </a:r>
                    </a:p>
                  </a:txBody>
                  <a:tcPr marL="9525" marR="9525" marT="9525" marB="0" anchor="ctr"/>
                </a:tc>
                <a:tc>
                  <a:txBody>
                    <a:bodyPr/>
                    <a:lstStyle/>
                    <a:p>
                      <a:pPr algn="ctr" fontAlgn="ctr"/>
                      <a:r>
                        <a:rPr lang="es-ES" sz="700" b="0" i="0" u="none" strike="noStrike">
                          <a:effectLst/>
                          <a:latin typeface="Arial" panose="020B0604020202020204" pitchFamily="34" charset="0"/>
                        </a:rPr>
                        <a:t>25/10/2018</a:t>
                      </a:r>
                    </a:p>
                  </a:txBody>
                  <a:tcPr marL="9525" marR="9525" marT="9525" marB="0" anchor="ctr"/>
                </a:tc>
                <a:tc>
                  <a:txBody>
                    <a:bodyPr/>
                    <a:lstStyle/>
                    <a:p>
                      <a:pPr algn="ctr" fontAlgn="ctr"/>
                      <a:r>
                        <a:rPr lang="es-ES" sz="700" b="0" i="0" u="none" strike="noStrike">
                          <a:effectLst/>
                          <a:latin typeface="Arial" panose="020B0604020202020204" pitchFamily="34" charset="0"/>
                        </a:rPr>
                        <a:t>20185000602161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20186000884782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624 A 638 DEFENSA  </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02/11/2018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20182110618571</a:t>
                      </a:r>
                    </a:p>
                  </a:txBody>
                  <a:tcPr marL="9525" marR="9525" marT="9525" marB="0" anchor="ctr"/>
                </a:tc>
              </a:tr>
            </a:tbl>
          </a:graphicData>
        </a:graphic>
      </p:graphicFrame>
    </p:spTree>
    <p:extLst>
      <p:ext uri="{BB962C8B-B14F-4D97-AF65-F5344CB8AC3E}">
        <p14:creationId xmlns:p14="http://schemas.microsoft.com/office/powerpoint/2010/main" val="46555478"/>
      </p:ext>
    </p:extLst>
  </p:cSld>
  <p:clrMapOvr>
    <a:masterClrMapping/>
  </p:clrMapOvr>
  <p:timing>
    <p:tnLst>
      <p:par>
        <p:cTn id="1" dur="indefinite" restart="never" nodeType="tmRoot"/>
      </p:par>
    </p:tnLst>
  </p:timing>
</p:sld>
</file>

<file path=ppt/slides/slide85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855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60144640"/>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20186000884802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436 SENA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30/10/2018</a:t>
                      </a:r>
                    </a:p>
                  </a:txBody>
                  <a:tcPr marL="9525" marR="9525" marT="9525" marB="0" anchor="ctr"/>
                </a:tc>
                <a:tc>
                  <a:txBody>
                    <a:bodyPr/>
                    <a:lstStyle/>
                    <a:p>
                      <a:pPr algn="ctr" fontAlgn="ctr"/>
                      <a:r>
                        <a:rPr lang="es-ES" sz="650" b="0" i="0" u="none" strike="noStrike">
                          <a:effectLst/>
                          <a:latin typeface="Arial" panose="020B0604020202020204" pitchFamily="34" charset="0"/>
                        </a:rPr>
                        <a:t>20182110610321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20186000884812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20186000884842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02/11/2018</a:t>
                      </a:r>
                    </a:p>
                  </a:txBody>
                  <a:tcPr marL="9525" marR="9525" marT="9525" marB="0" anchor="ctr"/>
                </a:tc>
                <a:tc>
                  <a:txBody>
                    <a:bodyPr/>
                    <a:lstStyle/>
                    <a:p>
                      <a:pPr algn="ctr" fontAlgn="ctr"/>
                      <a:r>
                        <a:rPr lang="es-ES" sz="650" b="0" i="0" u="none" strike="noStrike">
                          <a:effectLst/>
                          <a:latin typeface="Arial" panose="020B0604020202020204" pitchFamily="34" charset="0"/>
                        </a:rPr>
                        <a:t>20182210617791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20186000884852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650" b="0" i="0" u="none" strike="noStrike">
                          <a:effectLst/>
                          <a:latin typeface="Arial" panose="020B0604020202020204" pitchFamily="34" charset="0"/>
                        </a:rPr>
                        <a:t>SOLICITUD SUSPENSION DEL CONTRATO DE PRESTACION DE SERVICIOS N. 278 DE 2018</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20186000884862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DE ADMINISTRACION DE  CARRERA ADMINISTRATIVA</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20186000884882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SOLCITUD AUTORIZACION RECOMPOSICION LSITA DE ELEGIBLES - OPEC N° 208477 - CONVOCATORIA 320 DE 2018 </a:t>
                      </a:r>
                    </a:p>
                  </a:txBody>
                  <a:tcPr marL="9525" marR="9525" marT="9525" marB="0" anchor="ctr"/>
                </a:tc>
                <a:tc>
                  <a:txBody>
                    <a:bodyPr/>
                    <a:lstStyle/>
                    <a:p>
                      <a:pPr algn="ctr" fontAlgn="ctr"/>
                      <a:r>
                        <a:rPr lang="es-ES" sz="650" b="0" i="0" u="none" strike="noStrike">
                          <a:effectLst/>
                          <a:latin typeface="Arial" panose="020B0604020202020204" pitchFamily="34" charset="0"/>
                        </a:rPr>
                        <a:t>10/01/2019</a:t>
                      </a:r>
                    </a:p>
                  </a:txBody>
                  <a:tcPr marL="9525" marR="9525" marT="9525" marB="0" anchor="ctr"/>
                </a:tc>
                <a:tc>
                  <a:txBody>
                    <a:bodyPr/>
                    <a:lstStyle/>
                    <a:p>
                      <a:pPr algn="ctr" fontAlgn="ctr"/>
                      <a:r>
                        <a:rPr lang="es-ES" sz="650" b="0" i="0" u="none" strike="noStrike">
                          <a:effectLst/>
                          <a:latin typeface="Arial" panose="020B0604020202020204" pitchFamily="34" charset="0"/>
                        </a:rPr>
                        <a:t>20191020013411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20186000884892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213300724"/>
      </p:ext>
    </p:extLst>
  </p:cSld>
  <p:clrMapOvr>
    <a:masterClrMapping/>
  </p:clrMapOvr>
  <p:timing>
    <p:tnLst>
      <p:par>
        <p:cTn id="1" dur="indefinite" restart="never" nodeType="tmRoot"/>
      </p:par>
    </p:tnLst>
  </p:timing>
</p:sld>
</file>

<file path=ppt/slides/slide85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856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422191833"/>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20186000884902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ES" sz="650" b="0" i="0" u="none" strike="noStrike">
                          <a:effectLst/>
                          <a:latin typeface="Arial" panose="020B0604020202020204" pitchFamily="34" charset="0"/>
                        </a:rPr>
                        <a:t>SOLICITUD RECUPERAR USUARIO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20186000884912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SOLICITUD AUTORIZACION RECOMPOSICION LISTA DE ELEGIBLES - OPEC N° 207687 - CONVOCATORIA 320 DE 2018 </a:t>
                      </a:r>
                    </a:p>
                  </a:txBody>
                  <a:tcPr marL="9525" marR="9525" marT="9525" marB="0" anchor="ctr"/>
                </a:tc>
                <a:tc>
                  <a:txBody>
                    <a:bodyPr/>
                    <a:lstStyle/>
                    <a:p>
                      <a:pPr algn="ctr" fontAlgn="ctr"/>
                      <a:r>
                        <a:rPr lang="es-ES" sz="650" b="0" i="0" u="none" strike="noStrike">
                          <a:effectLst/>
                          <a:latin typeface="Arial" panose="020B0604020202020204" pitchFamily="34" charset="0"/>
                        </a:rPr>
                        <a:t>10/01/2019</a:t>
                      </a:r>
                    </a:p>
                  </a:txBody>
                  <a:tcPr marL="9525" marR="9525" marT="9525" marB="0" anchor="ctr"/>
                </a:tc>
                <a:tc>
                  <a:txBody>
                    <a:bodyPr/>
                    <a:lstStyle/>
                    <a:p>
                      <a:pPr algn="ctr" fontAlgn="ctr"/>
                      <a:r>
                        <a:rPr lang="es-ES" sz="650" b="0" i="0" u="none" strike="noStrike">
                          <a:effectLst/>
                          <a:latin typeface="Arial" panose="020B0604020202020204" pitchFamily="34" charset="0"/>
                        </a:rPr>
                        <a:t>20191020013421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20186000884922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it-IT" sz="650" b="0" i="0" u="none" strike="noStrike">
                          <a:effectLst/>
                          <a:latin typeface="Arial" panose="020B0604020202020204" pitchFamily="34" charset="0"/>
                        </a:rPr>
                        <a:t>SOLICITUD CONVOCATORIA 740 A 741 DISTRITO</a:t>
                      </a:r>
                      <a:br>
                        <a:rPr lang="it-IT" sz="650" b="0" i="0" u="none" strike="noStrike">
                          <a:effectLst/>
                          <a:latin typeface="Arial" panose="020B0604020202020204" pitchFamily="34" charset="0"/>
                        </a:rPr>
                      </a:br>
                      <a:endParaRPr lang="it-IT"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20186000884962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1 - DR. FRIDOLE BALLEN</a:t>
                      </a:r>
                    </a:p>
                  </a:txBody>
                  <a:tcPr marL="9525" marR="9525" marT="9525" marB="0" anchor="ctr"/>
                </a:tc>
                <a:tc>
                  <a:txBody>
                    <a:bodyPr/>
                    <a:lstStyle/>
                    <a:p>
                      <a:pPr algn="ctr" fontAlgn="ctr"/>
                      <a:r>
                        <a:rPr lang="es-ES" sz="650" b="0" i="0" u="none" strike="noStrike">
                          <a:effectLst/>
                          <a:latin typeface="Arial" panose="020B0604020202020204" pitchFamily="34" charset="0"/>
                        </a:rPr>
                        <a:t>TRASLADO POR COMPETENCIA - DERECHO DE PETICION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20186000884972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CO" sz="650" b="0" i="0" u="none" strike="noStrike">
                          <a:effectLst/>
                          <a:latin typeface="Arial" panose="020B0604020202020204" pitchFamily="34" charset="0"/>
                        </a:rPr>
                        <a:t>SANDRA MILENA LLANOS MEDINA - CONTRALORIA DEPARTAMENTAL DEL VALLE DEL CAUCA - SOLICITUD ASIGNACIÓN USUARIO Y CONTRASEÑA</a:t>
                      </a:r>
                    </a:p>
                  </a:txBody>
                  <a:tcPr marL="9525" marR="9525" marT="9525" marB="0" anchor="ctr"/>
                </a:tc>
                <a:tc>
                  <a:txBody>
                    <a:bodyPr/>
                    <a:lstStyle/>
                    <a:p>
                      <a:pPr algn="ctr" fontAlgn="ctr"/>
                      <a:r>
                        <a:rPr lang="es-ES" sz="650" b="0" i="0" u="none" strike="noStrike">
                          <a:effectLst/>
                          <a:latin typeface="Arial" panose="020B0604020202020204" pitchFamily="34" charset="0"/>
                        </a:rPr>
                        <a:t>24/10/2018</a:t>
                      </a:r>
                    </a:p>
                  </a:txBody>
                  <a:tcPr marL="9525" marR="9525" marT="9525" marB="0" anchor="ctr"/>
                </a:tc>
                <a:tc>
                  <a:txBody>
                    <a:bodyPr/>
                    <a:lstStyle/>
                    <a:p>
                      <a:pPr algn="ctr" fontAlgn="ctr"/>
                      <a:r>
                        <a:rPr lang="es-ES" sz="650" b="0" i="0" u="none" strike="noStrike">
                          <a:effectLst/>
                          <a:latin typeface="Arial" panose="020B0604020202020204" pitchFamily="34" charset="0"/>
                        </a:rPr>
                        <a:t>20185000600591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20186000884982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7 -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NULIDAD Y RESTABLECIMIENTO DEL DERECHO </a:t>
                      </a:r>
                      <a:br>
                        <a:rPr lang="es-CO" sz="650" b="0" i="0" u="none" strike="noStrike">
                          <a:effectLst/>
                          <a:latin typeface="Arial" panose="020B0604020202020204" pitchFamily="34" charset="0"/>
                        </a:rPr>
                      </a:br>
                      <a:r>
                        <a:rPr lang="es-CO" sz="650" b="0" i="0" u="none" strike="noStrike">
                          <a:effectLst/>
                          <a:latin typeface="Arial" panose="020B0604020202020204" pitchFamily="34" charset="0"/>
                        </a:rPr>
                        <a:t>EXPEDIENTE N. 201800411</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20186000885022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DESPACHO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507 a 591 de 2017  CUNDINAMARCA</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2119120452"/>
      </p:ext>
    </p:extLst>
  </p:cSld>
  <p:clrMapOvr>
    <a:masterClrMapping/>
  </p:clrMapOvr>
  <p:timing>
    <p:tnLst>
      <p:par>
        <p:cTn id="1" dur="indefinite" restart="never" nodeType="tmRoot"/>
      </p:par>
    </p:tnLst>
  </p:timing>
</p:sld>
</file>

<file path=ppt/slides/slide85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857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20186000885042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507 a 591 de 2017  CUNDINAMARCA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20186000885062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7 - DRA. CARDOSO</a:t>
                      </a:r>
                    </a:p>
                  </a:txBody>
                  <a:tcPr marL="9525" marR="9525" marT="9525" marB="0" anchor="ctr"/>
                </a:tc>
                <a:tc>
                  <a:txBody>
                    <a:bodyPr/>
                    <a:lstStyle/>
                    <a:p>
                      <a:pPr algn="ctr" fontAlgn="ctr"/>
                      <a:r>
                        <a:rPr lang="es-CO" sz="700" b="0" i="0" u="none" strike="noStrike">
                          <a:effectLst/>
                          <a:latin typeface="Arial" panose="020B0604020202020204" pitchFamily="34" charset="0"/>
                        </a:rPr>
                        <a:t>PRORROGA RESPUESTA DEL REQUERIMIENTO  ACTUALIZACIÓN DEL REGISTRO PÚBLICO DE CARRERA ADMINISTRATIVA.</a:t>
                      </a:r>
                    </a:p>
                  </a:txBody>
                  <a:tcPr marL="9525" marR="9525" marT="9525" marB="0" anchor="ctr"/>
                </a:tc>
                <a:tc>
                  <a:txBody>
                    <a:bodyPr/>
                    <a:lstStyle/>
                    <a:p>
                      <a:pPr algn="ctr" fontAlgn="ctr"/>
                      <a:r>
                        <a:rPr lang="es-ES" sz="700" b="0" i="0" u="none" strike="noStrike">
                          <a:effectLst/>
                          <a:latin typeface="Arial" panose="020B0604020202020204" pitchFamily="34" charset="0"/>
                        </a:rPr>
                        <a:t>24/10/2018</a:t>
                      </a:r>
                    </a:p>
                  </a:txBody>
                  <a:tcPr marL="9525" marR="9525" marT="9525" marB="0" anchor="ctr"/>
                </a:tc>
                <a:tc>
                  <a:txBody>
                    <a:bodyPr/>
                    <a:lstStyle/>
                    <a:p>
                      <a:pPr algn="ctr" fontAlgn="ctr"/>
                      <a:r>
                        <a:rPr lang="es-ES" sz="700" b="0" i="0" u="none" strike="noStrike">
                          <a:effectLst/>
                          <a:latin typeface="Arial" panose="020B0604020202020204" pitchFamily="34" charset="0"/>
                        </a:rPr>
                        <a:t>20181700600881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20186000885082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TRASLADO POR COMPETENCIA - MINEDUCACION</a:t>
                      </a:r>
                    </a:p>
                  </a:txBody>
                  <a:tcPr marL="9525" marR="9525" marT="9525" marB="0" anchor="ctr"/>
                </a:tc>
                <a:tc>
                  <a:txBody>
                    <a:bodyPr/>
                    <a:lstStyle/>
                    <a:p>
                      <a:pPr algn="ctr" fontAlgn="ctr"/>
                      <a:r>
                        <a:rPr lang="es-ES" sz="700" b="0" i="0" u="none" strike="noStrike">
                          <a:effectLst/>
                          <a:latin typeface="Arial" panose="020B0604020202020204" pitchFamily="34" charset="0"/>
                        </a:rPr>
                        <a:t>27/10/2018</a:t>
                      </a:r>
                    </a:p>
                  </a:txBody>
                  <a:tcPr marL="9525" marR="9525" marT="9525" marB="0" anchor="ctr"/>
                </a:tc>
                <a:tc>
                  <a:txBody>
                    <a:bodyPr/>
                    <a:lstStyle/>
                    <a:p>
                      <a:pPr algn="ctr" fontAlgn="ctr"/>
                      <a:r>
                        <a:rPr lang="es-ES" sz="700" b="0" i="0" u="none" strike="noStrike">
                          <a:effectLst/>
                          <a:latin typeface="Arial" panose="020B0604020202020204" pitchFamily="34" charset="0"/>
                        </a:rPr>
                        <a:t>20184000606951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20186000885092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20186000885122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DRA. CARDOSO</a:t>
                      </a:r>
                    </a:p>
                  </a:txBody>
                  <a:tcPr marL="9525" marR="9525" marT="9525" marB="0" anchor="ctr"/>
                </a:tc>
                <a:tc>
                  <a:txBody>
                    <a:bodyPr/>
                    <a:lstStyle/>
                    <a:p>
                      <a:pPr algn="ctr" fontAlgn="ctr"/>
                      <a:r>
                        <a:rPr lang="es-CO" sz="700" b="0" i="0" u="none" strike="noStrike">
                          <a:effectLst/>
                          <a:latin typeface="Arial" panose="020B0604020202020204" pitchFamily="34" charset="0"/>
                        </a:rPr>
                        <a:t>TRASLADO POR COMPETENCIA EL OFICIO RADICADO N. 1-2018-23117 DEL 5 DE OCTUBRE DE 2018 - DPC-1844-18</a:t>
                      </a:r>
                    </a:p>
                  </a:txBody>
                  <a:tcPr marL="9525" marR="9525" marT="9525" marB="0" anchor="ctr"/>
                </a:tc>
                <a:tc>
                  <a:txBody>
                    <a:bodyPr/>
                    <a:lstStyle/>
                    <a:p>
                      <a:pPr algn="ctr" fontAlgn="ctr"/>
                      <a:r>
                        <a:rPr lang="es-ES" sz="700" b="0" i="0" u="none" strike="noStrike">
                          <a:effectLst/>
                          <a:latin typeface="Arial" panose="020B0604020202020204" pitchFamily="34" charset="0"/>
                        </a:rPr>
                        <a:t>19/11/2018</a:t>
                      </a:r>
                    </a:p>
                  </a:txBody>
                  <a:tcPr marL="9525" marR="9525" marT="9525" marB="0" anchor="ctr"/>
                </a:tc>
                <a:tc>
                  <a:txBody>
                    <a:bodyPr/>
                    <a:lstStyle/>
                    <a:p>
                      <a:pPr algn="ctr" fontAlgn="ctr"/>
                      <a:r>
                        <a:rPr lang="es-ES" sz="700" b="0" i="0" u="none" strike="noStrike">
                          <a:effectLst/>
                          <a:latin typeface="Arial" panose="020B0604020202020204" pitchFamily="34" charset="0"/>
                        </a:rPr>
                        <a:t>20181700643011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20186000885142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DESPACHO DRA. CARDOSO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ANOTACIÓN EN EL REGISTRO PÚBLICO DE ANTONIO JOSÉ MUÑOZ PULGARÍN</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20186000885152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 CONVOCATORIA 428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4179238850"/>
      </p:ext>
    </p:extLst>
  </p:cSld>
  <p:clrMapOvr>
    <a:masterClrMapping/>
  </p:clrMapOvr>
  <p:timing>
    <p:tnLst>
      <p:par>
        <p:cTn id="1" dur="indefinite" restart="never" nodeType="tmRoot"/>
      </p:par>
    </p:tnLst>
  </p:timing>
</p:sld>
</file>

<file path=ppt/slides/slide85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858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826728014"/>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20186000885172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TERRITORIAL CENTRO ORIENTE</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20186000885192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OFI18-00135549 / IDM: SOLICITA COLABORACION CON CONCURSO DE MERITOS MDN-CNSC FERNANDO MACÍAS MONTOYA</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20186000885262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9 -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TERRITORIAL CENTRO ORIENTE</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23/10/2018</a:t>
                      </a:r>
                    </a:p>
                  </a:txBody>
                  <a:tcPr marL="9525" marR="9525" marT="9525" marB="0" anchor="ctr"/>
                </a:tc>
                <a:tc>
                  <a:txBody>
                    <a:bodyPr/>
                    <a:lstStyle/>
                    <a:p>
                      <a:pPr algn="ctr" fontAlgn="ctr"/>
                      <a:r>
                        <a:rPr lang="es-ES" sz="650" b="0" i="0" u="none" strike="noStrike">
                          <a:effectLst/>
                          <a:latin typeface="Arial" panose="020B0604020202020204" pitchFamily="34" charset="0"/>
                        </a:rPr>
                        <a:t>20182230597511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20186000885272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RESPUESTA RADICADO N° 20183010534851 DEL 25 DE SEPTIEMBRE DE 2018</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20186000885292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CO" sz="650" b="0" i="0" u="none" strike="noStrike">
                          <a:effectLst/>
                          <a:latin typeface="Arial" panose="020B0604020202020204" pitchFamily="34" charset="0"/>
                        </a:rPr>
                        <a:t>DERECHO DE PETICION SOBRE EXTRALIMITACION DE FUNCIONES DEL SECRETARIO DE MOVILIDAD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20186000885322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20186000885332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RECURSO DE APELACION - PAOLA MENDOZA SANCHEZ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95610910"/>
      </p:ext>
    </p:extLst>
  </p:cSld>
  <p:clrMapOvr>
    <a:masterClrMapping/>
  </p:clrMapOvr>
  <p:timing>
    <p:tnLst>
      <p:par>
        <p:cTn id="1" dur="indefinite" restart="never" nodeType="tmRoot"/>
      </p:par>
    </p:tnLst>
  </p:timing>
</p:sld>
</file>

<file path=ppt/slides/slide85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859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949860597"/>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20186000885342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it-IT" sz="650" b="0" i="0" u="none" strike="noStrike">
                          <a:effectLst/>
                          <a:latin typeface="Arial" panose="020B0604020202020204" pitchFamily="34" charset="0"/>
                        </a:rPr>
                        <a:t>GRUPO CONVOCATORIA 3 - DR. FRIDOLE BALLEN</a:t>
                      </a:r>
                    </a:p>
                  </a:txBody>
                  <a:tcPr marL="9525" marR="9525" marT="9525" marB="0" anchor="ctr"/>
                </a:tc>
                <a:tc>
                  <a:txBody>
                    <a:bodyPr/>
                    <a:lstStyle/>
                    <a:p>
                      <a:pPr algn="ctr" fontAlgn="ctr"/>
                      <a:r>
                        <a:rPr lang="es-CO" sz="650" b="0" i="0" u="none" strike="noStrike">
                          <a:effectLst/>
                          <a:latin typeface="Arial" panose="020B0604020202020204" pitchFamily="34" charset="0"/>
                        </a:rPr>
                        <a:t>NULIDAD Y RESTABLECIMIENTO DEL DERECHO </a:t>
                      </a:r>
                      <a:br>
                        <a:rPr lang="es-CO" sz="650" b="0" i="0" u="none" strike="noStrike">
                          <a:effectLst/>
                          <a:latin typeface="Arial" panose="020B0604020202020204" pitchFamily="34" charset="0"/>
                        </a:rPr>
                      </a:br>
                      <a:r>
                        <a:rPr lang="es-CO" sz="650" b="0" i="0" u="none" strike="noStrike">
                          <a:effectLst/>
                          <a:latin typeface="Arial" panose="020B0604020202020204" pitchFamily="34" charset="0"/>
                        </a:rPr>
                        <a:t>EXPEDIENTE N. 201800275</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20186000885352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20186000885392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650" b="0" i="0" u="none" strike="noStrike">
                          <a:effectLst/>
                          <a:latin typeface="Arial" panose="020B0604020202020204" pitchFamily="34" charset="0"/>
                        </a:rPr>
                        <a:t>RECURSO DE APELACION - ELIZABETH DE LAS MERCEDES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20186000885412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pt-BR" sz="650" b="0" i="0" u="none" strike="noStrike">
                          <a:effectLst/>
                          <a:latin typeface="Arial" panose="020B0604020202020204" pitchFamily="34" charset="0"/>
                        </a:rPr>
                        <a:t>RECURSO DE APELACION - PEDRO GIOVANNI MARTINEZ PALACIOS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20186000885482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20186000885492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20186000885502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CAMBIO CORREO ELECTRONICO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698997656"/>
      </p:ext>
    </p:extLst>
  </p:cSld>
  <p:clrMapOvr>
    <a:masterClrMapping/>
  </p:clrMapOvr>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13619874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201810180006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201810180012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201810180013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201810180014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201810180015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Publico de Carrera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201810180021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86</a:t>
            </a:fld>
            <a:endParaRPr lang="es-CO"/>
          </a:p>
        </p:txBody>
      </p:sp>
    </p:spTree>
    <p:extLst>
      <p:ext uri="{BB962C8B-B14F-4D97-AF65-F5344CB8AC3E}">
        <p14:creationId xmlns:p14="http://schemas.microsoft.com/office/powerpoint/2010/main" val="2947820143"/>
      </p:ext>
    </p:extLst>
  </p:cSld>
  <p:clrMapOvr>
    <a:masterClrMapping/>
  </p:clrMapOvr>
  <p:timing>
    <p:tnLst>
      <p:par>
        <p:cTn id="1" dur="indefinite" restart="never" nodeType="tmRoot"/>
      </p:par>
    </p:tnLst>
  </p:timing>
</p:sld>
</file>

<file path=ppt/slides/slide86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860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704536943"/>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20186000885592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it-IT" sz="650" b="0" i="0" u="none" strike="noStrike">
                          <a:effectLst/>
                          <a:latin typeface="Arial" panose="020B0604020202020204" pitchFamily="34" charset="0"/>
                        </a:rPr>
                        <a:t>SOLICITUD CONVOCATORIA 740 A 741 DISTRITO</a:t>
                      </a:r>
                      <a:br>
                        <a:rPr lang="it-IT" sz="650" b="0" i="0" u="none" strike="noStrike">
                          <a:effectLst/>
                          <a:latin typeface="Arial" panose="020B0604020202020204" pitchFamily="34" charset="0"/>
                        </a:rPr>
                      </a:br>
                      <a:endParaRPr lang="it-IT"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20186000885602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20186000885612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20186000885622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TERRITORIAL CENTRO ORIENTE</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07/11/2018</a:t>
                      </a:r>
                    </a:p>
                  </a:txBody>
                  <a:tcPr marL="9525" marR="9525" marT="9525" marB="0" anchor="ctr"/>
                </a:tc>
                <a:tc>
                  <a:txBody>
                    <a:bodyPr/>
                    <a:lstStyle/>
                    <a:p>
                      <a:pPr algn="ctr" fontAlgn="ctr"/>
                      <a:r>
                        <a:rPr lang="es-ES" sz="650" b="0" i="0" u="none" strike="noStrike">
                          <a:effectLst/>
                          <a:latin typeface="Arial" panose="020B0604020202020204" pitchFamily="34" charset="0"/>
                        </a:rPr>
                        <a:t>20182230623481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20186000885632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CO" sz="650" b="0" i="0" u="none" strike="noStrike">
                          <a:effectLst/>
                          <a:latin typeface="Arial" panose="020B0604020202020204" pitchFamily="34" charset="0"/>
                        </a:rPr>
                        <a:t>REUBICACION LABORAL - ALCIBIADES CARRERO CARVAJAL  </a:t>
                      </a:r>
                    </a:p>
                  </a:txBody>
                  <a:tcPr marL="9525" marR="9525" marT="9525" marB="0" anchor="ctr"/>
                </a:tc>
                <a:tc>
                  <a:txBody>
                    <a:bodyPr/>
                    <a:lstStyle/>
                    <a:p>
                      <a:pPr algn="ctr" fontAlgn="ctr"/>
                      <a:r>
                        <a:rPr lang="es-ES" sz="650" b="0" i="0" u="none" strike="noStrike">
                          <a:effectLst/>
                          <a:latin typeface="Arial" panose="020B0604020202020204" pitchFamily="34" charset="0"/>
                        </a:rPr>
                        <a:t>07/12/2018</a:t>
                      </a:r>
                    </a:p>
                  </a:txBody>
                  <a:tcPr marL="9525" marR="9525" marT="9525" marB="0" anchor="ctr"/>
                </a:tc>
                <a:tc>
                  <a:txBody>
                    <a:bodyPr/>
                    <a:lstStyle/>
                    <a:p>
                      <a:pPr algn="ctr" fontAlgn="ctr"/>
                      <a:r>
                        <a:rPr lang="es-ES" sz="650" b="0" i="0" u="none" strike="noStrike">
                          <a:effectLst/>
                          <a:latin typeface="Arial" panose="020B0604020202020204" pitchFamily="34" charset="0"/>
                        </a:rPr>
                        <a:t>20181020667241</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20186000885642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it-IT" sz="650" b="0" i="0" u="none" strike="noStrike">
                          <a:effectLst/>
                          <a:latin typeface="Arial" panose="020B0604020202020204" pitchFamily="34" charset="0"/>
                        </a:rPr>
                        <a:t>SOLICITUD CONVOCATORIA 431-2016 DISTRITO CAPITAL </a:t>
                      </a:r>
                      <a:br>
                        <a:rPr lang="it-IT" sz="650" b="0" i="0" u="none" strike="noStrike">
                          <a:effectLst/>
                          <a:latin typeface="Arial" panose="020B0604020202020204" pitchFamily="34" charset="0"/>
                        </a:rPr>
                      </a:br>
                      <a:endParaRPr lang="it-IT"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20186000885692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pt-BR" sz="65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626248727"/>
      </p:ext>
    </p:extLst>
  </p:cSld>
  <p:clrMapOvr>
    <a:masterClrMapping/>
  </p:clrMapOvr>
  <p:timing>
    <p:tnLst>
      <p:par>
        <p:cTn id="1" dur="indefinite" restart="never" nodeType="tmRoot"/>
      </p:par>
    </p:tnLst>
  </p:timing>
</p:sld>
</file>

<file path=ppt/slides/slide86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861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20186000885732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pt-BR" sz="700" b="0" i="0" u="none" strike="noStrike">
                          <a:effectLst/>
                          <a:latin typeface="Arial" panose="020B0604020202020204" pitchFamily="34" charset="0"/>
                        </a:rPr>
                        <a:t>GRUPO CONVOCATORIA 8 - DRA. CARDOSO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REVISION DE CUMPLIMIENTO DE REQUISITOS MINIMOS OPEC 48438</a:t>
                      </a:r>
                    </a:p>
                  </a:txBody>
                  <a:tcPr marL="9525" marR="9525" marT="9525" marB="0" anchor="ctr"/>
                </a:tc>
                <a:tc>
                  <a:txBody>
                    <a:bodyPr/>
                    <a:lstStyle/>
                    <a:p>
                      <a:pPr algn="ctr" fontAlgn="ctr"/>
                      <a:r>
                        <a:rPr lang="es-ES" sz="700" b="0" i="0" u="none" strike="noStrike">
                          <a:effectLst/>
                          <a:latin typeface="Arial" panose="020B0604020202020204" pitchFamily="34" charset="0"/>
                        </a:rPr>
                        <a:t>31/10/2018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20182210612881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20186000885772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507 a 591 de 2017  CUNDINAMARCA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29/10/2018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20182210609401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20186000885792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507 a 591 de 2017  CUNDINAMARCA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07/11/2018</a:t>
                      </a:r>
                    </a:p>
                  </a:txBody>
                  <a:tcPr marL="9525" marR="9525" marT="9525" marB="0" anchor="ctr"/>
                </a:tc>
                <a:tc>
                  <a:txBody>
                    <a:bodyPr/>
                    <a:lstStyle/>
                    <a:p>
                      <a:pPr algn="ctr" fontAlgn="ctr"/>
                      <a:r>
                        <a:rPr lang="es-ES" sz="700" b="0" i="0" u="none" strike="noStrike">
                          <a:effectLst/>
                          <a:latin typeface="Arial" panose="020B0604020202020204" pitchFamily="34" charset="0"/>
                        </a:rPr>
                        <a:t>20182210622221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20186000885802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507 a 591 de 2017  CUNDINAMARCA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20186000885842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507 a 591 de 2017  CUNDINAMARCA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26/10/2018</a:t>
                      </a:r>
                    </a:p>
                  </a:txBody>
                  <a:tcPr marL="9525" marR="9525" marT="9525" marB="0" anchor="ctr"/>
                </a:tc>
                <a:tc>
                  <a:txBody>
                    <a:bodyPr/>
                    <a:lstStyle/>
                    <a:p>
                      <a:pPr algn="ctr" fontAlgn="ctr"/>
                      <a:r>
                        <a:rPr lang="es-ES" sz="700" b="0" i="0" u="none" strike="noStrike">
                          <a:effectLst/>
                          <a:latin typeface="Arial" panose="020B0604020202020204" pitchFamily="34" charset="0"/>
                        </a:rPr>
                        <a:t>20182210604601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20186000885852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507 a 591 de 2017  CUNDINAMARCA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20186000885872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700" b="0" i="0" u="none" strike="noStrike">
                          <a:effectLst/>
                          <a:latin typeface="Arial" panose="020B0604020202020204" pitchFamily="34" charset="0"/>
                        </a:rPr>
                        <a:t>SOLICITUD DE INFORMACION CONVOCATORIA  507 a 591 de 2017  CUNDINAMARCA</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24/10/2018</a:t>
                      </a:r>
                    </a:p>
                  </a:txBody>
                  <a:tcPr marL="9525" marR="9525" marT="9525" marB="0" anchor="ctr"/>
                </a:tc>
                <a:tc>
                  <a:txBody>
                    <a:bodyPr/>
                    <a:lstStyle/>
                    <a:p>
                      <a:pPr algn="ctr" fontAlgn="ctr"/>
                      <a:r>
                        <a:rPr lang="es-ES" sz="700" b="0" i="0" u="none" strike="noStrike" dirty="0">
                          <a:effectLst/>
                          <a:latin typeface="Arial" panose="020B0604020202020204" pitchFamily="34" charset="0"/>
                        </a:rPr>
                        <a:t>20182210600921</a:t>
                      </a:r>
                    </a:p>
                  </a:txBody>
                  <a:tcPr marL="9525" marR="9525" marT="9525" marB="0" anchor="ctr"/>
                </a:tc>
              </a:tr>
            </a:tbl>
          </a:graphicData>
        </a:graphic>
      </p:graphicFrame>
    </p:spTree>
    <p:extLst>
      <p:ext uri="{BB962C8B-B14F-4D97-AF65-F5344CB8AC3E}">
        <p14:creationId xmlns:p14="http://schemas.microsoft.com/office/powerpoint/2010/main" val="27910398"/>
      </p:ext>
    </p:extLst>
  </p:cSld>
  <p:clrMapOvr>
    <a:masterClrMapping/>
  </p:clrMapOvr>
  <p:timing>
    <p:tnLst>
      <p:par>
        <p:cTn id="1" dur="indefinite" restart="never" nodeType="tmRoot"/>
      </p:par>
    </p:tnLst>
  </p:timing>
</p:sld>
</file>

<file path=ppt/slides/slide86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862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274170861"/>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650" b="0" i="0" u="none" strike="noStrike" dirty="0">
                          <a:effectLst/>
                          <a:latin typeface="Arial" panose="020B0604020202020204" pitchFamily="34" charset="0"/>
                        </a:rPr>
                        <a:t>20186000885892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20186000885932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CO" sz="650" b="0" i="0" u="none" strike="noStrike">
                          <a:effectLst/>
                          <a:latin typeface="Arial" panose="020B0604020202020204" pitchFamily="34" charset="0"/>
                        </a:rPr>
                        <a:t>REQUERIMIENTO SOLICITUD DE PRUEBAS </a:t>
                      </a:r>
                      <a:br>
                        <a:rPr lang="es-CO" sz="650" b="0" i="0" u="none" strike="noStrike">
                          <a:effectLst/>
                          <a:latin typeface="Arial" panose="020B0604020202020204" pitchFamily="34" charset="0"/>
                        </a:rPr>
                      </a:br>
                      <a:r>
                        <a:rPr lang="es-CO" sz="650" b="0" i="0" u="none" strike="noStrike">
                          <a:effectLst/>
                          <a:latin typeface="Arial" panose="020B0604020202020204" pitchFamily="34" charset="0"/>
                        </a:rPr>
                        <a:t>EXPEDIENTE N. 201400150</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20186000885942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SUSPENSION DEL CONTRATO N° 199 DE AGOSTO DE 2018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20186000885972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JURIDICA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SE RESPONDE EN TERMINO POR CORREO ELETRONICO</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20186000885992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DIRECCION VIGILANCIA DE CARRERA</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438 a 506 SANTANDER</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20186000886012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CO" sz="65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650" b="0" i="0" u="none" strike="noStrike">
                          <a:effectLst/>
                          <a:latin typeface="Arial" panose="020B0604020202020204" pitchFamily="34" charset="0"/>
                        </a:rPr>
                        <a:t>SOLICITUD DE INFORMACION CONVOCATORIA 437 VALLE  </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650" b="0" i="0" u="none" strike="noStrike">
                          <a:effectLst/>
                          <a:latin typeface="Arial" panose="020B0604020202020204" pitchFamily="34" charset="0"/>
                        </a:rPr>
                        <a:t>20186000886082</a:t>
                      </a:r>
                    </a:p>
                  </a:txBody>
                  <a:tcPr marL="9525" marR="9525" marT="9525" marB="0" anchor="ctr"/>
                </a:tc>
                <a:tc>
                  <a:txBody>
                    <a:bodyPr/>
                    <a:lstStyle/>
                    <a:p>
                      <a:pPr algn="ctr" fontAlgn="ctr"/>
                      <a:r>
                        <a:rPr lang="es-ES" sz="650" b="0" i="0" u="none" strike="noStrike">
                          <a:effectLst/>
                          <a:latin typeface="Arial" panose="020B0604020202020204" pitchFamily="34" charset="0"/>
                        </a:rPr>
                        <a:t>22/10/2018</a:t>
                      </a:r>
                    </a:p>
                  </a:txBody>
                  <a:tcPr marL="9525" marR="9525" marT="9525" marB="0" anchor="ctr"/>
                </a:tc>
                <a:tc>
                  <a:txBody>
                    <a:bodyPr/>
                    <a:lstStyle/>
                    <a:p>
                      <a:pPr algn="ctr" fontAlgn="ctr"/>
                      <a:r>
                        <a:rPr lang="es-CO" sz="65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650" b="0" i="0" u="none" strike="noStrike">
                          <a:effectLst/>
                          <a:latin typeface="Arial" panose="020B0604020202020204" pitchFamily="34" charset="0"/>
                        </a:rPr>
                        <a:t>15</a:t>
                      </a:r>
                    </a:p>
                  </a:txBody>
                  <a:tcPr marL="9525" marR="9525" marT="9525" marB="0" anchor="ctr"/>
                </a:tc>
                <a:tc>
                  <a:txBody>
                    <a:bodyPr/>
                    <a:lstStyle/>
                    <a:p>
                      <a:pPr algn="ctr" fontAlgn="ctr"/>
                      <a:r>
                        <a:rPr lang="es-ES" sz="650" b="0" i="0" u="none" strike="noStrike">
                          <a:effectLst/>
                          <a:latin typeface="Arial" panose="020B0604020202020204" pitchFamily="34" charset="0"/>
                        </a:rPr>
                        <a:t>OFICINA DE INFORMÁTICA</a:t>
                      </a:r>
                    </a:p>
                  </a:txBody>
                  <a:tcPr marL="9525" marR="9525" marT="9525" marB="0" anchor="ctr"/>
                </a:tc>
                <a:tc>
                  <a:txBody>
                    <a:bodyPr/>
                    <a:lstStyle/>
                    <a:p>
                      <a:pPr algn="ctr" fontAlgn="ctr"/>
                      <a:r>
                        <a:rPr lang="es-ES" sz="650" b="0" i="0" u="none" strike="noStrike">
                          <a:effectLst/>
                          <a:latin typeface="Arial" panose="020B0604020202020204" pitchFamily="34" charset="0"/>
                        </a:rPr>
                        <a:t>ERROR INGRESO A SIMO</a:t>
                      </a:r>
                      <a:br>
                        <a:rPr lang="es-ES" sz="650" b="0" i="0" u="none" strike="noStrike">
                          <a:effectLst/>
                          <a:latin typeface="Arial" panose="020B0604020202020204" pitchFamily="34" charset="0"/>
                        </a:rPr>
                      </a:br>
                      <a:endParaRPr lang="es-ES" sz="650" b="0" i="0" u="none" strike="noStrike">
                        <a:effectLst/>
                        <a:latin typeface="Arial" panose="020B0604020202020204" pitchFamily="34" charset="0"/>
                      </a:endParaRPr>
                    </a:p>
                  </a:txBody>
                  <a:tcPr marL="9525" marR="9525" marT="9525" marB="0" anchor="ctr"/>
                </a:tc>
                <a:tc>
                  <a:txBody>
                    <a:bodyPr/>
                    <a:lstStyle/>
                    <a:p>
                      <a:pPr algn="ctr" fontAlgn="ctr"/>
                      <a:r>
                        <a:rPr lang="es-ES" sz="650" b="0" i="0" u="none" strike="noStrike">
                          <a:effectLst/>
                          <a:latin typeface="Arial" panose="020B0604020202020204" pitchFamily="34" charset="0"/>
                        </a:rPr>
                        <a:t> </a:t>
                      </a:r>
                    </a:p>
                  </a:txBody>
                  <a:tcPr marL="9525" marR="9525" marT="9525" marB="0" anchor="ctr"/>
                </a:tc>
                <a:tc>
                  <a:txBody>
                    <a:bodyPr/>
                    <a:lstStyle/>
                    <a:p>
                      <a:pPr algn="ctr" fontAlgn="ctr"/>
                      <a:r>
                        <a:rPr lang="es-ES" sz="65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3912480436"/>
      </p:ext>
    </p:extLst>
  </p:cSld>
  <p:clrMapOvr>
    <a:masterClrMapping/>
  </p:clrMapOvr>
  <p:timing>
    <p:tnLst>
      <p:par>
        <p:cTn id="1" dur="indefinite" restart="never" nodeType="tmRoot"/>
      </p:par>
    </p:tnLst>
  </p:timing>
</p:sld>
</file>

<file path=ppt/slides/slide86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863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4821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ES" sz="700" b="0" i="0" u="none" strike="noStrike" dirty="0">
                          <a:effectLst/>
                          <a:latin typeface="Arial" panose="020B0604020202020204" pitchFamily="34" charset="0"/>
                        </a:rPr>
                        <a:t>20186000886092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ES" sz="700" b="0" i="0" u="none" strike="noStrike">
                          <a:effectLst/>
                          <a:latin typeface="Arial" panose="020B0604020202020204" pitchFamily="34" charset="0"/>
                        </a:rPr>
                        <a:t>ESTADO  76 22-10-2018</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20186000886102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10 - DR. ORTEGA</a:t>
                      </a:r>
                    </a:p>
                  </a:txBody>
                  <a:tcPr marL="9525" marR="9525" marT="9525" marB="0" anchor="ctr"/>
                </a:tc>
                <a:tc>
                  <a:txBody>
                    <a:bodyPr/>
                    <a:lstStyle/>
                    <a:p>
                      <a:pPr algn="ctr" fontAlgn="ctr"/>
                      <a:r>
                        <a:rPr lang="es-ES" sz="700" b="0" i="0" u="none" strike="noStrike">
                          <a:effectLst/>
                          <a:latin typeface="Arial" panose="020B0604020202020204" pitchFamily="34" charset="0"/>
                        </a:rPr>
                        <a:t>ERROR INGRESO A SIMO</a:t>
                      </a:r>
                      <a:br>
                        <a:rPr lang="es-ES" sz="700" b="0" i="0" u="none" strike="noStrike">
                          <a:effectLst/>
                          <a:latin typeface="Arial" panose="020B0604020202020204" pitchFamily="34" charset="0"/>
                        </a:rPr>
                      </a:br>
                      <a:endParaRPr lang="es-ES"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20186000886112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PROVISION DE EMPLEO</a:t>
                      </a:r>
                    </a:p>
                  </a:txBody>
                  <a:tcPr marL="9525" marR="9525" marT="9525" marB="0" anchor="ctr"/>
                </a:tc>
                <a:tc>
                  <a:txBody>
                    <a:bodyPr/>
                    <a:lstStyle/>
                    <a:p>
                      <a:pPr algn="ctr" fontAlgn="ctr"/>
                      <a:r>
                        <a:rPr lang="es-ES" sz="700" b="0" i="0" u="none" strike="noStrike">
                          <a:effectLst/>
                          <a:latin typeface="Arial" panose="020B0604020202020204" pitchFamily="34" charset="0"/>
                        </a:rPr>
                        <a:t>NOTIFICACION - CONVOCATORIA 507 A 591 </a:t>
                      </a:r>
                    </a:p>
                  </a:txBody>
                  <a:tcPr marL="9525" marR="9525" marT="9525" marB="0" anchor="ctr"/>
                </a:tc>
                <a:tc>
                  <a:txBody>
                    <a:bodyPr/>
                    <a:lstStyle/>
                    <a:p>
                      <a:pPr algn="ctr" fontAlgn="ctr"/>
                      <a:r>
                        <a:rPr lang="es-ES" sz="700" b="0" i="0" u="none" strike="noStrike">
                          <a:effectLst/>
                          <a:latin typeface="Arial" panose="020B0604020202020204" pitchFamily="34" charset="0"/>
                        </a:rPr>
                        <a:t>13/11/2018</a:t>
                      </a:r>
                    </a:p>
                  </a:txBody>
                  <a:tcPr marL="9525" marR="9525" marT="9525" marB="0" anchor="ctr"/>
                </a:tc>
                <a:tc>
                  <a:txBody>
                    <a:bodyPr/>
                    <a:lstStyle/>
                    <a:p>
                      <a:pPr algn="ctr" fontAlgn="ctr"/>
                      <a:r>
                        <a:rPr lang="es-ES" sz="700" b="0" i="0" u="none" strike="noStrike">
                          <a:effectLst/>
                          <a:latin typeface="Arial" panose="020B0604020202020204" pitchFamily="34" charset="0"/>
                        </a:rPr>
                        <a:t>20182210622001</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20186000886132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CO" sz="700" b="0" i="0" u="none" strike="noStrike">
                          <a:effectLst/>
                          <a:latin typeface="Arial" panose="020B0604020202020204" pitchFamily="34" charset="0"/>
                        </a:rPr>
                        <a:t>GRUPO DE ATENCIÓN AL CIUDADANO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INFORMACION CONVOCATORIA 428-2016 PQR 201809240042</a:t>
                      </a:r>
                      <a:br>
                        <a:rPr lang="es-CO" sz="700" b="0" i="0" u="none" strike="noStrike">
                          <a:effectLst/>
                          <a:latin typeface="Arial" panose="020B0604020202020204" pitchFamily="34" charset="0"/>
                        </a:rPr>
                      </a:br>
                      <a:endParaRPr lang="es-CO" sz="700" b="0" i="0" u="none" strike="noStrike">
                        <a:effectLst/>
                        <a:latin typeface="Arial" panose="020B0604020202020204" pitchFamily="34" charset="0"/>
                      </a:endParaRP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20186000886162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DE REGISTRO PUBLICO</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AUTORIZACIÓN DE RECOMPOSICIÓN DE LISTAS</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a:effectLst/>
                          <a:latin typeface="Arial" panose="020B0604020202020204" pitchFamily="34" charset="0"/>
                        </a:rPr>
                        <a:t>20186000886202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es-ES" sz="700" b="0" i="0" u="none" strike="noStrike">
                          <a:effectLst/>
                          <a:latin typeface="Arial" panose="020B0604020202020204" pitchFamily="34" charset="0"/>
                        </a:rPr>
                        <a:t>GRUPO CONVOCATORIA 5 - DR. ORTEGA</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AUTORIZACIÓN DE RECOMPOSICIÓN DE LISTAS</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r>
              <a:tr h="642680">
                <a:tc>
                  <a:txBody>
                    <a:bodyPr/>
                    <a:lstStyle/>
                    <a:p>
                      <a:pPr algn="ctr" fontAlgn="ctr"/>
                      <a:r>
                        <a:rPr lang="es-ES" sz="700" b="0" i="0" u="none" strike="noStrike" dirty="0">
                          <a:effectLst/>
                          <a:latin typeface="Arial" panose="020B0604020202020204" pitchFamily="34" charset="0"/>
                        </a:rPr>
                        <a:t>20186000886212</a:t>
                      </a:r>
                    </a:p>
                  </a:txBody>
                  <a:tcPr marL="9525" marR="9525" marT="9525" marB="0" anchor="ctr"/>
                </a:tc>
                <a:tc>
                  <a:txBody>
                    <a:bodyPr/>
                    <a:lstStyle/>
                    <a:p>
                      <a:pPr algn="ctr" fontAlgn="ctr"/>
                      <a:r>
                        <a:rPr lang="es-ES" sz="700" b="0" i="0" u="none" strike="noStrike">
                          <a:effectLst/>
                          <a:latin typeface="Arial" panose="020B0604020202020204" pitchFamily="34" charset="0"/>
                        </a:rPr>
                        <a:t>22/10/2018</a:t>
                      </a:r>
                    </a:p>
                  </a:txBody>
                  <a:tcPr marL="9525" marR="9525" marT="9525" marB="0" anchor="ctr"/>
                </a:tc>
                <a:tc>
                  <a:txBody>
                    <a:bodyPr/>
                    <a:lstStyle/>
                    <a:p>
                      <a:pPr algn="ctr" fontAlgn="ctr"/>
                      <a:r>
                        <a:rPr lang="es-CO" sz="700" b="0" i="0" u="none" strike="noStrike">
                          <a:effectLst/>
                          <a:latin typeface="Arial" panose="020B0604020202020204" pitchFamily="34" charset="0"/>
                        </a:rPr>
                        <a:t>DERECHOS DE PETICIÓN, QUEJA, RECLAMOS, SUGERENCIAS Y DENUNCIAS</a:t>
                      </a:r>
                    </a:p>
                  </a:txBody>
                  <a:tcPr marL="9525" marR="9525" marT="9525" marB="0" anchor="ctr"/>
                </a:tc>
                <a:tc>
                  <a:txBody>
                    <a:bodyPr/>
                    <a:lstStyle/>
                    <a:p>
                      <a:pPr algn="ctr" fontAlgn="ctr"/>
                      <a:r>
                        <a:rPr lang="es-ES" sz="700" b="0" i="0" u="none" strike="noStrike">
                          <a:effectLst/>
                          <a:latin typeface="Arial" panose="020B0604020202020204" pitchFamily="34" charset="0"/>
                        </a:rPr>
                        <a:t>15</a:t>
                      </a:r>
                    </a:p>
                  </a:txBody>
                  <a:tcPr marL="9525" marR="9525" marT="9525" marB="0" anchor="ctr"/>
                </a:tc>
                <a:tc>
                  <a:txBody>
                    <a:bodyPr/>
                    <a:lstStyle/>
                    <a:p>
                      <a:pPr algn="ctr" fontAlgn="ctr"/>
                      <a:r>
                        <a:rPr lang="it-IT" sz="700" b="0" i="0" u="none" strike="noStrike">
                          <a:effectLst/>
                          <a:latin typeface="Arial" panose="020B0604020202020204" pitchFamily="34" charset="0"/>
                        </a:rPr>
                        <a:t>GRUPO CONVOCATORIA 2 - DR. FRIDOLE BALLEN</a:t>
                      </a:r>
                    </a:p>
                  </a:txBody>
                  <a:tcPr marL="9525" marR="9525" marT="9525" marB="0" anchor="ctr"/>
                </a:tc>
                <a:tc>
                  <a:txBody>
                    <a:bodyPr/>
                    <a:lstStyle/>
                    <a:p>
                      <a:pPr algn="ctr" fontAlgn="ctr"/>
                      <a:r>
                        <a:rPr lang="es-CO" sz="700" b="0" i="0" u="none" strike="noStrike">
                          <a:effectLst/>
                          <a:latin typeface="Arial" panose="020B0604020202020204" pitchFamily="34" charset="0"/>
                        </a:rPr>
                        <a:t>SOLICITUD DE AUTORIZACIÓN DE RECOMPOSICIÓN DE LISTAS</a:t>
                      </a:r>
                    </a:p>
                  </a:txBody>
                  <a:tcPr marL="9525" marR="9525" marT="9525" marB="0" anchor="ctr"/>
                </a:tc>
                <a:tc>
                  <a:txBody>
                    <a:bodyPr/>
                    <a:lstStyle/>
                    <a:p>
                      <a:pPr algn="ctr" fontAlgn="ctr"/>
                      <a:r>
                        <a:rPr lang="es-ES" sz="700" b="0" i="0" u="none" strike="noStrike">
                          <a:effectLst/>
                          <a:latin typeface="Arial" panose="020B0604020202020204" pitchFamily="34" charset="0"/>
                        </a:rPr>
                        <a:t> </a:t>
                      </a:r>
                    </a:p>
                  </a:txBody>
                  <a:tcPr marL="9525" marR="9525" marT="9525" marB="0" anchor="ctr"/>
                </a:tc>
                <a:tc>
                  <a:txBody>
                    <a:bodyPr/>
                    <a:lstStyle/>
                    <a:p>
                      <a:pPr algn="ctr" fontAlgn="ctr"/>
                      <a:r>
                        <a:rPr lang="es-ES" sz="700" b="0" i="0" u="none" strike="noStrike" dirty="0">
                          <a:effectLst/>
                          <a:latin typeface="Arial" panose="020B0604020202020204" pitchFamily="34" charset="0"/>
                        </a:rPr>
                        <a:t> </a:t>
                      </a:r>
                    </a:p>
                  </a:txBody>
                  <a:tcPr marL="9525" marR="9525" marT="9525" marB="0" anchor="ctr"/>
                </a:tc>
              </a:tr>
            </a:tbl>
          </a:graphicData>
        </a:graphic>
      </p:graphicFrame>
    </p:spTree>
    <p:extLst>
      <p:ext uri="{BB962C8B-B14F-4D97-AF65-F5344CB8AC3E}">
        <p14:creationId xmlns:p14="http://schemas.microsoft.com/office/powerpoint/2010/main" val="1529671813"/>
      </p:ext>
    </p:extLst>
  </p:cSld>
  <p:clrMapOvr>
    <a:masterClrMapping/>
  </p:clrMapOvr>
  <p:timing>
    <p:tnLst>
      <p:par>
        <p:cTn id="1" dur="indefinite" restart="never" nodeType="tmRoot"/>
      </p:par>
    </p:tnLst>
  </p:timing>
</p:sld>
</file>

<file path=ppt/slides/slide86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864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29560094"/>
              </p:ext>
            </p:extLst>
          </p:nvPr>
        </p:nvGraphicFramePr>
        <p:xfrm>
          <a:off x="539552" y="1268761"/>
          <a:ext cx="8208913" cy="483787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87645">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18998">
                <a:tc>
                  <a:txBody>
                    <a:bodyPr/>
                    <a:lstStyle/>
                    <a:p>
                      <a:pPr algn="ctr" fontAlgn="ctr"/>
                      <a:r>
                        <a:rPr lang="es-CO" sz="650" b="0" i="0" u="none" strike="noStrike" dirty="0">
                          <a:effectLst/>
                          <a:latin typeface="Arial"/>
                        </a:rPr>
                        <a:t>20186000886222</a:t>
                      </a:r>
                    </a:p>
                  </a:txBody>
                  <a:tcPr marL="7620" marR="7620" marT="7620" marB="0" anchor="ctr"/>
                </a:tc>
                <a:tc>
                  <a:txBody>
                    <a:bodyPr/>
                    <a:lstStyle/>
                    <a:p>
                      <a:pPr algn="ctr" fontAlgn="ctr"/>
                      <a:r>
                        <a:rPr lang="es-CO" sz="650" b="0" i="0" u="none" strike="noStrike">
                          <a:effectLst/>
                          <a:latin typeface="Arial"/>
                        </a:rPr>
                        <a:t>22/10/2018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1 - DR. FRIDOLE BALLEN</a:t>
                      </a:r>
                    </a:p>
                  </a:txBody>
                  <a:tcPr marL="7620" marR="7620" marT="7620" marB="0" anchor="ctr"/>
                </a:tc>
                <a:tc>
                  <a:txBody>
                    <a:bodyPr/>
                    <a:lstStyle/>
                    <a:p>
                      <a:pPr algn="ctr" fontAlgn="ctr"/>
                      <a:r>
                        <a:rPr lang="es-CO" sz="650" b="0" i="0" u="none" strike="noStrike">
                          <a:effectLst/>
                          <a:latin typeface="Arial"/>
                        </a:rPr>
                        <a:t>SOLICITUD DE AUTORIZACIÓN DE RECOMPOSICIÓN DE LISTAS</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18998">
                <a:tc>
                  <a:txBody>
                    <a:bodyPr/>
                    <a:lstStyle/>
                    <a:p>
                      <a:pPr algn="ctr" fontAlgn="ctr"/>
                      <a:r>
                        <a:rPr lang="es-CO" sz="650" b="0" i="0" u="none" strike="noStrike">
                          <a:effectLst/>
                          <a:latin typeface="Arial"/>
                        </a:rPr>
                        <a:t>20186000886232</a:t>
                      </a:r>
                    </a:p>
                  </a:txBody>
                  <a:tcPr marL="7620" marR="7620" marT="7620" marB="0" anchor="ctr"/>
                </a:tc>
                <a:tc>
                  <a:txBody>
                    <a:bodyPr/>
                    <a:lstStyle/>
                    <a:p>
                      <a:pPr algn="ctr" fontAlgn="ctr"/>
                      <a:r>
                        <a:rPr lang="es-CO" sz="650" b="0" i="0" u="none" strike="noStrike">
                          <a:effectLst/>
                          <a:latin typeface="Arial"/>
                        </a:rPr>
                        <a:t>22/10/2018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JUZGADO TERCERO ADMINISTRATIVO ORAL DEL CIRCUITO DE SINCELEJO-ANDRES MANUEL LARA GUZMAN-2018-00250-00</a:t>
                      </a:r>
                    </a:p>
                  </a:txBody>
                  <a:tcPr marL="7620" marR="7620" marT="7620" marB="0" anchor="ctr"/>
                </a:tc>
                <a:tc>
                  <a:txBody>
                    <a:bodyPr/>
                    <a:lstStyle/>
                    <a:p>
                      <a:pPr algn="ctr" fontAlgn="ctr"/>
                      <a:r>
                        <a:rPr lang="es-CO" sz="650" b="0" i="0" u="none" strike="noStrike">
                          <a:effectLst/>
                          <a:latin typeface="Arial"/>
                        </a:rPr>
                        <a:t>10/01/2019</a:t>
                      </a:r>
                    </a:p>
                  </a:txBody>
                  <a:tcPr marL="7620" marR="7620" marT="7620" marB="0" anchor="ctr"/>
                </a:tc>
                <a:tc>
                  <a:txBody>
                    <a:bodyPr/>
                    <a:lstStyle/>
                    <a:p>
                      <a:pPr algn="ctr" fontAlgn="ctr"/>
                      <a:r>
                        <a:rPr lang="es-CO" sz="650" b="0" i="0" u="none" strike="noStrike">
                          <a:effectLst/>
                          <a:latin typeface="Arial"/>
                        </a:rPr>
                        <a:t>20191400011941</a:t>
                      </a:r>
                    </a:p>
                  </a:txBody>
                  <a:tcPr marL="7620" marR="7620" marT="7620" marB="0" anchor="ctr"/>
                </a:tc>
              </a:tr>
              <a:tr h="618998">
                <a:tc>
                  <a:txBody>
                    <a:bodyPr/>
                    <a:lstStyle/>
                    <a:p>
                      <a:pPr algn="ctr" fontAlgn="ctr"/>
                      <a:r>
                        <a:rPr lang="es-CO" sz="650" b="0" i="0" u="none" strike="noStrike">
                          <a:effectLst/>
                          <a:latin typeface="Arial"/>
                        </a:rPr>
                        <a:t>20186000886242</a:t>
                      </a:r>
                    </a:p>
                  </a:txBody>
                  <a:tcPr marL="7620" marR="7620" marT="7620" marB="0" anchor="ctr"/>
                </a:tc>
                <a:tc>
                  <a:txBody>
                    <a:bodyPr/>
                    <a:lstStyle/>
                    <a:p>
                      <a:pPr algn="ctr" fontAlgn="ctr"/>
                      <a:r>
                        <a:rPr lang="es-CO" sz="650" b="0" i="0" u="none" strike="noStrike">
                          <a:effectLst/>
                          <a:latin typeface="Arial"/>
                        </a:rPr>
                        <a:t>22/10/2018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 20185000569311</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20185000605331</a:t>
                      </a:r>
                    </a:p>
                  </a:txBody>
                  <a:tcPr marL="7620" marR="7620" marT="7620" marB="0" anchor="ctr"/>
                </a:tc>
              </a:tr>
              <a:tr h="720950">
                <a:tc>
                  <a:txBody>
                    <a:bodyPr/>
                    <a:lstStyle/>
                    <a:p>
                      <a:pPr algn="ctr" fontAlgn="ctr"/>
                      <a:r>
                        <a:rPr lang="es-CO" sz="650" b="0" i="0" u="none" strike="noStrike">
                          <a:effectLst/>
                          <a:latin typeface="Arial"/>
                        </a:rPr>
                        <a:t>20186000886252</a:t>
                      </a:r>
                    </a:p>
                  </a:txBody>
                  <a:tcPr marL="7620" marR="7620" marT="7620" marB="0" anchor="ctr"/>
                </a:tc>
                <a:tc>
                  <a:txBody>
                    <a:bodyPr/>
                    <a:lstStyle/>
                    <a:p>
                      <a:pPr algn="ctr" fontAlgn="ctr"/>
                      <a:r>
                        <a:rPr lang="es-CO" sz="650" b="0" i="0" u="none" strike="noStrike">
                          <a:effectLst/>
                          <a:latin typeface="Arial"/>
                        </a:rPr>
                        <a:t>22/10/2018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18998">
                <a:tc>
                  <a:txBody>
                    <a:bodyPr/>
                    <a:lstStyle/>
                    <a:p>
                      <a:pPr algn="ctr" fontAlgn="ctr"/>
                      <a:r>
                        <a:rPr lang="es-CO" sz="650" b="0" i="0" u="none" strike="noStrike">
                          <a:effectLst/>
                          <a:latin typeface="Arial"/>
                        </a:rPr>
                        <a:t>20186000886262</a:t>
                      </a:r>
                    </a:p>
                  </a:txBody>
                  <a:tcPr marL="7620" marR="7620" marT="7620" marB="0" anchor="ctr"/>
                </a:tc>
                <a:tc>
                  <a:txBody>
                    <a:bodyPr/>
                    <a:lstStyle/>
                    <a:p>
                      <a:pPr algn="ctr" fontAlgn="ctr"/>
                      <a:r>
                        <a:rPr lang="es-CO" sz="650" b="0" i="0" u="none" strike="noStrike">
                          <a:effectLst/>
                          <a:latin typeface="Arial"/>
                        </a:rPr>
                        <a:t>22/10/2018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ERROR INGRESO A SIMO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720950">
                <a:tc>
                  <a:txBody>
                    <a:bodyPr/>
                    <a:lstStyle/>
                    <a:p>
                      <a:pPr algn="ctr" fontAlgn="ctr"/>
                      <a:r>
                        <a:rPr lang="es-CO" sz="650" b="0" i="0" u="none" strike="noStrike">
                          <a:effectLst/>
                          <a:latin typeface="Arial"/>
                        </a:rPr>
                        <a:t>20186000886272</a:t>
                      </a:r>
                    </a:p>
                  </a:txBody>
                  <a:tcPr marL="7620" marR="7620" marT="7620" marB="0" anchor="ctr"/>
                </a:tc>
                <a:tc>
                  <a:txBody>
                    <a:bodyPr/>
                    <a:lstStyle/>
                    <a:p>
                      <a:pPr algn="ctr" fontAlgn="ctr"/>
                      <a:r>
                        <a:rPr lang="es-CO" sz="650" b="0" i="0" u="none" strike="noStrike">
                          <a:effectLst/>
                          <a:latin typeface="Arial"/>
                        </a:rPr>
                        <a:t>22/10/2018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18998">
                <a:tc>
                  <a:txBody>
                    <a:bodyPr/>
                    <a:lstStyle/>
                    <a:p>
                      <a:pPr algn="ctr" fontAlgn="ctr"/>
                      <a:r>
                        <a:rPr lang="es-CO" sz="650" b="0" i="0" u="none" strike="noStrike">
                          <a:effectLst/>
                          <a:latin typeface="Arial"/>
                        </a:rPr>
                        <a:t>20186000886302</a:t>
                      </a:r>
                    </a:p>
                  </a:txBody>
                  <a:tcPr marL="7620" marR="7620" marT="7620" marB="0" anchor="ctr"/>
                </a:tc>
                <a:tc>
                  <a:txBody>
                    <a:bodyPr/>
                    <a:lstStyle/>
                    <a:p>
                      <a:pPr algn="ctr" fontAlgn="ctr"/>
                      <a:r>
                        <a:rPr lang="es-CO" sz="650" b="0" i="0" u="none" strike="noStrike">
                          <a:effectLst/>
                          <a:latin typeface="Arial"/>
                        </a:rPr>
                        <a:t>22/10/2018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2/11/2018</a:t>
                      </a:r>
                    </a:p>
                  </a:txBody>
                  <a:tcPr marL="7620" marR="7620" marT="7620" marB="0" anchor="ctr"/>
                </a:tc>
                <a:tc>
                  <a:txBody>
                    <a:bodyPr/>
                    <a:lstStyle/>
                    <a:p>
                      <a:pPr algn="ctr" fontAlgn="ctr"/>
                      <a:r>
                        <a:rPr lang="es-CO" sz="650" b="0" i="0" u="none" strike="noStrike" dirty="0">
                          <a:effectLst/>
                          <a:latin typeface="Arial"/>
                        </a:rPr>
                        <a:t>20182230615101</a:t>
                      </a:r>
                    </a:p>
                  </a:txBody>
                  <a:tcPr marL="7620" marR="7620" marT="7620" marB="0" anchor="ctr"/>
                </a:tc>
              </a:tr>
            </a:tbl>
          </a:graphicData>
        </a:graphic>
      </p:graphicFrame>
    </p:spTree>
    <p:extLst>
      <p:ext uri="{BB962C8B-B14F-4D97-AF65-F5344CB8AC3E}">
        <p14:creationId xmlns:p14="http://schemas.microsoft.com/office/powerpoint/2010/main" val="2130034326"/>
      </p:ext>
    </p:extLst>
  </p:cSld>
  <p:clrMapOvr>
    <a:masterClrMapping/>
  </p:clrMapOvr>
  <p:timing>
    <p:tnLst>
      <p:par>
        <p:cTn id="1" dur="indefinite" restart="never" nodeType="tmRoot"/>
      </p:par>
    </p:tnLst>
  </p:timing>
</p:sld>
</file>

<file path=ppt/slides/slide86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865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870166898"/>
              </p:ext>
            </p:extLst>
          </p:nvPr>
        </p:nvGraphicFramePr>
        <p:xfrm>
          <a:off x="539552" y="1268761"/>
          <a:ext cx="8208913" cy="47640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89469">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22923">
                <a:tc>
                  <a:txBody>
                    <a:bodyPr/>
                    <a:lstStyle/>
                    <a:p>
                      <a:pPr algn="ctr" fontAlgn="ctr"/>
                      <a:r>
                        <a:rPr lang="es-CO" sz="650" b="0" i="0" u="none" strike="noStrike" dirty="0">
                          <a:effectLst/>
                          <a:latin typeface="Arial"/>
                        </a:rPr>
                        <a:t>20186000886312</a:t>
                      </a:r>
                    </a:p>
                  </a:txBody>
                  <a:tcPr marL="7620" marR="7620" marT="7620" marB="0" anchor="ctr"/>
                </a:tc>
                <a:tc>
                  <a:txBody>
                    <a:bodyPr/>
                    <a:lstStyle/>
                    <a:p>
                      <a:pPr algn="ctr" fontAlgn="ctr"/>
                      <a:r>
                        <a:rPr lang="es-CO" sz="650" b="0" i="0" u="none" strike="noStrike">
                          <a:effectLst/>
                          <a:latin typeface="Arial"/>
                        </a:rPr>
                        <a:t>22/10/2018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SOLICITUD DE INFORMACION CONVOCATORIA 320-DPS</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29/11/2018</a:t>
                      </a:r>
                    </a:p>
                  </a:txBody>
                  <a:tcPr marL="7620" marR="7620" marT="7620" marB="0" anchor="ctr"/>
                </a:tc>
                <a:tc>
                  <a:txBody>
                    <a:bodyPr/>
                    <a:lstStyle/>
                    <a:p>
                      <a:pPr algn="ctr" fontAlgn="ctr"/>
                      <a:r>
                        <a:rPr lang="es-CO" sz="650" b="0" i="0" u="none" strike="noStrike">
                          <a:effectLst/>
                          <a:latin typeface="Arial"/>
                        </a:rPr>
                        <a:t>20181020659511</a:t>
                      </a:r>
                    </a:p>
                  </a:txBody>
                  <a:tcPr marL="7620" marR="7620" marT="7620" marB="0" anchor="ctr"/>
                </a:tc>
              </a:tr>
              <a:tr h="725522">
                <a:tc>
                  <a:txBody>
                    <a:bodyPr/>
                    <a:lstStyle/>
                    <a:p>
                      <a:pPr algn="ctr" fontAlgn="ctr"/>
                      <a:r>
                        <a:rPr lang="es-CO" sz="650" b="0" i="0" u="none" strike="noStrike">
                          <a:effectLst/>
                          <a:latin typeface="Arial"/>
                        </a:rPr>
                        <a:t>20186000886322</a:t>
                      </a:r>
                    </a:p>
                  </a:txBody>
                  <a:tcPr marL="7620" marR="7620" marT="7620" marB="0" anchor="ctr"/>
                </a:tc>
                <a:tc>
                  <a:txBody>
                    <a:bodyPr/>
                    <a:lstStyle/>
                    <a:p>
                      <a:pPr algn="ctr" fontAlgn="ctr"/>
                      <a:r>
                        <a:rPr lang="es-CO" sz="650" b="0" i="0" u="none" strike="noStrike">
                          <a:effectLst/>
                          <a:latin typeface="Arial"/>
                        </a:rPr>
                        <a:t>22/10/2018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SOLICITUD DE INFORMACION INSCRIPCION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22923">
                <a:tc>
                  <a:txBody>
                    <a:bodyPr/>
                    <a:lstStyle/>
                    <a:p>
                      <a:pPr algn="ctr" fontAlgn="ctr"/>
                      <a:r>
                        <a:rPr lang="es-CO" sz="650" b="0" i="0" u="none" strike="noStrike">
                          <a:effectLst/>
                          <a:latin typeface="Arial"/>
                        </a:rPr>
                        <a:t>20186000886332</a:t>
                      </a:r>
                    </a:p>
                  </a:txBody>
                  <a:tcPr marL="7620" marR="7620" marT="7620" marB="0" anchor="ctr"/>
                </a:tc>
                <a:tc>
                  <a:txBody>
                    <a:bodyPr/>
                    <a:lstStyle/>
                    <a:p>
                      <a:pPr algn="ctr" fontAlgn="ctr"/>
                      <a:r>
                        <a:rPr lang="es-CO" sz="650" b="0" i="0" u="none" strike="noStrike">
                          <a:effectLst/>
                          <a:latin typeface="Arial"/>
                        </a:rPr>
                        <a:t>22/10/2018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DIRECCION DE ADMINISTRACION DE  CARRERA ADMINISTRATIVA</a:t>
                      </a:r>
                    </a:p>
                  </a:txBody>
                  <a:tcPr marL="7620" marR="7620" marT="7620" marB="0" anchor="ctr"/>
                </a:tc>
                <a:tc>
                  <a:txBody>
                    <a:bodyPr/>
                    <a:lstStyle/>
                    <a:p>
                      <a:pPr algn="ctr" fontAlgn="ctr"/>
                      <a:r>
                        <a:rPr lang="es-CO" sz="650" b="0" i="0" u="none" strike="noStrike">
                          <a:effectLst/>
                          <a:latin typeface="Arial"/>
                        </a:rPr>
                        <a:t>DERECHO DE PETICION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20181700609611</a:t>
                      </a:r>
                    </a:p>
                  </a:txBody>
                  <a:tcPr marL="7620" marR="7620" marT="7620" marB="0" anchor="ctr"/>
                </a:tc>
              </a:tr>
              <a:tr h="622923">
                <a:tc>
                  <a:txBody>
                    <a:bodyPr/>
                    <a:lstStyle/>
                    <a:p>
                      <a:pPr algn="ctr" fontAlgn="ctr"/>
                      <a:r>
                        <a:rPr lang="es-CO" sz="650" b="0" i="0" u="none" strike="noStrike">
                          <a:effectLst/>
                          <a:latin typeface="Arial"/>
                        </a:rPr>
                        <a:t>20186000886342</a:t>
                      </a:r>
                    </a:p>
                  </a:txBody>
                  <a:tcPr marL="7620" marR="7620" marT="7620" marB="0" anchor="ctr"/>
                </a:tc>
                <a:tc>
                  <a:txBody>
                    <a:bodyPr/>
                    <a:lstStyle/>
                    <a:p>
                      <a:pPr algn="ctr" fontAlgn="ctr"/>
                      <a:r>
                        <a:rPr lang="es-CO" sz="650" b="0" i="0" u="none" strike="noStrike">
                          <a:effectLst/>
                          <a:latin typeface="Arial"/>
                        </a:rPr>
                        <a:t>22/10/2018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DIRECCION VIGILANCIA DE CARRERA</a:t>
                      </a:r>
                    </a:p>
                  </a:txBody>
                  <a:tcPr marL="7620" marR="7620" marT="7620" marB="0" anchor="ctr"/>
                </a:tc>
                <a:tc>
                  <a:txBody>
                    <a:bodyPr/>
                    <a:lstStyle/>
                    <a:p>
                      <a:pPr algn="ctr" fontAlgn="ctr"/>
                      <a:r>
                        <a:rPr lang="es-CO" sz="650" b="0" i="0" u="none" strike="noStrike">
                          <a:effectLst/>
                          <a:latin typeface="Arial"/>
                        </a:rPr>
                        <a:t>SOLICITUD DE INFORMACION CONVOCATORIA  507 a 591 de 2017  CUNDINAMARCA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31/10/2018</a:t>
                      </a:r>
                    </a:p>
                  </a:txBody>
                  <a:tcPr marL="7620" marR="7620" marT="7620" marB="0" anchor="ctr"/>
                </a:tc>
                <a:tc>
                  <a:txBody>
                    <a:bodyPr/>
                    <a:lstStyle/>
                    <a:p>
                      <a:pPr algn="ctr" fontAlgn="ctr"/>
                      <a:r>
                        <a:rPr lang="es-CO" sz="650" b="0" i="0" u="none" strike="noStrike">
                          <a:effectLst/>
                          <a:latin typeface="Arial"/>
                        </a:rPr>
                        <a:t>20182210608711</a:t>
                      </a:r>
                    </a:p>
                  </a:txBody>
                  <a:tcPr marL="7620" marR="7620" marT="7620" marB="0" anchor="ctr"/>
                </a:tc>
              </a:tr>
              <a:tr h="622923">
                <a:tc>
                  <a:txBody>
                    <a:bodyPr/>
                    <a:lstStyle/>
                    <a:p>
                      <a:pPr algn="ctr" fontAlgn="ctr"/>
                      <a:r>
                        <a:rPr lang="es-CO" sz="650" b="0" i="0" u="none" strike="noStrike">
                          <a:effectLst/>
                          <a:latin typeface="Arial"/>
                        </a:rPr>
                        <a:t>20186000886352</a:t>
                      </a:r>
                    </a:p>
                  </a:txBody>
                  <a:tcPr marL="7620" marR="7620" marT="7620" marB="0" anchor="ctr"/>
                </a:tc>
                <a:tc>
                  <a:txBody>
                    <a:bodyPr/>
                    <a:lstStyle/>
                    <a:p>
                      <a:pPr algn="ctr" fontAlgn="ctr"/>
                      <a:r>
                        <a:rPr lang="es-CO" sz="650" b="0" i="0" u="none" strike="noStrike">
                          <a:effectLst/>
                          <a:latin typeface="Arial"/>
                        </a:rPr>
                        <a:t>22/10/2018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DERECHO DE PETICION CONVOCATORIA 436 DE 2017 - SENA-VALORACION ANTECEDENTES</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22923">
                <a:tc>
                  <a:txBody>
                    <a:bodyPr/>
                    <a:lstStyle/>
                    <a:p>
                      <a:pPr algn="ctr" fontAlgn="ctr"/>
                      <a:r>
                        <a:rPr lang="es-CO" sz="650" b="0" i="0" u="none" strike="noStrike">
                          <a:effectLst/>
                          <a:latin typeface="Arial"/>
                        </a:rPr>
                        <a:t>20186000886362</a:t>
                      </a:r>
                    </a:p>
                  </a:txBody>
                  <a:tcPr marL="7620" marR="7620" marT="7620" marB="0" anchor="ctr"/>
                </a:tc>
                <a:tc>
                  <a:txBody>
                    <a:bodyPr/>
                    <a:lstStyle/>
                    <a:p>
                      <a:pPr algn="ctr" fontAlgn="ctr"/>
                      <a:r>
                        <a:rPr lang="es-CO" sz="650" b="0" i="0" u="none" strike="noStrike">
                          <a:effectLst/>
                          <a:latin typeface="Arial"/>
                        </a:rPr>
                        <a:t>22/10/2018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TRASLADO POR COMPETENCIA - DERECHO DE PETICION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22923">
                <a:tc>
                  <a:txBody>
                    <a:bodyPr/>
                    <a:lstStyle/>
                    <a:p>
                      <a:pPr algn="ctr" fontAlgn="ctr"/>
                      <a:r>
                        <a:rPr lang="es-CO" sz="650" b="0" i="0" u="none" strike="noStrike">
                          <a:effectLst/>
                          <a:latin typeface="Arial"/>
                        </a:rPr>
                        <a:t>20186000886372</a:t>
                      </a:r>
                    </a:p>
                  </a:txBody>
                  <a:tcPr marL="7620" marR="7620" marT="7620" marB="0" anchor="ctr"/>
                </a:tc>
                <a:tc>
                  <a:txBody>
                    <a:bodyPr/>
                    <a:lstStyle/>
                    <a:p>
                      <a:pPr algn="ctr" fontAlgn="ctr"/>
                      <a:r>
                        <a:rPr lang="es-CO" sz="650" b="0" i="0" u="none" strike="noStrike">
                          <a:effectLst/>
                          <a:latin typeface="Arial"/>
                        </a:rPr>
                        <a:t>22/10/2018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627536860"/>
      </p:ext>
    </p:extLst>
  </p:cSld>
  <p:clrMapOvr>
    <a:masterClrMapping/>
  </p:clrMapOvr>
  <p:timing>
    <p:tnLst>
      <p:par>
        <p:cTn id="1" dur="indefinite" restart="never" nodeType="tmRoot"/>
      </p:par>
    </p:tnLst>
  </p:timing>
</p:sld>
</file>

<file path=ppt/slides/slide86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866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000572077"/>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650" b="0" i="0" u="none" strike="noStrike" dirty="0">
                          <a:effectLst/>
                          <a:latin typeface="Arial"/>
                        </a:rPr>
                        <a:t>20186000886392</a:t>
                      </a:r>
                    </a:p>
                  </a:txBody>
                  <a:tcPr marL="7620" marR="7620" marT="7620" marB="0" anchor="ctr"/>
                </a:tc>
                <a:tc>
                  <a:txBody>
                    <a:bodyPr/>
                    <a:lstStyle/>
                    <a:p>
                      <a:pPr algn="ctr" fontAlgn="ctr"/>
                      <a:r>
                        <a:rPr lang="es-CO" sz="650" b="0" i="0" u="none" strike="noStrike">
                          <a:effectLst/>
                          <a:latin typeface="Arial"/>
                        </a:rPr>
                        <a:t>22/10/2018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20186000886422</a:t>
                      </a:r>
                    </a:p>
                  </a:txBody>
                  <a:tcPr marL="7620" marR="7620" marT="7620" marB="0" anchor="ctr"/>
                </a:tc>
                <a:tc>
                  <a:txBody>
                    <a:bodyPr/>
                    <a:lstStyle/>
                    <a:p>
                      <a:pPr algn="ctr" fontAlgn="ctr"/>
                      <a:r>
                        <a:rPr lang="es-CO" sz="650" b="0" i="0" u="none" strike="noStrike">
                          <a:effectLst/>
                          <a:latin typeface="Arial"/>
                        </a:rPr>
                        <a:t>22/10/2018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20186000886432</a:t>
                      </a:r>
                    </a:p>
                  </a:txBody>
                  <a:tcPr marL="7620" marR="7620" marT="7620" marB="0" anchor="ctr"/>
                </a:tc>
                <a:tc>
                  <a:txBody>
                    <a:bodyPr/>
                    <a:lstStyle/>
                    <a:p>
                      <a:pPr algn="ctr" fontAlgn="ctr"/>
                      <a:r>
                        <a:rPr lang="es-CO" sz="650" b="0" i="0" u="none" strike="noStrike">
                          <a:effectLst/>
                          <a:latin typeface="Arial"/>
                        </a:rPr>
                        <a:t>22/10/2018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SOLICITUD DE INFORMACION HOJA DE VIDA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20186000886452</a:t>
                      </a:r>
                    </a:p>
                  </a:txBody>
                  <a:tcPr marL="7620" marR="7620" marT="7620" marB="0" anchor="ctr"/>
                </a:tc>
                <a:tc>
                  <a:txBody>
                    <a:bodyPr/>
                    <a:lstStyle/>
                    <a:p>
                      <a:pPr algn="ctr" fontAlgn="ctr"/>
                      <a:r>
                        <a:rPr lang="es-CO" sz="650" b="0" i="0" u="none" strike="noStrike">
                          <a:effectLst/>
                          <a:latin typeface="Arial"/>
                        </a:rPr>
                        <a:t>22/10/2018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20186000886492</a:t>
                      </a:r>
                    </a:p>
                  </a:txBody>
                  <a:tcPr marL="7620" marR="7620" marT="7620" marB="0" anchor="ctr"/>
                </a:tc>
                <a:tc>
                  <a:txBody>
                    <a:bodyPr/>
                    <a:lstStyle/>
                    <a:p>
                      <a:pPr algn="ctr" fontAlgn="ctr"/>
                      <a:r>
                        <a:rPr lang="es-CO" sz="650" b="0" i="0" u="none" strike="noStrike">
                          <a:effectLst/>
                          <a:latin typeface="Arial"/>
                        </a:rPr>
                        <a:t>22/10/2018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20186000886572</a:t>
                      </a:r>
                    </a:p>
                  </a:txBody>
                  <a:tcPr marL="7620" marR="7620" marT="7620" marB="0" anchor="ctr"/>
                </a:tc>
                <a:tc>
                  <a:txBody>
                    <a:bodyPr/>
                    <a:lstStyle/>
                    <a:p>
                      <a:pPr algn="ctr" fontAlgn="ctr"/>
                      <a:r>
                        <a:rPr lang="es-CO" sz="650" b="0" i="0" u="none" strike="noStrike">
                          <a:effectLst/>
                          <a:latin typeface="Arial"/>
                        </a:rPr>
                        <a:t>22/10/2018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OFICIO RADICADO 20181700523041</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20181700603801</a:t>
                      </a:r>
                    </a:p>
                  </a:txBody>
                  <a:tcPr marL="7620" marR="7620" marT="7620" marB="0" anchor="ctr"/>
                </a:tc>
              </a:tr>
              <a:tr h="642680">
                <a:tc>
                  <a:txBody>
                    <a:bodyPr/>
                    <a:lstStyle/>
                    <a:p>
                      <a:pPr algn="ctr" fontAlgn="ctr"/>
                      <a:r>
                        <a:rPr lang="es-CO" sz="650" b="0" i="0" u="none" strike="noStrike">
                          <a:effectLst/>
                          <a:latin typeface="Arial"/>
                        </a:rPr>
                        <a:t>20186000886602</a:t>
                      </a:r>
                    </a:p>
                  </a:txBody>
                  <a:tcPr marL="7620" marR="7620" marT="7620" marB="0" anchor="ctr"/>
                </a:tc>
                <a:tc>
                  <a:txBody>
                    <a:bodyPr/>
                    <a:lstStyle/>
                    <a:p>
                      <a:pPr algn="ctr" fontAlgn="ctr"/>
                      <a:r>
                        <a:rPr lang="es-CO" sz="650" b="0" i="0" u="none" strike="noStrike">
                          <a:effectLst/>
                          <a:latin typeface="Arial"/>
                        </a:rPr>
                        <a:t>22/10/2018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RESPUESTA A RADICADO N° 20181700545581</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dirty="0">
                          <a:effectLst/>
                          <a:latin typeface="Arial"/>
                        </a:rPr>
                        <a:t>20181700602901</a:t>
                      </a:r>
                    </a:p>
                  </a:txBody>
                  <a:tcPr marL="7620" marR="7620" marT="7620" marB="0" anchor="ctr"/>
                </a:tc>
              </a:tr>
            </a:tbl>
          </a:graphicData>
        </a:graphic>
      </p:graphicFrame>
    </p:spTree>
    <p:extLst>
      <p:ext uri="{BB962C8B-B14F-4D97-AF65-F5344CB8AC3E}">
        <p14:creationId xmlns:p14="http://schemas.microsoft.com/office/powerpoint/2010/main" val="875434990"/>
      </p:ext>
    </p:extLst>
  </p:cSld>
  <p:clrMapOvr>
    <a:masterClrMapping/>
  </p:clrMapOvr>
  <p:timing>
    <p:tnLst>
      <p:par>
        <p:cTn id="1" dur="indefinite" restart="never" nodeType="tmRoot"/>
      </p:par>
    </p:tnLst>
  </p:timing>
</p:sld>
</file>

<file path=ppt/slides/slide86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867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20186000886612</a:t>
                      </a:r>
                    </a:p>
                  </a:txBody>
                  <a:tcPr marL="7620" marR="7620" marT="7620" marB="0" anchor="ctr"/>
                </a:tc>
                <a:tc>
                  <a:txBody>
                    <a:bodyPr/>
                    <a:lstStyle/>
                    <a:p>
                      <a:pPr algn="ctr" fontAlgn="ctr"/>
                      <a:r>
                        <a:rPr lang="es-CO" sz="700" b="0" i="0" u="none" strike="noStrike">
                          <a:effectLst/>
                          <a:latin typeface="Arial"/>
                        </a:rPr>
                        <a:t>22/10/2018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REMISION POR COMPETENCIA PETICION DE ASAGETRAN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20186000886622</a:t>
                      </a:r>
                    </a:p>
                  </a:txBody>
                  <a:tcPr marL="7620" marR="7620" marT="7620" marB="0" anchor="ctr"/>
                </a:tc>
                <a:tc>
                  <a:txBody>
                    <a:bodyPr/>
                    <a:lstStyle/>
                    <a:p>
                      <a:pPr algn="ctr" fontAlgn="ctr"/>
                      <a:r>
                        <a:rPr lang="es-CO" sz="700" b="0" i="0" u="none" strike="noStrike">
                          <a:effectLst/>
                          <a:latin typeface="Arial"/>
                        </a:rPr>
                        <a:t>22/10/2018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ENVIO ACTA DE CREACION DE COMISION DE PERSONAL PARA LA CONCERTACION </a:t>
                      </a:r>
                    </a:p>
                  </a:txBody>
                  <a:tcPr marL="7620" marR="7620" marT="7620" marB="0" anchor="ctr"/>
                </a:tc>
                <a:tc>
                  <a:txBody>
                    <a:bodyPr/>
                    <a:lstStyle/>
                    <a:p>
                      <a:pPr algn="ctr" fontAlgn="ctr"/>
                      <a:r>
                        <a:rPr lang="es-CO" sz="700" b="0" i="0" u="none" strike="noStrike">
                          <a:effectLst/>
                          <a:latin typeface="Arial"/>
                        </a:rPr>
                        <a:t>29/10/2018</a:t>
                      </a:r>
                    </a:p>
                  </a:txBody>
                  <a:tcPr marL="7620" marR="7620" marT="7620" marB="0" anchor="ctr"/>
                </a:tc>
                <a:tc>
                  <a:txBody>
                    <a:bodyPr/>
                    <a:lstStyle/>
                    <a:p>
                      <a:pPr algn="ctr" fontAlgn="ctr"/>
                      <a:r>
                        <a:rPr lang="es-CO" sz="700" b="0" i="0" u="none" strike="noStrike">
                          <a:effectLst/>
                          <a:latin typeface="Arial"/>
                        </a:rPr>
                        <a:t>20185000608721</a:t>
                      </a:r>
                    </a:p>
                  </a:txBody>
                  <a:tcPr marL="7620" marR="7620" marT="7620" marB="0" anchor="ctr"/>
                </a:tc>
              </a:tr>
              <a:tr h="642680">
                <a:tc>
                  <a:txBody>
                    <a:bodyPr/>
                    <a:lstStyle/>
                    <a:p>
                      <a:pPr algn="ctr" fontAlgn="ctr"/>
                      <a:r>
                        <a:rPr lang="es-CO" sz="700" b="0" i="0" u="none" strike="noStrike">
                          <a:effectLst/>
                          <a:latin typeface="Arial"/>
                        </a:rPr>
                        <a:t>20186000886672</a:t>
                      </a:r>
                    </a:p>
                  </a:txBody>
                  <a:tcPr marL="7620" marR="7620" marT="7620" marB="0" anchor="ctr"/>
                </a:tc>
                <a:tc>
                  <a:txBody>
                    <a:bodyPr/>
                    <a:lstStyle/>
                    <a:p>
                      <a:pPr algn="ctr" fontAlgn="ctr"/>
                      <a:r>
                        <a:rPr lang="es-CO" sz="700" b="0" i="0" u="none" strike="noStrike">
                          <a:effectLst/>
                          <a:latin typeface="Arial"/>
                        </a:rPr>
                        <a:t>22/10/2018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JUZGADO PRIMERO ADMINISTRATIVO ORAL DE BUCARAMANGA-2018-033924 - ESTADO - 76 22-10-2018</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20186000886682</a:t>
                      </a:r>
                    </a:p>
                  </a:txBody>
                  <a:tcPr marL="7620" marR="7620" marT="7620" marB="0" anchor="ctr"/>
                </a:tc>
                <a:tc>
                  <a:txBody>
                    <a:bodyPr/>
                    <a:lstStyle/>
                    <a:p>
                      <a:pPr algn="ctr" fontAlgn="ctr"/>
                      <a:r>
                        <a:rPr lang="es-CO" sz="700" b="0" i="0" u="none" strike="noStrike">
                          <a:effectLst/>
                          <a:latin typeface="Arial"/>
                        </a:rPr>
                        <a:t>22/10/2018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DERECHO DE PETICION - CONVOCATORIA 437 DE 2017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20186000886702</a:t>
                      </a:r>
                    </a:p>
                  </a:txBody>
                  <a:tcPr marL="7620" marR="7620" marT="7620" marB="0" anchor="ctr"/>
                </a:tc>
                <a:tc>
                  <a:txBody>
                    <a:bodyPr/>
                    <a:lstStyle/>
                    <a:p>
                      <a:pPr algn="ctr" fontAlgn="ctr"/>
                      <a:r>
                        <a:rPr lang="es-CO" sz="700" b="0" i="0" u="none" strike="noStrike">
                          <a:effectLst/>
                          <a:latin typeface="Arial"/>
                        </a:rPr>
                        <a:t>22/10/2018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OFICIO COPIA A LA  CNSC - RECLAMACION 161872292 - PRUEBAS DE VALORACION ANTECEDENTES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20186000886762</a:t>
                      </a:r>
                    </a:p>
                  </a:txBody>
                  <a:tcPr marL="7620" marR="7620" marT="7620" marB="0" anchor="ctr"/>
                </a:tc>
                <a:tc>
                  <a:txBody>
                    <a:bodyPr/>
                    <a:lstStyle/>
                    <a:p>
                      <a:pPr algn="ctr" fontAlgn="ctr"/>
                      <a:r>
                        <a:rPr lang="es-CO" sz="700" b="0" i="0" u="none" strike="noStrike">
                          <a:effectLst/>
                          <a:latin typeface="Arial"/>
                        </a:rPr>
                        <a:t>22/10/2018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DERECHO DE PETICION - CONVOCATORIA TERRITORIAL CENTRO ORIENTE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20186000886802</a:t>
                      </a:r>
                    </a:p>
                  </a:txBody>
                  <a:tcPr marL="7620" marR="7620" marT="7620" marB="0" anchor="ctr"/>
                </a:tc>
                <a:tc>
                  <a:txBody>
                    <a:bodyPr/>
                    <a:lstStyle/>
                    <a:p>
                      <a:pPr algn="ctr" fontAlgn="ctr"/>
                      <a:r>
                        <a:rPr lang="es-CO" sz="700" b="0" i="0" u="none" strike="noStrike">
                          <a:effectLst/>
                          <a:latin typeface="Arial"/>
                        </a:rPr>
                        <a:t>22/10/2018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INFORMACION - CONVOCATORIA 433 </a:t>
                      </a:r>
                    </a:p>
                  </a:txBody>
                  <a:tcPr marL="7620" marR="7620" marT="7620" marB="0" anchor="ctr"/>
                </a:tc>
                <a:tc>
                  <a:txBody>
                    <a:bodyPr/>
                    <a:lstStyle/>
                    <a:p>
                      <a:pPr algn="ctr" fontAlgn="ctr"/>
                      <a:r>
                        <a:rPr lang="es-CO" sz="700" b="0" i="0" u="none" strike="noStrike">
                          <a:effectLst/>
                          <a:latin typeface="Arial"/>
                        </a:rPr>
                        <a:t>29/11/2018</a:t>
                      </a:r>
                    </a:p>
                  </a:txBody>
                  <a:tcPr marL="7620" marR="7620" marT="7620" marB="0" anchor="ctr"/>
                </a:tc>
                <a:tc>
                  <a:txBody>
                    <a:bodyPr/>
                    <a:lstStyle/>
                    <a:p>
                      <a:pPr algn="ctr" fontAlgn="ctr"/>
                      <a:r>
                        <a:rPr lang="es-CO" sz="700" b="0" i="0" u="none" strike="noStrike" dirty="0">
                          <a:effectLst/>
                          <a:latin typeface="Arial"/>
                        </a:rPr>
                        <a:t>20181020658601</a:t>
                      </a:r>
                    </a:p>
                  </a:txBody>
                  <a:tcPr marL="7620" marR="7620" marT="7620" marB="0" anchor="ctr"/>
                </a:tc>
              </a:tr>
            </a:tbl>
          </a:graphicData>
        </a:graphic>
      </p:graphicFrame>
    </p:spTree>
    <p:extLst>
      <p:ext uri="{BB962C8B-B14F-4D97-AF65-F5344CB8AC3E}">
        <p14:creationId xmlns:p14="http://schemas.microsoft.com/office/powerpoint/2010/main" val="1263770204"/>
      </p:ext>
    </p:extLst>
  </p:cSld>
  <p:clrMapOvr>
    <a:masterClrMapping/>
  </p:clrMapOvr>
  <p:timing>
    <p:tnLst>
      <p:par>
        <p:cTn id="1" dur="indefinite" restart="never" nodeType="tmRoot"/>
      </p:par>
    </p:tnLst>
  </p:timing>
</p:sld>
</file>

<file path=ppt/slides/slide86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868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20183200890172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it-IT" sz="700" b="0" i="0" u="none" strike="noStrike">
                          <a:effectLst/>
                          <a:latin typeface="Arial"/>
                        </a:rPr>
                        <a:t>GRUPO CONVOCATORIA 3 - DR. FRIDOLE BALLEN</a:t>
                      </a:r>
                    </a:p>
                  </a:txBody>
                  <a:tcPr marL="7620" marR="7620" marT="7620" marB="0" anchor="ctr"/>
                </a:tc>
                <a:tc>
                  <a:txBody>
                    <a:bodyPr/>
                    <a:lstStyle/>
                    <a:p>
                      <a:pPr algn="ctr" fontAlgn="ctr"/>
                      <a:r>
                        <a:rPr lang="es-CO" sz="700" b="0" i="0" u="none" strike="noStrike">
                          <a:effectLst/>
                          <a:latin typeface="Arial"/>
                        </a:rPr>
                        <a:t>PRORROGA DE POSESION DE CARGO AL EMPLEO DE AUXILIAR ADMINISTRATIVO CODIGO 407 GRADO 16 No. RAD. 1201860649</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20186000887152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WILSON HUMBERTO ARRIETA SAA C.C. 73115712</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20186000887162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MARTHA MARIA GIRALDO GIL C.C. 51913644</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20186000887252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ISMAEL RICARDO HERNANDEZ DE CASTRO C.C. 6759028</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20186000887262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MARIA ESPERANZA MALDONADO MOYA C.C. 51720168</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20186000887272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YOLANDA TAVERA SARMIENTO C.C. 51773519</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20186000887282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ALEJANDRO LOMBANA CASTILLO C.C. 19423785</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734630524"/>
      </p:ext>
    </p:extLst>
  </p:cSld>
  <p:clrMapOvr>
    <a:masterClrMapping/>
  </p:clrMapOvr>
  <p:timing>
    <p:tnLst>
      <p:par>
        <p:cTn id="1" dur="indefinite" restart="never" nodeType="tmRoot"/>
      </p:par>
    </p:tnLst>
  </p:timing>
</p:sld>
</file>

<file path=ppt/slides/slide86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869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20186000887292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JANNETTE PATRICIA CORREDOR AMADO C.C.C 63324819</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20186000887302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JAIME DE JESUS MARTINEZ BAENA C.C. 12539505</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20186000887312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ANGELA MARIA ALVIAR FERRO C.C.35499459</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20186000887322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EDGAR GARCIA QUIROGA C.C. 12109464</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20186000887332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JULIO ROBERTO MORENO DIAZ C.C. 19494542</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20186000887342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ANA LUZENA BERNAL PULIDO C.C. 51962554</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20186000887352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MARIA CONSUELO MUÑOZ MUÑOZ C.C. 52061350</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656986948"/>
      </p:ext>
    </p:extLst>
  </p:cSld>
  <p:clrMapOvr>
    <a:masterClrMapping/>
  </p:clrMapOvr>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391639817"/>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201810180022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201810180028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201810180029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201810180030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201810180031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201810180034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201810180036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201810180037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87</a:t>
            </a:fld>
            <a:endParaRPr lang="es-CO"/>
          </a:p>
        </p:txBody>
      </p:sp>
    </p:spTree>
    <p:extLst>
      <p:ext uri="{BB962C8B-B14F-4D97-AF65-F5344CB8AC3E}">
        <p14:creationId xmlns:p14="http://schemas.microsoft.com/office/powerpoint/2010/main" val="928597057"/>
      </p:ext>
    </p:extLst>
  </p:cSld>
  <p:clrMapOvr>
    <a:masterClrMapping/>
  </p:clrMapOvr>
  <p:timing>
    <p:tnLst>
      <p:par>
        <p:cTn id="1" dur="indefinite" restart="never" nodeType="tmRoot"/>
      </p:par>
    </p:tnLst>
  </p:timing>
</p:sld>
</file>

<file path=ppt/slides/slide87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870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20186000887362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GINA ESPERANZA BUITRAGO BUITRAGO C.C. 52094965</a:t>
                      </a:r>
                    </a:p>
                  </a:txBody>
                  <a:tcPr marL="7620" marR="7620" marT="7620" marB="0" anchor="ctr"/>
                </a:tc>
                <a:tc>
                  <a:txBody>
                    <a:bodyPr/>
                    <a:lstStyle/>
                    <a:p>
                      <a:pPr algn="ctr" fontAlgn="ctr"/>
                      <a:r>
                        <a:rPr lang="es-CO" sz="700" b="0" i="0" u="none" strike="noStrike">
                          <a:effectLst/>
                          <a:latin typeface="Arial"/>
                        </a:rPr>
                        <a:t>19/11/2018</a:t>
                      </a:r>
                    </a:p>
                  </a:txBody>
                  <a:tcPr marL="7620" marR="7620" marT="7620" marB="0" anchor="ctr"/>
                </a:tc>
                <a:tc>
                  <a:txBody>
                    <a:bodyPr/>
                    <a:lstStyle/>
                    <a:p>
                      <a:pPr algn="ctr" fontAlgn="ctr"/>
                      <a:r>
                        <a:rPr lang="es-CO" sz="700" b="0" i="0" u="none" strike="noStrike">
                          <a:effectLst/>
                          <a:latin typeface="Arial"/>
                        </a:rPr>
                        <a:t>20181700156145</a:t>
                      </a:r>
                    </a:p>
                  </a:txBody>
                  <a:tcPr marL="7620" marR="7620" marT="7620" marB="0" anchor="ctr"/>
                </a:tc>
              </a:tr>
              <a:tr h="642680">
                <a:tc>
                  <a:txBody>
                    <a:bodyPr/>
                    <a:lstStyle/>
                    <a:p>
                      <a:pPr algn="ctr" fontAlgn="ctr"/>
                      <a:r>
                        <a:rPr lang="es-CO" sz="700" b="0" i="0" u="none" strike="noStrike">
                          <a:effectLst/>
                          <a:latin typeface="Arial"/>
                        </a:rPr>
                        <a:t>20186000887372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ROSALBA TAMAYO TOVAR C.C. 41638540</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20186000887382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MARIA EDILMA GARCIA QUINTERO C.C. 42063155</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20186000887392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LIBIA CARLOTA ORTIZ CASTILLO C.C. 36149332</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20186000887402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NUBIA ESPERANZA VALDERRAMA BARRERA C.C. 51831039</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20186000887412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MARIA DEL PILAR PACHECO HERNANDEZ C.C. 51759111</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20186000887422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CARLOS MARTINEZ TORRES C.C. 19288492</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343077608"/>
      </p:ext>
    </p:extLst>
  </p:cSld>
  <p:clrMapOvr>
    <a:masterClrMapping/>
  </p:clrMapOvr>
  <p:timing>
    <p:tnLst>
      <p:par>
        <p:cTn id="1" dur="indefinite" restart="never" nodeType="tmRoot"/>
      </p:par>
    </p:tnLst>
  </p:timing>
</p:sld>
</file>

<file path=ppt/slides/slide87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871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20186000887432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RODRIGO ALONSO GONZALEZ MARRUGO C.C. 90785560</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20186000887442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ALEJANDRO VILLOTA ERAZO C.C. 72156790</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20186000887452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MARIA CONSUELO POLANIA PERDOMO C.C. 36088172</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20186000887462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MARTHA LUCIA TAVERA SAFRA C.C. 39682497</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20186000887472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MIGUEL DARIO DIAGO BOZZI C.C. 79367652</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20186000887482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EDITH MARINA ALVAREZ SANGUINO C.C. 37315215</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20186000887492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LEONIDAS BARRERA RUIZ C.C. 13838467</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086888965"/>
      </p:ext>
    </p:extLst>
  </p:cSld>
  <p:clrMapOvr>
    <a:masterClrMapping/>
  </p:clrMapOvr>
  <p:timing>
    <p:tnLst>
      <p:par>
        <p:cTn id="1" dur="indefinite" restart="never" nodeType="tmRoot"/>
      </p:par>
    </p:tnLst>
  </p:timing>
</p:sld>
</file>

<file path=ppt/slides/slide87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872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20186000887502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HECTOR JULIO MELENDEZ FLOREZ C.C. 91212987</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20186000887512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GLORIA MARCELA PARADI HERNANDEZ C.C. 51811521</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20186000887522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DELVIS ELENA PANA GONZALEZ C.C. 40913938</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20186000887532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LUZ MARINA PARADA TORRES C.C. 20404202</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20186000887542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ORLANDO LOPEZ CARDENAS C.C. 79047526</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20186000887552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ERNESTINA MAHECHA VILLANUEVA C.C. 38263530</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20186000887562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NATASHA GUERRERO GUERRERO C.C. 51873183</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787628550"/>
      </p:ext>
    </p:extLst>
  </p:cSld>
  <p:clrMapOvr>
    <a:masterClrMapping/>
  </p:clrMapOvr>
  <p:timing>
    <p:tnLst>
      <p:par>
        <p:cTn id="1" dur="indefinite" restart="never" nodeType="tmRoot"/>
      </p:par>
    </p:tnLst>
  </p:timing>
</p:sld>
</file>

<file path=ppt/slides/slide87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873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20186000887572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MARIA DEL PILAR RIVERA PINZON C.C. 32688885</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20186000887582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AIDA BEATRIZ CHINOME CELY C.C. 46663931</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20186000887592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GLORIA ELIZABETH MALDONADO MERCHAN C.C. 39709683</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20186000887602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RAFAEL ARTURO RINCON DUARTE C.C. 13842903</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20186000887612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ANGELA MARIA HERMIDA FERNANDEZ C.C. 26492492</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20186000887622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DIRECCION VIGILANCIA DE CARRERA</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RAFAEL ROBERTO PEÑA FERNANDEZ C.C. 79151244</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20186000887642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LINA MARIA OSPINA SANCHEZ C.C. 40391761</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562835823"/>
      </p:ext>
    </p:extLst>
  </p:cSld>
  <p:clrMapOvr>
    <a:masterClrMapping/>
  </p:clrMapOvr>
  <p:timing>
    <p:tnLst>
      <p:par>
        <p:cTn id="1" dur="indefinite" restart="never" nodeType="tmRoot"/>
      </p:par>
    </p:tnLst>
  </p:timing>
</p:sld>
</file>

<file path=ppt/slides/slide87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874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20186000887652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DELIA CASTRO RINCON C.C. 23323472</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20186000887662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LUIS FERNANDO ZAPATA MENDOZA C.C. 80410044</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20186000887672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NANCY MARCELA MORENO BAQUERO C.C. 51890250</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20186000887682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EDDY PEREZ PACHECO C.C. 60312952</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20186000887692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MARIA ALEXANDRA MONTENEGRO MONROY C.C. 52102297</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20186000887702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LUZ MARINA MONTOYA HINCAPIE C.C. 42989591</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20186000887732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DESPACHO DR.FRIDOLE BALLEN</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FANNY REINA GUTIERREZ C.C. 39548936</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170791994"/>
      </p:ext>
    </p:extLst>
  </p:cSld>
  <p:clrMapOvr>
    <a:masterClrMapping/>
  </p:clrMapOvr>
  <p:timing>
    <p:tnLst>
      <p:par>
        <p:cTn id="1" dur="indefinite" restart="never" nodeType="tmRoot"/>
      </p:par>
    </p:tnLst>
  </p:timing>
</p:sld>
</file>

<file path=ppt/slides/slide87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875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20186000887742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RICARDO DEL TRA HERNANDEZ MARTINEZ C.C. 8682706</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20186000887762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MAURICIO TOSCANO HEREDIA C.C. 19434149</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20186000887772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ALEXANDRA ALEMAN PINEDA C.C. 51985017</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20186000887802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SANCION AL INVIMA POR INCUMPLIMIENTO DE LAS DISPOCISIONES DE LA CNSC</a:t>
                      </a:r>
                    </a:p>
                  </a:txBody>
                  <a:tcPr marL="7620" marR="7620" marT="7620" marB="0" anchor="ctr"/>
                </a:tc>
                <a:tc>
                  <a:txBody>
                    <a:bodyPr/>
                    <a:lstStyle/>
                    <a:p>
                      <a:pPr algn="ctr" fontAlgn="ctr"/>
                      <a:r>
                        <a:rPr lang="es-CO" sz="700" b="0" i="0" u="none" strike="noStrike">
                          <a:effectLst/>
                          <a:latin typeface="Arial"/>
                        </a:rPr>
                        <a:t>7/11/2018</a:t>
                      </a:r>
                    </a:p>
                  </a:txBody>
                  <a:tcPr marL="7620" marR="7620" marT="7620" marB="0" anchor="ctr"/>
                </a:tc>
                <a:tc>
                  <a:txBody>
                    <a:bodyPr/>
                    <a:lstStyle/>
                    <a:p>
                      <a:pPr algn="ctr" fontAlgn="ctr"/>
                      <a:r>
                        <a:rPr lang="es-CO" sz="700" b="0" i="0" u="none" strike="noStrike">
                          <a:effectLst/>
                          <a:latin typeface="Arial"/>
                        </a:rPr>
                        <a:t>20185000622171</a:t>
                      </a:r>
                    </a:p>
                  </a:txBody>
                  <a:tcPr marL="7620" marR="7620" marT="7620" marB="0" anchor="ctr"/>
                </a:tc>
              </a:tr>
              <a:tr h="642680">
                <a:tc>
                  <a:txBody>
                    <a:bodyPr/>
                    <a:lstStyle/>
                    <a:p>
                      <a:pPr algn="ctr" fontAlgn="ctr"/>
                      <a:r>
                        <a:rPr lang="es-CO" sz="700" b="0" i="0" u="none" strike="noStrike">
                          <a:effectLst/>
                          <a:latin typeface="Arial"/>
                        </a:rPr>
                        <a:t>20186000887862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HECTOR JULIO MELENDEZ FLOREZ C.C. 91212987</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20186000887882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SANDRA PATRICIA VALENCIA PINZON C.C. 52028336</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20186000887902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EMILIA VASQUEZ GALEANO C.C. 55154213</a:t>
                      </a:r>
                    </a:p>
                  </a:txBody>
                  <a:tcPr marL="7620" marR="7620" marT="7620" marB="0" anchor="ctr"/>
                </a:tc>
                <a:tc>
                  <a:txBody>
                    <a:bodyPr/>
                    <a:lstStyle/>
                    <a:p>
                      <a:pPr algn="ctr" fontAlgn="ctr"/>
                      <a:r>
                        <a:rPr lang="es-CO" sz="700" b="0" i="0" u="none" strike="noStrike">
                          <a:effectLst/>
                          <a:latin typeface="Arial"/>
                        </a:rPr>
                        <a:t>11/12/2018</a:t>
                      </a:r>
                    </a:p>
                  </a:txBody>
                  <a:tcPr marL="7620" marR="7620" marT="7620" marB="0" anchor="ctr"/>
                </a:tc>
                <a:tc>
                  <a:txBody>
                    <a:bodyPr/>
                    <a:lstStyle/>
                    <a:p>
                      <a:pPr algn="ctr" fontAlgn="ctr"/>
                      <a:r>
                        <a:rPr lang="es-CO" sz="700" b="0" i="0" u="none" strike="noStrike" dirty="0">
                          <a:effectLst/>
                          <a:latin typeface="Arial"/>
                        </a:rPr>
                        <a:t>20181700670511</a:t>
                      </a:r>
                    </a:p>
                  </a:txBody>
                  <a:tcPr marL="7620" marR="7620" marT="7620" marB="0" anchor="ctr"/>
                </a:tc>
              </a:tr>
            </a:tbl>
          </a:graphicData>
        </a:graphic>
      </p:graphicFrame>
    </p:spTree>
    <p:extLst>
      <p:ext uri="{BB962C8B-B14F-4D97-AF65-F5344CB8AC3E}">
        <p14:creationId xmlns:p14="http://schemas.microsoft.com/office/powerpoint/2010/main" val="2331531575"/>
      </p:ext>
    </p:extLst>
  </p:cSld>
  <p:clrMapOvr>
    <a:masterClrMapping/>
  </p:clrMapOvr>
  <p:timing>
    <p:tnLst>
      <p:par>
        <p:cTn id="1" dur="indefinite" restart="never" nodeType="tmRoot"/>
      </p:par>
    </p:tnLst>
  </p:timing>
</p:sld>
</file>

<file path=ppt/slides/slide87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876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20186000887912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GLORIA PATRICIA RUBIO RAMIREZ C.C. 35462498</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20186000887942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NOELVA DEL CARMEN MADIEDO MONTOYA C.C. 35504893</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20186000887952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MARTHA JANETH DIA AVELINO C.C. 51931042</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20186000887962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ALVARO ENRIQUE FABREGAS ESCORCIA C.C. 8530642</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20186000887972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OFICINA JURIDICA</a:t>
                      </a:r>
                    </a:p>
                  </a:txBody>
                  <a:tcPr marL="7620" marR="7620" marT="7620" marB="0" anchor="ctr"/>
                </a:tc>
                <a:tc>
                  <a:txBody>
                    <a:bodyPr/>
                    <a:lstStyle/>
                    <a:p>
                      <a:pPr algn="ctr" fontAlgn="ctr"/>
                      <a:r>
                        <a:rPr lang="pt-BR" sz="700" b="0" i="0" u="none" strike="noStrike">
                          <a:effectLst/>
                          <a:latin typeface="Arial"/>
                        </a:rPr>
                        <a:t>EXPEDIENTE IUS E-2017-561448 - OFICIO 20182010519661</a:t>
                      </a:r>
                    </a:p>
                  </a:txBody>
                  <a:tcPr marL="7620" marR="7620" marT="7620" marB="0" anchor="ctr"/>
                </a:tc>
                <a:tc>
                  <a:txBody>
                    <a:bodyPr/>
                    <a:lstStyle/>
                    <a:p>
                      <a:pPr algn="ctr" fontAlgn="ctr"/>
                      <a:r>
                        <a:rPr lang="es-CO" sz="700" b="0" i="0" u="none" strike="noStrike">
                          <a:effectLst/>
                          <a:latin typeface="Arial"/>
                        </a:rPr>
                        <a:t>17/12/2018</a:t>
                      </a:r>
                    </a:p>
                  </a:txBody>
                  <a:tcPr marL="7620" marR="7620" marT="7620" marB="0" anchor="ctr"/>
                </a:tc>
                <a:tc>
                  <a:txBody>
                    <a:bodyPr/>
                    <a:lstStyle/>
                    <a:p>
                      <a:pPr algn="ctr" fontAlgn="ctr"/>
                      <a:r>
                        <a:rPr lang="es-CO" sz="700" b="0" i="0" u="none" strike="noStrike">
                          <a:effectLst/>
                          <a:latin typeface="Arial"/>
                        </a:rPr>
                        <a:t>20182010680751</a:t>
                      </a:r>
                    </a:p>
                  </a:txBody>
                  <a:tcPr marL="7620" marR="7620" marT="7620" marB="0" anchor="ctr"/>
                </a:tc>
              </a:tr>
              <a:tr h="642680">
                <a:tc>
                  <a:txBody>
                    <a:bodyPr/>
                    <a:lstStyle/>
                    <a:p>
                      <a:pPr algn="ctr" fontAlgn="ctr"/>
                      <a:r>
                        <a:rPr lang="es-CO" sz="700" b="0" i="0" u="none" strike="noStrike">
                          <a:effectLst/>
                          <a:latin typeface="Arial"/>
                        </a:rPr>
                        <a:t>20186000887982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OFICINA JURIDICA</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GUSTAVO RODOLFO PAEZ PAEZ C.C. 19456199</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20186000888002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OFICINA JURIDICA</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LILIAN CLEMENCIA CHARRY MENDEZ C.C. 51848506</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674647820"/>
      </p:ext>
    </p:extLst>
  </p:cSld>
  <p:clrMapOvr>
    <a:masterClrMapping/>
  </p:clrMapOvr>
  <p:timing>
    <p:tnLst>
      <p:par>
        <p:cTn id="1" dur="indefinite" restart="never" nodeType="tmRoot"/>
      </p:par>
    </p:tnLst>
  </p:timing>
</p:sld>
</file>

<file path=ppt/slides/slide87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877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20186000888012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OFICINA JURIDICA</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JACQUELINE CARLIER RANGEL C.C. 51759367</a:t>
                      </a:r>
                    </a:p>
                  </a:txBody>
                  <a:tcPr marL="7620" marR="7620" marT="7620" marB="0" anchor="ctr"/>
                </a:tc>
                <a:tc>
                  <a:txBody>
                    <a:bodyPr/>
                    <a:lstStyle/>
                    <a:p>
                      <a:pPr algn="ctr" fontAlgn="ctr"/>
                      <a:r>
                        <a:rPr lang="es-CO" sz="700" b="0" i="0" u="none" strike="noStrike">
                          <a:effectLst/>
                          <a:latin typeface="Arial"/>
                        </a:rPr>
                        <a:t>11/01/2019</a:t>
                      </a:r>
                    </a:p>
                  </a:txBody>
                  <a:tcPr marL="7620" marR="7620" marT="7620" marB="0" anchor="ctr"/>
                </a:tc>
                <a:tc>
                  <a:txBody>
                    <a:bodyPr/>
                    <a:lstStyle/>
                    <a:p>
                      <a:pPr algn="ctr" fontAlgn="ctr"/>
                      <a:r>
                        <a:rPr lang="es-CO" sz="700" b="0" i="0" u="none" strike="noStrike">
                          <a:effectLst/>
                          <a:latin typeface="Arial"/>
                        </a:rPr>
                        <a:t>20181700176445</a:t>
                      </a:r>
                    </a:p>
                  </a:txBody>
                  <a:tcPr marL="7620" marR="7620" marT="7620" marB="0" anchor="ctr"/>
                </a:tc>
              </a:tr>
              <a:tr h="642680">
                <a:tc>
                  <a:txBody>
                    <a:bodyPr/>
                    <a:lstStyle/>
                    <a:p>
                      <a:pPr algn="ctr" fontAlgn="ctr"/>
                      <a:r>
                        <a:rPr lang="es-CO" sz="700" b="0" i="0" u="none" strike="noStrike">
                          <a:effectLst/>
                          <a:latin typeface="Arial"/>
                        </a:rPr>
                        <a:t>20186000888032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DE EDGAR DIDACIO SANCHEZ CAICEDO C.C. 79462098</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20186000888082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OFICINA JURIDICA</a:t>
                      </a:r>
                    </a:p>
                  </a:txBody>
                  <a:tcPr marL="7620" marR="7620" marT="7620" marB="0" anchor="ctr"/>
                </a:tc>
                <a:tc>
                  <a:txBody>
                    <a:bodyPr/>
                    <a:lstStyle/>
                    <a:p>
                      <a:pPr algn="ctr" fontAlgn="ctr"/>
                      <a:r>
                        <a:rPr lang="es-CO" sz="700" b="0" i="0" u="none" strike="noStrike">
                          <a:effectLst/>
                          <a:latin typeface="Arial"/>
                        </a:rPr>
                        <a:t>SOLICITUD DE CANCELACION EN EL REGISTRO PUBLICO DE CARRERA ADMINISTRATIVA DE ABIS MILETH RANGEL LEIVA CC 26736508</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20186000888102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CANCELACION EN EL REGISTRO PUBLICO DE CARRERA ADMINISTRATIVA DE FLOR ALBA DURAN CC 26941273</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20186000888142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DESPACHO DR.FRIDOLE BALLEN</a:t>
                      </a:r>
                    </a:p>
                  </a:txBody>
                  <a:tcPr marL="7620" marR="7620" marT="7620" marB="0" anchor="ctr"/>
                </a:tc>
                <a:tc>
                  <a:txBody>
                    <a:bodyPr/>
                    <a:lstStyle/>
                    <a:p>
                      <a:pPr algn="ctr" fontAlgn="ctr"/>
                      <a:r>
                        <a:rPr lang="es-CO" sz="700" b="0" i="0" u="none" strike="noStrike">
                          <a:effectLst/>
                          <a:latin typeface="Arial"/>
                        </a:rPr>
                        <a:t>SOLICITUD DE CANCELACION EN EL REGISTRO PUBLICO DE CARRERA ADMINISTRATIVA DE ENITH MARGO RIOS CC 2626733366</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20186000888162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PRESIDENCIA</a:t>
                      </a:r>
                    </a:p>
                  </a:txBody>
                  <a:tcPr marL="7620" marR="7620" marT="7620" marB="0" anchor="ctr"/>
                </a:tc>
                <a:tc>
                  <a:txBody>
                    <a:bodyPr/>
                    <a:lstStyle/>
                    <a:p>
                      <a:pPr algn="ctr" fontAlgn="ctr"/>
                      <a:r>
                        <a:rPr lang="es-CO" sz="700" b="0" i="0" u="none" strike="noStrike">
                          <a:effectLst/>
                          <a:latin typeface="Arial"/>
                        </a:rPr>
                        <a:t>SOLICITUD DE CANCELACION EN EL REGISTRO PUBLICO DE CARRERA ADMINISTRATIVA DE ALVARO ENRIQUE CASTILLEJO CC 771000088</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20186000888182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DESPACHO DR.FRIDOLE BALLEN</a:t>
                      </a:r>
                    </a:p>
                  </a:txBody>
                  <a:tcPr marL="7620" marR="7620" marT="7620" marB="0" anchor="ctr"/>
                </a:tc>
                <a:tc>
                  <a:txBody>
                    <a:bodyPr/>
                    <a:lstStyle/>
                    <a:p>
                      <a:pPr algn="ctr" fontAlgn="ctr"/>
                      <a:r>
                        <a:rPr lang="es-CO" sz="700" b="0" i="0" u="none" strike="noStrike">
                          <a:effectLst/>
                          <a:latin typeface="Arial"/>
                        </a:rPr>
                        <a:t>SOLICITUD DE CANCELACION EN EL REGISTRO PUBLICO DE CARRERA ADMINISTRATIVA DE ANALIDA CORDOBA PEÑA CC 26733301</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04753208"/>
      </p:ext>
    </p:extLst>
  </p:cSld>
  <p:clrMapOvr>
    <a:masterClrMapping/>
  </p:clrMapOvr>
  <p:timing>
    <p:tnLst>
      <p:par>
        <p:cTn id="1" dur="indefinite" restart="never" nodeType="tmRoot"/>
      </p:par>
    </p:tnLst>
  </p:timing>
</p:sld>
</file>

<file path=ppt/slides/slide87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878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20186000888192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DESPACHO DR.FRIDOLE BALLEN</a:t>
                      </a:r>
                    </a:p>
                  </a:txBody>
                  <a:tcPr marL="7620" marR="7620" marT="7620" marB="0" anchor="ctr"/>
                </a:tc>
                <a:tc>
                  <a:txBody>
                    <a:bodyPr/>
                    <a:lstStyle/>
                    <a:p>
                      <a:pPr algn="ctr" fontAlgn="ctr"/>
                      <a:r>
                        <a:rPr lang="es-CO" sz="700" b="0" i="0" u="none" strike="noStrike">
                          <a:effectLst/>
                          <a:latin typeface="Arial"/>
                        </a:rPr>
                        <a:t>SOLICITUD DE CANCELACION EN EL REGISTRO PUBLICO DE CARRERA ADMINISTRATIVA DE YOLANDA BEATRIZ MEJIA CC 26733554</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20186000888252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CONVOCATORIA 5 - DR. ORTEGA</a:t>
                      </a:r>
                    </a:p>
                  </a:txBody>
                  <a:tcPr marL="7620" marR="7620" marT="7620" marB="0" anchor="ctr"/>
                </a:tc>
                <a:tc>
                  <a:txBody>
                    <a:bodyPr/>
                    <a:lstStyle/>
                    <a:p>
                      <a:pPr algn="ctr" fontAlgn="ctr"/>
                      <a:r>
                        <a:rPr lang="es-CO" sz="700" b="0" i="0" u="none" strike="noStrike">
                          <a:effectLst/>
                          <a:latin typeface="Arial"/>
                        </a:rPr>
                        <a:t>SOLICITUD DE CANCELACION EN EL REGISTRO PUBLICO DE CARRERA ADMINISTRATIVA DE AYDA IRENE WADNIPAR CC 26732440</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20186000888312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DIRECCIÓN DE APOYO CORPORATIVO</a:t>
                      </a:r>
                    </a:p>
                  </a:txBody>
                  <a:tcPr marL="7620" marR="7620" marT="7620" marB="0" anchor="ctr"/>
                </a:tc>
                <a:tc>
                  <a:txBody>
                    <a:bodyPr/>
                    <a:lstStyle/>
                    <a:p>
                      <a:pPr algn="ctr" fontAlgn="ctr"/>
                      <a:r>
                        <a:rPr lang="es-CO" sz="700" b="0" i="0" u="none" strike="noStrike">
                          <a:effectLst/>
                          <a:latin typeface="Arial"/>
                        </a:rPr>
                        <a:t>SECRETARIA SALA DISCIPLINARIA TRAMITADOR DESPACHO 02 TRAMITES PROCESOS DISCIPLINARIOS - SECCIONAL BOGOTA - RV: OFICIO No. 4983-LDBF-2017-03177-00 PCS - </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31/10/2018</a:t>
                      </a:r>
                    </a:p>
                  </a:txBody>
                  <a:tcPr marL="7620" marR="7620" marT="7620" marB="0" anchor="ctr"/>
                </a:tc>
                <a:tc>
                  <a:txBody>
                    <a:bodyPr/>
                    <a:lstStyle/>
                    <a:p>
                      <a:pPr algn="ctr" fontAlgn="ctr"/>
                      <a:r>
                        <a:rPr lang="es-CO" sz="700" b="0" i="0" u="none" strike="noStrike">
                          <a:effectLst/>
                          <a:latin typeface="Arial"/>
                        </a:rPr>
                        <a:t>20181400613481</a:t>
                      </a:r>
                    </a:p>
                  </a:txBody>
                  <a:tcPr marL="7620" marR="7620" marT="7620" marB="0" anchor="ctr"/>
                </a:tc>
              </a:tr>
              <a:tr h="642680">
                <a:tc>
                  <a:txBody>
                    <a:bodyPr/>
                    <a:lstStyle/>
                    <a:p>
                      <a:pPr algn="ctr" fontAlgn="ctr"/>
                      <a:r>
                        <a:rPr lang="es-CO" sz="700" b="0" i="0" u="none" strike="noStrike">
                          <a:effectLst/>
                          <a:latin typeface="Arial"/>
                        </a:rPr>
                        <a:t>20186000888422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NULIDAD SIMPLE - ADMITE DEMANDA</a:t>
                      </a:r>
                      <a:br>
                        <a:rPr lang="es-CO" sz="700" b="0" i="0" u="none" strike="noStrike">
                          <a:effectLst/>
                          <a:latin typeface="Arial"/>
                        </a:rPr>
                      </a:br>
                      <a:r>
                        <a:rPr lang="es-CO" sz="700" b="0" i="0" u="none" strike="noStrike">
                          <a:effectLst/>
                          <a:latin typeface="Arial"/>
                        </a:rPr>
                        <a:t>EXPEDIENTE N. 201800789</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20186000888452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NULIDAD SIMPLE - ADMITE DEMANDA</a:t>
                      </a:r>
                      <a:br>
                        <a:rPr lang="es-CO" sz="700" b="0" i="0" u="none" strike="noStrike">
                          <a:effectLst/>
                          <a:latin typeface="Arial"/>
                        </a:rPr>
                      </a:br>
                      <a:r>
                        <a:rPr lang="es-CO" sz="700" b="0" i="0" u="none" strike="noStrike">
                          <a:effectLst/>
                          <a:latin typeface="Arial"/>
                        </a:rPr>
                        <a:t>EXPEDIENTE N. 201800890</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20186000888482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NULIDAD SIMPLE - ADMITE DEMANDA</a:t>
                      </a:r>
                      <a:br>
                        <a:rPr lang="es-CO" sz="700" b="0" i="0" u="none" strike="noStrike">
                          <a:effectLst/>
                          <a:latin typeface="Arial"/>
                        </a:rPr>
                      </a:br>
                      <a:r>
                        <a:rPr lang="es-CO" sz="700" b="0" i="0" u="none" strike="noStrike">
                          <a:effectLst/>
                          <a:latin typeface="Arial"/>
                        </a:rPr>
                        <a:t>EXPEDIENTE N. 201800786</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20186000888882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CANCELACION EN EL REGISTRO PUBLICO DE CARRERA ADMINISTRATIVA DE ADELINA PADILLA DE FLOREZ CC 26733212</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4327309"/>
      </p:ext>
    </p:extLst>
  </p:cSld>
  <p:clrMapOvr>
    <a:masterClrMapping/>
  </p:clrMapOvr>
  <p:timing>
    <p:tnLst>
      <p:par>
        <p:cTn id="1" dur="indefinite" restart="never" nodeType="tmRoot"/>
      </p:par>
    </p:tnLst>
  </p:timing>
</p:sld>
</file>

<file path=ppt/slides/slide87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879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20186000888912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NOTIFICACIONES</a:t>
                      </a:r>
                    </a:p>
                  </a:txBody>
                  <a:tcPr marL="7620" marR="7620" marT="7620" marB="0" anchor="ctr"/>
                </a:tc>
                <a:tc>
                  <a:txBody>
                    <a:bodyPr/>
                    <a:lstStyle/>
                    <a:p>
                      <a:pPr algn="ctr" fontAlgn="ctr"/>
                      <a:r>
                        <a:rPr lang="es-CO" sz="700" b="0" i="0" u="none" strike="noStrike">
                          <a:effectLst/>
                          <a:latin typeface="Arial"/>
                        </a:rPr>
                        <a:t>JUZGADO 05 ADMINISTRATIVO - SECCIONAL IBAGUE - ESTADO Nº 041 DEL 23-10-2018</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20186000888942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DESPACHO DR.FRIDOLE BALLEN</a:t>
                      </a:r>
                    </a:p>
                  </a:txBody>
                  <a:tcPr marL="7620" marR="7620" marT="7620" marB="0" anchor="ctr"/>
                </a:tc>
                <a:tc>
                  <a:txBody>
                    <a:bodyPr/>
                    <a:lstStyle/>
                    <a:p>
                      <a:pPr algn="ctr" fontAlgn="ctr"/>
                      <a:r>
                        <a:rPr lang="es-CO" sz="700" b="0" i="0" u="none" strike="noStrike">
                          <a:effectLst/>
                          <a:latin typeface="Arial"/>
                        </a:rPr>
                        <a:t>SOLICITUD DE CANCELACION EN EL REGISTRO PUBLICO DE CARRERA ADMINISTRATIVA DE CONSUELO GARCES BARAHONA CC 26733010</a:t>
                      </a:r>
                    </a:p>
                  </a:txBody>
                  <a:tcPr marL="7620" marR="7620" marT="7620" marB="0" anchor="ctr"/>
                </a:tc>
                <a:tc>
                  <a:txBody>
                    <a:bodyPr/>
                    <a:lstStyle/>
                    <a:p>
                      <a:pPr algn="ctr" fontAlgn="ctr"/>
                      <a:r>
                        <a:rPr lang="es-CO" sz="700" b="0" i="0" u="none" strike="noStrike">
                          <a:effectLst/>
                          <a:latin typeface="Arial"/>
                        </a:rPr>
                        <a:t>30/10/2018</a:t>
                      </a:r>
                    </a:p>
                  </a:txBody>
                  <a:tcPr marL="7620" marR="7620" marT="7620" marB="0" anchor="ctr"/>
                </a:tc>
                <a:tc>
                  <a:txBody>
                    <a:bodyPr/>
                    <a:lstStyle/>
                    <a:p>
                      <a:pPr algn="ctr" fontAlgn="ctr"/>
                      <a:r>
                        <a:rPr lang="es-CO" sz="700" b="0" i="0" u="none" strike="noStrike">
                          <a:effectLst/>
                          <a:latin typeface="Arial"/>
                        </a:rPr>
                        <a:t>20181700611521</a:t>
                      </a:r>
                    </a:p>
                  </a:txBody>
                  <a:tcPr marL="7620" marR="7620" marT="7620" marB="0" anchor="ctr"/>
                </a:tc>
              </a:tr>
              <a:tr h="642680">
                <a:tc>
                  <a:txBody>
                    <a:bodyPr/>
                    <a:lstStyle/>
                    <a:p>
                      <a:pPr algn="ctr" fontAlgn="ctr"/>
                      <a:r>
                        <a:rPr lang="es-CO" sz="700" b="0" i="0" u="none" strike="noStrike">
                          <a:effectLst/>
                          <a:latin typeface="Arial"/>
                        </a:rPr>
                        <a:t>20186000889152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OTORGAMIENTO DE PODER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20186000889172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CONVOCATORIA 5 - DR. ORTEGA</a:t>
                      </a:r>
                    </a:p>
                  </a:txBody>
                  <a:tcPr marL="7620" marR="7620" marT="7620" marB="0" anchor="ctr"/>
                </a:tc>
                <a:tc>
                  <a:txBody>
                    <a:bodyPr/>
                    <a:lstStyle/>
                    <a:p>
                      <a:pPr algn="ctr" fontAlgn="ctr"/>
                      <a:r>
                        <a:rPr lang="es-CO" sz="700" b="0" i="0" u="none" strike="noStrike">
                          <a:effectLst/>
                          <a:latin typeface="Arial"/>
                        </a:rPr>
                        <a:t>RESPUESTA SOLICITUD RADICADA EN LA ANTV CON N. E2018900028875 SOLICITUD DE ESPACIO INSTITUCIONAL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20186000889182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it-IT" sz="700" b="0" i="0" u="none" strike="noStrike">
                          <a:effectLst/>
                          <a:latin typeface="Arial"/>
                        </a:rPr>
                        <a:t>GRUPO CONVOCATORIA 2 - DR. FRIDOLE BALLEN</a:t>
                      </a:r>
                    </a:p>
                  </a:txBody>
                  <a:tcPr marL="7620" marR="7620" marT="7620" marB="0" anchor="ctr"/>
                </a:tc>
                <a:tc>
                  <a:txBody>
                    <a:bodyPr/>
                    <a:lstStyle/>
                    <a:p>
                      <a:pPr algn="ctr" fontAlgn="ctr"/>
                      <a:r>
                        <a:rPr lang="es-CO" sz="700" b="0" i="0" u="none" strike="noStrike">
                          <a:effectLst/>
                          <a:latin typeface="Arial"/>
                        </a:rPr>
                        <a:t>SUPLENCIA DE PODER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20186000889192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ATENCIÓN AL CIUDADANO</a:t>
                      </a:r>
                    </a:p>
                  </a:txBody>
                  <a:tcPr marL="7620" marR="7620" marT="7620" marB="0" anchor="ctr"/>
                </a:tc>
                <a:tc>
                  <a:txBody>
                    <a:bodyPr/>
                    <a:lstStyle/>
                    <a:p>
                      <a:pPr algn="ctr" fontAlgn="ctr"/>
                      <a:r>
                        <a:rPr lang="es-CO" sz="700" b="0" i="0" u="none" strike="noStrike">
                          <a:effectLst/>
                          <a:latin typeface="Arial"/>
                        </a:rPr>
                        <a:t>SOLICITUD DE COPIA - PROCESO ADMINISTRATIVO SANCIONATORIO </a:t>
                      </a:r>
                    </a:p>
                  </a:txBody>
                  <a:tcPr marL="7620" marR="7620" marT="7620" marB="0" anchor="ctr"/>
                </a:tc>
                <a:tc>
                  <a:txBody>
                    <a:bodyPr/>
                    <a:lstStyle/>
                    <a:p>
                      <a:pPr algn="ctr" fontAlgn="ctr"/>
                      <a:r>
                        <a:rPr lang="es-CO" sz="700" b="0" i="0" u="none" strike="noStrike">
                          <a:effectLst/>
                          <a:latin typeface="Arial"/>
                        </a:rPr>
                        <a:t>13/11/2018</a:t>
                      </a:r>
                    </a:p>
                  </a:txBody>
                  <a:tcPr marL="7620" marR="7620" marT="7620" marB="0" anchor="ctr"/>
                </a:tc>
                <a:tc>
                  <a:txBody>
                    <a:bodyPr/>
                    <a:lstStyle/>
                    <a:p>
                      <a:pPr algn="ctr" fontAlgn="ctr"/>
                      <a:r>
                        <a:rPr lang="es-CO" sz="700" b="0" i="0" u="none" strike="noStrike">
                          <a:effectLst/>
                          <a:latin typeface="Arial"/>
                        </a:rPr>
                        <a:t>20182010633841</a:t>
                      </a:r>
                    </a:p>
                  </a:txBody>
                  <a:tcPr marL="7620" marR="7620" marT="7620" marB="0" anchor="ctr"/>
                </a:tc>
              </a:tr>
              <a:tr h="642680">
                <a:tc>
                  <a:txBody>
                    <a:bodyPr/>
                    <a:lstStyle/>
                    <a:p>
                      <a:pPr algn="ctr" fontAlgn="ctr"/>
                      <a:r>
                        <a:rPr lang="es-CO" sz="700" b="0" i="0" u="none" strike="noStrike">
                          <a:effectLst/>
                          <a:latin typeface="Arial"/>
                        </a:rPr>
                        <a:t>20186000889692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CONVOCATORIA 5 - DR. ORTEGA</a:t>
                      </a:r>
                    </a:p>
                  </a:txBody>
                  <a:tcPr marL="7620" marR="7620" marT="7620" marB="0" anchor="ctr"/>
                </a:tc>
                <a:tc>
                  <a:txBody>
                    <a:bodyPr/>
                    <a:lstStyle/>
                    <a:p>
                      <a:pPr algn="ctr" fontAlgn="ctr"/>
                      <a:r>
                        <a:rPr lang="es-CO" sz="700" b="0" i="0" u="none" strike="noStrike">
                          <a:effectLst/>
                          <a:latin typeface="Arial"/>
                        </a:rPr>
                        <a:t>REQUERIMIENTO POR EL INCUMPLIMIENTO A LA RESOLUCION N° 20172210044625 DEL 06 DE JULIO DE 2017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577134859"/>
      </p:ext>
    </p:extLst>
  </p:cSld>
  <p:clrMapOvr>
    <a:masterClrMapping/>
  </p:clrMapOvr>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68389908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201810180038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201810180043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201810180044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201810180045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201810180046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201810180047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201810180050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201810180052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201810180053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88</a:t>
            </a:fld>
            <a:endParaRPr lang="es-CO"/>
          </a:p>
        </p:txBody>
      </p:sp>
    </p:spTree>
    <p:extLst>
      <p:ext uri="{BB962C8B-B14F-4D97-AF65-F5344CB8AC3E}">
        <p14:creationId xmlns:p14="http://schemas.microsoft.com/office/powerpoint/2010/main" val="2054885498"/>
      </p:ext>
    </p:extLst>
  </p:cSld>
  <p:clrMapOvr>
    <a:masterClrMapping/>
  </p:clrMapOvr>
  <p:timing>
    <p:tnLst>
      <p:par>
        <p:cTn id="1" dur="indefinite" restart="never" nodeType="tmRoot"/>
      </p:par>
    </p:tnLst>
  </p:timing>
</p:sld>
</file>

<file path=ppt/slides/slide88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880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20186000889702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9 - DRA. CARDOSO</a:t>
                      </a:r>
                    </a:p>
                  </a:txBody>
                  <a:tcPr marL="7620" marR="7620" marT="7620" marB="0" anchor="ctr"/>
                </a:tc>
                <a:tc>
                  <a:txBody>
                    <a:bodyPr/>
                    <a:lstStyle/>
                    <a:p>
                      <a:pPr algn="ctr" fontAlgn="ctr"/>
                      <a:r>
                        <a:rPr lang="es-CO" sz="700" b="0" i="0" u="none" strike="noStrike">
                          <a:effectLst/>
                          <a:latin typeface="Arial"/>
                        </a:rPr>
                        <a:t>NOTIFICACION DICTAMEN DE LORENA PARRA ROMERO C.C. 29670886 - ENTIDAD REMITENTE POSITIVA ARL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20186000889762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ATENCIÓN AL CIUDADANO</a:t>
                      </a:r>
                    </a:p>
                  </a:txBody>
                  <a:tcPr marL="7620" marR="7620" marT="7620" marB="0" anchor="ctr"/>
                </a:tc>
                <a:tc>
                  <a:txBody>
                    <a:bodyPr/>
                    <a:lstStyle/>
                    <a:p>
                      <a:pPr algn="ctr" fontAlgn="ctr"/>
                      <a:r>
                        <a:rPr lang="es-CO" sz="700" b="0" i="0" u="none" strike="noStrike">
                          <a:effectLst/>
                          <a:latin typeface="Arial"/>
                        </a:rPr>
                        <a:t>SOLICITUD DE INFORMACION CONVOCATORIA 438 a 506 SANTANDER</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20186000889772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OFICIO COPIA A LA CNSNC - RADICADO CPG-955-18</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20186000889782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SOLICITUD DE INFORMACION CONVOCATORIA 437 VALLE  </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20186000889792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SOLICITUD DE INFORMACION</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20181700600661</a:t>
                      </a:r>
                    </a:p>
                  </a:txBody>
                  <a:tcPr marL="7620" marR="7620" marT="7620" marB="0" anchor="ctr"/>
                </a:tc>
              </a:tr>
              <a:tr h="642680">
                <a:tc>
                  <a:txBody>
                    <a:bodyPr/>
                    <a:lstStyle/>
                    <a:p>
                      <a:pPr algn="ctr" fontAlgn="ctr"/>
                      <a:r>
                        <a:rPr lang="es-CO" sz="700" b="0" i="0" u="none" strike="noStrike">
                          <a:effectLst/>
                          <a:latin typeface="Arial"/>
                        </a:rPr>
                        <a:t>20186000889802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it-IT" sz="700" b="0" i="0" u="none" strike="noStrike">
                          <a:effectLst/>
                          <a:latin typeface="Arial"/>
                        </a:rPr>
                        <a:t>GRUPO CONVOCATORIA 1 - DR. FRIDOLE BALLEN</a:t>
                      </a:r>
                    </a:p>
                  </a:txBody>
                  <a:tcPr marL="7620" marR="7620" marT="7620" marB="0" anchor="ctr"/>
                </a:tc>
                <a:tc>
                  <a:txBody>
                    <a:bodyPr/>
                    <a:lstStyle/>
                    <a:p>
                      <a:pPr algn="ctr" fontAlgn="ctr"/>
                      <a:r>
                        <a:rPr lang="es-CO" sz="700" b="0" i="0" u="none" strike="noStrike">
                          <a:effectLst/>
                          <a:latin typeface="Arial"/>
                        </a:rPr>
                        <a:t>RESPUESTA CITACION PARA NOTIFICACION DE ACTO ADMINISTRATIVO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20186000889812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SOLICITUD DE INFORMACION</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2/11/2018</a:t>
                      </a:r>
                    </a:p>
                  </a:txBody>
                  <a:tcPr marL="7620" marR="7620" marT="7620" marB="0" anchor="ctr"/>
                </a:tc>
                <a:tc>
                  <a:txBody>
                    <a:bodyPr/>
                    <a:lstStyle/>
                    <a:p>
                      <a:pPr algn="ctr" fontAlgn="ctr"/>
                      <a:r>
                        <a:rPr lang="es-CO" sz="700" b="0" i="0" u="none" strike="noStrike" dirty="0">
                          <a:effectLst/>
                          <a:latin typeface="Arial"/>
                        </a:rPr>
                        <a:t>20182010619901</a:t>
                      </a:r>
                    </a:p>
                  </a:txBody>
                  <a:tcPr marL="7620" marR="7620" marT="7620" marB="0" anchor="ctr"/>
                </a:tc>
              </a:tr>
            </a:tbl>
          </a:graphicData>
        </a:graphic>
      </p:graphicFrame>
    </p:spTree>
    <p:extLst>
      <p:ext uri="{BB962C8B-B14F-4D97-AF65-F5344CB8AC3E}">
        <p14:creationId xmlns:p14="http://schemas.microsoft.com/office/powerpoint/2010/main" val="3989473276"/>
      </p:ext>
    </p:extLst>
  </p:cSld>
  <p:clrMapOvr>
    <a:masterClrMapping/>
  </p:clrMapOvr>
  <p:timing>
    <p:tnLst>
      <p:par>
        <p:cTn id="1" dur="indefinite" restart="never" nodeType="tmRoot"/>
      </p:par>
    </p:tnLst>
  </p:timing>
</p:sld>
</file>

<file path=ppt/slides/slide88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881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702176474"/>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650" b="0" i="0" u="none" strike="noStrike" dirty="0">
                          <a:effectLst/>
                          <a:latin typeface="Arial"/>
                        </a:rPr>
                        <a:t>20186000889822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20186000889862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9/11/2018</a:t>
                      </a:r>
                    </a:p>
                  </a:txBody>
                  <a:tcPr marL="7620" marR="7620" marT="7620" marB="0" anchor="ctr"/>
                </a:tc>
                <a:tc>
                  <a:txBody>
                    <a:bodyPr/>
                    <a:lstStyle/>
                    <a:p>
                      <a:pPr algn="ctr" fontAlgn="ctr"/>
                      <a:r>
                        <a:rPr lang="es-CO" sz="650" b="0" i="0" u="none" strike="noStrike">
                          <a:effectLst/>
                          <a:latin typeface="Arial"/>
                        </a:rPr>
                        <a:t>20182210630961</a:t>
                      </a:r>
                    </a:p>
                  </a:txBody>
                  <a:tcPr marL="7620" marR="7620" marT="7620" marB="0" anchor="ctr"/>
                </a:tc>
              </a:tr>
              <a:tr h="642680">
                <a:tc>
                  <a:txBody>
                    <a:bodyPr/>
                    <a:lstStyle/>
                    <a:p>
                      <a:pPr algn="ctr" fontAlgn="ctr"/>
                      <a:r>
                        <a:rPr lang="es-CO" sz="650" b="0" i="0" u="none" strike="noStrike">
                          <a:effectLst/>
                          <a:latin typeface="Arial"/>
                        </a:rPr>
                        <a:t>20186000889872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INFORMACION CONVOCATORIA INPEC</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20186000889932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SOLICITUD DE INFORMACION HOJA DE VIDA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20186000889952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 CONVOCATORIA  507 a 591 de 2017  CUNDINAMARCA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20182210601901</a:t>
                      </a:r>
                    </a:p>
                  </a:txBody>
                  <a:tcPr marL="7620" marR="7620" marT="7620" marB="0" anchor="ctr"/>
                </a:tc>
              </a:tr>
              <a:tr h="642680">
                <a:tc>
                  <a:txBody>
                    <a:bodyPr/>
                    <a:lstStyle/>
                    <a:p>
                      <a:pPr algn="ctr" fontAlgn="ctr"/>
                      <a:r>
                        <a:rPr lang="es-CO" sz="650" b="0" i="0" u="none" strike="noStrike">
                          <a:effectLst/>
                          <a:latin typeface="Arial"/>
                        </a:rPr>
                        <a:t>20186000889962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it-IT" sz="650" b="0" i="0" u="none" strike="noStrike">
                          <a:effectLst/>
                          <a:latin typeface="Arial"/>
                        </a:rPr>
                        <a:t>SOLICITUD CONVOCATORIA 740 A 741 DISTRITO</a:t>
                      </a:r>
                      <a:br>
                        <a:rPr lang="it-IT" sz="650" b="0" i="0" u="none" strike="noStrike">
                          <a:effectLst/>
                          <a:latin typeface="Arial"/>
                        </a:rPr>
                      </a:br>
                      <a:endParaRPr lang="it-IT"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20186000889972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241930213"/>
      </p:ext>
    </p:extLst>
  </p:cSld>
  <p:clrMapOvr>
    <a:masterClrMapping/>
  </p:clrMapOvr>
  <p:timing>
    <p:tnLst>
      <p:par>
        <p:cTn id="1" dur="indefinite" restart="never" nodeType="tmRoot"/>
      </p:par>
    </p:tnLst>
  </p:timing>
</p:sld>
</file>

<file path=ppt/slides/slide88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882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521776261"/>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650" b="0" i="0" u="none" strike="noStrike" dirty="0">
                          <a:effectLst/>
                          <a:latin typeface="Arial"/>
                        </a:rPr>
                        <a:t>20186000889982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20186000889992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1 - DR. FRIDOLE BALLEN</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20186000890002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RESPUESTA A SOLICITUD NO. 20186000803712</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20186000890012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SOLICITUD DE INFORMACION CONVOCATORIA 428-2016</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7/11/2018</a:t>
                      </a:r>
                    </a:p>
                  </a:txBody>
                  <a:tcPr marL="7620" marR="7620" marT="7620" marB="0" anchor="ctr"/>
                </a:tc>
                <a:tc>
                  <a:txBody>
                    <a:bodyPr/>
                    <a:lstStyle/>
                    <a:p>
                      <a:pPr algn="ctr" fontAlgn="ctr"/>
                      <a:r>
                        <a:rPr lang="es-CO" sz="650" b="0" i="0" u="none" strike="noStrike">
                          <a:effectLst/>
                          <a:latin typeface="Arial"/>
                        </a:rPr>
                        <a:t>20182110625741</a:t>
                      </a:r>
                    </a:p>
                  </a:txBody>
                  <a:tcPr marL="7620" marR="7620" marT="7620" marB="0" anchor="ctr"/>
                </a:tc>
              </a:tr>
              <a:tr h="642680">
                <a:tc>
                  <a:txBody>
                    <a:bodyPr/>
                    <a:lstStyle/>
                    <a:p>
                      <a:pPr algn="ctr" fontAlgn="ctr"/>
                      <a:r>
                        <a:rPr lang="es-CO" sz="650" b="0" i="0" u="none" strike="noStrike">
                          <a:effectLst/>
                          <a:latin typeface="Arial"/>
                        </a:rPr>
                        <a:t>20186000890022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20186000890032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 ORTEGA</a:t>
                      </a:r>
                    </a:p>
                  </a:txBody>
                  <a:tcPr marL="7620" marR="7620" marT="7620" marB="0" anchor="ctr"/>
                </a:tc>
                <a:tc>
                  <a:txBody>
                    <a:bodyPr/>
                    <a:lstStyle/>
                    <a:p>
                      <a:pPr algn="ctr" fontAlgn="ctr"/>
                      <a:r>
                        <a:rPr lang="es-CO" sz="650" b="0" i="0" u="none" strike="noStrike">
                          <a:effectLst/>
                          <a:latin typeface="Arial"/>
                        </a:rPr>
                        <a:t>SOLICITUD DE INFORMACION CONVOCATORIA 436 SENA-VALORACION DE ANTECEDENTES</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20186000890042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DR.FRIDOLE BALLEN</a:t>
                      </a:r>
                    </a:p>
                  </a:txBody>
                  <a:tcPr marL="7620" marR="7620" marT="7620" marB="0" anchor="ctr"/>
                </a:tc>
                <a:tc>
                  <a:txBody>
                    <a:bodyPr/>
                    <a:lstStyle/>
                    <a:p>
                      <a:pPr algn="ctr" fontAlgn="ctr"/>
                      <a:r>
                        <a:rPr lang="es-CO" sz="650" b="0" i="0" u="none" strike="noStrike">
                          <a:effectLst/>
                          <a:latin typeface="Arial"/>
                        </a:rPr>
                        <a:t>SOLICITUD RECUPERAR USUARIO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791526309"/>
      </p:ext>
    </p:extLst>
  </p:cSld>
  <p:clrMapOvr>
    <a:masterClrMapping/>
  </p:clrMapOvr>
  <p:timing>
    <p:tnLst>
      <p:par>
        <p:cTn id="1" dur="indefinite" restart="never" nodeType="tmRoot"/>
      </p:par>
    </p:tnLst>
  </p:timing>
</p:sld>
</file>

<file path=ppt/slides/slide88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883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583812817"/>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650" b="0" i="0" u="none" strike="noStrike" dirty="0">
                          <a:effectLst/>
                          <a:latin typeface="Arial"/>
                        </a:rPr>
                        <a:t>20186000890062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20186000890072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20186000890092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SOLICITUD INFORMACION</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20186000890102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9 - DRA. CARDOSO</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20186000890112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 HOJA DE VIDA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20186000890122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507 a 591 de 2017  CUNDINAMARCA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2/11/2018</a:t>
                      </a:r>
                    </a:p>
                  </a:txBody>
                  <a:tcPr marL="7620" marR="7620" marT="7620" marB="0" anchor="ctr"/>
                </a:tc>
                <a:tc>
                  <a:txBody>
                    <a:bodyPr/>
                    <a:lstStyle/>
                    <a:p>
                      <a:pPr algn="ctr" fontAlgn="ctr"/>
                      <a:r>
                        <a:rPr lang="es-CO" sz="650" b="0" i="0" u="none" strike="noStrike">
                          <a:effectLst/>
                          <a:latin typeface="Arial"/>
                        </a:rPr>
                        <a:t>20182210618281</a:t>
                      </a:r>
                    </a:p>
                  </a:txBody>
                  <a:tcPr marL="7620" marR="7620" marT="7620" marB="0" anchor="ctr"/>
                </a:tc>
              </a:tr>
              <a:tr h="642680">
                <a:tc>
                  <a:txBody>
                    <a:bodyPr/>
                    <a:lstStyle/>
                    <a:p>
                      <a:pPr algn="ctr" fontAlgn="ctr"/>
                      <a:r>
                        <a:rPr lang="es-CO" sz="650" b="0" i="0" u="none" strike="noStrike">
                          <a:effectLst/>
                          <a:latin typeface="Arial"/>
                        </a:rPr>
                        <a:t>20186000890132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436 SENA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7/11/2018</a:t>
                      </a:r>
                    </a:p>
                  </a:txBody>
                  <a:tcPr marL="7620" marR="7620" marT="7620" marB="0" anchor="ctr"/>
                </a:tc>
                <a:tc>
                  <a:txBody>
                    <a:bodyPr/>
                    <a:lstStyle/>
                    <a:p>
                      <a:pPr algn="ctr" fontAlgn="ctr"/>
                      <a:r>
                        <a:rPr lang="es-CO" sz="650" b="0" i="0" u="none" strike="noStrike" dirty="0">
                          <a:effectLst/>
                          <a:latin typeface="Arial"/>
                        </a:rPr>
                        <a:t>20182110623231</a:t>
                      </a:r>
                    </a:p>
                  </a:txBody>
                  <a:tcPr marL="7620" marR="7620" marT="7620" marB="0" anchor="ctr"/>
                </a:tc>
              </a:tr>
            </a:tbl>
          </a:graphicData>
        </a:graphic>
      </p:graphicFrame>
    </p:spTree>
    <p:extLst>
      <p:ext uri="{BB962C8B-B14F-4D97-AF65-F5344CB8AC3E}">
        <p14:creationId xmlns:p14="http://schemas.microsoft.com/office/powerpoint/2010/main" val="2233440813"/>
      </p:ext>
    </p:extLst>
  </p:cSld>
  <p:clrMapOvr>
    <a:masterClrMapping/>
  </p:clrMapOvr>
  <p:timing>
    <p:tnLst>
      <p:par>
        <p:cTn id="1" dur="indefinite" restart="never" nodeType="tmRoot"/>
      </p:par>
    </p:tnLst>
  </p:timing>
</p:sld>
</file>

<file path=ppt/slides/slide88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884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009458466"/>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650" b="0" i="0" u="none" strike="noStrike" dirty="0">
                          <a:effectLst/>
                          <a:latin typeface="Arial"/>
                        </a:rPr>
                        <a:t>20186000890152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SOLICITUD DE INFORMACION CONVOCATORIA  507 a 591 de 2017  CUNDINAMARCA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15/11/2018</a:t>
                      </a:r>
                    </a:p>
                  </a:txBody>
                  <a:tcPr marL="7620" marR="7620" marT="7620" marB="0" anchor="ctr"/>
                </a:tc>
                <a:tc>
                  <a:txBody>
                    <a:bodyPr/>
                    <a:lstStyle/>
                    <a:p>
                      <a:pPr algn="ctr" fontAlgn="ctr"/>
                      <a:r>
                        <a:rPr lang="es-CO" sz="650" b="0" i="0" u="none" strike="noStrike">
                          <a:effectLst/>
                          <a:latin typeface="Arial"/>
                        </a:rPr>
                        <a:t>20182210623381</a:t>
                      </a:r>
                    </a:p>
                  </a:txBody>
                  <a:tcPr marL="7620" marR="7620" marT="7620" marB="0" anchor="ctr"/>
                </a:tc>
              </a:tr>
              <a:tr h="642680">
                <a:tc>
                  <a:txBody>
                    <a:bodyPr/>
                    <a:lstStyle/>
                    <a:p>
                      <a:pPr algn="ctr" fontAlgn="ctr"/>
                      <a:r>
                        <a:rPr lang="es-CO" sz="650" b="0" i="0" u="none" strike="noStrike">
                          <a:effectLst/>
                          <a:latin typeface="Arial"/>
                        </a:rPr>
                        <a:t>20186000890182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 CONVOCATORIA  433-2016 ICBF</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20186000890192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20186000890202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20186000890212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vi-VN" sz="650" b="0" i="0" u="none" strike="noStrike">
                          <a:effectLst/>
                          <a:latin typeface="Arial"/>
                        </a:rPr>
                        <a:t>DERECHO DE PETICIÓN</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20186000890222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1 - DR. FRIDOLE BALLEN</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20186000890232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9 - DRA. CARDOSO</a:t>
                      </a:r>
                    </a:p>
                  </a:txBody>
                  <a:tcPr marL="7620" marR="7620" marT="7620" marB="0" anchor="ctr"/>
                </a:tc>
                <a:tc>
                  <a:txBody>
                    <a:bodyPr/>
                    <a:lstStyle/>
                    <a:p>
                      <a:pPr algn="ctr" fontAlgn="ctr"/>
                      <a:r>
                        <a:rPr lang="es-CO" sz="650" b="0" i="0" u="none" strike="noStrike">
                          <a:effectLst/>
                          <a:latin typeface="Arial"/>
                        </a:rPr>
                        <a:t>SOLICITUD DE INFORMACION HOJA DE VIDA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24263359"/>
      </p:ext>
    </p:extLst>
  </p:cSld>
  <p:clrMapOvr>
    <a:masterClrMapping/>
  </p:clrMapOvr>
  <p:timing>
    <p:tnLst>
      <p:par>
        <p:cTn id="1" dur="indefinite" restart="never" nodeType="tmRoot"/>
      </p:par>
    </p:tnLst>
  </p:timing>
</p:sld>
</file>

<file path=ppt/slides/slide88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885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20186000890242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it-IT" sz="700" b="0" i="0" u="none" strike="noStrike">
                          <a:effectLst/>
                          <a:latin typeface="Arial"/>
                        </a:rPr>
                        <a:t>GRUPO CONVOCATORIA 1 - DR. FRIDOLE BALLEN</a:t>
                      </a:r>
                    </a:p>
                  </a:txBody>
                  <a:tcPr marL="7620" marR="7620" marT="7620" marB="0" anchor="ctr"/>
                </a:tc>
                <a:tc>
                  <a:txBody>
                    <a:bodyPr/>
                    <a:lstStyle/>
                    <a:p>
                      <a:pPr algn="ctr" fontAlgn="ctr"/>
                      <a:r>
                        <a:rPr lang="es-CO" sz="700" b="0" i="0" u="none" strike="noStrike">
                          <a:effectLst/>
                          <a:latin typeface="Arial"/>
                        </a:rPr>
                        <a:t>ERROR INGRESO A SIMO</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20186000890252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ATENCIÓN AL CIUDADANO</a:t>
                      </a:r>
                    </a:p>
                  </a:txBody>
                  <a:tcPr marL="7620" marR="7620" marT="7620" marB="0" anchor="ctr"/>
                </a:tc>
                <a:tc>
                  <a:txBody>
                    <a:bodyPr/>
                    <a:lstStyle/>
                    <a:p>
                      <a:pPr algn="ctr" fontAlgn="ctr"/>
                      <a:r>
                        <a:rPr lang="es-CO" sz="700" b="0" i="0" u="none" strike="noStrike">
                          <a:effectLst/>
                          <a:latin typeface="Arial"/>
                        </a:rPr>
                        <a:t>OLICITUD CNSC AMPLIACION FECHAS.DOC CONTIGO</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20186000890262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CONVOCATORIA 5 - DR. ORTEGA</a:t>
                      </a:r>
                    </a:p>
                  </a:txBody>
                  <a:tcPr marL="7620" marR="7620" marT="7620" marB="0" anchor="ctr"/>
                </a:tc>
                <a:tc>
                  <a:txBody>
                    <a:bodyPr/>
                    <a:lstStyle/>
                    <a:p>
                      <a:pPr algn="ctr" fontAlgn="ctr"/>
                      <a:r>
                        <a:rPr lang="es-CO" sz="700" b="0" i="0" u="none" strike="noStrike">
                          <a:effectLst/>
                          <a:latin typeface="Arial"/>
                        </a:rPr>
                        <a:t>SOLICITUD DE INFORMACION CONVOCATORIA  507 a 591 de 2017  CUNDINAMARCA</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29/10/2018</a:t>
                      </a:r>
                    </a:p>
                  </a:txBody>
                  <a:tcPr marL="7620" marR="7620" marT="7620" marB="0" anchor="ctr"/>
                </a:tc>
                <a:tc>
                  <a:txBody>
                    <a:bodyPr/>
                    <a:lstStyle/>
                    <a:p>
                      <a:pPr algn="ctr" fontAlgn="ctr"/>
                      <a:r>
                        <a:rPr lang="es-CO" sz="700" b="0" i="0" u="none" strike="noStrike">
                          <a:effectLst/>
                          <a:latin typeface="Arial"/>
                        </a:rPr>
                        <a:t>20182210608731</a:t>
                      </a:r>
                    </a:p>
                  </a:txBody>
                  <a:tcPr marL="7620" marR="7620" marT="7620" marB="0" anchor="ctr"/>
                </a:tc>
              </a:tr>
              <a:tr h="642680">
                <a:tc>
                  <a:txBody>
                    <a:bodyPr/>
                    <a:lstStyle/>
                    <a:p>
                      <a:pPr algn="ctr" fontAlgn="ctr"/>
                      <a:r>
                        <a:rPr lang="es-CO" sz="700" b="0" i="0" u="none" strike="noStrike">
                          <a:effectLst/>
                          <a:latin typeface="Arial"/>
                        </a:rPr>
                        <a:t>20186000890272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it-IT" sz="700" b="0" i="0" u="none" strike="noStrike">
                          <a:effectLst/>
                          <a:latin typeface="Arial"/>
                        </a:rPr>
                        <a:t>GRUPO CONVOCATORIA 2 - DR. FRIDOLE BALLEN</a:t>
                      </a:r>
                    </a:p>
                  </a:txBody>
                  <a:tcPr marL="7620" marR="7620" marT="7620" marB="0" anchor="ctr"/>
                </a:tc>
                <a:tc>
                  <a:txBody>
                    <a:bodyPr/>
                    <a:lstStyle/>
                    <a:p>
                      <a:pPr algn="ctr" fontAlgn="ctr"/>
                      <a:r>
                        <a:rPr lang="es-CO" sz="700" b="0" i="0" u="none" strike="noStrike">
                          <a:effectLst/>
                          <a:latin typeface="Arial"/>
                        </a:rPr>
                        <a:t>SOLICITUD DE INFORMACION CONVOCATORIA 437 VALLE  </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20186000890282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OFICINA DE INFORMÁTICA</a:t>
                      </a:r>
                    </a:p>
                  </a:txBody>
                  <a:tcPr marL="7620" marR="7620" marT="7620" marB="0" anchor="ctr"/>
                </a:tc>
                <a:tc>
                  <a:txBody>
                    <a:bodyPr/>
                    <a:lstStyle/>
                    <a:p>
                      <a:pPr algn="ctr" fontAlgn="ctr"/>
                      <a:r>
                        <a:rPr lang="es-CO" sz="700" b="0" i="0" u="none" strike="noStrike">
                          <a:effectLst/>
                          <a:latin typeface="Arial"/>
                        </a:rPr>
                        <a:t>SOLICITUD DE INFORMACION CONVOCATORIA 437 VALLE  </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20186000890292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DESPACHO DR. ORTEGA</a:t>
                      </a:r>
                    </a:p>
                  </a:txBody>
                  <a:tcPr marL="7620" marR="7620" marT="7620" marB="0" anchor="ctr"/>
                </a:tc>
                <a:tc>
                  <a:txBody>
                    <a:bodyPr/>
                    <a:lstStyle/>
                    <a:p>
                      <a:pPr algn="ctr" fontAlgn="ctr"/>
                      <a:r>
                        <a:rPr lang="es-CO" sz="700" b="0" i="0" u="none" strike="noStrike">
                          <a:effectLst/>
                          <a:latin typeface="Arial"/>
                        </a:rPr>
                        <a:t>ERROR INGRESO A SIMO</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20186000890312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INFORMACION CONVOCATORIA  507 a 591 de 2017  CUNDINAMARCA</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13/11/2018</a:t>
                      </a:r>
                    </a:p>
                  </a:txBody>
                  <a:tcPr marL="7620" marR="7620" marT="7620" marB="0" anchor="ctr"/>
                </a:tc>
                <a:tc>
                  <a:txBody>
                    <a:bodyPr/>
                    <a:lstStyle/>
                    <a:p>
                      <a:pPr algn="ctr" fontAlgn="ctr"/>
                      <a:r>
                        <a:rPr lang="es-CO" sz="700" b="0" i="0" u="none" strike="noStrike" dirty="0">
                          <a:effectLst/>
                          <a:latin typeface="Arial"/>
                        </a:rPr>
                        <a:t>20182210633061</a:t>
                      </a:r>
                    </a:p>
                  </a:txBody>
                  <a:tcPr marL="7620" marR="7620" marT="7620" marB="0" anchor="ctr"/>
                </a:tc>
              </a:tr>
            </a:tbl>
          </a:graphicData>
        </a:graphic>
      </p:graphicFrame>
    </p:spTree>
    <p:extLst>
      <p:ext uri="{BB962C8B-B14F-4D97-AF65-F5344CB8AC3E}">
        <p14:creationId xmlns:p14="http://schemas.microsoft.com/office/powerpoint/2010/main" val="288766608"/>
      </p:ext>
    </p:extLst>
  </p:cSld>
  <p:clrMapOvr>
    <a:masterClrMapping/>
  </p:clrMapOvr>
  <p:timing>
    <p:tnLst>
      <p:par>
        <p:cTn id="1" dur="indefinite" restart="never" nodeType="tmRoot"/>
      </p:par>
    </p:tnLst>
  </p:timing>
</p:sld>
</file>

<file path=ppt/slides/slide88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886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50717391"/>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650" b="0" i="0" u="none" strike="noStrike" dirty="0">
                          <a:effectLst/>
                          <a:latin typeface="Arial"/>
                        </a:rPr>
                        <a:t>20186000890322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RECURSOS CONVOCATORIA PROVEER VACANTES</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20186000890332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ERROR INGRESO A SIMO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20186000890342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30/10/2018</a:t>
                      </a:r>
                    </a:p>
                  </a:txBody>
                  <a:tcPr marL="7620" marR="7620" marT="7620" marB="0" anchor="ctr"/>
                </a:tc>
                <a:tc>
                  <a:txBody>
                    <a:bodyPr/>
                    <a:lstStyle/>
                    <a:p>
                      <a:pPr algn="ctr" fontAlgn="ctr"/>
                      <a:r>
                        <a:rPr lang="es-CO" sz="650" b="0" i="0" u="none" strike="noStrike">
                          <a:effectLst/>
                          <a:latin typeface="Arial"/>
                        </a:rPr>
                        <a:t>20182230608611</a:t>
                      </a:r>
                    </a:p>
                  </a:txBody>
                  <a:tcPr marL="7620" marR="7620" marT="7620" marB="0" anchor="ctr"/>
                </a:tc>
              </a:tr>
              <a:tr h="642680">
                <a:tc>
                  <a:txBody>
                    <a:bodyPr/>
                    <a:lstStyle/>
                    <a:p>
                      <a:pPr algn="ctr" fontAlgn="ctr"/>
                      <a:r>
                        <a:rPr lang="es-CO" sz="650" b="0" i="0" u="none" strike="noStrike">
                          <a:effectLst/>
                          <a:latin typeface="Arial"/>
                        </a:rPr>
                        <a:t>20186000890352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Z Usuarios Inactivos</a:t>
                      </a:r>
                    </a:p>
                  </a:txBody>
                  <a:tcPr marL="7620" marR="7620" marT="7620" marB="0" anchor="ctr"/>
                </a:tc>
                <a:tc>
                  <a:txBody>
                    <a:bodyPr/>
                    <a:lstStyle/>
                    <a:p>
                      <a:pPr algn="ctr" fontAlgn="ctr"/>
                      <a:r>
                        <a:rPr lang="es-CO" sz="650" b="0" i="0" u="none" strike="noStrike">
                          <a:effectLst/>
                          <a:latin typeface="Arial"/>
                        </a:rPr>
                        <a:t>SOLICITUD DE INFORMACION CONVOCATORIA 436 SENA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7/11/2018</a:t>
                      </a:r>
                    </a:p>
                  </a:txBody>
                  <a:tcPr marL="7620" marR="7620" marT="7620" marB="0" anchor="ctr"/>
                </a:tc>
                <a:tc>
                  <a:txBody>
                    <a:bodyPr/>
                    <a:lstStyle/>
                    <a:p>
                      <a:pPr algn="ctr" fontAlgn="ctr"/>
                      <a:r>
                        <a:rPr lang="es-CO" sz="650" b="0" i="0" u="none" strike="noStrike">
                          <a:effectLst/>
                          <a:latin typeface="Arial"/>
                        </a:rPr>
                        <a:t>20182110623261</a:t>
                      </a:r>
                    </a:p>
                  </a:txBody>
                  <a:tcPr marL="7620" marR="7620" marT="7620" marB="0" anchor="ctr"/>
                </a:tc>
              </a:tr>
              <a:tr h="642680">
                <a:tc>
                  <a:txBody>
                    <a:bodyPr/>
                    <a:lstStyle/>
                    <a:p>
                      <a:pPr algn="ctr" fontAlgn="ctr"/>
                      <a:r>
                        <a:rPr lang="es-CO" sz="650" b="0" i="0" u="none" strike="noStrike">
                          <a:effectLst/>
                          <a:latin typeface="Arial"/>
                        </a:rPr>
                        <a:t>20186000890372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CONVOCATORIA DISTRITO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20186000890382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436 SENA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20186000890402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DR.FRIDOLE BALLEN</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0100824"/>
      </p:ext>
    </p:extLst>
  </p:cSld>
  <p:clrMapOvr>
    <a:masterClrMapping/>
  </p:clrMapOvr>
  <p:timing>
    <p:tnLst>
      <p:par>
        <p:cTn id="1" dur="indefinite" restart="never" nodeType="tmRoot"/>
      </p:par>
    </p:tnLst>
  </p:timing>
</p:sld>
</file>

<file path=ppt/slides/slide88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887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20186000890412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SOLICITUD DE INFORMACION CONVOCATORIA  507 a 591 de 2017  CUNDINAMARCA</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7/11/2018</a:t>
                      </a:r>
                    </a:p>
                  </a:txBody>
                  <a:tcPr marL="7620" marR="7620" marT="7620" marB="0" anchor="ctr"/>
                </a:tc>
                <a:tc>
                  <a:txBody>
                    <a:bodyPr/>
                    <a:lstStyle/>
                    <a:p>
                      <a:pPr algn="ctr" fontAlgn="ctr"/>
                      <a:r>
                        <a:rPr lang="es-CO" sz="700" b="0" i="0" u="none" strike="noStrike">
                          <a:effectLst/>
                          <a:latin typeface="Arial"/>
                        </a:rPr>
                        <a:t>20182210625831</a:t>
                      </a:r>
                    </a:p>
                  </a:txBody>
                  <a:tcPr marL="7620" marR="7620" marT="7620" marB="0" anchor="ctr"/>
                </a:tc>
              </a:tr>
              <a:tr h="642680">
                <a:tc>
                  <a:txBody>
                    <a:bodyPr/>
                    <a:lstStyle/>
                    <a:p>
                      <a:pPr algn="ctr" fontAlgn="ctr"/>
                      <a:r>
                        <a:rPr lang="es-CO" sz="700" b="0" i="0" u="none" strike="noStrike">
                          <a:effectLst/>
                          <a:latin typeface="Arial"/>
                        </a:rPr>
                        <a:t>20186000890422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ATENCIÓN AL CIUDADANO</a:t>
                      </a:r>
                    </a:p>
                  </a:txBody>
                  <a:tcPr marL="7620" marR="7620" marT="7620" marB="0" anchor="ctr"/>
                </a:tc>
                <a:tc>
                  <a:txBody>
                    <a:bodyPr/>
                    <a:lstStyle/>
                    <a:p>
                      <a:pPr algn="ctr" fontAlgn="ctr"/>
                      <a:r>
                        <a:rPr lang="es-CO" sz="700" b="0" i="0" u="none" strike="noStrike">
                          <a:effectLst/>
                          <a:latin typeface="Arial"/>
                        </a:rPr>
                        <a:t>SOLICITUD INFORMACION CONVOCATORIA  INPEC</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20186000890432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SOLICITUD RECUPERAR CONTRASEÑA</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20186000890452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INFORMACION CONVOCATORIA TERRITORIAL CENTRO ORIENTE</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9/11/2018</a:t>
                      </a:r>
                    </a:p>
                  </a:txBody>
                  <a:tcPr marL="7620" marR="7620" marT="7620" marB="0" anchor="ctr"/>
                </a:tc>
                <a:tc>
                  <a:txBody>
                    <a:bodyPr/>
                    <a:lstStyle/>
                    <a:p>
                      <a:pPr algn="ctr" fontAlgn="ctr"/>
                      <a:r>
                        <a:rPr lang="es-CO" sz="700" b="0" i="0" u="none" strike="noStrike">
                          <a:effectLst/>
                          <a:latin typeface="Arial"/>
                        </a:rPr>
                        <a:t>20182020630011</a:t>
                      </a:r>
                    </a:p>
                  </a:txBody>
                  <a:tcPr marL="7620" marR="7620" marT="7620" marB="0" anchor="ctr"/>
                </a:tc>
              </a:tr>
              <a:tr h="642680">
                <a:tc>
                  <a:txBody>
                    <a:bodyPr/>
                    <a:lstStyle/>
                    <a:p>
                      <a:pPr algn="ctr" fontAlgn="ctr"/>
                      <a:r>
                        <a:rPr lang="es-CO" sz="700" b="0" i="0" u="none" strike="noStrike">
                          <a:effectLst/>
                          <a:latin typeface="Arial"/>
                        </a:rPr>
                        <a:t>20186000890512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RESPUESTA AL RADICADO N° 20181700581641 DE FECHA 11 DE OCTUBRE DE 2018 </a:t>
                      </a:r>
                    </a:p>
                  </a:txBody>
                  <a:tcPr marL="7620" marR="7620" marT="7620" marB="0" anchor="ctr"/>
                </a:tc>
                <a:tc>
                  <a:txBody>
                    <a:bodyPr/>
                    <a:lstStyle/>
                    <a:p>
                      <a:pPr algn="ctr" fontAlgn="ctr"/>
                      <a:r>
                        <a:rPr lang="es-CO" sz="700" b="0" i="0" u="none" strike="noStrike">
                          <a:effectLst/>
                          <a:latin typeface="Arial"/>
                        </a:rPr>
                        <a:t>25/10/2018</a:t>
                      </a:r>
                    </a:p>
                  </a:txBody>
                  <a:tcPr marL="7620" marR="7620" marT="7620" marB="0" anchor="ctr"/>
                </a:tc>
                <a:tc>
                  <a:txBody>
                    <a:bodyPr/>
                    <a:lstStyle/>
                    <a:p>
                      <a:pPr algn="ctr" fontAlgn="ctr"/>
                      <a:r>
                        <a:rPr lang="es-CO" sz="700" b="0" i="0" u="none" strike="noStrike">
                          <a:effectLst/>
                          <a:latin typeface="Arial"/>
                        </a:rPr>
                        <a:t>20181700600751</a:t>
                      </a:r>
                    </a:p>
                  </a:txBody>
                  <a:tcPr marL="7620" marR="7620" marT="7620" marB="0" anchor="ctr"/>
                </a:tc>
              </a:tr>
              <a:tr h="642680">
                <a:tc>
                  <a:txBody>
                    <a:bodyPr/>
                    <a:lstStyle/>
                    <a:p>
                      <a:pPr algn="ctr" fontAlgn="ctr"/>
                      <a:r>
                        <a:rPr lang="es-CO" sz="700" b="0" i="0" u="none" strike="noStrike">
                          <a:effectLst/>
                          <a:latin typeface="Arial"/>
                        </a:rPr>
                        <a:t>20186000890532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SOLICITUD DE INFORMACION CONVOCATORIA 438 a 506 SANTANDER</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20186000890572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SOLICITUD RECUPERAR CONTRASEÑA</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789270110"/>
      </p:ext>
    </p:extLst>
  </p:cSld>
  <p:clrMapOvr>
    <a:masterClrMapping/>
  </p:clrMapOvr>
  <p:timing>
    <p:tnLst>
      <p:par>
        <p:cTn id="1" dur="indefinite" restart="never" nodeType="tmRoot"/>
      </p:par>
    </p:tnLst>
  </p:timing>
</p:sld>
</file>

<file path=ppt/slides/slide88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888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35389732"/>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650" b="0" i="0" u="none" strike="noStrike" dirty="0">
                          <a:effectLst/>
                          <a:latin typeface="Arial"/>
                        </a:rPr>
                        <a:t>20186000890592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SOLICITUD DE INFORMACION CONVOCATORIA  507 a 591 de 2017  CUNDINAMARCA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1/11/2018</a:t>
                      </a:r>
                    </a:p>
                  </a:txBody>
                  <a:tcPr marL="7620" marR="7620" marT="7620" marB="0" anchor="ctr"/>
                </a:tc>
                <a:tc>
                  <a:txBody>
                    <a:bodyPr/>
                    <a:lstStyle/>
                    <a:p>
                      <a:pPr algn="ctr" fontAlgn="ctr"/>
                      <a:r>
                        <a:rPr lang="es-CO" sz="650" b="0" i="0" u="none" strike="noStrike">
                          <a:effectLst/>
                          <a:latin typeface="Arial"/>
                        </a:rPr>
                        <a:t>20182210611801</a:t>
                      </a:r>
                    </a:p>
                  </a:txBody>
                  <a:tcPr marL="7620" marR="7620" marT="7620" marB="0" anchor="ctr"/>
                </a:tc>
              </a:tr>
              <a:tr h="642680">
                <a:tc>
                  <a:txBody>
                    <a:bodyPr/>
                    <a:lstStyle/>
                    <a:p>
                      <a:pPr algn="ctr" fontAlgn="ctr"/>
                      <a:r>
                        <a:rPr lang="es-CO" sz="650" b="0" i="0" u="none" strike="noStrike">
                          <a:effectLst/>
                          <a:latin typeface="Arial"/>
                        </a:rPr>
                        <a:t>20186000890622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427-2016</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20186000890682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507 a 591 de 2017  CUNDINAMARCA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20186000890712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20186000890742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 DE EVALUACION DEL DESEMPEÑO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30/10/2018</a:t>
                      </a:r>
                    </a:p>
                  </a:txBody>
                  <a:tcPr marL="7620" marR="7620" marT="7620" marB="0" anchor="ctr"/>
                </a:tc>
                <a:tc>
                  <a:txBody>
                    <a:bodyPr/>
                    <a:lstStyle/>
                    <a:p>
                      <a:pPr algn="ctr" fontAlgn="ctr"/>
                      <a:r>
                        <a:rPr lang="es-CO" sz="650" b="0" i="0" u="none" strike="noStrike">
                          <a:effectLst/>
                          <a:latin typeface="Arial"/>
                        </a:rPr>
                        <a:t>20182010608681</a:t>
                      </a:r>
                    </a:p>
                  </a:txBody>
                  <a:tcPr marL="7620" marR="7620" marT="7620" marB="0" anchor="ctr"/>
                </a:tc>
              </a:tr>
              <a:tr h="642680">
                <a:tc>
                  <a:txBody>
                    <a:bodyPr/>
                    <a:lstStyle/>
                    <a:p>
                      <a:pPr algn="ctr" fontAlgn="ctr"/>
                      <a:r>
                        <a:rPr lang="es-CO" sz="650" b="0" i="0" u="none" strike="noStrike">
                          <a:effectLst/>
                          <a:latin typeface="Arial"/>
                        </a:rPr>
                        <a:t>20186000890772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20186000890782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157279160"/>
      </p:ext>
    </p:extLst>
  </p:cSld>
  <p:clrMapOvr>
    <a:masterClrMapping/>
  </p:clrMapOvr>
  <p:timing>
    <p:tnLst>
      <p:par>
        <p:cTn id="1" dur="indefinite" restart="never" nodeType="tmRoot"/>
      </p:par>
    </p:tnLst>
  </p:timing>
</p:sld>
</file>

<file path=ppt/slides/slide88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889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20186000890802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OFICINA JURIDICA</a:t>
                      </a:r>
                    </a:p>
                  </a:txBody>
                  <a:tcPr marL="7620" marR="7620" marT="7620" marB="0" anchor="ctr"/>
                </a:tc>
                <a:tc>
                  <a:txBody>
                    <a:bodyPr/>
                    <a:lstStyle/>
                    <a:p>
                      <a:pPr algn="ctr" fontAlgn="ctr"/>
                      <a:r>
                        <a:rPr lang="es-CO" sz="700" b="0" i="0" u="none" strike="noStrike">
                          <a:effectLst/>
                          <a:latin typeface="Arial"/>
                        </a:rPr>
                        <a:t>SOLICITUD DE INFORMACION CONVOCATORIA 437 VALLE  </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20186000890832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SOLICITUD DE ACTUALIZACION EN EL REGISTRO PUBLICO DE CARRERA ADMINISTRATIVA - RADICADO 20181700539901 </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20186000890852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it-IT" sz="700" b="0" i="0" u="none" strike="noStrike">
                          <a:effectLst/>
                          <a:latin typeface="Arial"/>
                        </a:rPr>
                        <a:t>GRUPO CONVOCATORIA 3 - DR. FRIDOLE BALLEN</a:t>
                      </a:r>
                    </a:p>
                  </a:txBody>
                  <a:tcPr marL="7620" marR="7620" marT="7620" marB="0" anchor="ctr"/>
                </a:tc>
                <a:tc>
                  <a:txBody>
                    <a:bodyPr/>
                    <a:lstStyle/>
                    <a:p>
                      <a:pPr algn="ctr" fontAlgn="ctr"/>
                      <a:r>
                        <a:rPr lang="es-CO" sz="700" b="0" i="0" u="none" strike="noStrike">
                          <a:effectLst/>
                          <a:latin typeface="Arial"/>
                        </a:rPr>
                        <a:t>SOLICITUD DE INFORMACION CONVOCATORIA 437 VALLE  </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20186000890862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ATENCIÓN AL CIUDADANO</a:t>
                      </a:r>
                    </a:p>
                  </a:txBody>
                  <a:tcPr marL="7620" marR="7620" marT="7620" marB="0" anchor="ctr"/>
                </a:tc>
                <a:tc>
                  <a:txBody>
                    <a:bodyPr/>
                    <a:lstStyle/>
                    <a:p>
                      <a:pPr algn="ctr" fontAlgn="ctr"/>
                      <a:r>
                        <a:rPr lang="es-CO" sz="700" b="0" i="0" u="none" strike="noStrike">
                          <a:effectLst/>
                          <a:latin typeface="Arial"/>
                        </a:rPr>
                        <a:t>SOLICITUD DE INFORMACION CONVOCATORIA 437 VALLE  </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20186000890882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ATENCIÓN AL CIUDADANO</a:t>
                      </a:r>
                    </a:p>
                  </a:txBody>
                  <a:tcPr marL="7620" marR="7620" marT="7620" marB="0" anchor="ctr"/>
                </a:tc>
                <a:tc>
                  <a:txBody>
                    <a:bodyPr/>
                    <a:lstStyle/>
                    <a:p>
                      <a:pPr algn="ctr" fontAlgn="ctr"/>
                      <a:r>
                        <a:rPr lang="es-CO" sz="700" b="0" i="0" u="none" strike="noStrike">
                          <a:effectLst/>
                          <a:latin typeface="Arial"/>
                        </a:rPr>
                        <a:t>SOLICITUD DE INFORMACION CONVOCATORIA 437 VALLE  </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20186000890892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ATENCIÓN AL CIUDADANO</a:t>
                      </a:r>
                    </a:p>
                  </a:txBody>
                  <a:tcPr marL="7620" marR="7620" marT="7620" marB="0" anchor="ctr"/>
                </a:tc>
                <a:tc>
                  <a:txBody>
                    <a:bodyPr/>
                    <a:lstStyle/>
                    <a:p>
                      <a:pPr algn="ctr" fontAlgn="ctr"/>
                      <a:r>
                        <a:rPr lang="es-CO" sz="700" b="0" i="0" u="none" strike="noStrike">
                          <a:effectLst/>
                          <a:latin typeface="Arial"/>
                        </a:rPr>
                        <a:t>ACTOS ADMINISTRATIVOS DE DEROGATORIA Y RENUNCIAS DE NOMBRAMIENTOS - CONVOCATORIA 434 DE 2016 </a:t>
                      </a:r>
                    </a:p>
                  </a:txBody>
                  <a:tcPr marL="7620" marR="7620" marT="7620" marB="0" anchor="ctr"/>
                </a:tc>
                <a:tc>
                  <a:txBody>
                    <a:bodyPr/>
                    <a:lstStyle/>
                    <a:p>
                      <a:pPr algn="ctr" fontAlgn="ctr"/>
                      <a:r>
                        <a:rPr lang="es-CO" sz="700" b="0" i="0" u="none" strike="noStrike">
                          <a:effectLst/>
                          <a:latin typeface="Arial"/>
                        </a:rPr>
                        <a:t>26/12/2018</a:t>
                      </a:r>
                    </a:p>
                  </a:txBody>
                  <a:tcPr marL="7620" marR="7620" marT="7620" marB="0" anchor="ctr"/>
                </a:tc>
                <a:tc>
                  <a:txBody>
                    <a:bodyPr/>
                    <a:lstStyle/>
                    <a:p>
                      <a:pPr algn="ctr" fontAlgn="ctr"/>
                      <a:r>
                        <a:rPr lang="es-CO" sz="700" b="0" i="0" u="none" strike="noStrike">
                          <a:effectLst/>
                          <a:latin typeface="Arial"/>
                        </a:rPr>
                        <a:t>20181020694941</a:t>
                      </a:r>
                    </a:p>
                  </a:txBody>
                  <a:tcPr marL="7620" marR="7620" marT="7620" marB="0" anchor="ctr"/>
                </a:tc>
              </a:tr>
              <a:tr h="642680">
                <a:tc>
                  <a:txBody>
                    <a:bodyPr/>
                    <a:lstStyle/>
                    <a:p>
                      <a:pPr algn="ctr" fontAlgn="ctr"/>
                      <a:r>
                        <a:rPr lang="es-CO" sz="700" b="0" i="0" u="none" strike="noStrike">
                          <a:effectLst/>
                          <a:latin typeface="Arial"/>
                        </a:rPr>
                        <a:t>20186000890912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ATENCIÓN AL CIUDADANO</a:t>
                      </a:r>
                    </a:p>
                  </a:txBody>
                  <a:tcPr marL="7620" marR="7620" marT="7620" marB="0" anchor="ctr"/>
                </a:tc>
                <a:tc>
                  <a:txBody>
                    <a:bodyPr/>
                    <a:lstStyle/>
                    <a:p>
                      <a:pPr algn="ctr" fontAlgn="ctr"/>
                      <a:r>
                        <a:rPr lang="es-CO" sz="700" b="0" i="0" u="none" strike="noStrike">
                          <a:effectLst/>
                          <a:latin typeface="Arial"/>
                        </a:rPr>
                        <a:t>SOLICITUD DE INFORMACION CONVOCATORIA 438 a 506 SANTANDER</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656339253"/>
      </p:ext>
    </p:extLst>
  </p:cSld>
  <p:clrMapOvr>
    <a:masterClrMapping/>
  </p:clrMapOvr>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02582150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201810180054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201810180059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201810180060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201810180061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201810180062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201810180063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201810180066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201810180068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201810180069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89</a:t>
            </a:fld>
            <a:endParaRPr lang="es-CO"/>
          </a:p>
        </p:txBody>
      </p:sp>
    </p:spTree>
    <p:extLst>
      <p:ext uri="{BB962C8B-B14F-4D97-AF65-F5344CB8AC3E}">
        <p14:creationId xmlns:p14="http://schemas.microsoft.com/office/powerpoint/2010/main" val="577807421"/>
      </p:ext>
    </p:extLst>
  </p:cSld>
  <p:clrMapOvr>
    <a:masterClrMapping/>
  </p:clrMapOvr>
  <p:timing>
    <p:tnLst>
      <p:par>
        <p:cTn id="1" dur="indefinite" restart="never" nodeType="tmRoot"/>
      </p:par>
    </p:tnLst>
  </p:timing>
</p:sld>
</file>

<file path=ppt/slides/slide89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890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16958464"/>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650" b="0" i="0" u="none" strike="noStrike" dirty="0">
                          <a:effectLst/>
                          <a:latin typeface="Arial"/>
                        </a:rPr>
                        <a:t>20186000890932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20186000890962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20186000890982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RECUPERAR USUARIO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20186000891002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1 - DR. FRIDOLE BALLEN</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20186000891112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20186000891142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9 - DRA. CARDOSO</a:t>
                      </a:r>
                    </a:p>
                  </a:txBody>
                  <a:tcPr marL="7620" marR="7620" marT="7620" marB="0" anchor="ctr"/>
                </a:tc>
                <a:tc>
                  <a:txBody>
                    <a:bodyPr/>
                    <a:lstStyle/>
                    <a:p>
                      <a:pPr algn="ctr" fontAlgn="ctr"/>
                      <a:r>
                        <a:rPr lang="es-CO" sz="650" b="0" i="0" u="none" strike="noStrike">
                          <a:effectLst/>
                          <a:latin typeface="Arial"/>
                        </a:rPr>
                        <a:t>NULIDAD Y RESTABLECIMIENTO DEL DERECHO </a:t>
                      </a:r>
                    </a:p>
                  </a:txBody>
                  <a:tcPr marL="7620" marR="7620" marT="7620" marB="0" anchor="ctr"/>
                </a:tc>
                <a:tc>
                  <a:txBody>
                    <a:bodyPr/>
                    <a:lstStyle/>
                    <a:p>
                      <a:pPr algn="ctr" fontAlgn="ctr"/>
                      <a:r>
                        <a:rPr lang="es-CO" sz="650" b="0" i="0" u="none" strike="noStrike">
                          <a:effectLst/>
                          <a:latin typeface="Arial"/>
                        </a:rPr>
                        <a:t>23/11/2018</a:t>
                      </a:r>
                    </a:p>
                  </a:txBody>
                  <a:tcPr marL="7620" marR="7620" marT="7620" marB="0" anchor="ctr"/>
                </a:tc>
                <a:tc>
                  <a:txBody>
                    <a:bodyPr/>
                    <a:lstStyle/>
                    <a:p>
                      <a:pPr algn="ctr" fontAlgn="ctr"/>
                      <a:r>
                        <a:rPr lang="es-CO" sz="650" b="0" i="0" u="none" strike="noStrike">
                          <a:effectLst/>
                          <a:latin typeface="Arial"/>
                        </a:rPr>
                        <a:t>20181400649561</a:t>
                      </a:r>
                    </a:p>
                  </a:txBody>
                  <a:tcPr marL="7620" marR="7620" marT="7620" marB="0" anchor="ctr"/>
                </a:tc>
              </a:tr>
              <a:tr h="642680">
                <a:tc>
                  <a:txBody>
                    <a:bodyPr/>
                    <a:lstStyle/>
                    <a:p>
                      <a:pPr algn="ctr" fontAlgn="ctr"/>
                      <a:r>
                        <a:rPr lang="es-CO" sz="650" b="0" i="0" u="none" strike="noStrike">
                          <a:effectLst/>
                          <a:latin typeface="Arial"/>
                        </a:rPr>
                        <a:t>20186000891162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537295434"/>
      </p:ext>
    </p:extLst>
  </p:cSld>
  <p:clrMapOvr>
    <a:masterClrMapping/>
  </p:clrMapOvr>
  <p:timing>
    <p:tnLst>
      <p:par>
        <p:cTn id="1" dur="indefinite" restart="never" nodeType="tmRoot"/>
      </p:par>
    </p:tnLst>
  </p:timing>
</p:sld>
</file>

<file path=ppt/slides/slide89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891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920095720"/>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650" b="0" i="0" u="none" strike="noStrike" dirty="0">
                          <a:effectLst/>
                          <a:latin typeface="Arial"/>
                        </a:rPr>
                        <a:t>20186000891192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it-IT" sz="650" b="0" i="0" u="none" strike="noStrike">
                          <a:effectLst/>
                          <a:latin typeface="Arial"/>
                        </a:rPr>
                        <a:t>SOLICITUD CONVOCATORIA 431-2016 DISTRITO CAPITAL </a:t>
                      </a:r>
                      <a:br>
                        <a:rPr lang="it-IT" sz="650" b="0" i="0" u="none" strike="noStrike">
                          <a:effectLst/>
                          <a:latin typeface="Arial"/>
                        </a:rPr>
                      </a:br>
                      <a:endParaRPr lang="it-IT"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20186000891232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20186000891242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INFORMACION</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20186000891252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SOLICITUD INFORMACION</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20186000891292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INFORMACION</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20186000891322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7 - DRA. CARDOSO</a:t>
                      </a:r>
                    </a:p>
                  </a:txBody>
                  <a:tcPr marL="7620" marR="7620" marT="7620" marB="0" anchor="ctr"/>
                </a:tc>
                <a:tc>
                  <a:txBody>
                    <a:bodyPr/>
                    <a:lstStyle/>
                    <a:p>
                      <a:pPr algn="ctr" fontAlgn="ctr"/>
                      <a:r>
                        <a:rPr lang="es-CO" sz="650" b="0" i="0" u="none" strike="noStrike">
                          <a:effectLst/>
                          <a:latin typeface="Arial"/>
                        </a:rPr>
                        <a:t>SOLICITUD INFORMACION</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20186000891352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2/11/2018</a:t>
                      </a:r>
                    </a:p>
                  </a:txBody>
                  <a:tcPr marL="7620" marR="7620" marT="7620" marB="0" anchor="ctr"/>
                </a:tc>
                <a:tc>
                  <a:txBody>
                    <a:bodyPr/>
                    <a:lstStyle/>
                    <a:p>
                      <a:pPr algn="ctr" fontAlgn="ctr"/>
                      <a:r>
                        <a:rPr lang="es-CO" sz="650" b="0" i="0" u="none" strike="noStrike" dirty="0">
                          <a:effectLst/>
                          <a:latin typeface="Arial"/>
                        </a:rPr>
                        <a:t>20182230614961</a:t>
                      </a:r>
                    </a:p>
                  </a:txBody>
                  <a:tcPr marL="7620" marR="7620" marT="7620" marB="0" anchor="ctr"/>
                </a:tc>
              </a:tr>
            </a:tbl>
          </a:graphicData>
        </a:graphic>
      </p:graphicFrame>
    </p:spTree>
    <p:extLst>
      <p:ext uri="{BB962C8B-B14F-4D97-AF65-F5344CB8AC3E}">
        <p14:creationId xmlns:p14="http://schemas.microsoft.com/office/powerpoint/2010/main" val="2972411099"/>
      </p:ext>
    </p:extLst>
  </p:cSld>
  <p:clrMapOvr>
    <a:masterClrMapping/>
  </p:clrMapOvr>
  <p:timing>
    <p:tnLst>
      <p:par>
        <p:cTn id="1" dur="indefinite" restart="never" nodeType="tmRoot"/>
      </p:par>
    </p:tnLst>
  </p:timing>
</p:sld>
</file>

<file path=ppt/slides/slide89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892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20186000891372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CONVOCATORIA 5 - DR. ORTEGA</a:t>
                      </a:r>
                    </a:p>
                  </a:txBody>
                  <a:tcPr marL="7620" marR="7620" marT="7620" marB="0" anchor="ctr"/>
                </a:tc>
                <a:tc>
                  <a:txBody>
                    <a:bodyPr/>
                    <a:lstStyle/>
                    <a:p>
                      <a:pPr algn="ctr" fontAlgn="ctr"/>
                      <a:r>
                        <a:rPr lang="es-CO" sz="700" b="0" i="0" u="none" strike="noStrike">
                          <a:effectLst/>
                          <a:latin typeface="Arial"/>
                        </a:rPr>
                        <a:t>SOLICITUD DE INFORMACION CONVOCATORIA  507 a 591 de 2017  CUNDINAMARCA</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20186000891382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PROVISION DE EMPLEO</a:t>
                      </a:r>
                    </a:p>
                  </a:txBody>
                  <a:tcPr marL="7620" marR="7620" marT="7620" marB="0" anchor="ctr"/>
                </a:tc>
                <a:tc>
                  <a:txBody>
                    <a:bodyPr/>
                    <a:lstStyle/>
                    <a:p>
                      <a:pPr algn="ctr" fontAlgn="ctr"/>
                      <a:r>
                        <a:rPr lang="es-CO" sz="700" b="0" i="0" u="none" strike="noStrike">
                          <a:effectLst/>
                          <a:latin typeface="Arial"/>
                        </a:rPr>
                        <a:t>DERECHO DE PETICION - CONVOCATORIA 428 DE 2016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20186000891392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OFICINA DE INFORMÁTICA</a:t>
                      </a:r>
                    </a:p>
                  </a:txBody>
                  <a:tcPr marL="7620" marR="7620" marT="7620" marB="0" anchor="ctr"/>
                </a:tc>
                <a:tc>
                  <a:txBody>
                    <a:bodyPr/>
                    <a:lstStyle/>
                    <a:p>
                      <a:pPr algn="ctr" fontAlgn="ctr"/>
                      <a:r>
                        <a:rPr lang="es-CO" sz="700" b="0" i="0" u="none" strike="noStrike">
                          <a:effectLst/>
                          <a:latin typeface="Arial"/>
                        </a:rPr>
                        <a:t>SOLICITUD DE INFORMACION CONVOCATORIA 438 a 506 SANTANDER</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20186000891452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OFICINA JURIDICA</a:t>
                      </a:r>
                    </a:p>
                  </a:txBody>
                  <a:tcPr marL="7620" marR="7620" marT="7620" marB="0" anchor="ctr"/>
                </a:tc>
                <a:tc>
                  <a:txBody>
                    <a:bodyPr/>
                    <a:lstStyle/>
                    <a:p>
                      <a:pPr algn="ctr" fontAlgn="ctr"/>
                      <a:r>
                        <a:rPr lang="it-IT" sz="700" b="0" i="0" u="none" strike="noStrike">
                          <a:effectLst/>
                          <a:latin typeface="Arial"/>
                        </a:rPr>
                        <a:t>SOLICITUD CONVOCATORIA 740 A 741 DISTRITO</a:t>
                      </a:r>
                      <a:br>
                        <a:rPr lang="it-IT" sz="700" b="0" i="0" u="none" strike="noStrike">
                          <a:effectLst/>
                          <a:latin typeface="Arial"/>
                        </a:rPr>
                      </a:br>
                      <a:endParaRPr lang="it-IT"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20186000891482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DESPACHO DR. ORTEGA</a:t>
                      </a:r>
                    </a:p>
                  </a:txBody>
                  <a:tcPr marL="7620" marR="7620" marT="7620" marB="0" anchor="ctr"/>
                </a:tc>
                <a:tc>
                  <a:txBody>
                    <a:bodyPr/>
                    <a:lstStyle/>
                    <a:p>
                      <a:pPr algn="ctr" fontAlgn="ctr"/>
                      <a:r>
                        <a:rPr lang="es-CO" sz="700" b="0" i="0" u="none" strike="noStrike">
                          <a:effectLst/>
                          <a:latin typeface="Arial"/>
                        </a:rPr>
                        <a:t>RADICADO No. 20182120580091</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20186000891512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CONVOCATORIA 5 - DR. ORTEGA</a:t>
                      </a:r>
                    </a:p>
                  </a:txBody>
                  <a:tcPr marL="7620" marR="7620" marT="7620" marB="0" anchor="ctr"/>
                </a:tc>
                <a:tc>
                  <a:txBody>
                    <a:bodyPr/>
                    <a:lstStyle/>
                    <a:p>
                      <a:pPr algn="ctr" fontAlgn="ctr"/>
                      <a:r>
                        <a:rPr lang="es-CO" sz="700" b="0" i="0" u="none" strike="noStrike">
                          <a:effectLst/>
                          <a:latin typeface="Arial"/>
                        </a:rPr>
                        <a:t>SOLICITUD DE INFORMACION CONVOCATORIA TERRITORIAL CENTRO ORIENTE</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30/10/2018</a:t>
                      </a:r>
                    </a:p>
                  </a:txBody>
                  <a:tcPr marL="7620" marR="7620" marT="7620" marB="0" anchor="ctr"/>
                </a:tc>
                <a:tc>
                  <a:txBody>
                    <a:bodyPr/>
                    <a:lstStyle/>
                    <a:p>
                      <a:pPr algn="ctr" fontAlgn="ctr"/>
                      <a:r>
                        <a:rPr lang="es-CO" sz="700" b="0" i="0" u="none" strike="noStrike">
                          <a:effectLst/>
                          <a:latin typeface="Arial"/>
                        </a:rPr>
                        <a:t>20182230608801</a:t>
                      </a:r>
                    </a:p>
                  </a:txBody>
                  <a:tcPr marL="7620" marR="7620" marT="7620" marB="0" anchor="ctr"/>
                </a:tc>
              </a:tr>
              <a:tr h="642680">
                <a:tc>
                  <a:txBody>
                    <a:bodyPr/>
                    <a:lstStyle/>
                    <a:p>
                      <a:pPr algn="ctr" fontAlgn="ctr"/>
                      <a:r>
                        <a:rPr lang="es-CO" sz="700" b="0" i="0" u="none" strike="noStrike">
                          <a:effectLst/>
                          <a:latin typeface="Arial"/>
                        </a:rPr>
                        <a:t>20186000891532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ATENCIÓN AL CIUDADANO</a:t>
                      </a:r>
                    </a:p>
                  </a:txBody>
                  <a:tcPr marL="7620" marR="7620" marT="7620" marB="0" anchor="ctr"/>
                </a:tc>
                <a:tc>
                  <a:txBody>
                    <a:bodyPr/>
                    <a:lstStyle/>
                    <a:p>
                      <a:pPr algn="ctr" fontAlgn="ctr"/>
                      <a:r>
                        <a:rPr lang="es-CO" sz="700" b="0" i="0" u="none" strike="noStrike">
                          <a:effectLst/>
                          <a:latin typeface="Arial"/>
                        </a:rPr>
                        <a:t>SOLICITUD CAMBIO CORREO ELECTRONICO</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774206411"/>
      </p:ext>
    </p:extLst>
  </p:cSld>
  <p:clrMapOvr>
    <a:masterClrMapping/>
  </p:clrMapOvr>
  <p:timing>
    <p:tnLst>
      <p:par>
        <p:cTn id="1" dur="indefinite" restart="never" nodeType="tmRoot"/>
      </p:par>
    </p:tnLst>
  </p:timing>
</p:sld>
</file>

<file path=ppt/slides/slide89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893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20186000891552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CONVOCATORIA 10 - DR. ORTEGA</a:t>
                      </a:r>
                    </a:p>
                  </a:txBody>
                  <a:tcPr marL="7620" marR="7620" marT="7620" marB="0" anchor="ctr"/>
                </a:tc>
                <a:tc>
                  <a:txBody>
                    <a:bodyPr/>
                    <a:lstStyle/>
                    <a:p>
                      <a:pPr algn="ctr" fontAlgn="ctr"/>
                      <a:r>
                        <a:rPr lang="es-CO" sz="700" b="0" i="0" u="none" strike="noStrike">
                          <a:effectLst/>
                          <a:latin typeface="Arial"/>
                        </a:rPr>
                        <a:t>DERECHO DE PETICION - CONVOCATORIA 507 A 591</a:t>
                      </a:r>
                    </a:p>
                  </a:txBody>
                  <a:tcPr marL="7620" marR="7620" marT="7620" marB="0" anchor="ctr"/>
                </a:tc>
                <a:tc>
                  <a:txBody>
                    <a:bodyPr/>
                    <a:lstStyle/>
                    <a:p>
                      <a:pPr algn="ctr" fontAlgn="ctr"/>
                      <a:r>
                        <a:rPr lang="es-CO" sz="700" b="0" i="0" u="none" strike="noStrike">
                          <a:effectLst/>
                          <a:latin typeface="Arial"/>
                        </a:rPr>
                        <a:t>2/11/2018</a:t>
                      </a:r>
                    </a:p>
                  </a:txBody>
                  <a:tcPr marL="7620" marR="7620" marT="7620" marB="0" anchor="ctr"/>
                </a:tc>
                <a:tc>
                  <a:txBody>
                    <a:bodyPr/>
                    <a:lstStyle/>
                    <a:p>
                      <a:pPr algn="ctr" fontAlgn="ctr"/>
                      <a:r>
                        <a:rPr lang="es-CO" sz="700" b="0" i="0" u="none" strike="noStrike">
                          <a:effectLst/>
                          <a:latin typeface="Arial"/>
                        </a:rPr>
                        <a:t>20182210619791</a:t>
                      </a:r>
                    </a:p>
                  </a:txBody>
                  <a:tcPr marL="7620" marR="7620" marT="7620" marB="0" anchor="ctr"/>
                </a:tc>
              </a:tr>
              <a:tr h="642680">
                <a:tc>
                  <a:txBody>
                    <a:bodyPr/>
                    <a:lstStyle/>
                    <a:p>
                      <a:pPr algn="ctr" fontAlgn="ctr"/>
                      <a:r>
                        <a:rPr lang="es-CO" sz="700" b="0" i="0" u="none" strike="noStrike">
                          <a:effectLst/>
                          <a:latin typeface="Arial"/>
                        </a:rPr>
                        <a:t>20186000891582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it-IT" sz="700" b="0" i="0" u="none" strike="noStrike">
                          <a:effectLst/>
                          <a:latin typeface="Arial"/>
                        </a:rPr>
                        <a:t>GRUPO CONVOCATORIA 3 - DR. FRIDOLE BALLEN</a:t>
                      </a:r>
                    </a:p>
                  </a:txBody>
                  <a:tcPr marL="7620" marR="7620" marT="7620" marB="0" anchor="ctr"/>
                </a:tc>
                <a:tc>
                  <a:txBody>
                    <a:bodyPr/>
                    <a:lstStyle/>
                    <a:p>
                      <a:pPr algn="ctr" fontAlgn="ctr"/>
                      <a:r>
                        <a:rPr lang="es-CO" sz="700" b="0" i="0" u="none" strike="noStrike">
                          <a:effectLst/>
                          <a:latin typeface="Arial"/>
                        </a:rPr>
                        <a:t>SOLICITUD RECUPERAR CONTRASEÑA-SIMO- </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20186000891602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PROVISION DE EMPLEO</a:t>
                      </a:r>
                    </a:p>
                  </a:txBody>
                  <a:tcPr marL="7620" marR="7620" marT="7620" marB="0" anchor="ctr"/>
                </a:tc>
                <a:tc>
                  <a:txBody>
                    <a:bodyPr/>
                    <a:lstStyle/>
                    <a:p>
                      <a:pPr algn="ctr" fontAlgn="ctr"/>
                      <a:r>
                        <a:rPr lang="es-CO" sz="700" b="0" i="0" u="none" strike="noStrike">
                          <a:effectLst/>
                          <a:latin typeface="Arial"/>
                        </a:rPr>
                        <a:t>SOLICITUD DE INFORMACION CONVOCATORIA  507 a 591 de 2017  CUNDINAMARCA</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25/10/2018</a:t>
                      </a:r>
                    </a:p>
                  </a:txBody>
                  <a:tcPr marL="7620" marR="7620" marT="7620" marB="0" anchor="ctr"/>
                </a:tc>
                <a:tc>
                  <a:txBody>
                    <a:bodyPr/>
                    <a:lstStyle/>
                    <a:p>
                      <a:pPr algn="ctr" fontAlgn="ctr"/>
                      <a:r>
                        <a:rPr lang="es-CO" sz="700" b="0" i="0" u="none" strike="noStrike">
                          <a:effectLst/>
                          <a:latin typeface="Arial"/>
                        </a:rPr>
                        <a:t>20182210603041</a:t>
                      </a:r>
                    </a:p>
                  </a:txBody>
                  <a:tcPr marL="7620" marR="7620" marT="7620" marB="0" anchor="ctr"/>
                </a:tc>
              </a:tr>
              <a:tr h="642680">
                <a:tc>
                  <a:txBody>
                    <a:bodyPr/>
                    <a:lstStyle/>
                    <a:p>
                      <a:pPr algn="ctr" fontAlgn="ctr"/>
                      <a:r>
                        <a:rPr lang="es-CO" sz="700" b="0" i="0" u="none" strike="noStrike">
                          <a:effectLst/>
                          <a:latin typeface="Arial"/>
                        </a:rPr>
                        <a:t>20186000891612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SOLICITUD DE INFORMACION - DOCENTE LUIS EDGAR MORA RUBIO CC 80402262</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20186000891622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it-IT" sz="700" b="0" i="0" u="none" strike="noStrike">
                          <a:effectLst/>
                          <a:latin typeface="Arial"/>
                        </a:rPr>
                        <a:t>GRUPO CONVOCATORIA 1 - DR. FRIDOLE BALLEN</a:t>
                      </a:r>
                    </a:p>
                  </a:txBody>
                  <a:tcPr marL="7620" marR="7620" marT="7620" marB="0" anchor="ctr"/>
                </a:tc>
                <a:tc>
                  <a:txBody>
                    <a:bodyPr/>
                    <a:lstStyle/>
                    <a:p>
                      <a:pPr algn="ctr" fontAlgn="ctr"/>
                      <a:r>
                        <a:rPr lang="es-CO" sz="700" b="0" i="0" u="none" strike="noStrike">
                          <a:effectLst/>
                          <a:latin typeface="Arial"/>
                        </a:rPr>
                        <a:t>SOLICITUD DE INFORMACION CONVOCATORIA 438 a 506 SANTANDER</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20186000891632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DESPACHO DR. ORTEGA</a:t>
                      </a:r>
                    </a:p>
                  </a:txBody>
                  <a:tcPr marL="7620" marR="7620" marT="7620" marB="0" anchor="ctr"/>
                </a:tc>
                <a:tc>
                  <a:txBody>
                    <a:bodyPr/>
                    <a:lstStyle/>
                    <a:p>
                      <a:pPr algn="ctr" fontAlgn="ctr"/>
                      <a:r>
                        <a:rPr lang="es-CO" sz="700" b="0" i="0" u="none" strike="noStrike">
                          <a:effectLst/>
                          <a:latin typeface="Arial"/>
                        </a:rPr>
                        <a:t>SOLICITUD DE INFORMACION CONVOCATORIA  507 a 591 de 2017  CUNDINAMARCA</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13/11/2018</a:t>
                      </a:r>
                    </a:p>
                  </a:txBody>
                  <a:tcPr marL="7620" marR="7620" marT="7620" marB="0" anchor="ctr"/>
                </a:tc>
                <a:tc>
                  <a:txBody>
                    <a:bodyPr/>
                    <a:lstStyle/>
                    <a:p>
                      <a:pPr algn="ctr" fontAlgn="ctr"/>
                      <a:r>
                        <a:rPr lang="es-CO" sz="700" b="0" i="0" u="none" strike="noStrike">
                          <a:effectLst/>
                          <a:latin typeface="Arial"/>
                        </a:rPr>
                        <a:t>20182210631201</a:t>
                      </a:r>
                    </a:p>
                  </a:txBody>
                  <a:tcPr marL="7620" marR="7620" marT="7620" marB="0" anchor="ctr"/>
                </a:tc>
              </a:tr>
              <a:tr h="642680">
                <a:tc>
                  <a:txBody>
                    <a:bodyPr/>
                    <a:lstStyle/>
                    <a:p>
                      <a:pPr algn="ctr" fontAlgn="ctr"/>
                      <a:r>
                        <a:rPr lang="es-CO" sz="700" b="0" i="0" u="none" strike="noStrike">
                          <a:effectLst/>
                          <a:latin typeface="Arial"/>
                        </a:rPr>
                        <a:t>20186000891662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ATENCIÓN AL CIUDADANO</a:t>
                      </a:r>
                    </a:p>
                  </a:txBody>
                  <a:tcPr marL="7620" marR="7620" marT="7620" marB="0" anchor="ctr"/>
                </a:tc>
                <a:tc>
                  <a:txBody>
                    <a:bodyPr/>
                    <a:lstStyle/>
                    <a:p>
                      <a:pPr algn="ctr" fontAlgn="ctr"/>
                      <a:r>
                        <a:rPr lang="es-CO" sz="700" b="0" i="0" u="none" strike="noStrike">
                          <a:effectLst/>
                          <a:latin typeface="Arial"/>
                        </a:rPr>
                        <a:t>DERECHO DE PETICION - HERNAN SALAZAR FLOREZ</a:t>
                      </a:r>
                    </a:p>
                  </a:txBody>
                  <a:tcPr marL="7620" marR="7620" marT="7620" marB="0" anchor="ctr"/>
                </a:tc>
                <a:tc>
                  <a:txBody>
                    <a:bodyPr/>
                    <a:lstStyle/>
                    <a:p>
                      <a:pPr algn="ctr" fontAlgn="ctr"/>
                      <a:r>
                        <a:rPr lang="es-CO" sz="700" b="0" i="0" u="none" strike="noStrike">
                          <a:effectLst/>
                          <a:latin typeface="Arial"/>
                        </a:rPr>
                        <a:t>30/11/2018</a:t>
                      </a:r>
                    </a:p>
                  </a:txBody>
                  <a:tcPr marL="7620" marR="7620" marT="7620" marB="0" anchor="ctr"/>
                </a:tc>
                <a:tc>
                  <a:txBody>
                    <a:bodyPr/>
                    <a:lstStyle/>
                    <a:p>
                      <a:pPr algn="ctr" fontAlgn="ctr"/>
                      <a:r>
                        <a:rPr lang="es-CO" sz="700" b="0" i="0" u="none" strike="noStrike" dirty="0">
                          <a:effectLst/>
                          <a:latin typeface="Arial"/>
                        </a:rPr>
                        <a:t>20181020660651</a:t>
                      </a:r>
                    </a:p>
                  </a:txBody>
                  <a:tcPr marL="7620" marR="7620" marT="7620" marB="0" anchor="ctr"/>
                </a:tc>
              </a:tr>
            </a:tbl>
          </a:graphicData>
        </a:graphic>
      </p:graphicFrame>
    </p:spTree>
    <p:extLst>
      <p:ext uri="{BB962C8B-B14F-4D97-AF65-F5344CB8AC3E}">
        <p14:creationId xmlns:p14="http://schemas.microsoft.com/office/powerpoint/2010/main" val="558572890"/>
      </p:ext>
    </p:extLst>
  </p:cSld>
  <p:clrMapOvr>
    <a:masterClrMapping/>
  </p:clrMapOvr>
  <p:timing>
    <p:tnLst>
      <p:par>
        <p:cTn id="1" dur="indefinite" restart="never" nodeType="tmRoot"/>
      </p:par>
    </p:tnLst>
  </p:timing>
</p:sld>
</file>

<file path=ppt/slides/slide89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894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86845252"/>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650" b="0" i="0" u="none" strike="noStrike" dirty="0">
                          <a:effectLst/>
                          <a:latin typeface="Arial"/>
                        </a:rPr>
                        <a:t>20186000891672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ERROR INGRESO A SIMO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20186000891682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DIRECCION VIGILANCIA DE CARRERA</a:t>
                      </a:r>
                    </a:p>
                  </a:txBody>
                  <a:tcPr marL="7620" marR="7620" marT="7620" marB="0" anchor="ctr"/>
                </a:tc>
                <a:tc>
                  <a:txBody>
                    <a:bodyPr/>
                    <a:lstStyle/>
                    <a:p>
                      <a:pPr algn="ctr" fontAlgn="ctr"/>
                      <a:r>
                        <a:rPr lang="es-CO" sz="650" b="0" i="0" u="none" strike="noStrike">
                          <a:effectLst/>
                          <a:latin typeface="Arial"/>
                        </a:rPr>
                        <a:t>JUZGADO 05 ADMINISTRATIVO - SECCIONAL IBAGUE-ESTADO 041 DEL 23-10-2018</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20186000891702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7 - DRA. CARDOSO</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14/11/2018</a:t>
                      </a:r>
                    </a:p>
                  </a:txBody>
                  <a:tcPr marL="7620" marR="7620" marT="7620" marB="0" anchor="ctr"/>
                </a:tc>
                <a:tc>
                  <a:txBody>
                    <a:bodyPr/>
                    <a:lstStyle/>
                    <a:p>
                      <a:pPr algn="ctr" fontAlgn="ctr"/>
                      <a:r>
                        <a:rPr lang="es-CO" sz="650" b="0" i="0" u="none" strike="noStrike">
                          <a:effectLst/>
                          <a:latin typeface="Arial"/>
                        </a:rPr>
                        <a:t>20182020635131</a:t>
                      </a:r>
                    </a:p>
                  </a:txBody>
                  <a:tcPr marL="7620" marR="7620" marT="7620" marB="0" anchor="ctr"/>
                </a:tc>
              </a:tr>
              <a:tr h="642680">
                <a:tc>
                  <a:txBody>
                    <a:bodyPr/>
                    <a:lstStyle/>
                    <a:p>
                      <a:pPr algn="ctr" fontAlgn="ctr"/>
                      <a:r>
                        <a:rPr lang="es-CO" sz="650" b="0" i="0" u="none" strike="noStrike">
                          <a:effectLst/>
                          <a:latin typeface="Arial"/>
                        </a:rPr>
                        <a:t>20186000891742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 CONVOCATORIA  507 a 591 de 2017  CUNDINAMARCA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14/11/2018</a:t>
                      </a:r>
                    </a:p>
                  </a:txBody>
                  <a:tcPr marL="7620" marR="7620" marT="7620" marB="0" anchor="ctr"/>
                </a:tc>
                <a:tc>
                  <a:txBody>
                    <a:bodyPr/>
                    <a:lstStyle/>
                    <a:p>
                      <a:pPr algn="ctr" fontAlgn="ctr"/>
                      <a:r>
                        <a:rPr lang="es-CO" sz="650" b="0" i="0" u="none" strike="noStrike">
                          <a:effectLst/>
                          <a:latin typeface="Arial"/>
                        </a:rPr>
                        <a:t>20182210634281</a:t>
                      </a:r>
                    </a:p>
                  </a:txBody>
                  <a:tcPr marL="7620" marR="7620" marT="7620" marB="0" anchor="ctr"/>
                </a:tc>
              </a:tr>
              <a:tr h="642680">
                <a:tc>
                  <a:txBody>
                    <a:bodyPr/>
                    <a:lstStyle/>
                    <a:p>
                      <a:pPr algn="ctr" fontAlgn="ctr"/>
                      <a:r>
                        <a:rPr lang="es-CO" sz="650" b="0" i="0" u="none" strike="noStrike">
                          <a:effectLst/>
                          <a:latin typeface="Arial"/>
                        </a:rPr>
                        <a:t>20186000891752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20186000891772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1/11/2018</a:t>
                      </a:r>
                    </a:p>
                  </a:txBody>
                  <a:tcPr marL="7620" marR="7620" marT="7620" marB="0" anchor="ctr"/>
                </a:tc>
                <a:tc>
                  <a:txBody>
                    <a:bodyPr/>
                    <a:lstStyle/>
                    <a:p>
                      <a:pPr algn="ctr" fontAlgn="ctr"/>
                      <a:r>
                        <a:rPr lang="es-CO" sz="650" b="0" i="0" u="none" strike="noStrike">
                          <a:effectLst/>
                          <a:latin typeface="Arial"/>
                        </a:rPr>
                        <a:t>20182230614991</a:t>
                      </a:r>
                    </a:p>
                  </a:txBody>
                  <a:tcPr marL="7620" marR="7620" marT="7620" marB="0" anchor="ctr"/>
                </a:tc>
              </a:tr>
              <a:tr h="642680">
                <a:tc>
                  <a:txBody>
                    <a:bodyPr/>
                    <a:lstStyle/>
                    <a:p>
                      <a:pPr algn="ctr" fontAlgn="ctr"/>
                      <a:r>
                        <a:rPr lang="es-CO" sz="650" b="0" i="0" u="none" strike="noStrike">
                          <a:effectLst/>
                          <a:latin typeface="Arial"/>
                        </a:rPr>
                        <a:t>20186000891792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9 - DRA. CARDOSO</a:t>
                      </a:r>
                    </a:p>
                  </a:txBody>
                  <a:tcPr marL="7620" marR="7620" marT="7620" marB="0" anchor="ctr"/>
                </a:tc>
                <a:tc>
                  <a:txBody>
                    <a:bodyPr/>
                    <a:lstStyle/>
                    <a:p>
                      <a:pPr algn="ctr" fontAlgn="ctr"/>
                      <a:r>
                        <a:rPr lang="es-CO" sz="650" b="0" i="0" u="none" strike="noStrike">
                          <a:effectLst/>
                          <a:latin typeface="Arial"/>
                        </a:rPr>
                        <a:t>SOLICITUD DE INFORMACION OPEC- SDIS - DISTRITO 3</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182822812"/>
      </p:ext>
    </p:extLst>
  </p:cSld>
  <p:clrMapOvr>
    <a:masterClrMapping/>
  </p:clrMapOvr>
  <p:timing>
    <p:tnLst>
      <p:par>
        <p:cTn id="1" dur="indefinite" restart="never" nodeType="tmRoot"/>
      </p:par>
    </p:tnLst>
  </p:timing>
</p:sld>
</file>

<file path=ppt/slides/slide89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895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667688786"/>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650" b="0" i="0" u="none" strike="noStrike" dirty="0">
                          <a:effectLst/>
                          <a:latin typeface="Arial"/>
                        </a:rPr>
                        <a:t>20186000891812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GESTIÓN DE NOMBRAMIENTOS CONCURSO DE MÉRITO DE LA CONVOCATORIA NO 435 DE 2016 - CAR - ANLA </a:t>
                      </a:r>
                    </a:p>
                  </a:txBody>
                  <a:tcPr marL="7620" marR="7620" marT="7620" marB="0" anchor="ctr"/>
                </a:tc>
                <a:tc>
                  <a:txBody>
                    <a:bodyPr/>
                    <a:lstStyle/>
                    <a:p>
                      <a:pPr algn="ctr" fontAlgn="ctr"/>
                      <a:r>
                        <a:rPr lang="es-CO" sz="650" b="0" i="0" u="none" strike="noStrike">
                          <a:effectLst/>
                          <a:latin typeface="Arial"/>
                        </a:rPr>
                        <a:t>12/12/2018</a:t>
                      </a:r>
                    </a:p>
                  </a:txBody>
                  <a:tcPr marL="7620" marR="7620" marT="7620" marB="0" anchor="ctr"/>
                </a:tc>
                <a:tc>
                  <a:txBody>
                    <a:bodyPr/>
                    <a:lstStyle/>
                    <a:p>
                      <a:pPr algn="ctr" fontAlgn="ctr"/>
                      <a:r>
                        <a:rPr lang="es-CO" sz="650" b="0" i="0" u="none" strike="noStrike">
                          <a:effectLst/>
                          <a:latin typeface="Arial"/>
                        </a:rPr>
                        <a:t>20181020675381</a:t>
                      </a:r>
                    </a:p>
                  </a:txBody>
                  <a:tcPr marL="7620" marR="7620" marT="7620" marB="0" anchor="ctr"/>
                </a:tc>
              </a:tr>
              <a:tr h="642680">
                <a:tc>
                  <a:txBody>
                    <a:bodyPr/>
                    <a:lstStyle/>
                    <a:p>
                      <a:pPr algn="ctr" fontAlgn="ctr"/>
                      <a:r>
                        <a:rPr lang="es-CO" sz="650" b="0" i="0" u="none" strike="noStrike">
                          <a:effectLst/>
                          <a:latin typeface="Arial"/>
                        </a:rPr>
                        <a:t>20186000891822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7 - DRA. CARDOSO</a:t>
                      </a:r>
                    </a:p>
                  </a:txBody>
                  <a:tcPr marL="7620" marR="7620" marT="7620" marB="0" anchor="ctr"/>
                </a:tc>
                <a:tc>
                  <a:txBody>
                    <a:bodyPr/>
                    <a:lstStyle/>
                    <a:p>
                      <a:pPr algn="ctr" fontAlgn="ctr"/>
                      <a:r>
                        <a:rPr lang="es-CO" sz="650" b="0" i="0" u="none" strike="noStrike">
                          <a:effectLst/>
                          <a:latin typeface="Arial"/>
                        </a:rPr>
                        <a:t>DERECHO DE PETICION - COVOCATORIAS 438-506 Y 507-591</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20186000891872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SOLICITUD DE INFORMACION CONVOCATORIA 624 A 638 DEFENSA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2/11/2018</a:t>
                      </a:r>
                    </a:p>
                  </a:txBody>
                  <a:tcPr marL="7620" marR="7620" marT="7620" marB="0" anchor="ctr"/>
                </a:tc>
                <a:tc>
                  <a:txBody>
                    <a:bodyPr/>
                    <a:lstStyle/>
                    <a:p>
                      <a:pPr algn="ctr" fontAlgn="ctr"/>
                      <a:r>
                        <a:rPr lang="es-CO" sz="650" b="0" i="0" u="none" strike="noStrike">
                          <a:effectLst/>
                          <a:latin typeface="Arial"/>
                        </a:rPr>
                        <a:t>20182110618661</a:t>
                      </a:r>
                    </a:p>
                  </a:txBody>
                  <a:tcPr marL="7620" marR="7620" marT="7620" marB="0" anchor="ctr"/>
                </a:tc>
              </a:tr>
              <a:tr h="642680">
                <a:tc>
                  <a:txBody>
                    <a:bodyPr/>
                    <a:lstStyle/>
                    <a:p>
                      <a:pPr algn="ctr" fontAlgn="ctr"/>
                      <a:r>
                        <a:rPr lang="es-CO" sz="650" b="0" i="0" u="none" strike="noStrike">
                          <a:effectLst/>
                          <a:latin typeface="Arial"/>
                        </a:rPr>
                        <a:t>20186000891932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CONDICION DE PRE PENSIONADO - CONVOCATORIA TERRITORIAL CENTRO ORIENTE </a:t>
                      </a:r>
                    </a:p>
                  </a:txBody>
                  <a:tcPr marL="7620" marR="7620" marT="7620" marB="0" anchor="ctr"/>
                </a:tc>
                <a:tc>
                  <a:txBody>
                    <a:bodyPr/>
                    <a:lstStyle/>
                    <a:p>
                      <a:pPr algn="ctr" fontAlgn="ctr"/>
                      <a:r>
                        <a:rPr lang="es-CO" sz="650" b="0" i="0" u="none" strike="noStrike">
                          <a:effectLst/>
                          <a:latin typeface="Arial"/>
                        </a:rPr>
                        <a:t>14/11/2018</a:t>
                      </a:r>
                    </a:p>
                  </a:txBody>
                  <a:tcPr marL="7620" marR="7620" marT="7620" marB="0" anchor="ctr"/>
                </a:tc>
                <a:tc>
                  <a:txBody>
                    <a:bodyPr/>
                    <a:lstStyle/>
                    <a:p>
                      <a:pPr algn="ctr" fontAlgn="ctr"/>
                      <a:r>
                        <a:rPr lang="es-CO" sz="650" b="0" i="0" u="none" strike="noStrike">
                          <a:effectLst/>
                          <a:latin typeface="Arial"/>
                        </a:rPr>
                        <a:t>20182020635141</a:t>
                      </a:r>
                    </a:p>
                  </a:txBody>
                  <a:tcPr marL="7620" marR="7620" marT="7620" marB="0" anchor="ctr"/>
                </a:tc>
              </a:tr>
              <a:tr h="642680">
                <a:tc>
                  <a:txBody>
                    <a:bodyPr/>
                    <a:lstStyle/>
                    <a:p>
                      <a:pPr algn="ctr" fontAlgn="ctr"/>
                      <a:r>
                        <a:rPr lang="es-CO" sz="650" b="0" i="0" u="none" strike="noStrike">
                          <a:effectLst/>
                          <a:latin typeface="Arial"/>
                        </a:rPr>
                        <a:t>20186000891982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20186000892002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20186000892042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CONCEPTO POR ACTUACIONES ADMINISTRATIVAS CON SERVIDOR PUBLICO ADSCRITO EN CARRERA ADMINISTRATIVA </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dirty="0">
                          <a:effectLst/>
                          <a:latin typeface="Arial"/>
                        </a:rPr>
                        <a:t>20185000605431</a:t>
                      </a:r>
                    </a:p>
                  </a:txBody>
                  <a:tcPr marL="7620" marR="7620" marT="7620" marB="0" anchor="ctr"/>
                </a:tc>
              </a:tr>
            </a:tbl>
          </a:graphicData>
        </a:graphic>
      </p:graphicFrame>
    </p:spTree>
    <p:extLst>
      <p:ext uri="{BB962C8B-B14F-4D97-AF65-F5344CB8AC3E}">
        <p14:creationId xmlns:p14="http://schemas.microsoft.com/office/powerpoint/2010/main" val="3283556008"/>
      </p:ext>
    </p:extLst>
  </p:cSld>
  <p:clrMapOvr>
    <a:masterClrMapping/>
  </p:clrMapOvr>
  <p:timing>
    <p:tnLst>
      <p:par>
        <p:cTn id="1" dur="indefinite" restart="never" nodeType="tmRoot"/>
      </p:par>
    </p:tnLst>
  </p:timing>
</p:sld>
</file>

<file path=ppt/slides/slide89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896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918749779"/>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650" b="0" i="0" u="none" strike="noStrike" dirty="0">
                          <a:effectLst/>
                          <a:latin typeface="Arial"/>
                        </a:rPr>
                        <a:t>20186000892072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SECRETARIA DE EDUCACION SAN ANDRES.ISLA. NOTIFICACION RESOLUCION TRASLADO 2018-2019-DOCENTES Y DIRECTIVOS DOCENTES</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20186000892122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INFORMACION HOJA DE VIDA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20186000892152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RESPUESTA A DERECHO DE PETICION - MONICA IZQUIERDO SANTACRUZ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20186000892172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RESPUESTA A DERECHO DE PETICION - RICARDO ALONSO CABRERA </a:t>
                      </a:r>
                    </a:p>
                  </a:txBody>
                  <a:tcPr marL="7620" marR="7620" marT="7620" marB="0" anchor="ctr"/>
                </a:tc>
                <a:tc>
                  <a:txBody>
                    <a:bodyPr/>
                    <a:lstStyle/>
                    <a:p>
                      <a:pPr algn="ctr" fontAlgn="ctr"/>
                      <a:r>
                        <a:rPr lang="es-CO" sz="650" b="0" i="0" u="none" strike="noStrike">
                          <a:effectLst/>
                          <a:latin typeface="Arial"/>
                        </a:rPr>
                        <a:t>7/11/2018</a:t>
                      </a:r>
                    </a:p>
                  </a:txBody>
                  <a:tcPr marL="7620" marR="7620" marT="7620" marB="0" anchor="ctr"/>
                </a:tc>
                <a:tc>
                  <a:txBody>
                    <a:bodyPr/>
                    <a:lstStyle/>
                    <a:p>
                      <a:pPr algn="ctr" fontAlgn="ctr"/>
                      <a:r>
                        <a:rPr lang="es-CO" sz="650" b="0" i="0" u="none" strike="noStrike">
                          <a:effectLst/>
                          <a:latin typeface="Arial"/>
                        </a:rPr>
                        <a:t>20182210626101</a:t>
                      </a:r>
                    </a:p>
                  </a:txBody>
                  <a:tcPr marL="7620" marR="7620" marT="7620" marB="0" anchor="ctr"/>
                </a:tc>
              </a:tr>
              <a:tr h="642680">
                <a:tc>
                  <a:txBody>
                    <a:bodyPr/>
                    <a:lstStyle/>
                    <a:p>
                      <a:pPr algn="ctr" fontAlgn="ctr"/>
                      <a:r>
                        <a:rPr lang="es-CO" sz="650" b="0" i="0" u="none" strike="noStrike">
                          <a:effectLst/>
                          <a:latin typeface="Arial"/>
                        </a:rPr>
                        <a:t>20186000892202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it-IT" sz="650" b="0" i="0" u="none" strike="noStrike">
                          <a:effectLst/>
                          <a:latin typeface="Arial"/>
                        </a:rPr>
                        <a:t>SOLICITUD CONVOCATORIA 740 A 741 DISTRITO</a:t>
                      </a:r>
                      <a:br>
                        <a:rPr lang="it-IT" sz="650" b="0" i="0" u="none" strike="noStrike">
                          <a:effectLst/>
                          <a:latin typeface="Arial"/>
                        </a:rPr>
                      </a:br>
                      <a:endParaRPr lang="it-IT"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20186000892212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INFORMACION CONVOCATORIA  507 a 591 de 2017  CUNDINAMARCA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20182210609091</a:t>
                      </a:r>
                    </a:p>
                  </a:txBody>
                  <a:tcPr marL="7620" marR="7620" marT="7620" marB="0" anchor="ctr"/>
                </a:tc>
              </a:tr>
              <a:tr h="642680">
                <a:tc>
                  <a:txBody>
                    <a:bodyPr/>
                    <a:lstStyle/>
                    <a:p>
                      <a:pPr algn="ctr" fontAlgn="ctr"/>
                      <a:r>
                        <a:rPr lang="es-CO" sz="650" b="0" i="0" u="none" strike="noStrike">
                          <a:effectLst/>
                          <a:latin typeface="Arial"/>
                        </a:rPr>
                        <a:t>20186000892242</a:t>
                      </a:r>
                    </a:p>
                  </a:txBody>
                  <a:tcPr marL="7620" marR="7620" marT="7620" marB="0" anchor="ctr"/>
                </a:tc>
                <a:tc>
                  <a:txBody>
                    <a:bodyPr/>
                    <a:lstStyle/>
                    <a:p>
                      <a:pPr algn="ctr" fontAlgn="ctr"/>
                      <a:r>
                        <a:rPr lang="es-CO" sz="650" b="0" i="0" u="none" strike="noStrike">
                          <a:effectLst/>
                          <a:latin typeface="Arial"/>
                        </a:rPr>
                        <a:t>23/10/2018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RESPUESTA OFICIO N°20182310577491 DE 10/09/2018 - MUNICIPIO DE SINCELEJO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967899645"/>
      </p:ext>
    </p:extLst>
  </p:cSld>
  <p:clrMapOvr>
    <a:masterClrMapping/>
  </p:clrMapOvr>
  <p:timing>
    <p:tnLst>
      <p:par>
        <p:cTn id="1" dur="indefinite" restart="never" nodeType="tmRoot"/>
      </p:par>
    </p:tnLst>
  </p:timing>
</p:sld>
</file>

<file path=ppt/slides/slide89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897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20186000892272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OFICINA JURIDICA</a:t>
                      </a:r>
                    </a:p>
                  </a:txBody>
                  <a:tcPr marL="7620" marR="7620" marT="7620" marB="0" anchor="ctr"/>
                </a:tc>
                <a:tc>
                  <a:txBody>
                    <a:bodyPr/>
                    <a:lstStyle/>
                    <a:p>
                      <a:pPr algn="ctr" fontAlgn="ctr"/>
                      <a:r>
                        <a:rPr lang="es-CO" sz="700" b="0" i="0" u="none" strike="noStrike">
                          <a:effectLst/>
                          <a:latin typeface="Arial"/>
                        </a:rPr>
                        <a:t>INFORMACION PERSONAL - NO ACEPTACION CARGO - CONVOCATORIA 435 DE 2016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20186000892312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DESPACHO DR. ORTEGA</a:t>
                      </a:r>
                    </a:p>
                  </a:txBody>
                  <a:tcPr marL="7620" marR="7620" marT="7620" marB="0" anchor="ctr"/>
                </a:tc>
                <a:tc>
                  <a:txBody>
                    <a:bodyPr/>
                    <a:lstStyle/>
                    <a:p>
                      <a:pPr algn="ctr" fontAlgn="ctr"/>
                      <a:r>
                        <a:rPr lang="es-CO" sz="700" b="0" i="0" u="none" strike="noStrike">
                          <a:effectLst/>
                          <a:latin typeface="Arial"/>
                        </a:rPr>
                        <a:t>DESPACHO 09 TRIBUNAL ADMINISTRATIVO - ANTIOQUIA - SECCIONAL MEDELLIN-COMUNICO AUTO 2014 - 1452 ABV -PAULO CESAR VERA PINZON</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20186000892492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TRASLADO POR COMPETENCIA - CONVOCATORIA 734 DE 2018 CENTRO ORIENTE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20186000892682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ATENCIÓN AL CIUDADANO</a:t>
                      </a:r>
                    </a:p>
                  </a:txBody>
                  <a:tcPr marL="7620" marR="7620" marT="7620" marB="0" anchor="ctr"/>
                </a:tc>
                <a:tc>
                  <a:txBody>
                    <a:bodyPr/>
                    <a:lstStyle/>
                    <a:p>
                      <a:pPr algn="ctr" fontAlgn="ctr"/>
                      <a:r>
                        <a:rPr lang="es-CO" sz="700" b="0" i="0" u="none" strike="noStrike">
                          <a:effectLst/>
                          <a:latin typeface="Arial"/>
                        </a:rPr>
                        <a:t>JUZGADO 16 ADMINISTRATIVO SECCION SEGUNDA - SECCIONAL BOGOTA2018-0148 RUTH ISLEN MORENO ANAYA</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20186000892742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it-IT" sz="700" b="0" i="0" u="none" strike="noStrike">
                          <a:effectLst/>
                          <a:latin typeface="Arial"/>
                        </a:rPr>
                        <a:t>GRUPO CONVOCATORIA 2 - DR. FRIDOLE BALLEN</a:t>
                      </a:r>
                    </a:p>
                  </a:txBody>
                  <a:tcPr marL="7620" marR="7620" marT="7620" marB="0" anchor="ctr"/>
                </a:tc>
                <a:tc>
                  <a:txBody>
                    <a:bodyPr/>
                    <a:lstStyle/>
                    <a:p>
                      <a:pPr algn="ctr" fontAlgn="ctr"/>
                      <a:r>
                        <a:rPr lang="es-CO" sz="700" b="0" i="0" u="none" strike="noStrike">
                          <a:effectLst/>
                          <a:latin typeface="Arial"/>
                        </a:rPr>
                        <a:t>SECRETARIA SALA DISCIPLINARIA TRAMITADOR DESPACHO 02 TRAMITES PROCESOS DISCIPLINARIOS - SECCIONAL BOGOTA CESAR AUGUSTO TAMAYO HERRERA</a:t>
                      </a:r>
                    </a:p>
                  </a:txBody>
                  <a:tcPr marL="7620" marR="7620" marT="7620" marB="0" anchor="ctr"/>
                </a:tc>
                <a:tc>
                  <a:txBody>
                    <a:bodyPr/>
                    <a:lstStyle/>
                    <a:p>
                      <a:pPr algn="ctr" fontAlgn="ctr"/>
                      <a:r>
                        <a:rPr lang="es-CO" sz="700" b="0" i="0" u="none" strike="noStrike">
                          <a:effectLst/>
                          <a:latin typeface="Arial"/>
                        </a:rPr>
                        <a:t>31/10/2018</a:t>
                      </a:r>
                    </a:p>
                  </a:txBody>
                  <a:tcPr marL="7620" marR="7620" marT="7620" marB="0" anchor="ctr"/>
                </a:tc>
                <a:tc>
                  <a:txBody>
                    <a:bodyPr/>
                    <a:lstStyle/>
                    <a:p>
                      <a:pPr algn="ctr" fontAlgn="ctr"/>
                      <a:r>
                        <a:rPr lang="es-CO" sz="700" b="0" i="0" u="none" strike="noStrike">
                          <a:effectLst/>
                          <a:latin typeface="Arial"/>
                        </a:rPr>
                        <a:t>20181400613431</a:t>
                      </a:r>
                    </a:p>
                  </a:txBody>
                  <a:tcPr marL="7620" marR="7620" marT="7620" marB="0" anchor="ctr"/>
                </a:tc>
              </a:tr>
              <a:tr h="642680">
                <a:tc>
                  <a:txBody>
                    <a:bodyPr/>
                    <a:lstStyle/>
                    <a:p>
                      <a:pPr algn="ctr" fontAlgn="ctr"/>
                      <a:r>
                        <a:rPr lang="es-CO" sz="700" b="0" i="0" u="none" strike="noStrike">
                          <a:effectLst/>
                          <a:latin typeface="Arial"/>
                        </a:rPr>
                        <a:t>20186000892752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7 - DRA. CARDOSO</a:t>
                      </a:r>
                    </a:p>
                  </a:txBody>
                  <a:tcPr marL="7620" marR="7620" marT="7620" marB="0" anchor="ctr"/>
                </a:tc>
                <a:tc>
                  <a:txBody>
                    <a:bodyPr/>
                    <a:lstStyle/>
                    <a:p>
                      <a:pPr algn="ctr" fontAlgn="ctr"/>
                      <a:r>
                        <a:rPr lang="es-CO" sz="700" b="0" i="0" u="none" strike="noStrike">
                          <a:effectLst/>
                          <a:latin typeface="Arial"/>
                        </a:rPr>
                        <a:t>ESTADOS DEL 23 DE OCTUBRE DE 2018 DEL JUZGADO DÉCIMO ADMINISTRATIVO ORAL DE BUCARAMANGA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20186000892872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7 - DRA. CARDOSO</a:t>
                      </a:r>
                    </a:p>
                  </a:txBody>
                  <a:tcPr marL="7620" marR="7620" marT="7620" marB="0" anchor="ctr"/>
                </a:tc>
                <a:tc>
                  <a:txBody>
                    <a:bodyPr/>
                    <a:lstStyle/>
                    <a:p>
                      <a:pPr algn="ctr" fontAlgn="ctr"/>
                      <a:r>
                        <a:rPr lang="es-CO" sz="700" b="0" i="0" u="none" strike="noStrike">
                          <a:effectLst/>
                          <a:latin typeface="Arial"/>
                        </a:rPr>
                        <a:t>NOTIFICACION ESTADO 151 Y ENVIO DE PROVIDENCIAS QUE CON EL MISMO SE NOTIFICAN</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584618423"/>
      </p:ext>
    </p:extLst>
  </p:cSld>
  <p:clrMapOvr>
    <a:masterClrMapping/>
  </p:clrMapOvr>
  <p:timing>
    <p:tnLst>
      <p:par>
        <p:cTn id="1" dur="indefinite" restart="never" nodeType="tmRoot"/>
      </p:par>
    </p:tnLst>
  </p:timing>
</p:sld>
</file>

<file path=ppt/slides/slide89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898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20186000892902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7 - DRA. CARDOSO</a:t>
                      </a:r>
                    </a:p>
                  </a:txBody>
                  <a:tcPr marL="7620" marR="7620" marT="7620" marB="0" anchor="ctr"/>
                </a:tc>
                <a:tc>
                  <a:txBody>
                    <a:bodyPr/>
                    <a:lstStyle/>
                    <a:p>
                      <a:pPr algn="ctr" fontAlgn="ctr"/>
                      <a:r>
                        <a:rPr lang="es-CO" sz="700" b="0" i="0" u="none" strike="noStrike">
                          <a:effectLst/>
                          <a:latin typeface="Arial"/>
                        </a:rPr>
                        <a:t>CONSEJO DE ESTADO - SECCION SEGUNDA-OSCAR ANDRES ACOSTA RAMOS-2016-01150-00</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20186000892912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CONSEJO DE ESTADO - SECCIÓN SEGUNDA-NOTIFICA ACTUACION PROCESAL RAD 2016-01150-00-OSCAR ANDRES ACOSTA RAMOS</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20186000892922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CONVOCATORIA 5 - DR. ORTEGA</a:t>
                      </a:r>
                    </a:p>
                  </a:txBody>
                  <a:tcPr marL="7620" marR="7620" marT="7620" marB="0" anchor="ctr"/>
                </a:tc>
                <a:tc>
                  <a:txBody>
                    <a:bodyPr/>
                    <a:lstStyle/>
                    <a:p>
                      <a:pPr algn="ctr" fontAlgn="ctr"/>
                      <a:r>
                        <a:rPr lang="es-CO" sz="700" b="0" i="0" u="none" strike="noStrike">
                          <a:effectLst/>
                          <a:latin typeface="Arial"/>
                        </a:rPr>
                        <a:t>JUZGADO 05 ADMINISTRATIVO - SECCIONAL BUCARAMANGA-NOTIFICO CONTENIDO AUTO ADMIOSRIO PROCESO DE N. R. No. 680013333005 - 2018 - 00348 -00-GERMAN EMILIO RICAURTE COSSIO</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20186000892952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ATENCIÓN AL CIUDADANO</a:t>
                      </a:r>
                    </a:p>
                  </a:txBody>
                  <a:tcPr marL="7620" marR="7620" marT="7620" marB="0" anchor="ctr"/>
                </a:tc>
                <a:tc>
                  <a:txBody>
                    <a:bodyPr/>
                    <a:lstStyle/>
                    <a:p>
                      <a:pPr algn="ctr" fontAlgn="ctr"/>
                      <a:r>
                        <a:rPr lang="es-CO" sz="700" b="0" i="0" u="none" strike="noStrike">
                          <a:effectLst/>
                          <a:latin typeface="Arial"/>
                        </a:rPr>
                        <a:t>TRIBUNAL ADMINISTRATIVO DE CUNDINAMARCA  SECCIÓN SEGUNDA - SUBSECCIÓN B-COMUNICACIÓN NOTIFICACIÓN ESTADO</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20186000892962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 JUZGADO CUARENTA Y SIETE ADMINISTRATIVO  DEL CIRCUITO JUDICIAL DE BOGOTA D.C.  SECCION SEGUNDA  SECRETARIA HERNANDO MALAGON GAMBA-20160040700</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20186000892972</a:t>
                      </a:r>
                    </a:p>
                  </a:txBody>
                  <a:tcPr marL="7620" marR="7620" marT="7620" marB="0" anchor="ctr"/>
                </a:tc>
                <a:tc>
                  <a:txBody>
                    <a:bodyPr/>
                    <a:lstStyle/>
                    <a:p>
                      <a:pPr algn="ctr" fontAlgn="ctr"/>
                      <a:r>
                        <a:rPr lang="es-CO" sz="700" b="0" i="0" u="none" strike="noStrike">
                          <a:effectLst/>
                          <a:latin typeface="Arial"/>
                        </a:rPr>
                        <a:t>23/10/2018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ATENCIÓN AL CIUDADANO</a:t>
                      </a:r>
                    </a:p>
                  </a:txBody>
                  <a:tcPr marL="7620" marR="7620" marT="7620" marB="0" anchor="ctr"/>
                </a:tc>
                <a:tc>
                  <a:txBody>
                    <a:bodyPr/>
                    <a:lstStyle/>
                    <a:p>
                      <a:pPr algn="ctr" fontAlgn="ctr"/>
                      <a:r>
                        <a:rPr lang="es-CO" sz="700" b="0" i="0" u="none" strike="noStrike">
                          <a:effectLst/>
                          <a:latin typeface="Arial"/>
                        </a:rPr>
                        <a:t>JUZGADO 30 ADMINISTRATIVO SECCION SEGUNDA - SECCIONAL BOGOTA ESTADO 043 DEL 23 DE OCTUBRE DE 2018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20183200896192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DESPACHO DR. ORTEGA</a:t>
                      </a:r>
                    </a:p>
                  </a:txBody>
                  <a:tcPr marL="7620" marR="7620" marT="7620" marB="0" anchor="ctr"/>
                </a:tc>
                <a:tc>
                  <a:txBody>
                    <a:bodyPr/>
                    <a:lstStyle/>
                    <a:p>
                      <a:pPr algn="ctr" fontAlgn="ctr"/>
                      <a:r>
                        <a:rPr lang="es-CO" sz="700" b="0" i="0" u="none" strike="noStrike">
                          <a:effectLst/>
                          <a:latin typeface="Arial"/>
                        </a:rPr>
                        <a:t>DERECHOS DE PETICION: SOLICITUD DE REVISION PRESUNTA VULNETACION DE DERECHOS DE CARRERA.IRREGULARIDADES DE CONTRATACION Y VINCULACION A ENCARGOS Y PROVISIONALES EN LA ESCUELA TECNOLOGIA INSTITUTO TECNICO CENTRAL ETITC</a:t>
                      </a:r>
                    </a:p>
                  </a:txBody>
                  <a:tcPr marL="7620" marR="7620" marT="7620" marB="0" anchor="ctr"/>
                </a:tc>
                <a:tc>
                  <a:txBody>
                    <a:bodyPr/>
                    <a:lstStyle/>
                    <a:p>
                      <a:pPr algn="ctr" fontAlgn="ctr"/>
                      <a:r>
                        <a:rPr lang="es-CO" sz="700" b="0" i="0" u="none" strike="noStrike">
                          <a:effectLst/>
                          <a:latin typeface="Arial"/>
                        </a:rPr>
                        <a:t>13/11/2018</a:t>
                      </a:r>
                    </a:p>
                  </a:txBody>
                  <a:tcPr marL="7620" marR="7620" marT="7620" marB="0" anchor="ctr"/>
                </a:tc>
                <a:tc>
                  <a:txBody>
                    <a:bodyPr/>
                    <a:lstStyle/>
                    <a:p>
                      <a:pPr algn="ctr" fontAlgn="ctr"/>
                      <a:r>
                        <a:rPr lang="es-CO" sz="700" b="0" i="0" u="none" strike="noStrike" dirty="0">
                          <a:effectLst/>
                          <a:latin typeface="Arial"/>
                        </a:rPr>
                        <a:t>20182020633981</a:t>
                      </a:r>
                    </a:p>
                  </a:txBody>
                  <a:tcPr marL="7620" marR="7620" marT="7620" marB="0" anchor="ctr"/>
                </a:tc>
              </a:tr>
            </a:tbl>
          </a:graphicData>
        </a:graphic>
      </p:graphicFrame>
    </p:spTree>
    <p:extLst>
      <p:ext uri="{BB962C8B-B14F-4D97-AF65-F5344CB8AC3E}">
        <p14:creationId xmlns:p14="http://schemas.microsoft.com/office/powerpoint/2010/main" val="3074926462"/>
      </p:ext>
    </p:extLst>
  </p:cSld>
  <p:clrMapOvr>
    <a:masterClrMapping/>
  </p:clrMapOvr>
  <p:timing>
    <p:tnLst>
      <p:par>
        <p:cTn id="1" dur="indefinite" restart="never" nodeType="tmRoot"/>
      </p:par>
    </p:tnLst>
  </p:timing>
</p:sld>
</file>

<file path=ppt/slides/slide89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899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720394917"/>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650" b="0" i="0" u="none" strike="noStrike" dirty="0">
                          <a:effectLst/>
                          <a:latin typeface="Arial"/>
                        </a:rPr>
                        <a:t>20186000893042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 ORTEGA</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14/11/2018</a:t>
                      </a:r>
                    </a:p>
                  </a:txBody>
                  <a:tcPr marL="7620" marR="7620" marT="7620" marB="0" anchor="ctr"/>
                </a:tc>
                <a:tc>
                  <a:txBody>
                    <a:bodyPr/>
                    <a:lstStyle/>
                    <a:p>
                      <a:pPr algn="ctr" fontAlgn="ctr"/>
                      <a:r>
                        <a:rPr lang="es-CO" sz="650" b="0" i="0" u="none" strike="noStrike">
                          <a:effectLst/>
                          <a:latin typeface="Arial"/>
                        </a:rPr>
                        <a:t>20182020635151</a:t>
                      </a:r>
                    </a:p>
                  </a:txBody>
                  <a:tcPr marL="7620" marR="7620" marT="7620" marB="0" anchor="ctr"/>
                </a:tc>
              </a:tr>
              <a:tr h="642680">
                <a:tc>
                  <a:txBody>
                    <a:bodyPr/>
                    <a:lstStyle/>
                    <a:p>
                      <a:pPr algn="ctr" fontAlgn="ctr"/>
                      <a:r>
                        <a:rPr lang="es-CO" sz="650" b="0" i="0" u="none" strike="noStrike">
                          <a:effectLst/>
                          <a:latin typeface="Arial"/>
                        </a:rPr>
                        <a:t>20186000893052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20186000893062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20186000893072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INFORMACION CONVOCATORIA  INPEC</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20186000893082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1 - DR. FRIDOLE BALLEN</a:t>
                      </a:r>
                    </a:p>
                  </a:txBody>
                  <a:tcPr marL="7620" marR="7620" marT="7620" marB="0" anchor="ctr"/>
                </a:tc>
                <a:tc>
                  <a:txBody>
                    <a:bodyPr/>
                    <a:lstStyle/>
                    <a:p>
                      <a:pPr algn="ctr" fontAlgn="ctr"/>
                      <a:r>
                        <a:rPr lang="es-CO" sz="650" b="0" i="0" u="none" strike="noStrike">
                          <a:effectLst/>
                          <a:latin typeface="Arial"/>
                        </a:rPr>
                        <a:t>SECRETARIA DE EDUCACION SAN ANDRES.ISLA NOTIFICACION RESOLUCION TRASLADO 2018-2019-DOCENTES Y DIRECTIVOS DOCENTES</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20186000893092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RESPUESTA OFICIO N°20182310577491 DE 10/09/2018 - MUNICIPIO DE SINCELEJO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20186000893102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1 - DR. FRIDOLE BALLEN</a:t>
                      </a:r>
                    </a:p>
                  </a:txBody>
                  <a:tcPr marL="7620" marR="7620" marT="7620" marB="0" anchor="ctr"/>
                </a:tc>
                <a:tc>
                  <a:txBody>
                    <a:bodyPr/>
                    <a:lstStyle/>
                    <a:p>
                      <a:pPr algn="ctr" fontAlgn="ctr"/>
                      <a:r>
                        <a:rPr lang="es-CO" sz="650" b="0" i="0" u="none" strike="noStrike">
                          <a:effectLst/>
                          <a:latin typeface="Arial"/>
                        </a:rPr>
                        <a:t>SECRETARIA DE EDUCACION SAN ANDRES.ISLA. NOTIFICACION RESOLUCION TRASLADO 2018-2019-DOCENTES Y DIRECTIVOS DOCENTES</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96652038"/>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3146899254"/>
              </p:ext>
            </p:extLst>
          </p:nvPr>
        </p:nvGraphicFramePr>
        <p:xfrm>
          <a:off x="539551" y="1340767"/>
          <a:ext cx="8208913" cy="4752526"/>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4079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340798">
                <a:tc>
                  <a:txBody>
                    <a:bodyPr/>
                    <a:lstStyle/>
                    <a:p>
                      <a:pPr algn="ctr" fontAlgn="ctr"/>
                      <a:r>
                        <a:rPr lang="es-ES" sz="700" b="0" i="0" u="none" strike="noStrike" dirty="0">
                          <a:solidFill>
                            <a:srgbClr val="000000"/>
                          </a:solidFill>
                          <a:effectLst/>
                          <a:latin typeface="Arial" panose="020B0604020202020204" pitchFamily="34" charset="0"/>
                        </a:rPr>
                        <a:t>201810010093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201810010093</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201810010094</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201810010095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201810010095</a:t>
                      </a:r>
                    </a:p>
                  </a:txBody>
                  <a:tcPr marL="9525" marR="9525" marT="9525" marB="0" anchor="ctr"/>
                </a:tc>
              </a:tr>
              <a:tr h="501874">
                <a:tc>
                  <a:txBody>
                    <a:bodyPr/>
                    <a:lstStyle/>
                    <a:p>
                      <a:pPr algn="ctr" fontAlgn="ctr"/>
                      <a:r>
                        <a:rPr lang="es-ES" sz="700" b="0" i="0" u="none" strike="noStrike">
                          <a:solidFill>
                            <a:srgbClr val="000000"/>
                          </a:solidFill>
                          <a:effectLst/>
                          <a:latin typeface="Arial" panose="020B0604020202020204" pitchFamily="34" charset="0"/>
                        </a:rPr>
                        <a:t>201810010096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CAR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CAR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201810010096</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201810010097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201810010097</a:t>
                      </a:r>
                    </a:p>
                  </a:txBody>
                  <a:tcPr marL="9525" marR="9525" marT="9525" marB="0" anchor="ctr"/>
                </a:tc>
              </a:tr>
              <a:tr h="501874">
                <a:tc>
                  <a:txBody>
                    <a:bodyPr/>
                    <a:lstStyle/>
                    <a:p>
                      <a:pPr algn="ctr" fontAlgn="ctr"/>
                      <a:r>
                        <a:rPr lang="es-ES" sz="700" b="0" i="0" u="none" strike="noStrike">
                          <a:solidFill>
                            <a:srgbClr val="000000"/>
                          </a:solidFill>
                          <a:effectLst/>
                          <a:latin typeface="Arial" panose="020B0604020202020204" pitchFamily="34" charset="0"/>
                        </a:rPr>
                        <a:t>201810010098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201810010098</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201810010099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201810010099</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201810010100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201810010100</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201810010101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201810010101</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201810010102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201810010102</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201810010103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201810010103</a:t>
                      </a:r>
                    </a:p>
                  </a:txBody>
                  <a:tcPr marL="9525" marR="9525" marT="9525" marB="0" anchor="ctr"/>
                </a:tc>
              </a:tr>
              <a:tr h="340798">
                <a:tc>
                  <a:txBody>
                    <a:bodyPr/>
                    <a:lstStyle/>
                    <a:p>
                      <a:pPr algn="ctr" fontAlgn="ctr"/>
                      <a:r>
                        <a:rPr lang="es-ES" sz="700" b="0" i="0" u="none" strike="noStrike">
                          <a:solidFill>
                            <a:srgbClr val="000000"/>
                          </a:solidFill>
                          <a:effectLst/>
                          <a:latin typeface="Arial" panose="020B0604020202020204" pitchFamily="34" charset="0"/>
                        </a:rPr>
                        <a:t>201810010104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16/10/2018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201810010104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9</a:t>
            </a:fld>
            <a:endParaRPr lang="es-CO"/>
          </a:p>
        </p:txBody>
      </p:sp>
    </p:spTree>
    <p:extLst>
      <p:ext uri="{BB962C8B-B14F-4D97-AF65-F5344CB8AC3E}">
        <p14:creationId xmlns:p14="http://schemas.microsoft.com/office/powerpoint/2010/main" val="2411823315"/>
      </p:ext>
    </p:extLst>
  </p:cSld>
  <p:clrMapOvr>
    <a:masterClrMapping/>
  </p:clrMapOvr>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758044542"/>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201810180070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201810180075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201810180076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201810180077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201810180078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201810180079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201810180082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201810180084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04/12/2018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201810180085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90</a:t>
            </a:fld>
            <a:endParaRPr lang="es-CO"/>
          </a:p>
        </p:txBody>
      </p:sp>
    </p:spTree>
    <p:extLst>
      <p:ext uri="{BB962C8B-B14F-4D97-AF65-F5344CB8AC3E}">
        <p14:creationId xmlns:p14="http://schemas.microsoft.com/office/powerpoint/2010/main" val="2695845306"/>
      </p:ext>
    </p:extLst>
  </p:cSld>
  <p:clrMapOvr>
    <a:masterClrMapping/>
  </p:clrMapOvr>
  <p:timing>
    <p:tnLst>
      <p:par>
        <p:cTn id="1" dur="indefinite" restart="never" nodeType="tmRoot"/>
      </p:par>
    </p:tnLst>
  </p:timing>
</p:sld>
</file>

<file path=ppt/slides/slide90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900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595112383"/>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650" b="0" i="0" u="none" strike="noStrike" dirty="0">
                          <a:effectLst/>
                          <a:latin typeface="Arial"/>
                        </a:rPr>
                        <a:t>20186000893112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20186000893122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1 - DR. FRIDOLE BALLEN</a:t>
                      </a:r>
                    </a:p>
                  </a:txBody>
                  <a:tcPr marL="7620" marR="7620" marT="7620" marB="0" anchor="ctr"/>
                </a:tc>
                <a:tc>
                  <a:txBody>
                    <a:bodyPr/>
                    <a:lstStyle/>
                    <a:p>
                      <a:pPr algn="ctr" fontAlgn="ctr"/>
                      <a:r>
                        <a:rPr lang="es-CO" sz="650" b="0" i="0" u="none" strike="noStrike">
                          <a:effectLst/>
                          <a:latin typeface="Arial"/>
                        </a:rPr>
                        <a:t>SOLICITUD DE INFORMACION CONVOCATORIA 435-2016</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1/11/2018</a:t>
                      </a:r>
                    </a:p>
                  </a:txBody>
                  <a:tcPr marL="7620" marR="7620" marT="7620" marB="0" anchor="ctr"/>
                </a:tc>
                <a:tc>
                  <a:txBody>
                    <a:bodyPr/>
                    <a:lstStyle/>
                    <a:p>
                      <a:pPr algn="ctr" fontAlgn="ctr"/>
                      <a:r>
                        <a:rPr lang="es-CO" sz="650" b="0" i="0" u="none" strike="noStrike">
                          <a:effectLst/>
                          <a:latin typeface="Arial"/>
                        </a:rPr>
                        <a:t>20182210615531</a:t>
                      </a:r>
                    </a:p>
                  </a:txBody>
                  <a:tcPr marL="7620" marR="7620" marT="7620" marB="0" anchor="ctr"/>
                </a:tc>
              </a:tr>
              <a:tr h="642680">
                <a:tc>
                  <a:txBody>
                    <a:bodyPr/>
                    <a:lstStyle/>
                    <a:p>
                      <a:pPr algn="ctr" fontAlgn="ctr"/>
                      <a:r>
                        <a:rPr lang="es-CO" sz="650" b="0" i="0" u="none" strike="noStrike">
                          <a:effectLst/>
                          <a:latin typeface="Arial"/>
                        </a:rPr>
                        <a:t>20186000893132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20186000893142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20186000893172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ERROR INGRESO A SIMO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20186000893182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14/11/2018</a:t>
                      </a:r>
                    </a:p>
                  </a:txBody>
                  <a:tcPr marL="7620" marR="7620" marT="7620" marB="0" anchor="ctr"/>
                </a:tc>
                <a:tc>
                  <a:txBody>
                    <a:bodyPr/>
                    <a:lstStyle/>
                    <a:p>
                      <a:pPr algn="ctr" fontAlgn="ctr"/>
                      <a:r>
                        <a:rPr lang="es-CO" sz="650" b="0" i="0" u="none" strike="noStrike">
                          <a:effectLst/>
                          <a:latin typeface="Arial"/>
                        </a:rPr>
                        <a:t>20182020635531</a:t>
                      </a:r>
                    </a:p>
                  </a:txBody>
                  <a:tcPr marL="7620" marR="7620" marT="7620" marB="0" anchor="ctr"/>
                </a:tc>
              </a:tr>
              <a:tr h="642680">
                <a:tc>
                  <a:txBody>
                    <a:bodyPr/>
                    <a:lstStyle/>
                    <a:p>
                      <a:pPr algn="ctr" fontAlgn="ctr"/>
                      <a:r>
                        <a:rPr lang="es-CO" sz="650" b="0" i="0" u="none" strike="noStrike">
                          <a:effectLst/>
                          <a:latin typeface="Arial"/>
                        </a:rPr>
                        <a:t>20186000893192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1 - DR. FRIDOLE BALLEN</a:t>
                      </a:r>
                    </a:p>
                  </a:txBody>
                  <a:tcPr marL="7620" marR="7620" marT="7620" marB="0" anchor="ctr"/>
                </a:tc>
                <a:tc>
                  <a:txBody>
                    <a:bodyPr/>
                    <a:lstStyle/>
                    <a:p>
                      <a:pPr algn="ctr" fontAlgn="ctr"/>
                      <a:r>
                        <a:rPr lang="es-CO" sz="650" b="0" i="0" u="none" strike="noStrike">
                          <a:effectLst/>
                          <a:latin typeface="Arial"/>
                        </a:rPr>
                        <a:t>SOLICITUD DE INFORMACION CONVOCATORIA  507 a 591 de 2017  CUNDINAMARCA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13/11/2018</a:t>
                      </a:r>
                    </a:p>
                  </a:txBody>
                  <a:tcPr marL="7620" marR="7620" marT="7620" marB="0" anchor="ctr"/>
                </a:tc>
                <a:tc>
                  <a:txBody>
                    <a:bodyPr/>
                    <a:lstStyle/>
                    <a:p>
                      <a:pPr algn="ctr" fontAlgn="ctr"/>
                      <a:r>
                        <a:rPr lang="es-CO" sz="650" b="0" i="0" u="none" strike="noStrike" dirty="0">
                          <a:effectLst/>
                          <a:latin typeface="Arial"/>
                        </a:rPr>
                        <a:t>20182210632001</a:t>
                      </a:r>
                    </a:p>
                  </a:txBody>
                  <a:tcPr marL="7620" marR="7620" marT="7620" marB="0" anchor="ctr"/>
                </a:tc>
              </a:tr>
            </a:tbl>
          </a:graphicData>
        </a:graphic>
      </p:graphicFrame>
    </p:spTree>
    <p:extLst>
      <p:ext uri="{BB962C8B-B14F-4D97-AF65-F5344CB8AC3E}">
        <p14:creationId xmlns:p14="http://schemas.microsoft.com/office/powerpoint/2010/main" val="3488512462"/>
      </p:ext>
    </p:extLst>
  </p:cSld>
  <p:clrMapOvr>
    <a:masterClrMapping/>
  </p:clrMapOvr>
  <p:timing>
    <p:tnLst>
      <p:par>
        <p:cTn id="1" dur="indefinite" restart="never" nodeType="tmRoot"/>
      </p:par>
    </p:tnLst>
  </p:timing>
</p:sld>
</file>

<file path=ppt/slides/slide90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901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20186000893202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ATENCIÓN AL CIUDADANO</a:t>
                      </a:r>
                    </a:p>
                  </a:txBody>
                  <a:tcPr marL="7620" marR="7620" marT="7620" marB="0" anchor="ctr"/>
                </a:tc>
                <a:tc>
                  <a:txBody>
                    <a:bodyPr/>
                    <a:lstStyle/>
                    <a:p>
                      <a:pPr algn="ctr" fontAlgn="ctr"/>
                      <a:r>
                        <a:rPr lang="es-CO" sz="700" b="0" i="0" u="none" strike="noStrike">
                          <a:effectLst/>
                          <a:latin typeface="Arial"/>
                        </a:rPr>
                        <a:t>SOLICITUD DE INFORMACION CONVOCATORIA 338-ACR</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20186000893212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CONVOCATORIA 10 - DR. ORTEGA</a:t>
                      </a:r>
                    </a:p>
                  </a:txBody>
                  <a:tcPr marL="7620" marR="7620" marT="7620" marB="0" anchor="ctr"/>
                </a:tc>
                <a:tc>
                  <a:txBody>
                    <a:bodyPr/>
                    <a:lstStyle/>
                    <a:p>
                      <a:pPr algn="ctr" fontAlgn="ctr"/>
                      <a:r>
                        <a:rPr lang="es-CO" sz="700" b="0" i="0" u="none" strike="noStrike">
                          <a:effectLst/>
                          <a:latin typeface="Arial"/>
                        </a:rPr>
                        <a:t>SOLICITUD DE INFORMACION CONVOCATORIA 437 VALLE  </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20186000893232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CONVOCATORIA 5 - DR. ORTEGA</a:t>
                      </a:r>
                    </a:p>
                  </a:txBody>
                  <a:tcPr marL="7620" marR="7620" marT="7620" marB="0" anchor="ctr"/>
                </a:tc>
                <a:tc>
                  <a:txBody>
                    <a:bodyPr/>
                    <a:lstStyle/>
                    <a:p>
                      <a:pPr algn="ctr" fontAlgn="ctr"/>
                      <a:r>
                        <a:rPr lang="es-CO" sz="700" b="0" i="0" u="none" strike="noStrike">
                          <a:effectLst/>
                          <a:latin typeface="Arial"/>
                        </a:rPr>
                        <a:t>SOLICITUD DE INFORMACION CONVOCATORIA 436 SENA</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7/11/2018</a:t>
                      </a:r>
                    </a:p>
                  </a:txBody>
                  <a:tcPr marL="7620" marR="7620" marT="7620" marB="0" anchor="ctr"/>
                </a:tc>
                <a:tc>
                  <a:txBody>
                    <a:bodyPr/>
                    <a:lstStyle/>
                    <a:p>
                      <a:pPr algn="ctr" fontAlgn="ctr"/>
                      <a:r>
                        <a:rPr lang="es-CO" sz="700" b="0" i="0" u="none" strike="noStrike">
                          <a:effectLst/>
                          <a:latin typeface="Arial"/>
                        </a:rPr>
                        <a:t>20182110625781</a:t>
                      </a:r>
                    </a:p>
                  </a:txBody>
                  <a:tcPr marL="7620" marR="7620" marT="7620" marB="0" anchor="ctr"/>
                </a:tc>
              </a:tr>
              <a:tr h="642680">
                <a:tc>
                  <a:txBody>
                    <a:bodyPr/>
                    <a:lstStyle/>
                    <a:p>
                      <a:pPr algn="ctr" fontAlgn="ctr"/>
                      <a:r>
                        <a:rPr lang="es-CO" sz="700" b="0" i="0" u="none" strike="noStrike">
                          <a:effectLst/>
                          <a:latin typeface="Arial"/>
                        </a:rPr>
                        <a:t>20186000893242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CAMBIO CORREO ELECTRONICO</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20186000893282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SOLICITUD DE INFORMACION CONVOCATORIA 436 SENA</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7/11/2018</a:t>
                      </a:r>
                    </a:p>
                  </a:txBody>
                  <a:tcPr marL="7620" marR="7620" marT="7620" marB="0" anchor="ctr"/>
                </a:tc>
                <a:tc>
                  <a:txBody>
                    <a:bodyPr/>
                    <a:lstStyle/>
                    <a:p>
                      <a:pPr algn="ctr" fontAlgn="ctr"/>
                      <a:r>
                        <a:rPr lang="es-CO" sz="700" b="0" i="0" u="none" strike="noStrike">
                          <a:effectLst/>
                          <a:latin typeface="Arial"/>
                        </a:rPr>
                        <a:t>20182110625841</a:t>
                      </a:r>
                    </a:p>
                  </a:txBody>
                  <a:tcPr marL="7620" marR="7620" marT="7620" marB="0" anchor="ctr"/>
                </a:tc>
              </a:tr>
              <a:tr h="642680">
                <a:tc>
                  <a:txBody>
                    <a:bodyPr/>
                    <a:lstStyle/>
                    <a:p>
                      <a:pPr algn="ctr" fontAlgn="ctr"/>
                      <a:r>
                        <a:rPr lang="es-CO" sz="700" b="0" i="0" u="none" strike="noStrike">
                          <a:effectLst/>
                          <a:latin typeface="Arial"/>
                        </a:rPr>
                        <a:t>20186000893292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it-IT" sz="700" b="0" i="0" u="none" strike="noStrike">
                          <a:effectLst/>
                          <a:latin typeface="Arial"/>
                        </a:rPr>
                        <a:t>GRUPO CONVOCATORIA 3 - DR. FRIDOLE BALLEN</a:t>
                      </a:r>
                    </a:p>
                  </a:txBody>
                  <a:tcPr marL="7620" marR="7620" marT="7620" marB="0" anchor="ctr"/>
                </a:tc>
                <a:tc>
                  <a:txBody>
                    <a:bodyPr/>
                    <a:lstStyle/>
                    <a:p>
                      <a:pPr algn="ctr" fontAlgn="ctr"/>
                      <a:r>
                        <a:rPr lang="es-CO" sz="700" b="0" i="0" u="none" strike="noStrike">
                          <a:effectLst/>
                          <a:latin typeface="Arial"/>
                        </a:rPr>
                        <a:t>PRESENTACION Y SUSTENTACION DEL RECURSO DE REPOSICION CONTRA LA RESOLUCION N. 20181700131225 DEL 27 DE SEPTIEMBRE DE 2018</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20186000893302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CONVOCATORIA 5 - DR. ORTEGA</a:t>
                      </a:r>
                    </a:p>
                  </a:txBody>
                  <a:tcPr marL="7620" marR="7620" marT="7620" marB="0" anchor="ctr"/>
                </a:tc>
                <a:tc>
                  <a:txBody>
                    <a:bodyPr/>
                    <a:lstStyle/>
                    <a:p>
                      <a:pPr algn="ctr" fontAlgn="ctr"/>
                      <a:r>
                        <a:rPr lang="es-CO" sz="700" b="0" i="0" u="none" strike="noStrike">
                          <a:effectLst/>
                          <a:latin typeface="Arial"/>
                        </a:rPr>
                        <a:t>OFI18-00136401 / IDM: RADICADO NO. EXT18-00110990. SOLICITA INTERVENCIÓN EN PROCESO DETENIDOS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920107665"/>
      </p:ext>
    </p:extLst>
  </p:cSld>
  <p:clrMapOvr>
    <a:masterClrMapping/>
  </p:clrMapOvr>
  <p:timing>
    <p:tnLst>
      <p:par>
        <p:cTn id="1" dur="indefinite" restart="never" nodeType="tmRoot"/>
      </p:par>
    </p:tnLst>
  </p:timing>
</p:sld>
</file>

<file path=ppt/slides/slide90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902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77619430"/>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650" b="0" i="0" u="none" strike="noStrike" dirty="0">
                          <a:effectLst/>
                          <a:latin typeface="Arial"/>
                        </a:rPr>
                        <a:t>20186000893322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SOLICITUD DE ACTUALIZACION EN EL REGISTRO PUBLICO DE CARRERA ADMINISTRATIVA DE YANETH JUDITH VALERO CC 51821952</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20181700604851</a:t>
                      </a:r>
                    </a:p>
                  </a:txBody>
                  <a:tcPr marL="7620" marR="7620" marT="7620" marB="0" anchor="ctr"/>
                </a:tc>
              </a:tr>
              <a:tr h="642680">
                <a:tc>
                  <a:txBody>
                    <a:bodyPr/>
                    <a:lstStyle/>
                    <a:p>
                      <a:pPr algn="ctr" fontAlgn="ctr"/>
                      <a:r>
                        <a:rPr lang="es-CO" sz="650" b="0" i="0" u="none" strike="noStrike">
                          <a:effectLst/>
                          <a:latin typeface="Arial"/>
                        </a:rPr>
                        <a:t>20186000893332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20186000893372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BASE DE DATOS</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20181700604631</a:t>
                      </a:r>
                    </a:p>
                  </a:txBody>
                  <a:tcPr marL="7620" marR="7620" marT="7620" marB="0" anchor="ctr"/>
                </a:tc>
              </a:tr>
              <a:tr h="642680">
                <a:tc>
                  <a:txBody>
                    <a:bodyPr/>
                    <a:lstStyle/>
                    <a:p>
                      <a:pPr algn="ctr" fontAlgn="ctr"/>
                      <a:r>
                        <a:rPr lang="es-CO" sz="650" b="0" i="0" u="none" strike="noStrike">
                          <a:effectLst/>
                          <a:latin typeface="Arial"/>
                        </a:rPr>
                        <a:t>20186000893382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INFORMACION CONVOCATORIA 436 SENA-RECLAMACION PRUEBA TECNOPEDAGOGICA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20186000893402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INFORMACION CONVOCATORIA 436 SENA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20182110606461</a:t>
                      </a:r>
                    </a:p>
                  </a:txBody>
                  <a:tcPr marL="7620" marR="7620" marT="7620" marB="0" anchor="ctr"/>
                </a:tc>
              </a:tr>
              <a:tr h="642680">
                <a:tc>
                  <a:txBody>
                    <a:bodyPr/>
                    <a:lstStyle/>
                    <a:p>
                      <a:pPr algn="ctr" fontAlgn="ctr"/>
                      <a:r>
                        <a:rPr lang="es-CO" sz="650" b="0" i="0" u="none" strike="noStrike">
                          <a:effectLst/>
                          <a:latin typeface="Arial"/>
                        </a:rPr>
                        <a:t>20186000893422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3 - DR. FRIDOLE BALLEN</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20186000893482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30/10/2018</a:t>
                      </a:r>
                    </a:p>
                  </a:txBody>
                  <a:tcPr marL="7620" marR="7620" marT="7620" marB="0" anchor="ctr"/>
                </a:tc>
                <a:tc>
                  <a:txBody>
                    <a:bodyPr/>
                    <a:lstStyle/>
                    <a:p>
                      <a:pPr algn="ctr" fontAlgn="ctr"/>
                      <a:r>
                        <a:rPr lang="es-CO" sz="650" b="0" i="0" u="none" strike="noStrike" dirty="0">
                          <a:effectLst/>
                          <a:latin typeface="Arial"/>
                        </a:rPr>
                        <a:t>20182230608851</a:t>
                      </a:r>
                    </a:p>
                  </a:txBody>
                  <a:tcPr marL="7620" marR="7620" marT="7620" marB="0" anchor="ctr"/>
                </a:tc>
              </a:tr>
            </a:tbl>
          </a:graphicData>
        </a:graphic>
      </p:graphicFrame>
    </p:spTree>
    <p:extLst>
      <p:ext uri="{BB962C8B-B14F-4D97-AF65-F5344CB8AC3E}">
        <p14:creationId xmlns:p14="http://schemas.microsoft.com/office/powerpoint/2010/main" val="2418755001"/>
      </p:ext>
    </p:extLst>
  </p:cSld>
  <p:clrMapOvr>
    <a:masterClrMapping/>
  </p:clrMapOvr>
  <p:timing>
    <p:tnLst>
      <p:par>
        <p:cTn id="1" dur="indefinite" restart="never" nodeType="tmRoot"/>
      </p:par>
    </p:tnLst>
  </p:timing>
</p:sld>
</file>

<file path=ppt/slides/slide90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903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20186000893512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OFICINA JURIDICA</a:t>
                      </a:r>
                    </a:p>
                  </a:txBody>
                  <a:tcPr marL="7620" marR="7620" marT="7620" marB="0" anchor="ctr"/>
                </a:tc>
                <a:tc>
                  <a:txBody>
                    <a:bodyPr/>
                    <a:lstStyle/>
                    <a:p>
                      <a:pPr algn="ctr" fontAlgn="ctr"/>
                      <a:r>
                        <a:rPr lang="es-CO" sz="700" b="0" i="0" u="none" strike="noStrike">
                          <a:effectLst/>
                          <a:latin typeface="Arial"/>
                        </a:rPr>
                        <a:t>SOLICITUD DE INFORMACION CONVOCATORIA  507 a 591 de 2017  CUNDINAMARCA</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30/10/2018</a:t>
                      </a:r>
                    </a:p>
                  </a:txBody>
                  <a:tcPr marL="7620" marR="7620" marT="7620" marB="0" anchor="ctr"/>
                </a:tc>
                <a:tc>
                  <a:txBody>
                    <a:bodyPr/>
                    <a:lstStyle/>
                    <a:p>
                      <a:pPr algn="ctr" fontAlgn="ctr"/>
                      <a:r>
                        <a:rPr lang="es-CO" sz="700" b="0" i="0" u="none" strike="noStrike">
                          <a:effectLst/>
                          <a:latin typeface="Arial"/>
                        </a:rPr>
                        <a:t>20182210611331</a:t>
                      </a:r>
                    </a:p>
                  </a:txBody>
                  <a:tcPr marL="7620" marR="7620" marT="7620" marB="0" anchor="ctr"/>
                </a:tc>
              </a:tr>
              <a:tr h="642680">
                <a:tc>
                  <a:txBody>
                    <a:bodyPr/>
                    <a:lstStyle/>
                    <a:p>
                      <a:pPr algn="ctr" fontAlgn="ctr"/>
                      <a:r>
                        <a:rPr lang="es-CO" sz="700" b="0" i="0" u="none" strike="noStrike">
                          <a:effectLst/>
                          <a:latin typeface="Arial"/>
                        </a:rPr>
                        <a:t>20186000893522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PROVISION DE EMPLEO</a:t>
                      </a:r>
                    </a:p>
                  </a:txBody>
                  <a:tcPr marL="7620" marR="7620" marT="7620" marB="0" anchor="ctr"/>
                </a:tc>
                <a:tc>
                  <a:txBody>
                    <a:bodyPr/>
                    <a:lstStyle/>
                    <a:p>
                      <a:pPr algn="ctr" fontAlgn="ctr"/>
                      <a:r>
                        <a:rPr lang="es-CO" sz="700" b="0" i="0" u="none" strike="noStrike">
                          <a:effectLst/>
                          <a:latin typeface="Arial"/>
                        </a:rPr>
                        <a:t>APLAZAMIENTO AL DEBATE DE CONTROL POLÍTICO PARA EL DÍA 23 DE OCTUBRE DE 2018</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20186000893532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CONVOCATORIA 10 - DR. ORTEGA</a:t>
                      </a:r>
                    </a:p>
                  </a:txBody>
                  <a:tcPr marL="7620" marR="7620" marT="7620" marB="0" anchor="ctr"/>
                </a:tc>
                <a:tc>
                  <a:txBody>
                    <a:bodyPr/>
                    <a:lstStyle/>
                    <a:p>
                      <a:pPr algn="ctr" fontAlgn="ctr"/>
                      <a:r>
                        <a:rPr lang="es-CO" sz="700" b="0" i="0" u="none" strike="noStrike">
                          <a:effectLst/>
                          <a:latin typeface="Arial"/>
                        </a:rPr>
                        <a:t>SOLICITUD DE INFORMACION CONVOCATORIA 437 VALLE  </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20186000893552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it-IT" sz="700" b="0" i="0" u="none" strike="noStrike">
                          <a:effectLst/>
                          <a:latin typeface="Arial"/>
                        </a:rPr>
                        <a:t>SOLICITUD CONVOCATORIA 431-2016 DISTRITO CAPITAL </a:t>
                      </a:r>
                      <a:br>
                        <a:rPr lang="it-IT" sz="700" b="0" i="0" u="none" strike="noStrike">
                          <a:effectLst/>
                          <a:latin typeface="Arial"/>
                        </a:rPr>
                      </a:br>
                      <a:endParaRPr lang="it-IT"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20186000893562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it-IT" sz="700" b="0" i="0" u="none" strike="noStrike">
                          <a:effectLst/>
                          <a:latin typeface="Arial"/>
                        </a:rPr>
                        <a:t>GRUPO CONVOCATORIA 2 - DR. FRIDOLE BALLEN</a:t>
                      </a:r>
                    </a:p>
                  </a:txBody>
                  <a:tcPr marL="7620" marR="7620" marT="7620" marB="0" anchor="ctr"/>
                </a:tc>
                <a:tc>
                  <a:txBody>
                    <a:bodyPr/>
                    <a:lstStyle/>
                    <a:p>
                      <a:pPr algn="ctr" fontAlgn="ctr"/>
                      <a:r>
                        <a:rPr lang="es-CO" sz="700" b="0" i="0" u="none" strike="noStrike">
                          <a:effectLst/>
                          <a:latin typeface="Arial"/>
                        </a:rPr>
                        <a:t>SOLICITUD DE INFORMACION CONVOCATORIA  507 a 591 de 2017  CUNDINAMARCA</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31/10/2018</a:t>
                      </a:r>
                    </a:p>
                  </a:txBody>
                  <a:tcPr marL="7620" marR="7620" marT="7620" marB="0" anchor="ctr"/>
                </a:tc>
                <a:tc>
                  <a:txBody>
                    <a:bodyPr/>
                    <a:lstStyle/>
                    <a:p>
                      <a:pPr algn="ctr" fontAlgn="ctr"/>
                      <a:r>
                        <a:rPr lang="es-CO" sz="700" b="0" i="0" u="none" strike="noStrike">
                          <a:effectLst/>
                          <a:latin typeface="Arial"/>
                        </a:rPr>
                        <a:t>20182210608741</a:t>
                      </a:r>
                    </a:p>
                  </a:txBody>
                  <a:tcPr marL="7620" marR="7620" marT="7620" marB="0" anchor="ctr"/>
                </a:tc>
              </a:tr>
              <a:tr h="642680">
                <a:tc>
                  <a:txBody>
                    <a:bodyPr/>
                    <a:lstStyle/>
                    <a:p>
                      <a:pPr algn="ctr" fontAlgn="ctr"/>
                      <a:r>
                        <a:rPr lang="es-CO" sz="700" b="0" i="0" u="none" strike="noStrike">
                          <a:effectLst/>
                          <a:latin typeface="Arial"/>
                        </a:rPr>
                        <a:t>20186000893582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OFICINA JURIDICA</a:t>
                      </a:r>
                    </a:p>
                  </a:txBody>
                  <a:tcPr marL="7620" marR="7620" marT="7620" marB="0" anchor="ctr"/>
                </a:tc>
                <a:tc>
                  <a:txBody>
                    <a:bodyPr/>
                    <a:lstStyle/>
                    <a:p>
                      <a:pPr algn="ctr" fontAlgn="ctr"/>
                      <a:r>
                        <a:rPr lang="es-CO" sz="700" b="0" i="0" u="none" strike="noStrike">
                          <a:effectLst/>
                          <a:latin typeface="Arial"/>
                        </a:rPr>
                        <a:t>SOLICITUD CAMBIO CORREO ELECTRONICO</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20186000893592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OFICINA JURIDICA</a:t>
                      </a:r>
                    </a:p>
                  </a:txBody>
                  <a:tcPr marL="7620" marR="7620" marT="7620" marB="0" anchor="ctr"/>
                </a:tc>
                <a:tc>
                  <a:txBody>
                    <a:bodyPr/>
                    <a:lstStyle/>
                    <a:p>
                      <a:pPr algn="ctr" fontAlgn="ctr"/>
                      <a:r>
                        <a:rPr lang="es-CO" sz="700" b="0" i="0" u="none" strike="noStrike">
                          <a:effectLst/>
                          <a:latin typeface="Arial"/>
                        </a:rPr>
                        <a:t>RECURSO DE REPOSICION Y EN SUBSIDIO DE APELACION - CONVOCATORIA 507 A 591</a:t>
                      </a:r>
                    </a:p>
                  </a:txBody>
                  <a:tcPr marL="7620" marR="7620" marT="7620" marB="0" anchor="ctr"/>
                </a:tc>
                <a:tc>
                  <a:txBody>
                    <a:bodyPr/>
                    <a:lstStyle/>
                    <a:p>
                      <a:pPr algn="ctr" fontAlgn="ctr"/>
                      <a:r>
                        <a:rPr lang="es-CO" sz="700" b="0" i="0" u="none" strike="noStrike">
                          <a:effectLst/>
                          <a:latin typeface="Arial"/>
                        </a:rPr>
                        <a:t>29/10/2018</a:t>
                      </a:r>
                    </a:p>
                  </a:txBody>
                  <a:tcPr marL="7620" marR="7620" marT="7620" marB="0" anchor="ctr"/>
                </a:tc>
                <a:tc>
                  <a:txBody>
                    <a:bodyPr/>
                    <a:lstStyle/>
                    <a:p>
                      <a:pPr algn="ctr" fontAlgn="ctr"/>
                      <a:r>
                        <a:rPr lang="es-CO" sz="700" b="0" i="0" u="none" strike="noStrike" dirty="0">
                          <a:effectLst/>
                          <a:latin typeface="Arial"/>
                        </a:rPr>
                        <a:t>20182210609791</a:t>
                      </a:r>
                    </a:p>
                  </a:txBody>
                  <a:tcPr marL="7620" marR="7620" marT="7620" marB="0" anchor="ctr"/>
                </a:tc>
              </a:tr>
            </a:tbl>
          </a:graphicData>
        </a:graphic>
      </p:graphicFrame>
    </p:spTree>
    <p:extLst>
      <p:ext uri="{BB962C8B-B14F-4D97-AF65-F5344CB8AC3E}">
        <p14:creationId xmlns:p14="http://schemas.microsoft.com/office/powerpoint/2010/main" val="1673570078"/>
      </p:ext>
    </p:extLst>
  </p:cSld>
  <p:clrMapOvr>
    <a:masterClrMapping/>
  </p:clrMapOvr>
  <p:timing>
    <p:tnLst>
      <p:par>
        <p:cTn id="1" dur="indefinite" restart="never" nodeType="tmRoot"/>
      </p:par>
    </p:tnLst>
  </p:timing>
</p:sld>
</file>

<file path=ppt/slides/slide90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904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20186000893602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ATENCIÓN AL CIUDADANO</a:t>
                      </a:r>
                    </a:p>
                  </a:txBody>
                  <a:tcPr marL="7620" marR="7620" marT="7620" marB="0" anchor="ctr"/>
                </a:tc>
                <a:tc>
                  <a:txBody>
                    <a:bodyPr/>
                    <a:lstStyle/>
                    <a:p>
                      <a:pPr algn="ctr" fontAlgn="ctr"/>
                      <a:r>
                        <a:rPr lang="es-CO" sz="700" b="0" i="0" u="none" strike="noStrike">
                          <a:effectLst/>
                          <a:latin typeface="Arial"/>
                        </a:rPr>
                        <a:t>SOLICITUD DE INFORMACION CONVOCATORIA  507 a 591 de 2017  CUNDINAMARCA</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20186000893612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CONSEJO DE ESTADO - SECCIÓN SEGUNDA-DEPARTAMENTO ADMINISTRATIVO DE LA FUNCION PUBLICA-2017-00920-00</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20186000893622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DEPARTAMENTO ADMINISTRATIVO DE LA FUNCION PUBLICA-2017-00920-00-NOTIFICA ACTUACION PROCESAL RAD</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20186000893632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it-IT" sz="700" b="0" i="0" u="none" strike="noStrike">
                          <a:effectLst/>
                          <a:latin typeface="Arial"/>
                        </a:rPr>
                        <a:t>GRUPO CONVOCATORIA 2 - DR. FRIDOLE BALLEN</a:t>
                      </a:r>
                    </a:p>
                  </a:txBody>
                  <a:tcPr marL="7620" marR="7620" marT="7620" marB="0" anchor="ctr"/>
                </a:tc>
                <a:tc>
                  <a:txBody>
                    <a:bodyPr/>
                    <a:lstStyle/>
                    <a:p>
                      <a:pPr algn="ctr" fontAlgn="ctr"/>
                      <a:r>
                        <a:rPr lang="es-CO" sz="700" b="0" i="0" u="none" strike="noStrike">
                          <a:effectLst/>
                          <a:latin typeface="Arial"/>
                        </a:rPr>
                        <a:t>RESPUESTA COMISIÓN NACIONAL DEL SERVICIO CIVIL</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20186000893642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SOLICITUD DE INFORMACION CONVOCATORIA TERRITORIAL CENTRO ORIENTE</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30/10/2018</a:t>
                      </a:r>
                    </a:p>
                  </a:txBody>
                  <a:tcPr marL="7620" marR="7620" marT="7620" marB="0" anchor="ctr"/>
                </a:tc>
                <a:tc>
                  <a:txBody>
                    <a:bodyPr/>
                    <a:lstStyle/>
                    <a:p>
                      <a:pPr algn="ctr" fontAlgn="ctr"/>
                      <a:r>
                        <a:rPr lang="es-CO" sz="700" b="0" i="0" u="none" strike="noStrike">
                          <a:effectLst/>
                          <a:latin typeface="Arial"/>
                        </a:rPr>
                        <a:t>20182230609231</a:t>
                      </a:r>
                    </a:p>
                  </a:txBody>
                  <a:tcPr marL="7620" marR="7620" marT="7620" marB="0" anchor="ctr"/>
                </a:tc>
              </a:tr>
              <a:tr h="642680">
                <a:tc>
                  <a:txBody>
                    <a:bodyPr/>
                    <a:lstStyle/>
                    <a:p>
                      <a:pPr algn="ctr" fontAlgn="ctr"/>
                      <a:r>
                        <a:rPr lang="es-CO" sz="700" b="0" i="0" u="none" strike="noStrike">
                          <a:effectLst/>
                          <a:latin typeface="Arial"/>
                        </a:rPr>
                        <a:t>20186000893662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JUZGADO 13 ADMINISTRATIVO SECCION SEGUNDA - SECCIONAL BOGOTA-ESTADO  072_2018</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20186000893672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it-IT" sz="700" b="0" i="0" u="none" strike="noStrike">
                          <a:effectLst/>
                          <a:latin typeface="Arial"/>
                        </a:rPr>
                        <a:t>GRUPO CONVOCATORIA 1 - DR. FRIDOLE BALLEN</a:t>
                      </a:r>
                    </a:p>
                  </a:txBody>
                  <a:tcPr marL="7620" marR="7620" marT="7620" marB="0" anchor="ctr"/>
                </a:tc>
                <a:tc>
                  <a:txBody>
                    <a:bodyPr/>
                    <a:lstStyle/>
                    <a:p>
                      <a:pPr algn="ctr" fontAlgn="ctr"/>
                      <a:r>
                        <a:rPr lang="es-CO" sz="700" b="0" i="0" u="none" strike="noStrike">
                          <a:effectLst/>
                          <a:latin typeface="Arial"/>
                        </a:rPr>
                        <a:t>SOLICITUD DE INFORMACION DPS</a:t>
                      </a:r>
                    </a:p>
                  </a:txBody>
                  <a:tcPr marL="7620" marR="7620" marT="7620" marB="0" anchor="ctr"/>
                </a:tc>
                <a:tc>
                  <a:txBody>
                    <a:bodyPr/>
                    <a:lstStyle/>
                    <a:p>
                      <a:pPr algn="ctr" fontAlgn="ctr"/>
                      <a:r>
                        <a:rPr lang="es-CO" sz="700" b="0" i="0" u="none" strike="noStrike">
                          <a:effectLst/>
                          <a:latin typeface="Arial"/>
                        </a:rPr>
                        <a:t>19/12/2018</a:t>
                      </a:r>
                    </a:p>
                  </a:txBody>
                  <a:tcPr marL="7620" marR="7620" marT="7620" marB="0" anchor="ctr"/>
                </a:tc>
                <a:tc>
                  <a:txBody>
                    <a:bodyPr/>
                    <a:lstStyle/>
                    <a:p>
                      <a:pPr algn="ctr" fontAlgn="ctr"/>
                      <a:r>
                        <a:rPr lang="es-CO" sz="700" b="0" i="0" u="none" strike="noStrike" dirty="0">
                          <a:effectLst/>
                          <a:latin typeface="Arial"/>
                        </a:rPr>
                        <a:t>20181020686961</a:t>
                      </a:r>
                    </a:p>
                  </a:txBody>
                  <a:tcPr marL="7620" marR="7620" marT="7620" marB="0" anchor="ctr"/>
                </a:tc>
              </a:tr>
            </a:tbl>
          </a:graphicData>
        </a:graphic>
      </p:graphicFrame>
    </p:spTree>
    <p:extLst>
      <p:ext uri="{BB962C8B-B14F-4D97-AF65-F5344CB8AC3E}">
        <p14:creationId xmlns:p14="http://schemas.microsoft.com/office/powerpoint/2010/main" val="2889369552"/>
      </p:ext>
    </p:extLst>
  </p:cSld>
  <p:clrMapOvr>
    <a:masterClrMapping/>
  </p:clrMapOvr>
  <p:timing>
    <p:tnLst>
      <p:par>
        <p:cTn id="1" dur="indefinite" restart="never" nodeType="tmRoot"/>
      </p:par>
    </p:tnLst>
  </p:timing>
</p:sld>
</file>

<file path=ppt/slides/slide90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905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756958473"/>
              </p:ext>
            </p:extLst>
          </p:nvPr>
        </p:nvGraphicFramePr>
        <p:xfrm>
          <a:off x="539552" y="1268761"/>
          <a:ext cx="8208913" cy="483166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93855">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32361">
                <a:tc>
                  <a:txBody>
                    <a:bodyPr/>
                    <a:lstStyle/>
                    <a:p>
                      <a:pPr algn="ctr" fontAlgn="ctr"/>
                      <a:r>
                        <a:rPr lang="es-CO" sz="650" b="0" i="0" u="none" strike="noStrike" dirty="0">
                          <a:effectLst/>
                          <a:latin typeface="Arial"/>
                        </a:rPr>
                        <a:t>20186000893692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1 - DR. FRIDOLE BALLEN</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6/11/2018</a:t>
                      </a:r>
                    </a:p>
                  </a:txBody>
                  <a:tcPr marL="7620" marR="7620" marT="7620" marB="0" anchor="ctr"/>
                </a:tc>
                <a:tc>
                  <a:txBody>
                    <a:bodyPr/>
                    <a:lstStyle/>
                    <a:p>
                      <a:pPr algn="ctr" fontAlgn="ctr"/>
                      <a:r>
                        <a:rPr lang="es-CO" sz="650" b="0" i="0" u="none" strike="noStrike">
                          <a:effectLst/>
                          <a:latin typeface="Arial"/>
                        </a:rPr>
                        <a:t>20182230620701</a:t>
                      </a:r>
                    </a:p>
                  </a:txBody>
                  <a:tcPr marL="7620" marR="7620" marT="7620" marB="0" anchor="ctr"/>
                </a:tc>
              </a:tr>
              <a:tr h="632361">
                <a:tc>
                  <a:txBody>
                    <a:bodyPr/>
                    <a:lstStyle/>
                    <a:p>
                      <a:pPr algn="ctr" fontAlgn="ctr"/>
                      <a:r>
                        <a:rPr lang="es-CO" sz="650" b="0" i="0" u="none" strike="noStrike">
                          <a:effectLst/>
                          <a:latin typeface="Arial"/>
                        </a:rPr>
                        <a:t>20186000893702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32361">
                <a:tc>
                  <a:txBody>
                    <a:bodyPr/>
                    <a:lstStyle/>
                    <a:p>
                      <a:pPr algn="ctr" fontAlgn="ctr"/>
                      <a:r>
                        <a:rPr lang="es-CO" sz="650" b="0" i="0" u="none" strike="noStrike">
                          <a:effectLst/>
                          <a:latin typeface="Arial"/>
                        </a:rPr>
                        <a:t>20186000893722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 CONVOCATORIA 436 SENA-PRUEBA TECNOPEDAGOGICA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32361">
                <a:tc>
                  <a:txBody>
                    <a:bodyPr/>
                    <a:lstStyle/>
                    <a:p>
                      <a:pPr algn="ctr" fontAlgn="ctr"/>
                      <a:r>
                        <a:rPr lang="es-CO" sz="650" b="0" i="0" u="none" strike="noStrike">
                          <a:effectLst/>
                          <a:latin typeface="Arial"/>
                        </a:rPr>
                        <a:t>20186000893742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CONSEJO DE ESTADO - SECCIÓN SEGUNDA-LUIS JOSE GUTIERREZ ZONA-2017-00517-00-NOTIFICA ACTUACION PROCESAL</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32361">
                <a:tc>
                  <a:txBody>
                    <a:bodyPr/>
                    <a:lstStyle/>
                    <a:p>
                      <a:pPr algn="ctr" fontAlgn="ctr"/>
                      <a:r>
                        <a:rPr lang="es-CO" sz="650" b="0" i="0" u="none" strike="noStrike">
                          <a:effectLst/>
                          <a:latin typeface="Arial"/>
                        </a:rPr>
                        <a:t>20186000893752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CONSEJO DE ESTADO - SECCIÓN SEGUNDA-NOTIFICA ACTUACION PROCESAL RAD 2017-00517-00-LUIS JOSE GUTIERREZ ZONA</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736514">
                <a:tc>
                  <a:txBody>
                    <a:bodyPr/>
                    <a:lstStyle/>
                    <a:p>
                      <a:pPr algn="ctr" fontAlgn="ctr"/>
                      <a:r>
                        <a:rPr lang="es-CO" sz="650" b="0" i="0" u="none" strike="noStrike">
                          <a:effectLst/>
                          <a:latin typeface="Arial"/>
                        </a:rPr>
                        <a:t>20186000893762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1 - DR. FRIDOLE BALLEN</a:t>
                      </a:r>
                    </a:p>
                  </a:txBody>
                  <a:tcPr marL="7620" marR="7620" marT="7620" marB="0" anchor="ctr"/>
                </a:tc>
                <a:tc>
                  <a:txBody>
                    <a:bodyPr/>
                    <a:lstStyle/>
                    <a:p>
                      <a:pPr algn="ctr" fontAlgn="ctr"/>
                      <a:r>
                        <a:rPr lang="es-CO" sz="650" b="0" i="0" u="none" strike="noStrike">
                          <a:effectLst/>
                          <a:latin typeface="Arial"/>
                        </a:rPr>
                        <a:t>SOLICITUD DE INFORMACION </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32361">
                <a:tc>
                  <a:txBody>
                    <a:bodyPr/>
                    <a:lstStyle/>
                    <a:p>
                      <a:pPr algn="ctr" fontAlgn="ctr"/>
                      <a:r>
                        <a:rPr lang="es-CO" sz="650" b="0" i="0" u="none" strike="noStrike">
                          <a:effectLst/>
                          <a:latin typeface="Arial"/>
                        </a:rPr>
                        <a:t>20186000893792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2/11/2018</a:t>
                      </a:r>
                    </a:p>
                  </a:txBody>
                  <a:tcPr marL="7620" marR="7620" marT="7620" marB="0" anchor="ctr"/>
                </a:tc>
                <a:tc>
                  <a:txBody>
                    <a:bodyPr/>
                    <a:lstStyle/>
                    <a:p>
                      <a:pPr algn="ctr" fontAlgn="ctr"/>
                      <a:r>
                        <a:rPr lang="es-CO" sz="650" b="0" i="0" u="none" strike="noStrike" dirty="0">
                          <a:effectLst/>
                          <a:latin typeface="Arial"/>
                        </a:rPr>
                        <a:t>20181700615051</a:t>
                      </a:r>
                    </a:p>
                  </a:txBody>
                  <a:tcPr marL="7620" marR="7620" marT="7620" marB="0" anchor="ctr"/>
                </a:tc>
              </a:tr>
            </a:tbl>
          </a:graphicData>
        </a:graphic>
      </p:graphicFrame>
    </p:spTree>
    <p:extLst>
      <p:ext uri="{BB962C8B-B14F-4D97-AF65-F5344CB8AC3E}">
        <p14:creationId xmlns:p14="http://schemas.microsoft.com/office/powerpoint/2010/main" val="944467683"/>
      </p:ext>
    </p:extLst>
  </p:cSld>
  <p:clrMapOvr>
    <a:masterClrMapping/>
  </p:clrMapOvr>
  <p:timing>
    <p:tnLst>
      <p:par>
        <p:cTn id="1" dur="indefinite" restart="never" nodeType="tmRoot"/>
      </p:par>
    </p:tnLst>
  </p:timing>
</p:sld>
</file>

<file path=ppt/slides/slide90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906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20186000893812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SOLICITUD DE INFORMACION CONVOCATORIA 438 a 506 SANTANDER</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20186000893852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SOLICITUD DE INFORMACION CONVOCATORIA 436 SENA-VALORACION ANTECEDENTES</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20186000893872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SOLICITUD DE INFORMACION CONVOCATORIA 437 VALLE  </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20186000893892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OFICINA DE INFORMÁTICA</a:t>
                      </a:r>
                    </a:p>
                  </a:txBody>
                  <a:tcPr marL="7620" marR="7620" marT="7620" marB="0" anchor="ctr"/>
                </a:tc>
                <a:tc>
                  <a:txBody>
                    <a:bodyPr/>
                    <a:lstStyle/>
                    <a:p>
                      <a:pPr algn="ctr" fontAlgn="ctr"/>
                      <a:r>
                        <a:rPr lang="es-CO" sz="700" b="0" i="0" u="none" strike="noStrike">
                          <a:effectLst/>
                          <a:latin typeface="Arial"/>
                        </a:rPr>
                        <a:t>SOLICITUD DE INFORMACION CONVOCATORIA 437 VALLE  </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20186000893902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SOLICITUD DE INFORMACION CONVOCATORIA 428-2016</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30/10/2018</a:t>
                      </a:r>
                    </a:p>
                  </a:txBody>
                  <a:tcPr marL="7620" marR="7620" marT="7620" marB="0" anchor="ctr"/>
                </a:tc>
                <a:tc>
                  <a:txBody>
                    <a:bodyPr/>
                    <a:lstStyle/>
                    <a:p>
                      <a:pPr algn="ctr" fontAlgn="ctr"/>
                      <a:r>
                        <a:rPr lang="es-CO" sz="700" b="0" i="0" u="none" strike="noStrike">
                          <a:effectLst/>
                          <a:latin typeface="Arial"/>
                        </a:rPr>
                        <a:t>20182110611461</a:t>
                      </a:r>
                    </a:p>
                  </a:txBody>
                  <a:tcPr marL="7620" marR="7620" marT="7620" marB="0" anchor="ctr"/>
                </a:tc>
              </a:tr>
              <a:tr h="642680">
                <a:tc>
                  <a:txBody>
                    <a:bodyPr/>
                    <a:lstStyle/>
                    <a:p>
                      <a:pPr algn="ctr" fontAlgn="ctr"/>
                      <a:r>
                        <a:rPr lang="es-CO" sz="700" b="0" i="0" u="none" strike="noStrike">
                          <a:effectLst/>
                          <a:latin typeface="Arial"/>
                        </a:rPr>
                        <a:t>20186000893912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ATENCIÓN AL CIUDADANO</a:t>
                      </a:r>
                    </a:p>
                  </a:txBody>
                  <a:tcPr marL="7620" marR="7620" marT="7620" marB="0" anchor="ctr"/>
                </a:tc>
                <a:tc>
                  <a:txBody>
                    <a:bodyPr/>
                    <a:lstStyle/>
                    <a:p>
                      <a:pPr algn="ctr" fontAlgn="ctr"/>
                      <a:r>
                        <a:rPr lang="es-CO" sz="700" b="0" i="0" u="none" strike="noStrike">
                          <a:effectLst/>
                          <a:latin typeface="Arial"/>
                        </a:rPr>
                        <a:t>SOLICITUD DE INFORMACION CONVOCATORIA 428-2016</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20186000893922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OFICINA DE INFORMÁTICA</a:t>
                      </a:r>
                    </a:p>
                  </a:txBody>
                  <a:tcPr marL="7620" marR="7620" marT="7620" marB="0" anchor="ctr"/>
                </a:tc>
                <a:tc>
                  <a:txBody>
                    <a:bodyPr/>
                    <a:lstStyle/>
                    <a:p>
                      <a:pPr algn="ctr" fontAlgn="ctr"/>
                      <a:r>
                        <a:rPr lang="es-CO" sz="700" b="0" i="0" u="none" strike="noStrike">
                          <a:effectLst/>
                          <a:latin typeface="Arial"/>
                        </a:rPr>
                        <a:t>RECLAMACION - CONVOCATORIA 432 DE 2016 - GERMAN ARDILA P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355352343"/>
      </p:ext>
    </p:extLst>
  </p:cSld>
  <p:clrMapOvr>
    <a:masterClrMapping/>
  </p:clrMapOvr>
  <p:timing>
    <p:tnLst>
      <p:par>
        <p:cTn id="1" dur="indefinite" restart="never" nodeType="tmRoot"/>
      </p:par>
    </p:tnLst>
  </p:timing>
</p:sld>
</file>

<file path=ppt/slides/slide90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907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20186000893932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DESPACHO DR.FRIDOLE BALLEN</a:t>
                      </a:r>
                    </a:p>
                  </a:txBody>
                  <a:tcPr marL="7620" marR="7620" marT="7620" marB="0" anchor="ctr"/>
                </a:tc>
                <a:tc>
                  <a:txBody>
                    <a:bodyPr/>
                    <a:lstStyle/>
                    <a:p>
                      <a:pPr algn="ctr" fontAlgn="ctr"/>
                      <a:r>
                        <a:rPr lang="es-CO" sz="700" b="0" i="0" u="none" strike="noStrike">
                          <a:effectLst/>
                          <a:latin typeface="Arial"/>
                        </a:rPr>
                        <a:t>SOLICITUD DE INFORMACION CONVOCATORIA  507 a 591 de 2017  CUNDINAMARCA</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20186000893942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ATENCIÓN AL CIUDADANO</a:t>
                      </a:r>
                    </a:p>
                  </a:txBody>
                  <a:tcPr marL="7620" marR="7620" marT="7620" marB="0" anchor="ctr"/>
                </a:tc>
                <a:tc>
                  <a:txBody>
                    <a:bodyPr/>
                    <a:lstStyle/>
                    <a:p>
                      <a:pPr algn="ctr" fontAlgn="ctr"/>
                      <a:r>
                        <a:rPr lang="es-CO" sz="700" b="0" i="0" u="none" strike="noStrike">
                          <a:effectLst/>
                          <a:latin typeface="Arial"/>
                        </a:rPr>
                        <a:t>SOLICITUD DE INFORMACION CONVOCATORIA 435-2016</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30/10/2018</a:t>
                      </a:r>
                    </a:p>
                  </a:txBody>
                  <a:tcPr marL="7620" marR="7620" marT="7620" marB="0" anchor="ctr"/>
                </a:tc>
                <a:tc>
                  <a:txBody>
                    <a:bodyPr/>
                    <a:lstStyle/>
                    <a:p>
                      <a:pPr algn="ctr" fontAlgn="ctr"/>
                      <a:r>
                        <a:rPr lang="es-CO" sz="700" b="0" i="0" u="none" strike="noStrike">
                          <a:effectLst/>
                          <a:latin typeface="Arial"/>
                        </a:rPr>
                        <a:t>20182210610401</a:t>
                      </a:r>
                    </a:p>
                  </a:txBody>
                  <a:tcPr marL="7620" marR="7620" marT="7620" marB="0" anchor="ctr"/>
                </a:tc>
              </a:tr>
              <a:tr h="642680">
                <a:tc>
                  <a:txBody>
                    <a:bodyPr/>
                    <a:lstStyle/>
                    <a:p>
                      <a:pPr algn="ctr" fontAlgn="ctr"/>
                      <a:r>
                        <a:rPr lang="es-CO" sz="700" b="0" i="0" u="none" strike="noStrike">
                          <a:effectLst/>
                          <a:latin typeface="Arial"/>
                        </a:rPr>
                        <a:t>20186000893952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DIRECCION VIGILANCIA DE CARRERA</a:t>
                      </a:r>
                    </a:p>
                  </a:txBody>
                  <a:tcPr marL="7620" marR="7620" marT="7620" marB="0" anchor="ctr"/>
                </a:tc>
                <a:tc>
                  <a:txBody>
                    <a:bodyPr/>
                    <a:lstStyle/>
                    <a:p>
                      <a:pPr algn="ctr" fontAlgn="ctr"/>
                      <a:r>
                        <a:rPr lang="es-CO" sz="700" b="0" i="0" u="none" strike="noStrike">
                          <a:effectLst/>
                          <a:latin typeface="Arial"/>
                        </a:rPr>
                        <a:t>QUEJA - CONVOCATORIA 428 DE 2016 - ANGELA SALAMANCA -PRUEBAS ESCRITAS</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20186000893962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7 - DRA. CARDOSO</a:t>
                      </a:r>
                    </a:p>
                  </a:txBody>
                  <a:tcPr marL="7620" marR="7620" marT="7620" marB="0" anchor="ctr"/>
                </a:tc>
                <a:tc>
                  <a:txBody>
                    <a:bodyPr/>
                    <a:lstStyle/>
                    <a:p>
                      <a:pPr algn="ctr" fontAlgn="ctr"/>
                      <a:r>
                        <a:rPr lang="es-CO" sz="700" b="0" i="0" u="none" strike="noStrike">
                          <a:effectLst/>
                          <a:latin typeface="Arial"/>
                        </a:rPr>
                        <a:t>SOLICITUD DE INFORMACION CONVOCATORIA 436 SENA</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7/11/2018</a:t>
                      </a:r>
                    </a:p>
                  </a:txBody>
                  <a:tcPr marL="7620" marR="7620" marT="7620" marB="0" anchor="ctr"/>
                </a:tc>
                <a:tc>
                  <a:txBody>
                    <a:bodyPr/>
                    <a:lstStyle/>
                    <a:p>
                      <a:pPr algn="ctr" fontAlgn="ctr"/>
                      <a:r>
                        <a:rPr lang="es-CO" sz="700" b="0" i="0" u="none" strike="noStrike">
                          <a:effectLst/>
                          <a:latin typeface="Arial"/>
                        </a:rPr>
                        <a:t>20182110625971</a:t>
                      </a:r>
                    </a:p>
                  </a:txBody>
                  <a:tcPr marL="7620" marR="7620" marT="7620" marB="0" anchor="ctr"/>
                </a:tc>
              </a:tr>
              <a:tr h="642680">
                <a:tc>
                  <a:txBody>
                    <a:bodyPr/>
                    <a:lstStyle/>
                    <a:p>
                      <a:pPr algn="ctr" fontAlgn="ctr"/>
                      <a:r>
                        <a:rPr lang="es-CO" sz="700" b="0" i="0" u="none" strike="noStrike">
                          <a:effectLst/>
                          <a:latin typeface="Arial"/>
                        </a:rPr>
                        <a:t>20186000893982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7 - DRA. CARDOSO</a:t>
                      </a:r>
                    </a:p>
                  </a:txBody>
                  <a:tcPr marL="7620" marR="7620" marT="7620" marB="0" anchor="ctr"/>
                </a:tc>
                <a:tc>
                  <a:txBody>
                    <a:bodyPr/>
                    <a:lstStyle/>
                    <a:p>
                      <a:pPr algn="ctr" fontAlgn="ctr"/>
                      <a:r>
                        <a:rPr lang="es-CO" sz="700" b="0" i="0" u="none" strike="noStrike">
                          <a:effectLst/>
                          <a:latin typeface="Arial"/>
                        </a:rPr>
                        <a:t>SOLICITUD DE INFORMACION CONVOCATORIA 438 a 506 SANTANDER</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20186000894002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INFORMACION CONVOCATORIA 438 a 506 SANTANDER</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20186000894012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SOLICITUD DE INFORMACION CONVOCATORIA 437 VALLE  </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412082784"/>
      </p:ext>
    </p:extLst>
  </p:cSld>
  <p:clrMapOvr>
    <a:masterClrMapping/>
  </p:clrMapOvr>
  <p:timing>
    <p:tnLst>
      <p:par>
        <p:cTn id="1" dur="indefinite" restart="never" nodeType="tmRoot"/>
      </p:par>
    </p:tnLst>
  </p:timing>
</p:sld>
</file>

<file path=ppt/slides/slide90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908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276569159"/>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650" b="0" i="0" u="none" strike="noStrike" dirty="0">
                          <a:effectLst/>
                          <a:latin typeface="Arial"/>
                        </a:rPr>
                        <a:t>20186000894022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vSOLICITUD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20186000894032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20186000894042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9 - DRA. CARDOSO</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20186000894062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vi-VN" sz="650" b="0" i="0" u="none" strike="noStrike">
                          <a:effectLst/>
                          <a:latin typeface="Arial"/>
                        </a:rPr>
                        <a:t>INFORMACIÓN INHABILIDADES ELECCIONES 2019</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20183200604591</a:t>
                      </a:r>
                    </a:p>
                  </a:txBody>
                  <a:tcPr marL="7620" marR="7620" marT="7620" marB="0" anchor="ctr"/>
                </a:tc>
              </a:tr>
              <a:tr h="642680">
                <a:tc>
                  <a:txBody>
                    <a:bodyPr/>
                    <a:lstStyle/>
                    <a:p>
                      <a:pPr algn="ctr" fontAlgn="ctr"/>
                      <a:r>
                        <a:rPr lang="es-CO" sz="650" b="0" i="0" u="none" strike="noStrike">
                          <a:effectLst/>
                          <a:latin typeface="Arial"/>
                        </a:rPr>
                        <a:t>20186000894072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20186000894112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9 - DRA. CARDOSO</a:t>
                      </a:r>
                    </a:p>
                  </a:txBody>
                  <a:tcPr marL="7620" marR="7620" marT="7620" marB="0" anchor="ctr"/>
                </a:tc>
                <a:tc>
                  <a:txBody>
                    <a:bodyPr/>
                    <a:lstStyle/>
                    <a:p>
                      <a:pPr algn="ctr" fontAlgn="ctr"/>
                      <a:r>
                        <a:rPr lang="es-CO" sz="650" b="0" i="0" u="none" strike="noStrike">
                          <a:effectLst/>
                          <a:latin typeface="Arial"/>
                        </a:rPr>
                        <a:t>LICENCIA NO REMUNERADA</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20186000894142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 INSCRIPCION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009667946"/>
      </p:ext>
    </p:extLst>
  </p:cSld>
  <p:clrMapOvr>
    <a:masterClrMapping/>
  </p:clrMapOvr>
  <p:timing>
    <p:tnLst>
      <p:par>
        <p:cTn id="1" dur="indefinite" restart="never" nodeType="tmRoot"/>
      </p:par>
    </p:tnLst>
  </p:timing>
</p:sld>
</file>

<file path=ppt/slides/slide90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909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20186000894172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ATENCIÓN AL CIUDADANO</a:t>
                      </a:r>
                    </a:p>
                  </a:txBody>
                  <a:tcPr marL="7620" marR="7620" marT="7620" marB="0" anchor="ctr"/>
                </a:tc>
                <a:tc>
                  <a:txBody>
                    <a:bodyPr/>
                    <a:lstStyle/>
                    <a:p>
                      <a:pPr algn="ctr" fontAlgn="ctr"/>
                      <a:r>
                        <a:rPr lang="es-CO" sz="700" b="0" i="0" u="none" strike="noStrike">
                          <a:effectLst/>
                          <a:latin typeface="Arial"/>
                        </a:rPr>
                        <a:t>RESPUESTA RADICADO NO. 20185000580491</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20186000894242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RESPUESTA_RAD. 20182310577381_09_10_2018</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20186000894252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RESPUESTA_RAD. 20182310577381_09_10_2018</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20186000894442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ATENCIÓN AL CIUDADANO</a:t>
                      </a:r>
                    </a:p>
                  </a:txBody>
                  <a:tcPr marL="7620" marR="7620" marT="7620" marB="0" anchor="ctr"/>
                </a:tc>
                <a:tc>
                  <a:txBody>
                    <a:bodyPr/>
                    <a:lstStyle/>
                    <a:p>
                      <a:pPr algn="ctr" fontAlgn="ctr"/>
                      <a:r>
                        <a:rPr lang="es-CO" sz="700" b="0" i="0" u="none" strike="noStrike">
                          <a:effectLst/>
                          <a:latin typeface="Arial"/>
                        </a:rPr>
                        <a:t>ACTUALIZACION EN EL REGISTRO PUBLICO DE CARRERA ADMINISTRATIVA DE HERLINDA MOLINA SANDOVAL C.C. 40013094</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20186000894822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SOLICITUD DE INFORMACION CONVOCATORIA 437 VALLE  </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20186000894852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ATENCIÓN AL CIUDADANO</a:t>
                      </a:r>
                    </a:p>
                  </a:txBody>
                  <a:tcPr marL="7620" marR="7620" marT="7620" marB="0" anchor="ctr"/>
                </a:tc>
                <a:tc>
                  <a:txBody>
                    <a:bodyPr/>
                    <a:lstStyle/>
                    <a:p>
                      <a:pPr algn="ctr" fontAlgn="ctr"/>
                      <a:r>
                        <a:rPr lang="es-CO" sz="700" b="0" i="0" u="none" strike="noStrike">
                          <a:effectLst/>
                          <a:latin typeface="Arial"/>
                        </a:rPr>
                        <a:t>SOLICITUD DE INFORMACION MIGRACION COLOMBIA</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20186000894882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SOLICITUD DE INFORMACION CONVOCATORIA 435-2016</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614222538"/>
      </p:ext>
    </p:extLst>
  </p:cSld>
  <p:clrMapOvr>
    <a:masterClrMapping/>
  </p:clrMapOvr>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95079667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201810180086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201810180086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201810180087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201810180088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201810180089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201810180090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201810180091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201810180092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201810180093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201810180093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201810180094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201810180094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201810180095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 Jorge Alirio Ortega Cerón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201810180095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201810180096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201810180096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201810180097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201810180097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201810180098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201810180098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201810180099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201810180099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201810180100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201810180100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201810180101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201810180101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91</a:t>
            </a:fld>
            <a:endParaRPr lang="es-CO"/>
          </a:p>
        </p:txBody>
      </p:sp>
    </p:spTree>
    <p:extLst>
      <p:ext uri="{BB962C8B-B14F-4D97-AF65-F5344CB8AC3E}">
        <p14:creationId xmlns:p14="http://schemas.microsoft.com/office/powerpoint/2010/main" val="374231444"/>
      </p:ext>
    </p:extLst>
  </p:cSld>
  <p:clrMapOvr>
    <a:masterClrMapping/>
  </p:clrMapOvr>
  <p:timing>
    <p:tnLst>
      <p:par>
        <p:cTn id="1" dur="indefinite" restart="never" nodeType="tmRoot"/>
      </p:par>
    </p:tnLst>
  </p:timing>
</p:sld>
</file>

<file path=ppt/slides/slide91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910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951872810"/>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650" b="0" i="0" u="none" strike="noStrike" dirty="0">
                          <a:effectLst/>
                          <a:latin typeface="Arial"/>
                        </a:rPr>
                        <a:t>20186000894972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it-IT" sz="650" b="0" i="0" u="none" strike="noStrike">
                          <a:effectLst/>
                          <a:latin typeface="Arial"/>
                        </a:rPr>
                        <a:t>SOLICITUD CONVOCATORIA 740 A 741 DISTRITO</a:t>
                      </a:r>
                      <a:br>
                        <a:rPr lang="it-IT" sz="650" b="0" i="0" u="none" strike="noStrike">
                          <a:effectLst/>
                          <a:latin typeface="Arial"/>
                        </a:rPr>
                      </a:br>
                      <a:endParaRPr lang="it-IT"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20186000895002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20186000895032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RESPUESTA REQUERIMIENTO ACTUALIZACIÓN DEL RIESGO PUBLICO DE CARRERA ADMINISTRATIVA</a:t>
                      </a:r>
                    </a:p>
                  </a:txBody>
                  <a:tcPr marL="7620" marR="7620" marT="7620" marB="0" anchor="ctr"/>
                </a:tc>
                <a:tc>
                  <a:txBody>
                    <a:bodyPr/>
                    <a:lstStyle/>
                    <a:p>
                      <a:pPr algn="ctr" fontAlgn="ctr"/>
                      <a:r>
                        <a:rPr lang="es-CO" sz="650" b="0" i="0" u="none" strike="noStrike">
                          <a:effectLst/>
                          <a:latin typeface="Arial"/>
                        </a:rPr>
                        <a:t>2/11/2018</a:t>
                      </a:r>
                    </a:p>
                  </a:txBody>
                  <a:tcPr marL="7620" marR="7620" marT="7620" marB="0" anchor="ctr"/>
                </a:tc>
                <a:tc>
                  <a:txBody>
                    <a:bodyPr/>
                    <a:lstStyle/>
                    <a:p>
                      <a:pPr algn="ctr" fontAlgn="ctr"/>
                      <a:r>
                        <a:rPr lang="es-CO" sz="650" b="0" i="0" u="none" strike="noStrike">
                          <a:effectLst/>
                          <a:latin typeface="Arial"/>
                        </a:rPr>
                        <a:t>20181700618501</a:t>
                      </a:r>
                    </a:p>
                  </a:txBody>
                  <a:tcPr marL="7620" marR="7620" marT="7620" marB="0" anchor="ctr"/>
                </a:tc>
              </a:tr>
              <a:tr h="642680">
                <a:tc>
                  <a:txBody>
                    <a:bodyPr/>
                    <a:lstStyle/>
                    <a:p>
                      <a:pPr algn="ctr" fontAlgn="ctr"/>
                      <a:r>
                        <a:rPr lang="es-CO" sz="650" b="0" i="0" u="none" strike="noStrike">
                          <a:effectLst/>
                          <a:latin typeface="Arial"/>
                        </a:rPr>
                        <a:t>20186000895042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it-IT" sz="650" b="0" i="0" u="none" strike="noStrike">
                          <a:effectLst/>
                          <a:latin typeface="Arial"/>
                        </a:rPr>
                        <a:t>SOLICITUD CONVOCATORIA 740 A 741 DISTRITO</a:t>
                      </a:r>
                      <a:br>
                        <a:rPr lang="it-IT" sz="650" b="0" i="0" u="none" strike="noStrike">
                          <a:effectLst/>
                          <a:latin typeface="Arial"/>
                        </a:rPr>
                      </a:br>
                      <a:endParaRPr lang="it-IT"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20186000895102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9 - DRA. CARDOSO</a:t>
                      </a:r>
                    </a:p>
                  </a:txBody>
                  <a:tcPr marL="7620" marR="7620" marT="7620" marB="0" anchor="ctr"/>
                </a:tc>
                <a:tc>
                  <a:txBody>
                    <a:bodyPr/>
                    <a:lstStyle/>
                    <a:p>
                      <a:pPr algn="ctr" fontAlgn="ctr"/>
                      <a:r>
                        <a:rPr lang="es-CO" sz="650" b="0" i="0" u="none" strike="noStrike">
                          <a:effectLst/>
                          <a:latin typeface="Arial"/>
                        </a:rPr>
                        <a:t>SOLICITUD DE INFORMACION CONVOCATORIA 435-2016</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20186000895122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7 - DRA. CARDOSO</a:t>
                      </a:r>
                    </a:p>
                  </a:txBody>
                  <a:tcPr marL="7620" marR="7620" marT="7620" marB="0" anchor="ctr"/>
                </a:tc>
                <a:tc>
                  <a:txBody>
                    <a:bodyPr/>
                    <a:lstStyle/>
                    <a:p>
                      <a:pPr algn="ctr" fontAlgn="ctr"/>
                      <a:r>
                        <a:rPr lang="es-CO" sz="650" b="0" i="0" u="none" strike="noStrike">
                          <a:effectLst/>
                          <a:latin typeface="Arial"/>
                        </a:rPr>
                        <a:t>SOLICITUD DE INFORMACION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20186000895132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724620110"/>
      </p:ext>
    </p:extLst>
  </p:cSld>
  <p:clrMapOvr>
    <a:masterClrMapping/>
  </p:clrMapOvr>
  <p:timing>
    <p:tnLst>
      <p:par>
        <p:cTn id="1" dur="indefinite" restart="never" nodeType="tmRoot"/>
      </p:par>
    </p:tnLst>
  </p:timing>
</p:sld>
</file>

<file path=ppt/slides/slide91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911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142283842"/>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650" b="0" i="0" u="none" strike="noStrike" dirty="0">
                          <a:effectLst/>
                          <a:latin typeface="Arial"/>
                        </a:rPr>
                        <a:t>20186000895152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NOTIFICACIONES</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20186000895162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SOLICITUD DE INFORMACION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20186000895172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DIRECCION VIGILANCIA DE CARRERA</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20186000895182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20186000895192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20186000895212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1 - DR. FRIDOLE BALLEN</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8/11/2018</a:t>
                      </a:r>
                    </a:p>
                  </a:txBody>
                  <a:tcPr marL="7620" marR="7620" marT="7620" marB="0" anchor="ctr"/>
                </a:tc>
                <a:tc>
                  <a:txBody>
                    <a:bodyPr/>
                    <a:lstStyle/>
                    <a:p>
                      <a:pPr algn="ctr" fontAlgn="ctr"/>
                      <a:r>
                        <a:rPr lang="es-CO" sz="650" b="0" i="0" u="none" strike="noStrike">
                          <a:effectLst/>
                          <a:latin typeface="Arial"/>
                        </a:rPr>
                        <a:t>20181700626231</a:t>
                      </a:r>
                    </a:p>
                  </a:txBody>
                  <a:tcPr marL="7620" marR="7620" marT="7620" marB="0" anchor="ctr"/>
                </a:tc>
              </a:tr>
              <a:tr h="642680">
                <a:tc>
                  <a:txBody>
                    <a:bodyPr/>
                    <a:lstStyle/>
                    <a:p>
                      <a:pPr algn="ctr" fontAlgn="ctr"/>
                      <a:r>
                        <a:rPr lang="es-CO" sz="650" b="0" i="0" u="none" strike="noStrike">
                          <a:effectLst/>
                          <a:latin typeface="Arial"/>
                        </a:rPr>
                        <a:t>20186000895222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988439054"/>
      </p:ext>
    </p:extLst>
  </p:cSld>
  <p:clrMapOvr>
    <a:masterClrMapping/>
  </p:clrMapOvr>
  <p:timing>
    <p:tnLst>
      <p:par>
        <p:cTn id="1" dur="indefinite" restart="never" nodeType="tmRoot"/>
      </p:par>
    </p:tnLst>
  </p:timing>
</p:sld>
</file>

<file path=ppt/slides/slide91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912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188076394"/>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650" b="0" i="0" u="none" strike="noStrike" dirty="0">
                          <a:effectLst/>
                          <a:latin typeface="Arial"/>
                        </a:rPr>
                        <a:t>20186000895242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9 - DRA. CARDOSO</a:t>
                      </a:r>
                    </a:p>
                  </a:txBody>
                  <a:tcPr marL="7620" marR="7620" marT="7620" marB="0" anchor="ctr"/>
                </a:tc>
                <a:tc>
                  <a:txBody>
                    <a:bodyPr/>
                    <a:lstStyle/>
                    <a:p>
                      <a:pPr algn="ctr" fontAlgn="ctr"/>
                      <a:r>
                        <a:rPr lang="es-CO" sz="650" b="0" i="0" u="none" strike="noStrike">
                          <a:effectLst/>
                          <a:latin typeface="Arial"/>
                        </a:rPr>
                        <a:t>SOLICITUD DE ANOTACIÓN ESE SANTIAGO DE TUNJA</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20181700603631</a:t>
                      </a:r>
                    </a:p>
                  </a:txBody>
                  <a:tcPr marL="7620" marR="7620" marT="7620" marB="0" anchor="ctr"/>
                </a:tc>
              </a:tr>
              <a:tr h="642680">
                <a:tc>
                  <a:txBody>
                    <a:bodyPr/>
                    <a:lstStyle/>
                    <a:p>
                      <a:pPr algn="ctr" fontAlgn="ctr"/>
                      <a:r>
                        <a:rPr lang="es-CO" sz="650" b="0" i="0" u="none" strike="noStrike">
                          <a:effectLst/>
                          <a:latin typeface="Arial"/>
                        </a:rPr>
                        <a:t>20186000895272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20186000895292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it-IT" sz="650" b="0" i="0" u="none" strike="noStrike">
                          <a:effectLst/>
                          <a:latin typeface="Arial"/>
                        </a:rPr>
                        <a:t>SOLICITUD CONVOCATORIA 740 A 741 DISTRITO</a:t>
                      </a:r>
                      <a:br>
                        <a:rPr lang="it-IT" sz="650" b="0" i="0" u="none" strike="noStrike">
                          <a:effectLst/>
                          <a:latin typeface="Arial"/>
                        </a:rPr>
                      </a:br>
                      <a:endParaRPr lang="it-IT"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20186000895302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RESPUESTA COMUNICACIÓN NRO. 20182310577981 - INFORMACIÓN NOMBRAMIENTO PERÍODO DE PRUEBA ELEGIBLE CONVOCATORIA 382 DE 2016 - LILI RINCON</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20186000895332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20186000895362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20186000895382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CAMBIO DE CORREO ELECTRONICO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490958908"/>
      </p:ext>
    </p:extLst>
  </p:cSld>
  <p:clrMapOvr>
    <a:masterClrMapping/>
  </p:clrMapOvr>
  <p:timing>
    <p:tnLst>
      <p:par>
        <p:cTn id="1" dur="indefinite" restart="never" nodeType="tmRoot"/>
      </p:par>
    </p:tnLst>
  </p:timing>
</p:sld>
</file>

<file path=ppt/slides/slide91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913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20186000895392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CONVOCATORIA 5 - DR. ORTEGA</a:t>
                      </a:r>
                    </a:p>
                  </a:txBody>
                  <a:tcPr marL="7620" marR="7620" marT="7620" marB="0" anchor="ctr"/>
                </a:tc>
                <a:tc>
                  <a:txBody>
                    <a:bodyPr/>
                    <a:lstStyle/>
                    <a:p>
                      <a:pPr algn="ctr" fontAlgn="ctr"/>
                      <a:r>
                        <a:rPr lang="vi-VN" sz="700" b="0" i="0" u="none" strike="noStrike">
                          <a:effectLst/>
                          <a:latin typeface="Arial"/>
                        </a:rPr>
                        <a:t>RECURSO DE REPOSICIÓN - MARILUZ ANGULO GRUESO</a:t>
                      </a:r>
                    </a:p>
                  </a:txBody>
                  <a:tcPr marL="7620" marR="7620" marT="7620" marB="0" anchor="ctr"/>
                </a:tc>
                <a:tc>
                  <a:txBody>
                    <a:bodyPr/>
                    <a:lstStyle/>
                    <a:p>
                      <a:pPr algn="ctr" fontAlgn="ctr"/>
                      <a:r>
                        <a:rPr lang="es-CO" sz="700" b="0" i="0" u="none" strike="noStrike">
                          <a:effectLst/>
                          <a:latin typeface="Arial"/>
                        </a:rPr>
                        <a:t>7/12/2018</a:t>
                      </a:r>
                    </a:p>
                  </a:txBody>
                  <a:tcPr marL="7620" marR="7620" marT="7620" marB="0" anchor="ctr"/>
                </a:tc>
                <a:tc>
                  <a:txBody>
                    <a:bodyPr/>
                    <a:lstStyle/>
                    <a:p>
                      <a:pPr algn="ctr" fontAlgn="ctr"/>
                      <a:r>
                        <a:rPr lang="es-CO" sz="700" b="0" i="0" u="none" strike="noStrike">
                          <a:effectLst/>
                          <a:latin typeface="Arial"/>
                        </a:rPr>
                        <a:t>20185000667641</a:t>
                      </a:r>
                    </a:p>
                  </a:txBody>
                  <a:tcPr marL="7620" marR="7620" marT="7620" marB="0" anchor="ctr"/>
                </a:tc>
              </a:tr>
              <a:tr h="642680">
                <a:tc>
                  <a:txBody>
                    <a:bodyPr/>
                    <a:lstStyle/>
                    <a:p>
                      <a:pPr algn="ctr" fontAlgn="ctr"/>
                      <a:r>
                        <a:rPr lang="es-CO" sz="700" b="0" i="0" u="none" strike="noStrike">
                          <a:effectLst/>
                          <a:latin typeface="Arial"/>
                        </a:rPr>
                        <a:t>20186000895412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SOLICITUD DE INFORMACION CONVOCATORIA  507 a 591 de 2017  CUNDINAMARCA</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15/11/2018</a:t>
                      </a:r>
                    </a:p>
                  </a:txBody>
                  <a:tcPr marL="7620" marR="7620" marT="7620" marB="0" anchor="ctr"/>
                </a:tc>
                <a:tc>
                  <a:txBody>
                    <a:bodyPr/>
                    <a:lstStyle/>
                    <a:p>
                      <a:pPr algn="ctr" fontAlgn="ctr"/>
                      <a:r>
                        <a:rPr lang="es-CO" sz="700" b="0" i="0" u="none" strike="noStrike">
                          <a:effectLst/>
                          <a:latin typeface="Arial"/>
                        </a:rPr>
                        <a:t>20182210632961</a:t>
                      </a:r>
                    </a:p>
                  </a:txBody>
                  <a:tcPr marL="7620" marR="7620" marT="7620" marB="0" anchor="ctr"/>
                </a:tc>
              </a:tr>
              <a:tr h="642680">
                <a:tc>
                  <a:txBody>
                    <a:bodyPr/>
                    <a:lstStyle/>
                    <a:p>
                      <a:pPr algn="ctr" fontAlgn="ctr"/>
                      <a:r>
                        <a:rPr lang="es-CO" sz="700" b="0" i="0" u="none" strike="noStrike">
                          <a:effectLst/>
                          <a:latin typeface="Arial"/>
                        </a:rPr>
                        <a:t>20186000895422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CONVOCATORIA 10 - DR. ORTEGA</a:t>
                      </a:r>
                    </a:p>
                  </a:txBody>
                  <a:tcPr marL="7620" marR="7620" marT="7620" marB="0" anchor="ctr"/>
                </a:tc>
                <a:tc>
                  <a:txBody>
                    <a:bodyPr/>
                    <a:lstStyle/>
                    <a:p>
                      <a:pPr algn="ctr" fontAlgn="ctr"/>
                      <a:r>
                        <a:rPr lang="es-CO" sz="700" b="0" i="0" u="none" strike="noStrike">
                          <a:effectLst/>
                          <a:latin typeface="Arial"/>
                        </a:rPr>
                        <a:t>SOLICITUD DE INFORMACION CONVOCATORIA TERRITORIAL CENTRO ORIENTE</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1/11/2018</a:t>
                      </a:r>
                    </a:p>
                  </a:txBody>
                  <a:tcPr marL="7620" marR="7620" marT="7620" marB="0" anchor="ctr"/>
                </a:tc>
                <a:tc>
                  <a:txBody>
                    <a:bodyPr/>
                    <a:lstStyle/>
                    <a:p>
                      <a:pPr algn="ctr" fontAlgn="ctr"/>
                      <a:r>
                        <a:rPr lang="es-CO" sz="700" b="0" i="0" u="none" strike="noStrike">
                          <a:effectLst/>
                          <a:latin typeface="Arial"/>
                        </a:rPr>
                        <a:t>20182230615651</a:t>
                      </a:r>
                    </a:p>
                  </a:txBody>
                  <a:tcPr marL="7620" marR="7620" marT="7620" marB="0" anchor="ctr"/>
                </a:tc>
              </a:tr>
              <a:tr h="642680">
                <a:tc>
                  <a:txBody>
                    <a:bodyPr/>
                    <a:lstStyle/>
                    <a:p>
                      <a:pPr algn="ctr" fontAlgn="ctr"/>
                      <a:r>
                        <a:rPr lang="es-CO" sz="700" b="0" i="0" u="none" strike="noStrike">
                          <a:effectLst/>
                          <a:latin typeface="Arial"/>
                        </a:rPr>
                        <a:t>20186000895442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CONVOCATORIA 5 - DR. ORTEGA</a:t>
                      </a:r>
                    </a:p>
                  </a:txBody>
                  <a:tcPr marL="7620" marR="7620" marT="7620" marB="0" anchor="ctr"/>
                </a:tc>
                <a:tc>
                  <a:txBody>
                    <a:bodyPr/>
                    <a:lstStyle/>
                    <a:p>
                      <a:pPr algn="ctr" fontAlgn="ctr"/>
                      <a:r>
                        <a:rPr lang="es-CO" sz="700" b="0" i="0" u="none" strike="noStrike">
                          <a:effectLst/>
                          <a:latin typeface="Arial"/>
                        </a:rPr>
                        <a:t>SOLICITUD DE INFORMACION</a:t>
                      </a:r>
                    </a:p>
                  </a:txBody>
                  <a:tcPr marL="7620" marR="7620" marT="7620" marB="0" anchor="ctr"/>
                </a:tc>
                <a:tc>
                  <a:txBody>
                    <a:bodyPr/>
                    <a:lstStyle/>
                    <a:p>
                      <a:pPr algn="ctr" fontAlgn="ctr"/>
                      <a:r>
                        <a:rPr lang="es-CO" sz="700" b="0" i="0" u="none" strike="noStrike">
                          <a:effectLst/>
                          <a:latin typeface="Arial"/>
                        </a:rPr>
                        <a:t>7/11/2018</a:t>
                      </a:r>
                    </a:p>
                  </a:txBody>
                  <a:tcPr marL="7620" marR="7620" marT="7620" marB="0" anchor="ctr"/>
                </a:tc>
                <a:tc>
                  <a:txBody>
                    <a:bodyPr/>
                    <a:lstStyle/>
                    <a:p>
                      <a:pPr algn="ctr" fontAlgn="ctr"/>
                      <a:r>
                        <a:rPr lang="es-CO" sz="700" b="0" i="0" u="none" strike="noStrike">
                          <a:effectLst/>
                          <a:latin typeface="Arial"/>
                        </a:rPr>
                        <a:t>20182110626151</a:t>
                      </a:r>
                    </a:p>
                  </a:txBody>
                  <a:tcPr marL="7620" marR="7620" marT="7620" marB="0" anchor="ctr"/>
                </a:tc>
              </a:tr>
              <a:tr h="642680">
                <a:tc>
                  <a:txBody>
                    <a:bodyPr/>
                    <a:lstStyle/>
                    <a:p>
                      <a:pPr algn="ctr" fontAlgn="ctr"/>
                      <a:r>
                        <a:rPr lang="es-CO" sz="700" b="0" i="0" u="none" strike="noStrike">
                          <a:effectLst/>
                          <a:latin typeface="Arial"/>
                        </a:rPr>
                        <a:t>20186000895462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CONVOCATORIA 5 - DR. ORTEGA</a:t>
                      </a:r>
                    </a:p>
                  </a:txBody>
                  <a:tcPr marL="7620" marR="7620" marT="7620" marB="0" anchor="ctr"/>
                </a:tc>
                <a:tc>
                  <a:txBody>
                    <a:bodyPr/>
                    <a:lstStyle/>
                    <a:p>
                      <a:pPr algn="ctr" fontAlgn="ctr"/>
                      <a:r>
                        <a:rPr lang="es-CO" sz="700" b="0" i="0" u="none" strike="noStrike">
                          <a:effectLst/>
                          <a:latin typeface="Arial"/>
                        </a:rPr>
                        <a:t>SOLICITUD DE INFORMACION CONVOCATORIA 438 a 506 SANTANDER</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20186000895472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it-IT" sz="700" b="0" i="0" u="none" strike="noStrike">
                          <a:effectLst/>
                          <a:latin typeface="Arial"/>
                        </a:rPr>
                        <a:t>GRUPO CONVOCATORIA 1 - DR. FRIDOLE BALLEN</a:t>
                      </a:r>
                    </a:p>
                  </a:txBody>
                  <a:tcPr marL="7620" marR="7620" marT="7620" marB="0" anchor="ctr"/>
                </a:tc>
                <a:tc>
                  <a:txBody>
                    <a:bodyPr/>
                    <a:lstStyle/>
                    <a:p>
                      <a:pPr algn="ctr" fontAlgn="ctr"/>
                      <a:r>
                        <a:rPr lang="it-IT" sz="700" b="0" i="0" u="none" strike="noStrike">
                          <a:effectLst/>
                          <a:latin typeface="Arial"/>
                        </a:rPr>
                        <a:t>SOLICITUD CONVOCATORIA 740 A 741 DISTRITO</a:t>
                      </a:r>
                      <a:br>
                        <a:rPr lang="it-IT" sz="700" b="0" i="0" u="none" strike="noStrike">
                          <a:effectLst/>
                          <a:latin typeface="Arial"/>
                        </a:rPr>
                      </a:br>
                      <a:endParaRPr lang="it-IT"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20186000895512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7 - DRA. CARDOSO</a:t>
                      </a:r>
                    </a:p>
                  </a:txBody>
                  <a:tcPr marL="7620" marR="7620" marT="7620" marB="0" anchor="ctr"/>
                </a:tc>
                <a:tc>
                  <a:txBody>
                    <a:bodyPr/>
                    <a:lstStyle/>
                    <a:p>
                      <a:pPr algn="ctr" fontAlgn="ctr"/>
                      <a:r>
                        <a:rPr lang="es-CO" sz="700" b="0" i="0" u="none" strike="noStrike">
                          <a:effectLst/>
                          <a:latin typeface="Arial"/>
                        </a:rPr>
                        <a:t>SOLICITUD CAMBIO CORREO ELECTRONICO</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276976135"/>
      </p:ext>
    </p:extLst>
  </p:cSld>
  <p:clrMapOvr>
    <a:masterClrMapping/>
  </p:clrMapOvr>
  <p:timing>
    <p:tnLst>
      <p:par>
        <p:cTn id="1" dur="indefinite" restart="never" nodeType="tmRoot"/>
      </p:par>
    </p:tnLst>
  </p:timing>
</p:sld>
</file>

<file path=ppt/slides/slide91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914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20186000895522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ATENCIÓN AL CIUDADANO</a:t>
                      </a:r>
                    </a:p>
                  </a:txBody>
                  <a:tcPr marL="7620" marR="7620" marT="7620" marB="0" anchor="ctr"/>
                </a:tc>
                <a:tc>
                  <a:txBody>
                    <a:bodyPr/>
                    <a:lstStyle/>
                    <a:p>
                      <a:pPr algn="ctr" fontAlgn="ctr"/>
                      <a:r>
                        <a:rPr lang="es-CO" sz="700" b="0" i="0" u="none" strike="noStrike">
                          <a:effectLst/>
                          <a:latin typeface="Arial"/>
                        </a:rPr>
                        <a:t>SOLICITUD CAMBIO CORREO ELECTRONICO</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20186000895532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OFICINA DE INFORMÁTICA</a:t>
                      </a:r>
                    </a:p>
                  </a:txBody>
                  <a:tcPr marL="7620" marR="7620" marT="7620" marB="0" anchor="ctr"/>
                </a:tc>
                <a:tc>
                  <a:txBody>
                    <a:bodyPr/>
                    <a:lstStyle/>
                    <a:p>
                      <a:pPr algn="ctr" fontAlgn="ctr"/>
                      <a:r>
                        <a:rPr lang="es-CO" sz="700" b="0" i="0" u="none" strike="noStrike">
                          <a:effectLst/>
                          <a:latin typeface="Arial"/>
                        </a:rPr>
                        <a:t>SOLICITUD DE INFORMACION CONVOCATORIA 437 VALLE  </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20186000895582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CONVOCATORIA 5 - DR. ORTEGA</a:t>
                      </a:r>
                    </a:p>
                  </a:txBody>
                  <a:tcPr marL="7620" marR="7620" marT="7620" marB="0" anchor="ctr"/>
                </a:tc>
                <a:tc>
                  <a:txBody>
                    <a:bodyPr/>
                    <a:lstStyle/>
                    <a:p>
                      <a:pPr algn="ctr" fontAlgn="ctr"/>
                      <a:r>
                        <a:rPr lang="vi-VN" sz="700" b="0" i="0" u="none" strike="noStrike">
                          <a:effectLst/>
                          <a:latin typeface="Arial"/>
                        </a:rPr>
                        <a:t>ACTUALIZACIÓN DEL REGISTRO PUBLICO DE CARRERA ADMINISTRATIVA</a:t>
                      </a:r>
                    </a:p>
                  </a:txBody>
                  <a:tcPr marL="7620" marR="7620" marT="7620" marB="0" anchor="ctr"/>
                </a:tc>
                <a:tc>
                  <a:txBody>
                    <a:bodyPr/>
                    <a:lstStyle/>
                    <a:p>
                      <a:pPr algn="ctr" fontAlgn="ctr"/>
                      <a:r>
                        <a:rPr lang="es-CO" sz="700" b="0" i="0" u="none" strike="noStrike">
                          <a:effectLst/>
                          <a:latin typeface="Arial"/>
                        </a:rPr>
                        <a:t>26/10/2018</a:t>
                      </a:r>
                    </a:p>
                  </a:txBody>
                  <a:tcPr marL="7620" marR="7620" marT="7620" marB="0" anchor="ctr"/>
                </a:tc>
                <a:tc>
                  <a:txBody>
                    <a:bodyPr/>
                    <a:lstStyle/>
                    <a:p>
                      <a:pPr algn="ctr" fontAlgn="ctr"/>
                      <a:r>
                        <a:rPr lang="es-CO" sz="700" b="0" i="0" u="none" strike="noStrike">
                          <a:effectLst/>
                          <a:latin typeface="Arial"/>
                        </a:rPr>
                        <a:t>20181700604831</a:t>
                      </a:r>
                    </a:p>
                  </a:txBody>
                  <a:tcPr marL="7620" marR="7620" marT="7620" marB="0" anchor="ctr"/>
                </a:tc>
              </a:tr>
              <a:tr h="642680">
                <a:tc>
                  <a:txBody>
                    <a:bodyPr/>
                    <a:lstStyle/>
                    <a:p>
                      <a:pPr algn="ctr" fontAlgn="ctr"/>
                      <a:r>
                        <a:rPr lang="es-CO" sz="700" b="0" i="0" u="none" strike="noStrike">
                          <a:effectLst/>
                          <a:latin typeface="Arial"/>
                        </a:rPr>
                        <a:t>20186000895592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CONVOCATORIA 5 - DR. ORTEGA</a:t>
                      </a:r>
                    </a:p>
                  </a:txBody>
                  <a:tcPr marL="7620" marR="7620" marT="7620" marB="0" anchor="ctr"/>
                </a:tc>
                <a:tc>
                  <a:txBody>
                    <a:bodyPr/>
                    <a:lstStyle/>
                    <a:p>
                      <a:pPr algn="ctr" fontAlgn="ctr"/>
                      <a:r>
                        <a:rPr lang="es-CO" sz="700" b="0" i="0" u="none" strike="noStrike">
                          <a:effectLst/>
                          <a:latin typeface="Arial"/>
                        </a:rPr>
                        <a:t>SOLICITUD DE INFORMACION CONVOCATORIA 438 a 506 SANTANDER</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20186000895612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CONVOCATORIA 5 - DR. ORTEGA</a:t>
                      </a:r>
                    </a:p>
                  </a:txBody>
                  <a:tcPr marL="7620" marR="7620" marT="7620" marB="0" anchor="ctr"/>
                </a:tc>
                <a:tc>
                  <a:txBody>
                    <a:bodyPr/>
                    <a:lstStyle/>
                    <a:p>
                      <a:pPr algn="ctr" fontAlgn="ctr"/>
                      <a:r>
                        <a:rPr lang="vi-VN" sz="700" b="0" i="0" u="none" strike="noStrike">
                          <a:effectLst/>
                          <a:latin typeface="Arial"/>
                        </a:rPr>
                        <a:t>CUMPLIMIENTO DE VERIFICACIÓN DE REQUISITOS MÍNIMOS INGLES PASQUEL</a:t>
                      </a:r>
                    </a:p>
                  </a:txBody>
                  <a:tcPr marL="7620" marR="7620" marT="7620" marB="0" anchor="ctr"/>
                </a:tc>
                <a:tc>
                  <a:txBody>
                    <a:bodyPr/>
                    <a:lstStyle/>
                    <a:p>
                      <a:pPr algn="ctr" fontAlgn="ctr"/>
                      <a:r>
                        <a:rPr lang="es-CO" sz="700" b="0" i="0" u="none" strike="noStrike">
                          <a:effectLst/>
                          <a:latin typeface="Arial"/>
                        </a:rPr>
                        <a:t>6/11/2018</a:t>
                      </a:r>
                    </a:p>
                  </a:txBody>
                  <a:tcPr marL="7620" marR="7620" marT="7620" marB="0" anchor="ctr"/>
                </a:tc>
                <a:tc>
                  <a:txBody>
                    <a:bodyPr/>
                    <a:lstStyle/>
                    <a:p>
                      <a:pPr algn="ctr" fontAlgn="ctr"/>
                      <a:r>
                        <a:rPr lang="es-CO" sz="700" b="0" i="0" u="none" strike="noStrike">
                          <a:effectLst/>
                          <a:latin typeface="Arial"/>
                        </a:rPr>
                        <a:t>20182210621141</a:t>
                      </a:r>
                    </a:p>
                  </a:txBody>
                  <a:tcPr marL="7620" marR="7620" marT="7620" marB="0" anchor="ctr"/>
                </a:tc>
              </a:tr>
              <a:tr h="642680">
                <a:tc>
                  <a:txBody>
                    <a:bodyPr/>
                    <a:lstStyle/>
                    <a:p>
                      <a:pPr algn="ctr" fontAlgn="ctr"/>
                      <a:r>
                        <a:rPr lang="es-CO" sz="700" b="0" i="0" u="none" strike="noStrike">
                          <a:effectLst/>
                          <a:latin typeface="Arial"/>
                        </a:rPr>
                        <a:t>20186000895622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it-IT" sz="700" b="0" i="0" u="none" strike="noStrike">
                          <a:effectLst/>
                          <a:latin typeface="Arial"/>
                        </a:rPr>
                        <a:t>GRUPO CONVOCATORIA 2 - DR. FRIDOLE BALLEN</a:t>
                      </a:r>
                    </a:p>
                  </a:txBody>
                  <a:tcPr marL="7620" marR="7620" marT="7620" marB="0" anchor="ctr"/>
                </a:tc>
                <a:tc>
                  <a:txBody>
                    <a:bodyPr/>
                    <a:lstStyle/>
                    <a:p>
                      <a:pPr algn="ctr" fontAlgn="ctr"/>
                      <a:r>
                        <a:rPr lang="es-CO" sz="700" b="0" i="0" u="none" strike="noStrike">
                          <a:effectLst/>
                          <a:latin typeface="Arial"/>
                        </a:rPr>
                        <a:t>SOLICITUD DE INFORMACION CONVOCATORIA  507 a 591 de 2017  CUNDINAMARCA</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29/10/2018</a:t>
                      </a:r>
                    </a:p>
                  </a:txBody>
                  <a:tcPr marL="7620" marR="7620" marT="7620" marB="0" anchor="ctr"/>
                </a:tc>
                <a:tc>
                  <a:txBody>
                    <a:bodyPr/>
                    <a:lstStyle/>
                    <a:p>
                      <a:pPr algn="ctr" fontAlgn="ctr"/>
                      <a:r>
                        <a:rPr lang="es-CO" sz="700" b="0" i="0" u="none" strike="noStrike">
                          <a:effectLst/>
                          <a:latin typeface="Arial"/>
                        </a:rPr>
                        <a:t>20182210608951</a:t>
                      </a:r>
                    </a:p>
                  </a:txBody>
                  <a:tcPr marL="7620" marR="7620" marT="7620" marB="0" anchor="ctr"/>
                </a:tc>
              </a:tr>
              <a:tr h="642680">
                <a:tc>
                  <a:txBody>
                    <a:bodyPr/>
                    <a:lstStyle/>
                    <a:p>
                      <a:pPr algn="ctr" fontAlgn="ctr"/>
                      <a:r>
                        <a:rPr lang="es-CO" sz="700" b="0" i="0" u="none" strike="noStrike">
                          <a:effectLst/>
                          <a:latin typeface="Arial"/>
                        </a:rPr>
                        <a:t>20186000895632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ATENCIÓN AL CIUDADANO</a:t>
                      </a:r>
                    </a:p>
                  </a:txBody>
                  <a:tcPr marL="7620" marR="7620" marT="7620" marB="0" anchor="ctr"/>
                </a:tc>
                <a:tc>
                  <a:txBody>
                    <a:bodyPr/>
                    <a:lstStyle/>
                    <a:p>
                      <a:pPr algn="ctr" fontAlgn="ctr"/>
                      <a:r>
                        <a:rPr lang="es-CO" sz="700" b="0" i="0" u="none" strike="noStrike">
                          <a:effectLst/>
                          <a:latin typeface="Arial"/>
                        </a:rPr>
                        <a:t>SOLICITUD DE INFORMACION CONVOCATORIA 438 a 506 SANTANDER</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71722768"/>
      </p:ext>
    </p:extLst>
  </p:cSld>
  <p:clrMapOvr>
    <a:masterClrMapping/>
  </p:clrMapOvr>
  <p:timing>
    <p:tnLst>
      <p:par>
        <p:cTn id="1" dur="indefinite" restart="never" nodeType="tmRoot"/>
      </p:par>
    </p:tnLst>
  </p:timing>
</p:sld>
</file>

<file path=ppt/slides/slide91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915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845382034"/>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650" b="0" i="0" u="none" strike="noStrike" dirty="0">
                          <a:effectLst/>
                          <a:latin typeface="Arial"/>
                        </a:rPr>
                        <a:t>20186000895642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7/11/2018</a:t>
                      </a:r>
                    </a:p>
                  </a:txBody>
                  <a:tcPr marL="7620" marR="7620" marT="7620" marB="0" anchor="ctr"/>
                </a:tc>
                <a:tc>
                  <a:txBody>
                    <a:bodyPr/>
                    <a:lstStyle/>
                    <a:p>
                      <a:pPr algn="ctr" fontAlgn="ctr"/>
                      <a:r>
                        <a:rPr lang="es-CO" sz="650" b="0" i="0" u="none" strike="noStrike">
                          <a:effectLst/>
                          <a:latin typeface="Arial"/>
                        </a:rPr>
                        <a:t>20182230620831</a:t>
                      </a:r>
                    </a:p>
                  </a:txBody>
                  <a:tcPr marL="7620" marR="7620" marT="7620" marB="0" anchor="ctr"/>
                </a:tc>
              </a:tr>
              <a:tr h="642680">
                <a:tc>
                  <a:txBody>
                    <a:bodyPr/>
                    <a:lstStyle/>
                    <a:p>
                      <a:pPr algn="ctr" fontAlgn="ctr"/>
                      <a:r>
                        <a:rPr lang="es-CO" sz="650" b="0" i="0" u="none" strike="noStrike">
                          <a:effectLst/>
                          <a:latin typeface="Arial"/>
                        </a:rPr>
                        <a:t>20186000895662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vi-VN" sz="650" b="0" i="0" u="none" strike="noStrike">
                          <a:effectLst/>
                          <a:latin typeface="Arial"/>
                        </a:rPr>
                        <a:t>CUMPLIMIENTO DE VERIFICACIÓN DE REQUISITOS MÍNIMOS INGLES PASQUEL</a:t>
                      </a:r>
                    </a:p>
                  </a:txBody>
                  <a:tcPr marL="7620" marR="7620" marT="7620" marB="0" anchor="ctr"/>
                </a:tc>
                <a:tc>
                  <a:txBody>
                    <a:bodyPr/>
                    <a:lstStyle/>
                    <a:p>
                      <a:pPr algn="ctr" fontAlgn="ctr"/>
                      <a:r>
                        <a:rPr lang="es-CO" sz="650" b="0" i="0" u="none" strike="noStrike">
                          <a:effectLst/>
                          <a:latin typeface="Arial"/>
                        </a:rPr>
                        <a:t>2/11/2018</a:t>
                      </a:r>
                    </a:p>
                  </a:txBody>
                  <a:tcPr marL="7620" marR="7620" marT="7620" marB="0" anchor="ctr"/>
                </a:tc>
                <a:tc>
                  <a:txBody>
                    <a:bodyPr/>
                    <a:lstStyle/>
                    <a:p>
                      <a:pPr algn="ctr" fontAlgn="ctr"/>
                      <a:r>
                        <a:rPr lang="es-CO" sz="650" b="0" i="0" u="none" strike="noStrike">
                          <a:effectLst/>
                          <a:latin typeface="Arial"/>
                        </a:rPr>
                        <a:t>20182210618361</a:t>
                      </a:r>
                    </a:p>
                  </a:txBody>
                  <a:tcPr marL="7620" marR="7620" marT="7620" marB="0" anchor="ctr"/>
                </a:tc>
              </a:tr>
              <a:tr h="642680">
                <a:tc>
                  <a:txBody>
                    <a:bodyPr/>
                    <a:lstStyle/>
                    <a:p>
                      <a:pPr algn="ctr" fontAlgn="ctr"/>
                      <a:r>
                        <a:rPr lang="es-CO" sz="650" b="0" i="0" u="none" strike="noStrike">
                          <a:effectLst/>
                          <a:latin typeface="Arial"/>
                        </a:rPr>
                        <a:t>20186000895672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SOLICITUD DE INFORMACION CONVOCATORIA 435-2016</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16/11/2018</a:t>
                      </a:r>
                    </a:p>
                  </a:txBody>
                  <a:tcPr marL="7620" marR="7620" marT="7620" marB="0" anchor="ctr"/>
                </a:tc>
                <a:tc>
                  <a:txBody>
                    <a:bodyPr/>
                    <a:lstStyle/>
                    <a:p>
                      <a:pPr algn="ctr" fontAlgn="ctr"/>
                      <a:r>
                        <a:rPr lang="es-CO" sz="650" b="0" i="0" u="none" strike="noStrike">
                          <a:effectLst/>
                          <a:latin typeface="Arial"/>
                        </a:rPr>
                        <a:t>20182210632971</a:t>
                      </a:r>
                    </a:p>
                  </a:txBody>
                  <a:tcPr marL="7620" marR="7620" marT="7620" marB="0" anchor="ctr"/>
                </a:tc>
              </a:tr>
              <a:tr h="642680">
                <a:tc>
                  <a:txBody>
                    <a:bodyPr/>
                    <a:lstStyle/>
                    <a:p>
                      <a:pPr algn="ctr" fontAlgn="ctr"/>
                      <a:r>
                        <a:rPr lang="es-CO" sz="650" b="0" i="0" u="none" strike="noStrike">
                          <a:effectLst/>
                          <a:latin typeface="Arial"/>
                        </a:rPr>
                        <a:t>20186000895682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DERECHO DE PETICION - CONVOCATORIA 428 DE 2016 </a:t>
                      </a:r>
                    </a:p>
                  </a:txBody>
                  <a:tcPr marL="7620" marR="7620" marT="7620" marB="0" anchor="ctr"/>
                </a:tc>
                <a:tc>
                  <a:txBody>
                    <a:bodyPr/>
                    <a:lstStyle/>
                    <a:p>
                      <a:pPr algn="ctr" fontAlgn="ctr"/>
                      <a:r>
                        <a:rPr lang="es-CO" sz="650" b="0" i="0" u="none" strike="noStrike">
                          <a:effectLst/>
                          <a:latin typeface="Arial"/>
                        </a:rPr>
                        <a:t>7/11/2018</a:t>
                      </a:r>
                    </a:p>
                  </a:txBody>
                  <a:tcPr marL="7620" marR="7620" marT="7620" marB="0" anchor="ctr"/>
                </a:tc>
                <a:tc>
                  <a:txBody>
                    <a:bodyPr/>
                    <a:lstStyle/>
                    <a:p>
                      <a:pPr algn="ctr" fontAlgn="ctr"/>
                      <a:r>
                        <a:rPr lang="es-CO" sz="650" b="0" i="0" u="none" strike="noStrike">
                          <a:effectLst/>
                          <a:latin typeface="Arial"/>
                        </a:rPr>
                        <a:t>20182110623491</a:t>
                      </a:r>
                    </a:p>
                  </a:txBody>
                  <a:tcPr marL="7620" marR="7620" marT="7620" marB="0" anchor="ctr"/>
                </a:tc>
              </a:tr>
              <a:tr h="642680">
                <a:tc>
                  <a:txBody>
                    <a:bodyPr/>
                    <a:lstStyle/>
                    <a:p>
                      <a:pPr algn="ctr" fontAlgn="ctr"/>
                      <a:r>
                        <a:rPr lang="es-CO" sz="650" b="0" i="0" u="none" strike="noStrike">
                          <a:effectLst/>
                          <a:latin typeface="Arial"/>
                        </a:rPr>
                        <a:t>20186000895692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ACTA AUDIENCIA ESCOGENCIA DE PLAZA 8 DE OCTUBRE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20186000895702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20186000895712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141804358"/>
      </p:ext>
    </p:extLst>
  </p:cSld>
  <p:clrMapOvr>
    <a:masterClrMapping/>
  </p:clrMapOvr>
  <p:timing>
    <p:tnLst>
      <p:par>
        <p:cTn id="1" dur="indefinite" restart="never" nodeType="tmRoot"/>
      </p:par>
    </p:tnLst>
  </p:timing>
</p:sld>
</file>

<file path=ppt/slides/slide91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916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33296203"/>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650" b="0" i="0" u="none" strike="noStrike" dirty="0">
                          <a:effectLst/>
                          <a:latin typeface="Arial"/>
                        </a:rPr>
                        <a:t>20186000895732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vi-VN" sz="650" b="0" i="0" u="none" strike="noStrike">
                          <a:effectLst/>
                          <a:latin typeface="Arial"/>
                        </a:rPr>
                        <a:t>CONTESTACIÓN RADICADO 20181700541421</a:t>
                      </a:r>
                    </a:p>
                  </a:txBody>
                  <a:tcPr marL="7620" marR="7620" marT="7620" marB="0" anchor="ctr"/>
                </a:tc>
                <a:tc>
                  <a:txBody>
                    <a:bodyPr/>
                    <a:lstStyle/>
                    <a:p>
                      <a:pPr algn="ctr" fontAlgn="ctr"/>
                      <a:r>
                        <a:rPr lang="es-CO" sz="650" b="0" i="0" u="none" strike="noStrike">
                          <a:effectLst/>
                          <a:latin typeface="Arial"/>
                        </a:rPr>
                        <a:t>16/11/2018</a:t>
                      </a:r>
                    </a:p>
                  </a:txBody>
                  <a:tcPr marL="7620" marR="7620" marT="7620" marB="0" anchor="ctr"/>
                </a:tc>
                <a:tc>
                  <a:txBody>
                    <a:bodyPr/>
                    <a:lstStyle/>
                    <a:p>
                      <a:pPr algn="ctr" fontAlgn="ctr"/>
                      <a:r>
                        <a:rPr lang="es-CO" sz="650" b="0" i="0" u="none" strike="noStrike">
                          <a:effectLst/>
                          <a:latin typeface="Arial"/>
                        </a:rPr>
                        <a:t>20182210634581</a:t>
                      </a:r>
                    </a:p>
                  </a:txBody>
                  <a:tcPr marL="7620" marR="7620" marT="7620" marB="0" anchor="ctr"/>
                </a:tc>
              </a:tr>
              <a:tr h="642680">
                <a:tc>
                  <a:txBody>
                    <a:bodyPr/>
                    <a:lstStyle/>
                    <a:p>
                      <a:pPr algn="ctr" fontAlgn="ctr"/>
                      <a:r>
                        <a:rPr lang="es-CO" sz="650" b="0" i="0" u="none" strike="noStrike">
                          <a:effectLst/>
                          <a:latin typeface="Arial"/>
                        </a:rPr>
                        <a:t>20186000895752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507 a 591 de 2017  CUNDINAMARCA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20182210605141</a:t>
                      </a:r>
                    </a:p>
                  </a:txBody>
                  <a:tcPr marL="7620" marR="7620" marT="7620" marB="0" anchor="ctr"/>
                </a:tc>
              </a:tr>
              <a:tr h="642680">
                <a:tc>
                  <a:txBody>
                    <a:bodyPr/>
                    <a:lstStyle/>
                    <a:p>
                      <a:pPr algn="ctr" fontAlgn="ctr"/>
                      <a:r>
                        <a:rPr lang="es-CO" sz="650" b="0" i="0" u="none" strike="noStrike">
                          <a:effectLst/>
                          <a:latin typeface="Arial"/>
                        </a:rPr>
                        <a:t>20186000895762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 CONVOCATORIA  507 a 591 de 2017  CUNDINAMARCA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20182210609021</a:t>
                      </a:r>
                    </a:p>
                  </a:txBody>
                  <a:tcPr marL="7620" marR="7620" marT="7620" marB="0" anchor="ctr"/>
                </a:tc>
              </a:tr>
              <a:tr h="642680">
                <a:tc>
                  <a:txBody>
                    <a:bodyPr/>
                    <a:lstStyle/>
                    <a:p>
                      <a:pPr algn="ctr" fontAlgn="ctr"/>
                      <a:r>
                        <a:rPr lang="es-CO" sz="650" b="0" i="0" u="none" strike="noStrike">
                          <a:effectLst/>
                          <a:latin typeface="Arial"/>
                        </a:rPr>
                        <a:t>20186000895782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 CONVOCATORIA 436 SENA-NO SE PUDO REALIZAR P. TENOPEDAGOGICA SUCRE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20186000895832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SOLICITUD DE INFORMACION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20186000895842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20186000895852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360976973"/>
      </p:ext>
    </p:extLst>
  </p:cSld>
  <p:clrMapOvr>
    <a:masterClrMapping/>
  </p:clrMapOvr>
  <p:timing>
    <p:tnLst>
      <p:par>
        <p:cTn id="1" dur="indefinite" restart="never" nodeType="tmRoot"/>
      </p:par>
    </p:tnLst>
  </p:timing>
</p:sld>
</file>

<file path=ppt/slides/slide91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917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905497953"/>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650" b="0" i="0" u="none" strike="noStrike" dirty="0">
                          <a:effectLst/>
                          <a:latin typeface="Arial"/>
                        </a:rPr>
                        <a:t>20186000895882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1/11/2018</a:t>
                      </a:r>
                    </a:p>
                  </a:txBody>
                  <a:tcPr marL="7620" marR="7620" marT="7620" marB="0" anchor="ctr"/>
                </a:tc>
                <a:tc>
                  <a:txBody>
                    <a:bodyPr/>
                    <a:lstStyle/>
                    <a:p>
                      <a:pPr algn="ctr" fontAlgn="ctr"/>
                      <a:r>
                        <a:rPr lang="es-CO" sz="650" b="0" i="0" u="none" strike="noStrike">
                          <a:effectLst/>
                          <a:latin typeface="Arial"/>
                        </a:rPr>
                        <a:t>20182230615001</a:t>
                      </a:r>
                    </a:p>
                  </a:txBody>
                  <a:tcPr marL="7620" marR="7620" marT="7620" marB="0" anchor="ctr"/>
                </a:tc>
              </a:tr>
              <a:tr h="642680">
                <a:tc>
                  <a:txBody>
                    <a:bodyPr/>
                    <a:lstStyle/>
                    <a:p>
                      <a:pPr algn="ctr" fontAlgn="ctr"/>
                      <a:r>
                        <a:rPr lang="es-CO" sz="650" b="0" i="0" u="none" strike="noStrike">
                          <a:effectLst/>
                          <a:latin typeface="Arial"/>
                        </a:rPr>
                        <a:t>20186000895892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20186000895912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SOLICITUD DE INFORMACION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20186000895922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20186000895942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REPARACION DIRECTA </a:t>
                      </a:r>
                      <a:br>
                        <a:rPr lang="es-CO" sz="650" b="0" i="0" u="none" strike="noStrike">
                          <a:effectLst/>
                          <a:latin typeface="Arial"/>
                        </a:rPr>
                      </a:br>
                      <a:r>
                        <a:rPr lang="es-CO" sz="650" b="0" i="0" u="none" strike="noStrike">
                          <a:effectLst/>
                          <a:latin typeface="Arial"/>
                        </a:rPr>
                        <a:t>EXPEDIENTE N. 201700022</a:t>
                      </a:r>
                    </a:p>
                  </a:txBody>
                  <a:tcPr marL="7620" marR="7620" marT="7620" marB="0" anchor="ctr"/>
                </a:tc>
                <a:tc>
                  <a:txBody>
                    <a:bodyPr/>
                    <a:lstStyle/>
                    <a:p>
                      <a:pPr algn="ctr" fontAlgn="ctr"/>
                      <a:r>
                        <a:rPr lang="es-CO" sz="650" b="0" i="0" u="none" strike="noStrike">
                          <a:effectLst/>
                          <a:latin typeface="Arial"/>
                        </a:rPr>
                        <a:t>14/01/2019</a:t>
                      </a:r>
                    </a:p>
                  </a:txBody>
                  <a:tcPr marL="7620" marR="7620" marT="7620" marB="0" anchor="ctr"/>
                </a:tc>
                <a:tc>
                  <a:txBody>
                    <a:bodyPr/>
                    <a:lstStyle/>
                    <a:p>
                      <a:pPr algn="ctr" fontAlgn="ctr"/>
                      <a:r>
                        <a:rPr lang="es-CO" sz="650" b="0" i="0" u="none" strike="noStrike">
                          <a:effectLst/>
                          <a:latin typeface="Arial"/>
                        </a:rPr>
                        <a:t>20191400017131</a:t>
                      </a:r>
                    </a:p>
                  </a:txBody>
                  <a:tcPr marL="7620" marR="7620" marT="7620" marB="0" anchor="ctr"/>
                </a:tc>
              </a:tr>
              <a:tr h="642680">
                <a:tc>
                  <a:txBody>
                    <a:bodyPr/>
                    <a:lstStyle/>
                    <a:p>
                      <a:pPr algn="ctr" fontAlgn="ctr"/>
                      <a:r>
                        <a:rPr lang="es-CO" sz="650" b="0" i="0" u="none" strike="noStrike">
                          <a:effectLst/>
                          <a:latin typeface="Arial"/>
                        </a:rPr>
                        <a:t>20186000895952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20186000895972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785505311"/>
      </p:ext>
    </p:extLst>
  </p:cSld>
  <p:clrMapOvr>
    <a:masterClrMapping/>
  </p:clrMapOvr>
  <p:timing>
    <p:tnLst>
      <p:par>
        <p:cTn id="1" dur="indefinite" restart="never" nodeType="tmRoot"/>
      </p:par>
    </p:tnLst>
  </p:timing>
</p:sld>
</file>

<file path=ppt/slides/slide91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918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01788172"/>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650" b="0" i="0" u="none" strike="noStrike" dirty="0">
                          <a:effectLst/>
                          <a:latin typeface="Arial"/>
                        </a:rPr>
                        <a:t>20186000895982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3 - DR. FRIDOLE BALLEN</a:t>
                      </a:r>
                    </a:p>
                  </a:txBody>
                  <a:tcPr marL="7620" marR="7620" marT="7620" marB="0" anchor="ctr"/>
                </a:tc>
                <a:tc>
                  <a:txBody>
                    <a:bodyPr/>
                    <a:lstStyle/>
                    <a:p>
                      <a:pPr algn="ctr" fontAlgn="ctr"/>
                      <a:r>
                        <a:rPr lang="es-CO" sz="650" b="0" i="0" u="none" strike="noStrike">
                          <a:effectLst/>
                          <a:latin typeface="Arial"/>
                        </a:rPr>
                        <a:t>SOLICITUD DE INFORMACION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20186000895992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20186000896002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7/11/2018</a:t>
                      </a:r>
                    </a:p>
                  </a:txBody>
                  <a:tcPr marL="7620" marR="7620" marT="7620" marB="0" anchor="ctr"/>
                </a:tc>
                <a:tc>
                  <a:txBody>
                    <a:bodyPr/>
                    <a:lstStyle/>
                    <a:p>
                      <a:pPr algn="ctr" fontAlgn="ctr"/>
                      <a:r>
                        <a:rPr lang="es-CO" sz="650" b="0" i="0" u="none" strike="noStrike">
                          <a:effectLst/>
                          <a:latin typeface="Arial"/>
                        </a:rPr>
                        <a:t>20182230620841</a:t>
                      </a:r>
                    </a:p>
                  </a:txBody>
                  <a:tcPr marL="7620" marR="7620" marT="7620" marB="0" anchor="ctr"/>
                </a:tc>
              </a:tr>
              <a:tr h="642680">
                <a:tc>
                  <a:txBody>
                    <a:bodyPr/>
                    <a:lstStyle/>
                    <a:p>
                      <a:pPr algn="ctr" fontAlgn="ctr"/>
                      <a:r>
                        <a:rPr lang="es-CO" sz="650" b="0" i="0" u="none" strike="noStrike">
                          <a:effectLst/>
                          <a:latin typeface="Arial"/>
                        </a:rPr>
                        <a:t>20186000896012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20186000896032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CONSTANCIA DE COMUNICACION RECURSOS PARA CONCURSO DE MERITOS PERSONAL DE PLANTA DISTRISEGURIDAD REPORTADO EN OFERTA PUBLICA DE EMPLEOS DE CARRERA OPEC</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20186000896042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INFORMACION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20186000896052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 CONVOCATORIA 435-2016</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90051032"/>
      </p:ext>
    </p:extLst>
  </p:cSld>
  <p:clrMapOvr>
    <a:masterClrMapping/>
  </p:clrMapOvr>
  <p:timing>
    <p:tnLst>
      <p:par>
        <p:cTn id="1" dur="indefinite" restart="never" nodeType="tmRoot"/>
      </p:par>
    </p:tnLst>
  </p:timing>
</p:sld>
</file>

<file path=ppt/slides/slide91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919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20186000896082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OFICINA DE INFORMÁTICA</a:t>
                      </a:r>
                    </a:p>
                  </a:txBody>
                  <a:tcPr marL="7620" marR="7620" marT="7620" marB="0" anchor="ctr"/>
                </a:tc>
                <a:tc>
                  <a:txBody>
                    <a:bodyPr/>
                    <a:lstStyle/>
                    <a:p>
                      <a:pPr algn="ctr" fontAlgn="ctr"/>
                      <a:r>
                        <a:rPr lang="es-CO" sz="700" b="0" i="0" u="none" strike="noStrike">
                          <a:effectLst/>
                          <a:latin typeface="Arial"/>
                        </a:rPr>
                        <a:t>SOLICITUD RECUPERAR CONTRASEÑA</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20186000896092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CONVOCATORIA 5 - DR. ORTEGA</a:t>
                      </a:r>
                    </a:p>
                  </a:txBody>
                  <a:tcPr marL="7620" marR="7620" marT="7620" marB="0" anchor="ctr"/>
                </a:tc>
                <a:tc>
                  <a:txBody>
                    <a:bodyPr/>
                    <a:lstStyle/>
                    <a:p>
                      <a:pPr algn="ctr" fontAlgn="ctr"/>
                      <a:r>
                        <a:rPr lang="es-CO" sz="700" b="0" i="0" u="none" strike="noStrike">
                          <a:effectLst/>
                          <a:latin typeface="Arial"/>
                        </a:rPr>
                        <a:t>DERECHO DE PETICION - CONVOCATORIA 338 - MERY E. BOUDE POLO </a:t>
                      </a:r>
                    </a:p>
                  </a:txBody>
                  <a:tcPr marL="7620" marR="7620" marT="7620" marB="0" anchor="ctr"/>
                </a:tc>
                <a:tc>
                  <a:txBody>
                    <a:bodyPr/>
                    <a:lstStyle/>
                    <a:p>
                      <a:pPr algn="ctr" fontAlgn="ctr"/>
                      <a:r>
                        <a:rPr lang="es-CO" sz="700" b="0" i="0" u="none" strike="noStrike">
                          <a:effectLst/>
                          <a:latin typeface="Arial"/>
                        </a:rPr>
                        <a:t>8/11/2018</a:t>
                      </a:r>
                    </a:p>
                  </a:txBody>
                  <a:tcPr marL="7620" marR="7620" marT="7620" marB="0" anchor="ctr"/>
                </a:tc>
                <a:tc>
                  <a:txBody>
                    <a:bodyPr/>
                    <a:lstStyle/>
                    <a:p>
                      <a:pPr algn="ctr" fontAlgn="ctr"/>
                      <a:r>
                        <a:rPr lang="es-CO" sz="700" b="0" i="0" u="none" strike="noStrike">
                          <a:effectLst/>
                          <a:latin typeface="Arial"/>
                        </a:rPr>
                        <a:t>20182230626661</a:t>
                      </a:r>
                    </a:p>
                  </a:txBody>
                  <a:tcPr marL="7620" marR="7620" marT="7620" marB="0" anchor="ctr"/>
                </a:tc>
              </a:tr>
              <a:tr h="642680">
                <a:tc>
                  <a:txBody>
                    <a:bodyPr/>
                    <a:lstStyle/>
                    <a:p>
                      <a:pPr algn="ctr" fontAlgn="ctr"/>
                      <a:r>
                        <a:rPr lang="es-CO" sz="700" b="0" i="0" u="none" strike="noStrike">
                          <a:effectLst/>
                          <a:latin typeface="Arial"/>
                        </a:rPr>
                        <a:t>20186000896102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DIRECCION VIGILANCIA DE CARRERA</a:t>
                      </a:r>
                    </a:p>
                  </a:txBody>
                  <a:tcPr marL="7620" marR="7620" marT="7620" marB="0" anchor="ctr"/>
                </a:tc>
                <a:tc>
                  <a:txBody>
                    <a:bodyPr/>
                    <a:lstStyle/>
                    <a:p>
                      <a:pPr algn="ctr" fontAlgn="ctr"/>
                      <a:r>
                        <a:rPr lang="es-CO" sz="700" b="0" i="0" u="none" strike="noStrike">
                          <a:effectLst/>
                          <a:latin typeface="Arial"/>
                        </a:rPr>
                        <a:t>RELACION DE EMPLEOS VACANTES</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20186000896112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DIRECCION VIGILANCIA DE CARRERA</a:t>
                      </a:r>
                    </a:p>
                  </a:txBody>
                  <a:tcPr marL="7620" marR="7620" marT="7620" marB="0" anchor="ctr"/>
                </a:tc>
                <a:tc>
                  <a:txBody>
                    <a:bodyPr/>
                    <a:lstStyle/>
                    <a:p>
                      <a:pPr algn="ctr" fontAlgn="ctr"/>
                      <a:r>
                        <a:rPr lang="es-CO" sz="700" b="0" i="0" u="none" strike="noStrike">
                          <a:effectLst/>
                          <a:latin typeface="Arial"/>
                        </a:rPr>
                        <a:t>SOLICITUD DE INFORMACION CONVOCATORIA TERRITORIAL CENTRO ORIENTE</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30/10/2018</a:t>
                      </a:r>
                    </a:p>
                  </a:txBody>
                  <a:tcPr marL="7620" marR="7620" marT="7620" marB="0" anchor="ctr"/>
                </a:tc>
                <a:tc>
                  <a:txBody>
                    <a:bodyPr/>
                    <a:lstStyle/>
                    <a:p>
                      <a:pPr algn="ctr" fontAlgn="ctr"/>
                      <a:r>
                        <a:rPr lang="es-CO" sz="700" b="0" i="0" u="none" strike="noStrike">
                          <a:effectLst/>
                          <a:latin typeface="Arial"/>
                        </a:rPr>
                        <a:t>20182230610521</a:t>
                      </a:r>
                    </a:p>
                  </a:txBody>
                  <a:tcPr marL="7620" marR="7620" marT="7620" marB="0" anchor="ctr"/>
                </a:tc>
              </a:tr>
              <a:tr h="642680">
                <a:tc>
                  <a:txBody>
                    <a:bodyPr/>
                    <a:lstStyle/>
                    <a:p>
                      <a:pPr algn="ctr" fontAlgn="ctr"/>
                      <a:r>
                        <a:rPr lang="es-CO" sz="700" b="0" i="0" u="none" strike="noStrike">
                          <a:effectLst/>
                          <a:latin typeface="Arial"/>
                        </a:rPr>
                        <a:t>20186000896122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7 - DRA. CARDOSO</a:t>
                      </a:r>
                    </a:p>
                  </a:txBody>
                  <a:tcPr marL="7620" marR="7620" marT="7620" marB="0" anchor="ctr"/>
                </a:tc>
                <a:tc>
                  <a:txBody>
                    <a:bodyPr/>
                    <a:lstStyle/>
                    <a:p>
                      <a:pPr algn="ctr" fontAlgn="ctr"/>
                      <a:r>
                        <a:rPr lang="es-CO" sz="700" b="0" i="0" u="none" strike="noStrike">
                          <a:effectLst/>
                          <a:latin typeface="Arial"/>
                        </a:rPr>
                        <a:t>DERECHO DE PETICION - CONVOCATORIA SANTANDER - JAIRO ROBERTO VEGA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20186000896142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CONVOCATORIA 5 - DR. ORTEGA</a:t>
                      </a:r>
                    </a:p>
                  </a:txBody>
                  <a:tcPr marL="7620" marR="7620" marT="7620" marB="0" anchor="ctr"/>
                </a:tc>
                <a:tc>
                  <a:txBody>
                    <a:bodyPr/>
                    <a:lstStyle/>
                    <a:p>
                      <a:pPr algn="ctr" fontAlgn="ctr"/>
                      <a:r>
                        <a:rPr lang="es-CO" sz="700" b="0" i="0" u="none" strike="noStrike">
                          <a:effectLst/>
                          <a:latin typeface="Arial"/>
                        </a:rPr>
                        <a:t>DERECHO DE PETICION - CONVOCATORIA 431 DE 2016 - NATALY BARON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20186000896152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it-IT" sz="700" b="0" i="0" u="none" strike="noStrike">
                          <a:effectLst/>
                          <a:latin typeface="Arial"/>
                        </a:rPr>
                        <a:t>GRUPO CONVOCATORIA 2 - DR. FRIDOLE BALLEN</a:t>
                      </a:r>
                    </a:p>
                  </a:txBody>
                  <a:tcPr marL="7620" marR="7620" marT="7620" marB="0" anchor="ctr"/>
                </a:tc>
                <a:tc>
                  <a:txBody>
                    <a:bodyPr/>
                    <a:lstStyle/>
                    <a:p>
                      <a:pPr algn="ctr" fontAlgn="ctr"/>
                      <a:r>
                        <a:rPr lang="es-CO" sz="700" b="0" i="0" u="none" strike="noStrike">
                          <a:effectLst/>
                          <a:latin typeface="Arial"/>
                        </a:rPr>
                        <a:t>SOLICITUD DE INFORMACION CONVOCATORIA 438 a 506 SANTANDER</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76190830"/>
      </p:ext>
    </p:extLst>
  </p:cSld>
  <p:clrMapOvr>
    <a:masterClrMapping/>
  </p:clrMapOvr>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53175972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201810180102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201810180102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201810180103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201810180103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201810180104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201810180104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201810180105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201810180105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201810180106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18/10/2018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201810180106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201810190002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201810190003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201810190004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201810190005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201810190005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31/10/2018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201810190007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201810190011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92</a:t>
            </a:fld>
            <a:endParaRPr lang="es-CO"/>
          </a:p>
        </p:txBody>
      </p:sp>
    </p:spTree>
    <p:extLst>
      <p:ext uri="{BB962C8B-B14F-4D97-AF65-F5344CB8AC3E}">
        <p14:creationId xmlns:p14="http://schemas.microsoft.com/office/powerpoint/2010/main" val="3709364518"/>
      </p:ext>
    </p:extLst>
  </p:cSld>
  <p:clrMapOvr>
    <a:masterClrMapping/>
  </p:clrMapOvr>
  <p:timing>
    <p:tnLst>
      <p:par>
        <p:cTn id="1" dur="indefinite" restart="never" nodeType="tmRoot"/>
      </p:par>
    </p:tnLst>
  </p:timing>
</p:sld>
</file>

<file path=ppt/slides/slide92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920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826958787"/>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650" b="0" i="0" u="none" strike="noStrike" dirty="0">
                          <a:effectLst/>
                          <a:latin typeface="Arial"/>
                        </a:rPr>
                        <a:t>20186000896162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RESPUESTA A COMUNICACION DEL 4 DE OCTUBRE DE 2018 - N. 20182210567301</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20186000896172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20186000896202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DERECHO DE PETICION CONVOCATORIA 433 DE 2016 ICBF USO LISTAS DE ELEGIBLES ICBF EN VACANCIA DEFINTIVA OPEC N. 28930</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20186000896212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9 - DRA. CARDOSO</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20186000896232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20186000896252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20186000896272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SOLICITUD DE INFORMACION CONVOCATORIA  507 a 591 de 2017  CUNDINAMARCA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30/10/2018</a:t>
                      </a:r>
                    </a:p>
                  </a:txBody>
                  <a:tcPr marL="7620" marR="7620" marT="7620" marB="0" anchor="ctr"/>
                </a:tc>
                <a:tc>
                  <a:txBody>
                    <a:bodyPr/>
                    <a:lstStyle/>
                    <a:p>
                      <a:pPr algn="ctr" fontAlgn="ctr"/>
                      <a:r>
                        <a:rPr lang="es-CO" sz="650" b="0" i="0" u="none" strike="noStrike" dirty="0">
                          <a:effectLst/>
                          <a:latin typeface="Arial"/>
                        </a:rPr>
                        <a:t>20182210611791</a:t>
                      </a:r>
                    </a:p>
                  </a:txBody>
                  <a:tcPr marL="7620" marR="7620" marT="7620" marB="0" anchor="ctr"/>
                </a:tc>
              </a:tr>
            </a:tbl>
          </a:graphicData>
        </a:graphic>
      </p:graphicFrame>
    </p:spTree>
    <p:extLst>
      <p:ext uri="{BB962C8B-B14F-4D97-AF65-F5344CB8AC3E}">
        <p14:creationId xmlns:p14="http://schemas.microsoft.com/office/powerpoint/2010/main" val="51986168"/>
      </p:ext>
    </p:extLst>
  </p:cSld>
  <p:clrMapOvr>
    <a:masterClrMapping/>
  </p:clrMapOvr>
  <p:timing>
    <p:tnLst>
      <p:par>
        <p:cTn id="1" dur="indefinite" restart="never" nodeType="tmRoot"/>
      </p:par>
    </p:tnLst>
  </p:timing>
</p:sld>
</file>

<file path=ppt/slides/slide92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921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305743957"/>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650" b="0" i="0" u="none" strike="noStrike" dirty="0">
                          <a:effectLst/>
                          <a:latin typeface="Arial"/>
                        </a:rPr>
                        <a:t>20186000896312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3 - DR. FRIDOLE BALLEN</a:t>
                      </a:r>
                    </a:p>
                  </a:txBody>
                  <a:tcPr marL="7620" marR="7620" marT="7620" marB="0" anchor="ctr"/>
                </a:tc>
                <a:tc>
                  <a:txBody>
                    <a:bodyPr/>
                    <a:lstStyle/>
                    <a:p>
                      <a:pPr algn="ctr" fontAlgn="ctr"/>
                      <a:r>
                        <a:rPr lang="es-CO" sz="650" b="0" i="0" u="none" strike="noStrike">
                          <a:effectLst/>
                          <a:latin typeface="Arial"/>
                        </a:rPr>
                        <a:t>SOLICITUD DE INFORMACION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20185000609261</a:t>
                      </a:r>
                    </a:p>
                  </a:txBody>
                  <a:tcPr marL="7620" marR="7620" marT="7620" marB="0" anchor="ctr"/>
                </a:tc>
              </a:tr>
              <a:tr h="642680">
                <a:tc>
                  <a:txBody>
                    <a:bodyPr/>
                    <a:lstStyle/>
                    <a:p>
                      <a:pPr algn="ctr" fontAlgn="ctr"/>
                      <a:r>
                        <a:rPr lang="es-CO" sz="650" b="0" i="0" u="none" strike="noStrike">
                          <a:effectLst/>
                          <a:latin typeface="Arial"/>
                        </a:rPr>
                        <a:t>20186000896322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 SOLICITUD CLAVE Y USUARIO</a:t>
                      </a:r>
                    </a:p>
                  </a:txBody>
                  <a:tcPr marL="7620" marR="7620" marT="7620" marB="0" anchor="ctr"/>
                </a:tc>
                <a:tc>
                  <a:txBody>
                    <a:bodyPr/>
                    <a:lstStyle/>
                    <a:p>
                      <a:pPr algn="ctr" fontAlgn="ctr"/>
                      <a:r>
                        <a:rPr lang="es-CO" sz="650" b="0" i="0" u="none" strike="noStrike">
                          <a:effectLst/>
                          <a:latin typeface="Arial"/>
                        </a:rPr>
                        <a:t>6/11/2018</a:t>
                      </a:r>
                    </a:p>
                  </a:txBody>
                  <a:tcPr marL="7620" marR="7620" marT="7620" marB="0" anchor="ctr"/>
                </a:tc>
                <a:tc>
                  <a:txBody>
                    <a:bodyPr/>
                    <a:lstStyle/>
                    <a:p>
                      <a:pPr algn="ctr" fontAlgn="ctr"/>
                      <a:r>
                        <a:rPr lang="es-CO" sz="650" b="0" i="0" u="none" strike="noStrike">
                          <a:effectLst/>
                          <a:latin typeface="Arial"/>
                        </a:rPr>
                        <a:t>20185000620541</a:t>
                      </a:r>
                    </a:p>
                  </a:txBody>
                  <a:tcPr marL="7620" marR="7620" marT="7620" marB="0" anchor="ctr"/>
                </a:tc>
              </a:tr>
              <a:tr h="642680">
                <a:tc>
                  <a:txBody>
                    <a:bodyPr/>
                    <a:lstStyle/>
                    <a:p>
                      <a:pPr algn="ctr" fontAlgn="ctr"/>
                      <a:r>
                        <a:rPr lang="es-CO" sz="650" b="0" i="0" u="none" strike="noStrike">
                          <a:effectLst/>
                          <a:latin typeface="Arial"/>
                        </a:rPr>
                        <a:t>20186000896332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3 - DR. FRIDOLE BALLEN</a:t>
                      </a:r>
                    </a:p>
                  </a:txBody>
                  <a:tcPr marL="7620" marR="7620" marT="7620" marB="0" anchor="ctr"/>
                </a:tc>
                <a:tc>
                  <a:txBody>
                    <a:bodyPr/>
                    <a:lstStyle/>
                    <a:p>
                      <a:pPr algn="ctr" fontAlgn="ctr"/>
                      <a:r>
                        <a:rPr lang="es-CO" sz="650" b="0" i="0" u="none" strike="noStrike">
                          <a:effectLst/>
                          <a:latin typeface="Arial"/>
                        </a:rPr>
                        <a:t>USO LISTAS DE ELEGIBLES HUILA.</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20186000896362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 CONVOCATORIA  507 a 591 de 2017  CUNDINAMARCA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13/11/2018</a:t>
                      </a:r>
                    </a:p>
                  </a:txBody>
                  <a:tcPr marL="7620" marR="7620" marT="7620" marB="0" anchor="ctr"/>
                </a:tc>
                <a:tc>
                  <a:txBody>
                    <a:bodyPr/>
                    <a:lstStyle/>
                    <a:p>
                      <a:pPr algn="ctr" fontAlgn="ctr"/>
                      <a:r>
                        <a:rPr lang="es-CO" sz="650" b="0" i="0" u="none" strike="noStrike">
                          <a:effectLst/>
                          <a:latin typeface="Arial"/>
                        </a:rPr>
                        <a:t>20182210633831</a:t>
                      </a:r>
                    </a:p>
                  </a:txBody>
                  <a:tcPr marL="7620" marR="7620" marT="7620" marB="0" anchor="ctr"/>
                </a:tc>
              </a:tr>
              <a:tr h="642680">
                <a:tc>
                  <a:txBody>
                    <a:bodyPr/>
                    <a:lstStyle/>
                    <a:p>
                      <a:pPr algn="ctr" fontAlgn="ctr"/>
                      <a:r>
                        <a:rPr lang="es-CO" sz="650" b="0" i="0" u="none" strike="noStrike">
                          <a:effectLst/>
                          <a:latin typeface="Arial"/>
                        </a:rPr>
                        <a:t>20186000896372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SOLICITUD DE INFORMACION CONVOCATORIA 436 SENA-PRUEBA TECNOPEDAGOGICA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20186000896382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20186000896392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DERECHO DE PETICION - CONVOCATORIA 427 DE 2016 - MARIO FERNANDO LONDOÑO </a:t>
                      </a:r>
                    </a:p>
                  </a:txBody>
                  <a:tcPr marL="7620" marR="7620" marT="7620" marB="0" anchor="ctr"/>
                </a:tc>
                <a:tc>
                  <a:txBody>
                    <a:bodyPr/>
                    <a:lstStyle/>
                    <a:p>
                      <a:pPr algn="ctr" fontAlgn="ctr"/>
                      <a:r>
                        <a:rPr lang="es-CO" sz="650" b="0" i="0" u="none" strike="noStrike">
                          <a:effectLst/>
                          <a:latin typeface="Arial"/>
                        </a:rPr>
                        <a:t>13/11/2018</a:t>
                      </a:r>
                    </a:p>
                  </a:txBody>
                  <a:tcPr marL="7620" marR="7620" marT="7620" marB="0" anchor="ctr"/>
                </a:tc>
                <a:tc>
                  <a:txBody>
                    <a:bodyPr/>
                    <a:lstStyle/>
                    <a:p>
                      <a:pPr algn="ctr" fontAlgn="ctr"/>
                      <a:r>
                        <a:rPr lang="es-CO" sz="650" b="0" i="0" u="none" strike="noStrike" dirty="0">
                          <a:effectLst/>
                          <a:latin typeface="Arial"/>
                        </a:rPr>
                        <a:t>20182210633971</a:t>
                      </a:r>
                    </a:p>
                  </a:txBody>
                  <a:tcPr marL="7620" marR="7620" marT="7620" marB="0" anchor="ctr"/>
                </a:tc>
              </a:tr>
            </a:tbl>
          </a:graphicData>
        </a:graphic>
      </p:graphicFrame>
    </p:spTree>
    <p:extLst>
      <p:ext uri="{BB962C8B-B14F-4D97-AF65-F5344CB8AC3E}">
        <p14:creationId xmlns:p14="http://schemas.microsoft.com/office/powerpoint/2010/main" val="1937806853"/>
      </p:ext>
    </p:extLst>
  </p:cSld>
  <p:clrMapOvr>
    <a:masterClrMapping/>
  </p:clrMapOvr>
  <p:timing>
    <p:tnLst>
      <p:par>
        <p:cTn id="1" dur="indefinite" restart="never" nodeType="tmRoot"/>
      </p:par>
    </p:tnLst>
  </p:timing>
</p:sld>
</file>

<file path=ppt/slides/slide92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922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20186000896412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SOLICITUD DE INFORMACION CONVOCATORIA TERRITORIAL CENTRO ORIENTE</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8/11/2018</a:t>
                      </a:r>
                    </a:p>
                  </a:txBody>
                  <a:tcPr marL="7620" marR="7620" marT="7620" marB="0" anchor="ctr"/>
                </a:tc>
                <a:tc>
                  <a:txBody>
                    <a:bodyPr/>
                    <a:lstStyle/>
                    <a:p>
                      <a:pPr algn="ctr" fontAlgn="ctr"/>
                      <a:r>
                        <a:rPr lang="es-CO" sz="700" b="0" i="0" u="none" strike="noStrike">
                          <a:effectLst/>
                          <a:latin typeface="Arial"/>
                        </a:rPr>
                        <a:t>20182230626281</a:t>
                      </a:r>
                    </a:p>
                  </a:txBody>
                  <a:tcPr marL="7620" marR="7620" marT="7620" marB="0" anchor="ctr"/>
                </a:tc>
              </a:tr>
              <a:tr h="642680">
                <a:tc>
                  <a:txBody>
                    <a:bodyPr/>
                    <a:lstStyle/>
                    <a:p>
                      <a:pPr algn="ctr" fontAlgn="ctr"/>
                      <a:r>
                        <a:rPr lang="es-CO" sz="700" b="0" i="0" u="none" strike="noStrike">
                          <a:effectLst/>
                          <a:latin typeface="Arial"/>
                        </a:rPr>
                        <a:t>20186000896422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DIRECCION VIGILANCIA DE CARRERA</a:t>
                      </a:r>
                    </a:p>
                  </a:txBody>
                  <a:tcPr marL="7620" marR="7620" marT="7620" marB="0" anchor="ctr"/>
                </a:tc>
                <a:tc>
                  <a:txBody>
                    <a:bodyPr/>
                    <a:lstStyle/>
                    <a:p>
                      <a:pPr algn="ctr" fontAlgn="ctr"/>
                      <a:r>
                        <a:rPr lang="it-IT" sz="700" b="0" i="0" u="none" strike="noStrike">
                          <a:effectLst/>
                          <a:latin typeface="Arial"/>
                        </a:rPr>
                        <a:t>SOLICITUD CONVOCATORIA 740 A 741 DISTRITO</a:t>
                      </a:r>
                      <a:br>
                        <a:rPr lang="it-IT" sz="700" b="0" i="0" u="none" strike="noStrike">
                          <a:effectLst/>
                          <a:latin typeface="Arial"/>
                        </a:rPr>
                      </a:br>
                      <a:endParaRPr lang="it-IT"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20186000896442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OFICINA DE INFORMÁTICA</a:t>
                      </a:r>
                    </a:p>
                  </a:txBody>
                  <a:tcPr marL="7620" marR="7620" marT="7620" marB="0" anchor="ctr"/>
                </a:tc>
                <a:tc>
                  <a:txBody>
                    <a:bodyPr/>
                    <a:lstStyle/>
                    <a:p>
                      <a:pPr algn="ctr" fontAlgn="ctr"/>
                      <a:r>
                        <a:rPr lang="es-CO" sz="700" b="0" i="0" u="none" strike="noStrike">
                          <a:effectLst/>
                          <a:latin typeface="Arial"/>
                        </a:rPr>
                        <a:t>SOLICITUD DE INFORMACION CONVOCATORIA  507 a 591 de 2017  CUNDINAMARCA</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14/11/2018</a:t>
                      </a:r>
                    </a:p>
                  </a:txBody>
                  <a:tcPr marL="7620" marR="7620" marT="7620" marB="0" anchor="ctr"/>
                </a:tc>
                <a:tc>
                  <a:txBody>
                    <a:bodyPr/>
                    <a:lstStyle/>
                    <a:p>
                      <a:pPr algn="ctr" fontAlgn="ctr"/>
                      <a:r>
                        <a:rPr lang="es-CO" sz="700" b="0" i="0" u="none" strike="noStrike">
                          <a:effectLst/>
                          <a:latin typeface="Arial"/>
                        </a:rPr>
                        <a:t>20182210634311</a:t>
                      </a:r>
                    </a:p>
                  </a:txBody>
                  <a:tcPr marL="7620" marR="7620" marT="7620" marB="0" anchor="ctr"/>
                </a:tc>
              </a:tr>
              <a:tr h="642680">
                <a:tc>
                  <a:txBody>
                    <a:bodyPr/>
                    <a:lstStyle/>
                    <a:p>
                      <a:pPr algn="ctr" fontAlgn="ctr"/>
                      <a:r>
                        <a:rPr lang="es-CO" sz="700" b="0" i="0" u="none" strike="noStrike">
                          <a:effectLst/>
                          <a:latin typeface="Arial"/>
                        </a:rPr>
                        <a:t>20186000896452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DESPACHO DR.FRIDOLE BALLEN</a:t>
                      </a:r>
                    </a:p>
                  </a:txBody>
                  <a:tcPr marL="7620" marR="7620" marT="7620" marB="0" anchor="ctr"/>
                </a:tc>
                <a:tc>
                  <a:txBody>
                    <a:bodyPr/>
                    <a:lstStyle/>
                    <a:p>
                      <a:pPr algn="ctr" fontAlgn="ctr"/>
                      <a:r>
                        <a:rPr lang="es-CO" sz="700" b="0" i="0" u="none" strike="noStrike">
                          <a:effectLst/>
                          <a:latin typeface="Arial"/>
                        </a:rPr>
                        <a:t>SOLICITUD DE INFORMACION CONVOCATORIA  507 a 591 de 2017  CUNDINAMARCA</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29/10/2018</a:t>
                      </a:r>
                    </a:p>
                  </a:txBody>
                  <a:tcPr marL="7620" marR="7620" marT="7620" marB="0" anchor="ctr"/>
                </a:tc>
                <a:tc>
                  <a:txBody>
                    <a:bodyPr/>
                    <a:lstStyle/>
                    <a:p>
                      <a:pPr algn="ctr" fontAlgn="ctr"/>
                      <a:r>
                        <a:rPr lang="es-CO" sz="700" b="0" i="0" u="none" strike="noStrike">
                          <a:effectLst/>
                          <a:latin typeface="Arial"/>
                        </a:rPr>
                        <a:t>20182210608971</a:t>
                      </a:r>
                    </a:p>
                  </a:txBody>
                  <a:tcPr marL="7620" marR="7620" marT="7620" marB="0" anchor="ctr"/>
                </a:tc>
              </a:tr>
              <a:tr h="642680">
                <a:tc>
                  <a:txBody>
                    <a:bodyPr/>
                    <a:lstStyle/>
                    <a:p>
                      <a:pPr algn="ctr" fontAlgn="ctr"/>
                      <a:r>
                        <a:rPr lang="es-CO" sz="700" b="0" i="0" u="none" strike="noStrike">
                          <a:effectLst/>
                          <a:latin typeface="Arial"/>
                        </a:rPr>
                        <a:t>20186000896472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Z Usuarios Inactivos</a:t>
                      </a:r>
                    </a:p>
                  </a:txBody>
                  <a:tcPr marL="7620" marR="7620" marT="7620" marB="0" anchor="ctr"/>
                </a:tc>
                <a:tc>
                  <a:txBody>
                    <a:bodyPr/>
                    <a:lstStyle/>
                    <a:p>
                      <a:pPr algn="ctr" fontAlgn="ctr"/>
                      <a:r>
                        <a:rPr lang="es-CO" sz="700" b="0" i="0" u="none" strike="noStrike">
                          <a:effectLst/>
                          <a:latin typeface="Arial"/>
                        </a:rPr>
                        <a:t>SOLICITUD DE INFORMACION CONVOCATORIA TERRITORIAL CENTRO ORIENTE</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8/11/2018</a:t>
                      </a:r>
                    </a:p>
                  </a:txBody>
                  <a:tcPr marL="7620" marR="7620" marT="7620" marB="0" anchor="ctr"/>
                </a:tc>
                <a:tc>
                  <a:txBody>
                    <a:bodyPr/>
                    <a:lstStyle/>
                    <a:p>
                      <a:pPr algn="ctr" fontAlgn="ctr"/>
                      <a:r>
                        <a:rPr lang="es-CO" sz="700" b="0" i="0" u="none" strike="noStrike">
                          <a:effectLst/>
                          <a:latin typeface="Arial"/>
                        </a:rPr>
                        <a:t>20182230620861</a:t>
                      </a:r>
                    </a:p>
                  </a:txBody>
                  <a:tcPr marL="7620" marR="7620" marT="7620" marB="0" anchor="ctr"/>
                </a:tc>
              </a:tr>
              <a:tr h="642680">
                <a:tc>
                  <a:txBody>
                    <a:bodyPr/>
                    <a:lstStyle/>
                    <a:p>
                      <a:pPr algn="ctr" fontAlgn="ctr"/>
                      <a:r>
                        <a:rPr lang="es-CO" sz="700" b="0" i="0" u="none" strike="noStrike">
                          <a:effectLst/>
                          <a:latin typeface="Arial"/>
                        </a:rPr>
                        <a:t>20186000896482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PROVISION DE EMPLEO</a:t>
                      </a:r>
                    </a:p>
                  </a:txBody>
                  <a:tcPr marL="7620" marR="7620" marT="7620" marB="0" anchor="ctr"/>
                </a:tc>
                <a:tc>
                  <a:txBody>
                    <a:bodyPr/>
                    <a:lstStyle/>
                    <a:p>
                      <a:pPr algn="ctr" fontAlgn="ctr"/>
                      <a:r>
                        <a:rPr lang="es-CO" sz="700" b="0" i="0" u="none" strike="noStrike">
                          <a:effectLst/>
                          <a:latin typeface="Arial"/>
                        </a:rPr>
                        <a:t>CERTIFICACION OFERTA PUBLICA DE EMPLEOS DE CARRERA - NIVEL PROFESIONAL - NIVEL TECNICO - SECRETARIA DISTRITAL DE INTEGRACION SOCIAL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20186000896492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vi-VN" sz="700" b="0" i="0" u="none" strike="noStrike">
                          <a:effectLst/>
                          <a:latin typeface="Arial"/>
                        </a:rPr>
                        <a:t>ACTUALIZACIÓN DE REGISTRO PÚBLICO DE CARRERA ADMINISTRATIVA</a:t>
                      </a:r>
                    </a:p>
                  </a:txBody>
                  <a:tcPr marL="7620" marR="7620" marT="7620" marB="0" anchor="ctr"/>
                </a:tc>
                <a:tc>
                  <a:txBody>
                    <a:bodyPr/>
                    <a:lstStyle/>
                    <a:p>
                      <a:pPr algn="ctr" fontAlgn="ctr"/>
                      <a:r>
                        <a:rPr lang="es-CO" sz="700" b="0" i="0" u="none" strike="noStrike">
                          <a:effectLst/>
                          <a:latin typeface="Arial"/>
                        </a:rPr>
                        <a:t>26/10/2018</a:t>
                      </a:r>
                    </a:p>
                  </a:txBody>
                  <a:tcPr marL="7620" marR="7620" marT="7620" marB="0" anchor="ctr"/>
                </a:tc>
                <a:tc>
                  <a:txBody>
                    <a:bodyPr/>
                    <a:lstStyle/>
                    <a:p>
                      <a:pPr algn="ctr" fontAlgn="ctr"/>
                      <a:r>
                        <a:rPr lang="es-CO" sz="700" b="0" i="0" u="none" strike="noStrike" dirty="0">
                          <a:effectLst/>
                          <a:latin typeface="Arial"/>
                        </a:rPr>
                        <a:t>20181700604871</a:t>
                      </a:r>
                    </a:p>
                  </a:txBody>
                  <a:tcPr marL="7620" marR="7620" marT="7620" marB="0" anchor="ctr"/>
                </a:tc>
              </a:tr>
            </a:tbl>
          </a:graphicData>
        </a:graphic>
      </p:graphicFrame>
    </p:spTree>
    <p:extLst>
      <p:ext uri="{BB962C8B-B14F-4D97-AF65-F5344CB8AC3E}">
        <p14:creationId xmlns:p14="http://schemas.microsoft.com/office/powerpoint/2010/main" val="2436774670"/>
      </p:ext>
    </p:extLst>
  </p:cSld>
  <p:clrMapOvr>
    <a:masterClrMapping/>
  </p:clrMapOvr>
  <p:timing>
    <p:tnLst>
      <p:par>
        <p:cTn id="1" dur="indefinite" restart="never" nodeType="tmRoot"/>
      </p:par>
    </p:tnLst>
  </p:timing>
</p:sld>
</file>

<file path=ppt/slides/slide92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923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266559314"/>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650" b="0" i="0" u="none" strike="noStrike" dirty="0">
                          <a:effectLst/>
                          <a:latin typeface="Arial"/>
                        </a:rPr>
                        <a:t>20186000896502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DRA. CARDOSO</a:t>
                      </a:r>
                    </a:p>
                  </a:txBody>
                  <a:tcPr marL="7620" marR="7620" marT="7620" marB="0" anchor="ctr"/>
                </a:tc>
                <a:tc>
                  <a:txBody>
                    <a:bodyPr/>
                    <a:lstStyle/>
                    <a:p>
                      <a:pPr algn="ctr" fontAlgn="ctr"/>
                      <a:r>
                        <a:rPr lang="es-CO" sz="650" b="0" i="0" u="none" strike="noStrike">
                          <a:effectLst/>
                          <a:latin typeface="Arial"/>
                        </a:rPr>
                        <a:t>DERECHO DE PETICION - CONVOCATORIA 431 DE 2016 - EDWIN REINEL CASTILLO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20186000896522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20186000896552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DERECHO DE PETICION - CONVOCATORIA 436 - MANUEL BUSTOS HERNANDEZ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20186000896582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30/10/2018</a:t>
                      </a:r>
                    </a:p>
                  </a:txBody>
                  <a:tcPr marL="7620" marR="7620" marT="7620" marB="0" anchor="ctr"/>
                </a:tc>
                <a:tc>
                  <a:txBody>
                    <a:bodyPr/>
                    <a:lstStyle/>
                    <a:p>
                      <a:pPr algn="ctr" fontAlgn="ctr"/>
                      <a:r>
                        <a:rPr lang="es-CO" sz="650" b="0" i="0" u="none" strike="noStrike">
                          <a:effectLst/>
                          <a:latin typeface="Arial"/>
                        </a:rPr>
                        <a:t>20182230610691</a:t>
                      </a:r>
                    </a:p>
                  </a:txBody>
                  <a:tcPr marL="7620" marR="7620" marT="7620" marB="0" anchor="ctr"/>
                </a:tc>
              </a:tr>
              <a:tr h="642680">
                <a:tc>
                  <a:txBody>
                    <a:bodyPr/>
                    <a:lstStyle/>
                    <a:p>
                      <a:pPr algn="ctr" fontAlgn="ctr"/>
                      <a:r>
                        <a:rPr lang="es-CO" sz="650" b="0" i="0" u="none" strike="noStrike">
                          <a:effectLst/>
                          <a:latin typeface="Arial"/>
                        </a:rPr>
                        <a:t>20186000896592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20186000896602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3 - DR. FRIDOLE BALLEN</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20186000896612</a:t>
                      </a:r>
                    </a:p>
                  </a:txBody>
                  <a:tcPr marL="7620" marR="7620" marT="7620" marB="0" anchor="ctr"/>
                </a:tc>
                <a:tc>
                  <a:txBody>
                    <a:bodyPr/>
                    <a:lstStyle/>
                    <a:p>
                      <a:pPr algn="ctr" fontAlgn="ctr"/>
                      <a:r>
                        <a:rPr lang="es-CO" sz="650" b="0" i="0" u="none" strike="noStrike">
                          <a:effectLst/>
                          <a:latin typeface="Arial"/>
                        </a:rPr>
                        <a:t>24/10/2018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RADICADO 20185000580491</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737533001"/>
      </p:ext>
    </p:extLst>
  </p:cSld>
  <p:clrMapOvr>
    <a:masterClrMapping/>
  </p:clrMapOvr>
  <p:timing>
    <p:tnLst>
      <p:par>
        <p:cTn id="1" dur="indefinite" restart="never" nodeType="tmRoot"/>
      </p:par>
    </p:tnLst>
  </p:timing>
</p:sld>
</file>

<file path=ppt/slides/slide92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924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20186000896622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SECRETARIA GENERAL</a:t>
                      </a:r>
                    </a:p>
                  </a:txBody>
                  <a:tcPr marL="7620" marR="7620" marT="7620" marB="0" anchor="ctr"/>
                </a:tc>
                <a:tc>
                  <a:txBody>
                    <a:bodyPr/>
                    <a:lstStyle/>
                    <a:p>
                      <a:pPr algn="ctr" fontAlgn="ctr"/>
                      <a:r>
                        <a:rPr lang="es-CO" sz="700" b="0" i="0" u="none" strike="noStrike">
                          <a:effectLst/>
                          <a:latin typeface="Arial"/>
                        </a:rPr>
                        <a:t>SOLICITUD CAMBIO CORREO ELECTRONICO</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20186000896632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it-IT" sz="700" b="0" i="0" u="none" strike="noStrike">
                          <a:effectLst/>
                          <a:latin typeface="Arial"/>
                        </a:rPr>
                        <a:t>GRUPO CONVOCATORIA 2 - DR. FRIDOLE BALLEN</a:t>
                      </a:r>
                    </a:p>
                  </a:txBody>
                  <a:tcPr marL="7620" marR="7620" marT="7620" marB="0" anchor="ctr"/>
                </a:tc>
                <a:tc>
                  <a:txBody>
                    <a:bodyPr/>
                    <a:lstStyle/>
                    <a:p>
                      <a:pPr algn="ctr" fontAlgn="ctr"/>
                      <a:r>
                        <a:rPr lang="es-CO" sz="700" b="0" i="0" u="none" strike="noStrike">
                          <a:effectLst/>
                          <a:latin typeface="Arial"/>
                        </a:rPr>
                        <a:t>RESPUESTA AL OFICIO RADICADO N. 20182010537321</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20186000896642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PROVISION DE EMPLEO</a:t>
                      </a:r>
                    </a:p>
                  </a:txBody>
                  <a:tcPr marL="7620" marR="7620" marT="7620" marB="0" anchor="ctr"/>
                </a:tc>
                <a:tc>
                  <a:txBody>
                    <a:bodyPr/>
                    <a:lstStyle/>
                    <a:p>
                      <a:pPr algn="ctr" fontAlgn="ctr"/>
                      <a:r>
                        <a:rPr lang="es-CO" sz="700" b="0" i="0" u="none" strike="noStrike">
                          <a:effectLst/>
                          <a:latin typeface="Arial"/>
                        </a:rPr>
                        <a:t>SOLICITUD DE INFORMACION - PROCESO DISCIPLINARIO N° 053-41 DE 2014</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20186000896652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NOTIFICACIONES</a:t>
                      </a:r>
                    </a:p>
                  </a:txBody>
                  <a:tcPr marL="7620" marR="7620" marT="7620" marB="0" anchor="ctr"/>
                </a:tc>
                <a:tc>
                  <a:txBody>
                    <a:bodyPr/>
                    <a:lstStyle/>
                    <a:p>
                      <a:pPr algn="ctr" fontAlgn="ctr"/>
                      <a:r>
                        <a:rPr lang="pt-BR" sz="700" b="0" i="0" u="none" strike="noStrike">
                          <a:effectLst/>
                          <a:latin typeface="Arial"/>
                        </a:rPr>
                        <a:t>OFICIO RADICADO N. 20181020481791 DE 30 DE AGOSTO DE 2018</a:t>
                      </a:r>
                    </a:p>
                  </a:txBody>
                  <a:tcPr marL="7620" marR="7620" marT="7620" marB="0" anchor="ctr"/>
                </a:tc>
                <a:tc>
                  <a:txBody>
                    <a:bodyPr/>
                    <a:lstStyle/>
                    <a:p>
                      <a:pPr algn="ctr" fontAlgn="ctr"/>
                      <a:r>
                        <a:rPr lang="es-CO" sz="700" b="0" i="0" u="none" strike="noStrike">
                          <a:effectLst/>
                          <a:latin typeface="Arial"/>
                        </a:rPr>
                        <a:t>11/01/2019</a:t>
                      </a:r>
                    </a:p>
                  </a:txBody>
                  <a:tcPr marL="7620" marR="7620" marT="7620" marB="0" anchor="ctr"/>
                </a:tc>
                <a:tc>
                  <a:txBody>
                    <a:bodyPr/>
                    <a:lstStyle/>
                    <a:p>
                      <a:pPr algn="ctr" fontAlgn="ctr"/>
                      <a:r>
                        <a:rPr lang="es-CO" sz="700" b="0" i="0" u="none" strike="noStrike">
                          <a:effectLst/>
                          <a:latin typeface="Arial"/>
                        </a:rPr>
                        <a:t>20191020006701</a:t>
                      </a:r>
                    </a:p>
                  </a:txBody>
                  <a:tcPr marL="7620" marR="7620" marT="7620" marB="0" anchor="ctr"/>
                </a:tc>
              </a:tr>
              <a:tr h="642680">
                <a:tc>
                  <a:txBody>
                    <a:bodyPr/>
                    <a:lstStyle/>
                    <a:p>
                      <a:pPr algn="ctr" fontAlgn="ctr"/>
                      <a:r>
                        <a:rPr lang="es-CO" sz="700" b="0" i="0" u="none" strike="noStrike">
                          <a:effectLst/>
                          <a:latin typeface="Arial"/>
                        </a:rPr>
                        <a:t>20186000896722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DERECHO DE PETICION - SOLICITUD DE INFORMACION INSCRIPCION EN REGISTRO PUBLICO DE CARRERA ADMINISTRATIVA DE LEONARDO PIÑEROS AYALA </a:t>
                      </a:r>
                    </a:p>
                  </a:txBody>
                  <a:tcPr marL="7620" marR="7620" marT="7620" marB="0" anchor="ctr"/>
                </a:tc>
                <a:tc>
                  <a:txBody>
                    <a:bodyPr/>
                    <a:lstStyle/>
                    <a:p>
                      <a:pPr algn="ctr" fontAlgn="ctr"/>
                      <a:r>
                        <a:rPr lang="es-CO" sz="700" b="0" i="0" u="none" strike="noStrike">
                          <a:effectLst/>
                          <a:latin typeface="Arial"/>
                        </a:rPr>
                        <a:t>7/11/2018</a:t>
                      </a:r>
                    </a:p>
                  </a:txBody>
                  <a:tcPr marL="7620" marR="7620" marT="7620" marB="0" anchor="ctr"/>
                </a:tc>
                <a:tc>
                  <a:txBody>
                    <a:bodyPr/>
                    <a:lstStyle/>
                    <a:p>
                      <a:pPr algn="ctr" fontAlgn="ctr"/>
                      <a:r>
                        <a:rPr lang="es-CO" sz="700" b="0" i="0" u="none" strike="noStrike">
                          <a:effectLst/>
                          <a:latin typeface="Arial"/>
                        </a:rPr>
                        <a:t>20181700622201</a:t>
                      </a:r>
                    </a:p>
                  </a:txBody>
                  <a:tcPr marL="7620" marR="7620" marT="7620" marB="0" anchor="ctr"/>
                </a:tc>
              </a:tr>
              <a:tr h="642680">
                <a:tc>
                  <a:txBody>
                    <a:bodyPr/>
                    <a:lstStyle/>
                    <a:p>
                      <a:pPr algn="ctr" fontAlgn="ctr"/>
                      <a:r>
                        <a:rPr lang="es-CO" sz="700" b="0" i="0" u="none" strike="noStrike">
                          <a:effectLst/>
                          <a:latin typeface="Arial"/>
                        </a:rPr>
                        <a:t>20186000896732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PROVISION DE EMPLEO</a:t>
                      </a:r>
                    </a:p>
                  </a:txBody>
                  <a:tcPr marL="7620" marR="7620" marT="7620" marB="0" anchor="ctr"/>
                </a:tc>
                <a:tc>
                  <a:txBody>
                    <a:bodyPr/>
                    <a:lstStyle/>
                    <a:p>
                      <a:pPr algn="ctr" fontAlgn="ctr"/>
                      <a:r>
                        <a:rPr lang="es-CO" sz="700" b="0" i="0" u="none" strike="noStrike">
                          <a:effectLst/>
                          <a:latin typeface="Arial"/>
                        </a:rPr>
                        <a:t>RECURSO DE REPOSICION - MARILUZ ANGULO GRUESO</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20186000896742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INFORMACION ENCARGO</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258597996"/>
      </p:ext>
    </p:extLst>
  </p:cSld>
  <p:clrMapOvr>
    <a:masterClrMapping/>
  </p:clrMapOvr>
  <p:timing>
    <p:tnLst>
      <p:par>
        <p:cTn id="1" dur="indefinite" restart="never" nodeType="tmRoot"/>
      </p:par>
    </p:tnLst>
  </p:timing>
</p:sld>
</file>

<file path=ppt/slides/slide92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925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20186000896752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DESPACHO DRA. CARDOSO</a:t>
                      </a:r>
                    </a:p>
                  </a:txBody>
                  <a:tcPr marL="7620" marR="7620" marT="7620" marB="0" anchor="ctr"/>
                </a:tc>
                <a:tc>
                  <a:txBody>
                    <a:bodyPr/>
                    <a:lstStyle/>
                    <a:p>
                      <a:pPr algn="ctr" fontAlgn="ctr"/>
                      <a:r>
                        <a:rPr lang="es-CO" sz="700" b="0" i="0" u="none" strike="noStrike">
                          <a:effectLst/>
                          <a:latin typeface="Arial"/>
                        </a:rPr>
                        <a:t>DERECHO DE PETICION - SOLICITUD DE INFORMACION CONCURSO 436 SENA</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20186000896762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SOLICITUD DE INFORMACION CANCELACION EN EL REGISTRO PUBLICO DE CARRERA ADMINISTRATIVA DE FANNY ESTHER MEJIA RAMIREZ C.C. 40930893</a:t>
                      </a:r>
                    </a:p>
                  </a:txBody>
                  <a:tcPr marL="7620" marR="7620" marT="7620" marB="0" anchor="ctr"/>
                </a:tc>
                <a:tc>
                  <a:txBody>
                    <a:bodyPr/>
                    <a:lstStyle/>
                    <a:p>
                      <a:pPr algn="ctr" fontAlgn="ctr"/>
                      <a:r>
                        <a:rPr lang="es-CO" sz="700" b="0" i="0" u="none" strike="noStrike">
                          <a:effectLst/>
                          <a:latin typeface="Arial"/>
                        </a:rPr>
                        <a:t>29/10/2018</a:t>
                      </a:r>
                    </a:p>
                  </a:txBody>
                  <a:tcPr marL="7620" marR="7620" marT="7620" marB="0" anchor="ctr"/>
                </a:tc>
                <a:tc>
                  <a:txBody>
                    <a:bodyPr/>
                    <a:lstStyle/>
                    <a:p>
                      <a:pPr algn="ctr" fontAlgn="ctr"/>
                      <a:r>
                        <a:rPr lang="es-CO" sz="700" b="0" i="0" u="none" strike="noStrike">
                          <a:effectLst/>
                          <a:latin typeface="Arial"/>
                        </a:rPr>
                        <a:t>20181700608751</a:t>
                      </a:r>
                    </a:p>
                  </a:txBody>
                  <a:tcPr marL="7620" marR="7620" marT="7620" marB="0" anchor="ctr"/>
                </a:tc>
              </a:tr>
              <a:tr h="642680">
                <a:tc>
                  <a:txBody>
                    <a:bodyPr/>
                    <a:lstStyle/>
                    <a:p>
                      <a:pPr algn="ctr" fontAlgn="ctr"/>
                      <a:r>
                        <a:rPr lang="es-CO" sz="700" b="0" i="0" u="none" strike="noStrike">
                          <a:effectLst/>
                          <a:latin typeface="Arial"/>
                        </a:rPr>
                        <a:t>20186000896772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it-IT" sz="700" b="0" i="0" u="none" strike="noStrike">
                          <a:effectLst/>
                          <a:latin typeface="Arial"/>
                        </a:rPr>
                        <a:t>GRUPO CONVOCATORIA 1 - DR. FRIDOLE BALLEN</a:t>
                      </a:r>
                    </a:p>
                  </a:txBody>
                  <a:tcPr marL="7620" marR="7620" marT="7620" marB="0" anchor="ctr"/>
                </a:tc>
                <a:tc>
                  <a:txBody>
                    <a:bodyPr/>
                    <a:lstStyle/>
                    <a:p>
                      <a:pPr algn="ctr" fontAlgn="ctr"/>
                      <a:r>
                        <a:rPr lang="es-CO" sz="700" b="0" i="0" u="none" strike="noStrike">
                          <a:effectLst/>
                          <a:latin typeface="Arial"/>
                        </a:rPr>
                        <a:t>SOLICITUD DE INFORMACION</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20186000896792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REMISION OPEC CON FECHA DE CIERRE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20186000896822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DESPACHO DRA. CARDOSO</a:t>
                      </a:r>
                    </a:p>
                  </a:txBody>
                  <a:tcPr marL="7620" marR="7620" marT="7620" marB="0" anchor="ctr"/>
                </a:tc>
                <a:tc>
                  <a:txBody>
                    <a:bodyPr/>
                    <a:lstStyle/>
                    <a:p>
                      <a:pPr algn="ctr" fontAlgn="ctr"/>
                      <a:r>
                        <a:rPr lang="es-CO" sz="700" b="0" i="0" u="none" strike="noStrike">
                          <a:effectLst/>
                          <a:latin typeface="Arial"/>
                        </a:rPr>
                        <a:t>REUBICACION LABORAL DEL SEÑOR GUILLERMO LOPEZ ALFONSO </a:t>
                      </a:r>
                    </a:p>
                  </a:txBody>
                  <a:tcPr marL="7620" marR="7620" marT="7620" marB="0" anchor="ctr"/>
                </a:tc>
                <a:tc>
                  <a:txBody>
                    <a:bodyPr/>
                    <a:lstStyle/>
                    <a:p>
                      <a:pPr algn="ctr" fontAlgn="ctr"/>
                      <a:r>
                        <a:rPr lang="es-CO" sz="700" b="0" i="0" u="none" strike="noStrike">
                          <a:effectLst/>
                          <a:latin typeface="Arial"/>
                        </a:rPr>
                        <a:t>1/12/2018</a:t>
                      </a:r>
                    </a:p>
                  </a:txBody>
                  <a:tcPr marL="7620" marR="7620" marT="7620" marB="0" anchor="ctr"/>
                </a:tc>
                <a:tc>
                  <a:txBody>
                    <a:bodyPr/>
                    <a:lstStyle/>
                    <a:p>
                      <a:pPr algn="ctr" fontAlgn="ctr"/>
                      <a:r>
                        <a:rPr lang="es-CO" sz="700" b="0" i="0" u="none" strike="noStrike">
                          <a:effectLst/>
                          <a:latin typeface="Arial"/>
                        </a:rPr>
                        <a:t>20181020661631</a:t>
                      </a:r>
                    </a:p>
                  </a:txBody>
                  <a:tcPr marL="7620" marR="7620" marT="7620" marB="0" anchor="ctr"/>
                </a:tc>
              </a:tr>
              <a:tr h="642680">
                <a:tc>
                  <a:txBody>
                    <a:bodyPr/>
                    <a:lstStyle/>
                    <a:p>
                      <a:pPr algn="ctr" fontAlgn="ctr"/>
                      <a:r>
                        <a:rPr lang="es-CO" sz="700" b="0" i="0" u="none" strike="noStrike">
                          <a:effectLst/>
                          <a:latin typeface="Arial"/>
                        </a:rPr>
                        <a:t>20186000896832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DIRECCION VIGILANCIA DE CARRERA</a:t>
                      </a:r>
                    </a:p>
                  </a:txBody>
                  <a:tcPr marL="7620" marR="7620" marT="7620" marB="0" anchor="ctr"/>
                </a:tc>
                <a:tc>
                  <a:txBody>
                    <a:bodyPr/>
                    <a:lstStyle/>
                    <a:p>
                      <a:pPr algn="ctr" fontAlgn="ctr"/>
                      <a:r>
                        <a:rPr lang="es-CO" sz="700" b="0" i="0" u="none" strike="noStrike">
                          <a:effectLst/>
                          <a:latin typeface="Arial"/>
                        </a:rPr>
                        <a:t>INICIO PROCESO DE ACREDITACION ANTE LA CNSC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20186000896882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it-IT" sz="700" b="0" i="0" u="none" strike="noStrike">
                          <a:effectLst/>
                          <a:latin typeface="Arial"/>
                        </a:rPr>
                        <a:t>GRUPO CONVOCATORIA 3 - DR. FRIDOLE BALLEN</a:t>
                      </a:r>
                    </a:p>
                  </a:txBody>
                  <a:tcPr marL="7620" marR="7620" marT="7620" marB="0" anchor="ctr"/>
                </a:tc>
                <a:tc>
                  <a:txBody>
                    <a:bodyPr/>
                    <a:lstStyle/>
                    <a:p>
                      <a:pPr algn="ctr" fontAlgn="ctr"/>
                      <a:r>
                        <a:rPr lang="es-CO" sz="700" b="0" i="0" u="none" strike="noStrike">
                          <a:effectLst/>
                          <a:latin typeface="Arial"/>
                        </a:rPr>
                        <a:t>DERECHO DE PETICION CONVOCATORIA 436 SENA</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348409248"/>
      </p:ext>
    </p:extLst>
  </p:cSld>
  <p:clrMapOvr>
    <a:masterClrMapping/>
  </p:clrMapOvr>
  <p:timing>
    <p:tnLst>
      <p:par>
        <p:cTn id="1" dur="indefinite" restart="never" nodeType="tmRoot"/>
      </p:par>
    </p:tnLst>
  </p:timing>
</p:sld>
</file>

<file path=ppt/slides/slide92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926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20186000896892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PROVISION DE EMPLEO</a:t>
                      </a:r>
                    </a:p>
                  </a:txBody>
                  <a:tcPr marL="7620" marR="7620" marT="7620" marB="0" anchor="ctr"/>
                </a:tc>
                <a:tc>
                  <a:txBody>
                    <a:bodyPr/>
                    <a:lstStyle/>
                    <a:p>
                      <a:pPr algn="ctr" fontAlgn="ctr"/>
                      <a:r>
                        <a:rPr lang="es-CO" sz="700" b="0" i="0" u="none" strike="noStrike">
                          <a:effectLst/>
                          <a:latin typeface="Arial"/>
                        </a:rPr>
                        <a:t>INFORME DE NOMBRAMIENTOS.PRORROGAS Y DEROGATORIAS REALIZADAS POR CORPOBOYACA</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20186000896902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RESPUESTA AL OFICIO N. 20183010560301 NOTIFICACION ACTO ADMINISTRATIVO A LA ESE HOSPITAL CESAR URIBE PIEDRAHITA DE CAUCASIA - ANTIOQUIA</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20186000896912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CONVOCATORIA 10 - DR. ORTEGA</a:t>
                      </a:r>
                    </a:p>
                  </a:txBody>
                  <a:tcPr marL="7620" marR="7620" marT="7620" marB="0" anchor="ctr"/>
                </a:tc>
                <a:tc>
                  <a:txBody>
                    <a:bodyPr/>
                    <a:lstStyle/>
                    <a:p>
                      <a:pPr algn="ctr" fontAlgn="ctr"/>
                      <a:r>
                        <a:rPr lang="es-CO" sz="700" b="0" i="0" u="none" strike="noStrike">
                          <a:effectLst/>
                          <a:latin typeface="Arial"/>
                        </a:rPr>
                        <a:t>RECURSO DE REPOSICION RESOLUCION N. CNSC 20181700129395</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20186000896922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ATENCIÓN AL CIUDADANO</a:t>
                      </a:r>
                    </a:p>
                  </a:txBody>
                  <a:tcPr marL="7620" marR="7620" marT="7620" marB="0" anchor="ctr"/>
                </a:tc>
                <a:tc>
                  <a:txBody>
                    <a:bodyPr/>
                    <a:lstStyle/>
                    <a:p>
                      <a:pPr algn="ctr" fontAlgn="ctr"/>
                      <a:r>
                        <a:rPr lang="es-CO" sz="700" b="0" i="0" u="none" strike="noStrike">
                          <a:effectLst/>
                          <a:latin typeface="Arial"/>
                        </a:rPr>
                        <a:t>PAGO USO DE LISTA DE ELEGILES OPEC 207543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20186000896932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RECURSO DE REPOSICION RESOLUCION N. CNSC 20181700127685</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20186000896952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CONVOCATORIA 5 - DR. ORTEGA</a:t>
                      </a:r>
                    </a:p>
                  </a:txBody>
                  <a:tcPr marL="7620" marR="7620" marT="7620" marB="0" anchor="ctr"/>
                </a:tc>
                <a:tc>
                  <a:txBody>
                    <a:bodyPr/>
                    <a:lstStyle/>
                    <a:p>
                      <a:pPr algn="ctr" fontAlgn="ctr"/>
                      <a:r>
                        <a:rPr lang="es-CO" sz="700" b="0" i="0" u="none" strike="noStrike">
                          <a:effectLst/>
                          <a:latin typeface="Arial"/>
                        </a:rPr>
                        <a:t>RADICADO N° 20182000566391 DEL 01 DE OCTUBRE DE 2018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20186000896962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SOLICITUD CASO LUIS ALBERTO CALDERON GOMEZ C.C. 9398719</a:t>
                      </a:r>
                    </a:p>
                  </a:txBody>
                  <a:tcPr marL="7620" marR="7620" marT="7620" marB="0" anchor="ctr"/>
                </a:tc>
                <a:tc>
                  <a:txBody>
                    <a:bodyPr/>
                    <a:lstStyle/>
                    <a:p>
                      <a:pPr algn="ctr" fontAlgn="ctr"/>
                      <a:r>
                        <a:rPr lang="es-CO" sz="700" b="0" i="0" u="none" strike="noStrike">
                          <a:effectLst/>
                          <a:latin typeface="Arial"/>
                        </a:rPr>
                        <a:t>30/10/2018</a:t>
                      </a:r>
                    </a:p>
                  </a:txBody>
                  <a:tcPr marL="7620" marR="7620" marT="7620" marB="0" anchor="ctr"/>
                </a:tc>
                <a:tc>
                  <a:txBody>
                    <a:bodyPr/>
                    <a:lstStyle/>
                    <a:p>
                      <a:pPr algn="ctr" fontAlgn="ctr"/>
                      <a:r>
                        <a:rPr lang="es-CO" sz="700" b="0" i="0" u="none" strike="noStrike" dirty="0">
                          <a:effectLst/>
                          <a:latin typeface="Arial"/>
                        </a:rPr>
                        <a:t>20181700610291</a:t>
                      </a:r>
                    </a:p>
                  </a:txBody>
                  <a:tcPr marL="7620" marR="7620" marT="7620" marB="0" anchor="ctr"/>
                </a:tc>
              </a:tr>
            </a:tbl>
          </a:graphicData>
        </a:graphic>
      </p:graphicFrame>
    </p:spTree>
    <p:extLst>
      <p:ext uri="{BB962C8B-B14F-4D97-AF65-F5344CB8AC3E}">
        <p14:creationId xmlns:p14="http://schemas.microsoft.com/office/powerpoint/2010/main" val="773353999"/>
      </p:ext>
    </p:extLst>
  </p:cSld>
  <p:clrMapOvr>
    <a:masterClrMapping/>
  </p:clrMapOvr>
  <p:timing>
    <p:tnLst>
      <p:par>
        <p:cTn id="1" dur="indefinite" restart="never" nodeType="tmRoot"/>
      </p:par>
    </p:tnLst>
  </p:timing>
</p:sld>
</file>

<file path=ppt/slides/slide92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927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20186000896972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DESPACHO DR. ORTEGA</a:t>
                      </a:r>
                    </a:p>
                  </a:txBody>
                  <a:tcPr marL="7620" marR="7620" marT="7620" marB="0" anchor="ctr"/>
                </a:tc>
                <a:tc>
                  <a:txBody>
                    <a:bodyPr/>
                    <a:lstStyle/>
                    <a:p>
                      <a:pPr algn="ctr" fontAlgn="ctr"/>
                      <a:r>
                        <a:rPr lang="es-CO" sz="700" b="0" i="0" u="none" strike="noStrike">
                          <a:effectLst/>
                          <a:latin typeface="Arial"/>
                        </a:rPr>
                        <a:t>TRASLADO DE SOLICITUD - CONVOCATORIA 428 DE 2016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20186000896992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it-IT" sz="700" b="0" i="0" u="none" strike="noStrike">
                          <a:effectLst/>
                          <a:latin typeface="Arial"/>
                        </a:rPr>
                        <a:t>GRUPO CONVOCATORIA 2 - DR. FRIDOLE BALLEN</a:t>
                      </a:r>
                    </a:p>
                  </a:txBody>
                  <a:tcPr marL="7620" marR="7620" marT="7620" marB="0" anchor="ctr"/>
                </a:tc>
                <a:tc>
                  <a:txBody>
                    <a:bodyPr/>
                    <a:lstStyle/>
                    <a:p>
                      <a:pPr algn="ctr" fontAlgn="ctr"/>
                      <a:r>
                        <a:rPr lang="es-CO" sz="700" b="0" i="0" u="none" strike="noStrike">
                          <a:effectLst/>
                          <a:latin typeface="Arial"/>
                        </a:rPr>
                        <a:t>REQUERIMIENTO PARA LA ACTUALIZACION EN EL REGISTRO PUBLICO DE CARRERA ADMINISTRATIVA</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29/10/2018</a:t>
                      </a:r>
                    </a:p>
                  </a:txBody>
                  <a:tcPr marL="7620" marR="7620" marT="7620" marB="0" anchor="ctr"/>
                </a:tc>
                <a:tc>
                  <a:txBody>
                    <a:bodyPr/>
                    <a:lstStyle/>
                    <a:p>
                      <a:pPr algn="ctr" fontAlgn="ctr"/>
                      <a:r>
                        <a:rPr lang="es-CO" sz="700" b="0" i="0" u="none" strike="noStrike">
                          <a:effectLst/>
                          <a:latin typeface="Arial"/>
                        </a:rPr>
                        <a:t>20181700608791</a:t>
                      </a:r>
                    </a:p>
                  </a:txBody>
                  <a:tcPr marL="7620" marR="7620" marT="7620" marB="0" anchor="ctr"/>
                </a:tc>
              </a:tr>
              <a:tr h="642680">
                <a:tc>
                  <a:txBody>
                    <a:bodyPr/>
                    <a:lstStyle/>
                    <a:p>
                      <a:pPr algn="ctr" fontAlgn="ctr"/>
                      <a:r>
                        <a:rPr lang="es-CO" sz="700" b="0" i="0" u="none" strike="noStrike">
                          <a:effectLst/>
                          <a:latin typeface="Arial"/>
                        </a:rPr>
                        <a:t>20186000897062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it-IT" sz="700" b="0" i="0" u="none" strike="noStrike">
                          <a:effectLst/>
                          <a:latin typeface="Arial"/>
                        </a:rPr>
                        <a:t>GRUPO CONVOCATORIA 2 - DR. FRIDOLE BALLEN</a:t>
                      </a:r>
                    </a:p>
                  </a:txBody>
                  <a:tcPr marL="7620" marR="7620" marT="7620" marB="0" anchor="ctr"/>
                </a:tc>
                <a:tc>
                  <a:txBody>
                    <a:bodyPr/>
                    <a:lstStyle/>
                    <a:p>
                      <a:pPr algn="ctr" fontAlgn="ctr"/>
                      <a:r>
                        <a:rPr lang="es-CO" sz="700" b="0" i="0" u="none" strike="noStrike">
                          <a:effectLst/>
                          <a:latin typeface="Arial"/>
                        </a:rPr>
                        <a:t>INCLUSION EN EL BANCO DE DATOS DE EMPLEADOS DE CARRERA DESPLAZADOS POR RAZONES DE VIOLENCIA MARIA AZUCENA PENA VALENCIA </a:t>
                      </a:r>
                    </a:p>
                  </a:txBody>
                  <a:tcPr marL="7620" marR="7620" marT="7620" marB="0" anchor="ctr"/>
                </a:tc>
                <a:tc>
                  <a:txBody>
                    <a:bodyPr/>
                    <a:lstStyle/>
                    <a:p>
                      <a:pPr algn="ctr" fontAlgn="ctr"/>
                      <a:r>
                        <a:rPr lang="es-CO" sz="700" b="0" i="0" u="none" strike="noStrike">
                          <a:effectLst/>
                          <a:latin typeface="Arial"/>
                        </a:rPr>
                        <a:t>7/11/2018</a:t>
                      </a:r>
                    </a:p>
                  </a:txBody>
                  <a:tcPr marL="7620" marR="7620" marT="7620" marB="0" anchor="ctr"/>
                </a:tc>
                <a:tc>
                  <a:txBody>
                    <a:bodyPr/>
                    <a:lstStyle/>
                    <a:p>
                      <a:pPr algn="ctr" fontAlgn="ctr"/>
                      <a:r>
                        <a:rPr lang="es-CO" sz="700" b="0" i="0" u="none" strike="noStrike">
                          <a:effectLst/>
                          <a:latin typeface="Arial"/>
                        </a:rPr>
                        <a:t>20182000623141</a:t>
                      </a:r>
                    </a:p>
                  </a:txBody>
                  <a:tcPr marL="7620" marR="7620" marT="7620" marB="0" anchor="ctr"/>
                </a:tc>
              </a:tr>
              <a:tr h="642680">
                <a:tc>
                  <a:txBody>
                    <a:bodyPr/>
                    <a:lstStyle/>
                    <a:p>
                      <a:pPr algn="ctr" fontAlgn="ctr"/>
                      <a:r>
                        <a:rPr lang="es-CO" sz="700" b="0" i="0" u="none" strike="noStrike">
                          <a:effectLst/>
                          <a:latin typeface="Arial"/>
                        </a:rPr>
                        <a:t>20186000897092</a:t>
                      </a:r>
                    </a:p>
                  </a:txBody>
                  <a:tcPr marL="7620" marR="7620" marT="7620" marB="0" anchor="ctr"/>
                </a:tc>
                <a:tc>
                  <a:txBody>
                    <a:bodyPr/>
                    <a:lstStyle/>
                    <a:p>
                      <a:pPr algn="ctr" fontAlgn="ctr"/>
                      <a:r>
                        <a:rPr lang="es-CO" sz="700" b="0" i="0" u="none" strike="noStrike">
                          <a:effectLst/>
                          <a:latin typeface="Arial"/>
                        </a:rPr>
                        <a:t>24/10/2018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it-IT" sz="700" b="0" i="0" u="none" strike="noStrike">
                          <a:effectLst/>
                          <a:latin typeface="Arial"/>
                        </a:rPr>
                        <a:t>GRUPO CONVOCATORIA 3 - DR. FRIDOLE BALLEN</a:t>
                      </a:r>
                    </a:p>
                  </a:txBody>
                  <a:tcPr marL="7620" marR="7620" marT="7620" marB="0" anchor="ctr"/>
                </a:tc>
                <a:tc>
                  <a:txBody>
                    <a:bodyPr/>
                    <a:lstStyle/>
                    <a:p>
                      <a:pPr algn="ctr" fontAlgn="ctr"/>
                      <a:r>
                        <a:rPr lang="es-CO" sz="700" b="0" i="0" u="none" strike="noStrike">
                          <a:effectLst/>
                          <a:latin typeface="Arial"/>
                        </a:rPr>
                        <a:t>SOLICITUD DE VIGILANCIA Y SEGUIMIENTO AL DERECHO DE PETICION PRESENTADO EN LA OFICINA DE TALENTO HUMANO DE LA ALCALDIA MUNICIPAL DE BELLO ANTIOQUIA</a:t>
                      </a:r>
                    </a:p>
                  </a:txBody>
                  <a:tcPr marL="7620" marR="7620" marT="7620" marB="0" anchor="ctr"/>
                </a:tc>
                <a:tc>
                  <a:txBody>
                    <a:bodyPr/>
                    <a:lstStyle/>
                    <a:p>
                      <a:pPr algn="ctr" fontAlgn="ctr"/>
                      <a:r>
                        <a:rPr lang="es-CO" sz="700" b="0" i="0" u="none" strike="noStrike">
                          <a:effectLst/>
                          <a:latin typeface="Arial"/>
                        </a:rPr>
                        <a:t>30/10/2018</a:t>
                      </a:r>
                    </a:p>
                  </a:txBody>
                  <a:tcPr marL="7620" marR="7620" marT="7620" marB="0" anchor="ctr"/>
                </a:tc>
                <a:tc>
                  <a:txBody>
                    <a:bodyPr/>
                    <a:lstStyle/>
                    <a:p>
                      <a:pPr algn="ctr" fontAlgn="ctr"/>
                      <a:r>
                        <a:rPr lang="es-CO" sz="700" b="0" i="0" u="none" strike="noStrike">
                          <a:effectLst/>
                          <a:latin typeface="Arial"/>
                        </a:rPr>
                        <a:t>20185000610801</a:t>
                      </a:r>
                    </a:p>
                  </a:txBody>
                  <a:tcPr marL="7620" marR="7620" marT="7620" marB="0" anchor="ctr"/>
                </a:tc>
              </a:tr>
              <a:tr h="642680">
                <a:tc>
                  <a:txBody>
                    <a:bodyPr/>
                    <a:lstStyle/>
                    <a:p>
                      <a:pPr algn="ctr" fontAlgn="ctr"/>
                      <a:r>
                        <a:rPr lang="es-CO" sz="700" b="0" i="0" u="none" strike="noStrike">
                          <a:effectLst/>
                          <a:latin typeface="Arial"/>
                        </a:rPr>
                        <a:t>20186000897532</a:t>
                      </a:r>
                    </a:p>
                  </a:txBody>
                  <a:tcPr marL="7620" marR="7620" marT="7620" marB="0" anchor="ctr"/>
                </a:tc>
                <a:tc>
                  <a:txBody>
                    <a:bodyPr/>
                    <a:lstStyle/>
                    <a:p>
                      <a:pPr algn="ctr" fontAlgn="ctr"/>
                      <a:r>
                        <a:rPr lang="es-CO" sz="700" b="0" i="0" u="none" strike="noStrike">
                          <a:effectLst/>
                          <a:latin typeface="Arial"/>
                        </a:rPr>
                        <a:t>25/10/2018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9 - DRA. CARDOSO</a:t>
                      </a:r>
                    </a:p>
                  </a:txBody>
                  <a:tcPr marL="7620" marR="7620" marT="7620" marB="0" anchor="ctr"/>
                </a:tc>
                <a:tc>
                  <a:txBody>
                    <a:bodyPr/>
                    <a:lstStyle/>
                    <a:p>
                      <a:pPr algn="ctr" fontAlgn="ctr"/>
                      <a:r>
                        <a:rPr lang="it-IT" sz="700" b="0" i="0" u="none" strike="noStrike">
                          <a:effectLst/>
                          <a:latin typeface="Arial"/>
                        </a:rPr>
                        <a:t>SOLICITUD CONVOCATORIA 431-2016 DISTRITO CAPITAL </a:t>
                      </a:r>
                      <a:br>
                        <a:rPr lang="it-IT" sz="700" b="0" i="0" u="none" strike="noStrike">
                          <a:effectLst/>
                          <a:latin typeface="Arial"/>
                        </a:rPr>
                      </a:br>
                      <a:endParaRPr lang="it-IT"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20186000897542</a:t>
                      </a:r>
                    </a:p>
                  </a:txBody>
                  <a:tcPr marL="7620" marR="7620" marT="7620" marB="0" anchor="ctr"/>
                </a:tc>
                <a:tc>
                  <a:txBody>
                    <a:bodyPr/>
                    <a:lstStyle/>
                    <a:p>
                      <a:pPr algn="ctr" fontAlgn="ctr"/>
                      <a:r>
                        <a:rPr lang="es-CO" sz="700" b="0" i="0" u="none" strike="noStrike">
                          <a:effectLst/>
                          <a:latin typeface="Arial"/>
                        </a:rPr>
                        <a:t>25/10/2018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it-IT" sz="700" b="0" i="0" u="none" strike="noStrike">
                          <a:effectLst/>
                          <a:latin typeface="Arial"/>
                        </a:rPr>
                        <a:t>GRUPO CONVOCATORIA 1 - DR. FRIDOLE BALLEN</a:t>
                      </a:r>
                    </a:p>
                  </a:txBody>
                  <a:tcPr marL="7620" marR="7620" marT="7620" marB="0" anchor="ctr"/>
                </a:tc>
                <a:tc>
                  <a:txBody>
                    <a:bodyPr/>
                    <a:lstStyle/>
                    <a:p>
                      <a:pPr algn="ctr" fontAlgn="ctr"/>
                      <a:r>
                        <a:rPr lang="es-CO" sz="700" b="0" i="0" u="none" strike="noStrike">
                          <a:effectLst/>
                          <a:latin typeface="Arial"/>
                        </a:rPr>
                        <a:t>SOLICITUD DE INFORMACION CONVOCATORIA  433-2016 ICBF</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19/11/2018</a:t>
                      </a:r>
                    </a:p>
                  </a:txBody>
                  <a:tcPr marL="7620" marR="7620" marT="7620" marB="0" anchor="ctr"/>
                </a:tc>
                <a:tc>
                  <a:txBody>
                    <a:bodyPr/>
                    <a:lstStyle/>
                    <a:p>
                      <a:pPr algn="ctr" fontAlgn="ctr"/>
                      <a:r>
                        <a:rPr lang="es-CO" sz="700" b="0" i="0" u="none" strike="noStrike">
                          <a:effectLst/>
                          <a:latin typeface="Arial"/>
                        </a:rPr>
                        <a:t>20181020642191</a:t>
                      </a:r>
                    </a:p>
                  </a:txBody>
                  <a:tcPr marL="7620" marR="7620" marT="7620" marB="0" anchor="ctr"/>
                </a:tc>
              </a:tr>
              <a:tr h="642680">
                <a:tc>
                  <a:txBody>
                    <a:bodyPr/>
                    <a:lstStyle/>
                    <a:p>
                      <a:pPr algn="ctr" fontAlgn="ctr"/>
                      <a:r>
                        <a:rPr lang="es-CO" sz="700" b="0" i="0" u="none" strike="noStrike">
                          <a:effectLst/>
                          <a:latin typeface="Arial"/>
                        </a:rPr>
                        <a:t>20186000897562</a:t>
                      </a:r>
                    </a:p>
                  </a:txBody>
                  <a:tcPr marL="7620" marR="7620" marT="7620" marB="0" anchor="ctr"/>
                </a:tc>
                <a:tc>
                  <a:txBody>
                    <a:bodyPr/>
                    <a:lstStyle/>
                    <a:p>
                      <a:pPr algn="ctr" fontAlgn="ctr"/>
                      <a:r>
                        <a:rPr lang="es-CO" sz="700" b="0" i="0" u="none" strike="noStrike">
                          <a:effectLst/>
                          <a:latin typeface="Arial"/>
                        </a:rPr>
                        <a:t>25/10/2018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CONVOCATORIA 5 - DR. ORTEGA</a:t>
                      </a:r>
                    </a:p>
                  </a:txBody>
                  <a:tcPr marL="7620" marR="7620" marT="7620" marB="0" anchor="ctr"/>
                </a:tc>
                <a:tc>
                  <a:txBody>
                    <a:bodyPr/>
                    <a:lstStyle/>
                    <a:p>
                      <a:pPr algn="ctr" fontAlgn="ctr"/>
                      <a:r>
                        <a:rPr lang="es-CO" sz="700" b="0" i="0" u="none" strike="noStrike">
                          <a:effectLst/>
                          <a:latin typeface="Arial"/>
                        </a:rPr>
                        <a:t>INFORMACIÓN INSCRIPCION REGISTRO PUBLICO CC: 79.545.694</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26/10/2018</a:t>
                      </a:r>
                    </a:p>
                  </a:txBody>
                  <a:tcPr marL="7620" marR="7620" marT="7620" marB="0" anchor="ctr"/>
                </a:tc>
                <a:tc>
                  <a:txBody>
                    <a:bodyPr/>
                    <a:lstStyle/>
                    <a:p>
                      <a:pPr algn="ctr" fontAlgn="ctr"/>
                      <a:r>
                        <a:rPr lang="es-CO" sz="700" b="0" i="0" u="none" strike="noStrike" dirty="0">
                          <a:effectLst/>
                          <a:latin typeface="Arial"/>
                        </a:rPr>
                        <a:t>20181700604911</a:t>
                      </a:r>
                    </a:p>
                  </a:txBody>
                  <a:tcPr marL="7620" marR="7620" marT="7620" marB="0" anchor="ctr"/>
                </a:tc>
              </a:tr>
            </a:tbl>
          </a:graphicData>
        </a:graphic>
      </p:graphicFrame>
    </p:spTree>
    <p:extLst>
      <p:ext uri="{BB962C8B-B14F-4D97-AF65-F5344CB8AC3E}">
        <p14:creationId xmlns:p14="http://schemas.microsoft.com/office/powerpoint/2010/main" val="151883388"/>
      </p:ext>
    </p:extLst>
  </p:cSld>
  <p:clrMapOvr>
    <a:masterClrMapping/>
  </p:clrMapOvr>
  <p:timing>
    <p:tnLst>
      <p:par>
        <p:cTn id="1" dur="indefinite" restart="never" nodeType="tmRoot"/>
      </p:par>
    </p:tnLst>
  </p:timing>
</p:sld>
</file>

<file path=ppt/slides/slide92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928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908847032"/>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650" b="0" i="0" u="none" strike="noStrike" dirty="0">
                          <a:effectLst/>
                          <a:latin typeface="Arial"/>
                        </a:rPr>
                        <a:t>20186000897602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2/11/2018</a:t>
                      </a:r>
                    </a:p>
                  </a:txBody>
                  <a:tcPr marL="7620" marR="7620" marT="7620" marB="0" anchor="ctr"/>
                </a:tc>
                <a:tc>
                  <a:txBody>
                    <a:bodyPr/>
                    <a:lstStyle/>
                    <a:p>
                      <a:pPr algn="ctr" fontAlgn="ctr"/>
                      <a:r>
                        <a:rPr lang="es-CO" sz="650" b="0" i="0" u="none" strike="noStrike">
                          <a:effectLst/>
                          <a:latin typeface="Arial"/>
                        </a:rPr>
                        <a:t>20182230618581</a:t>
                      </a:r>
                    </a:p>
                  </a:txBody>
                  <a:tcPr marL="7620" marR="7620" marT="7620" marB="0" anchor="ctr"/>
                </a:tc>
              </a:tr>
              <a:tr h="642680">
                <a:tc>
                  <a:txBody>
                    <a:bodyPr/>
                    <a:lstStyle/>
                    <a:p>
                      <a:pPr algn="ctr" fontAlgn="ctr"/>
                      <a:r>
                        <a:rPr lang="es-CO" sz="650" b="0" i="0" u="none" strike="noStrike">
                          <a:effectLst/>
                          <a:latin typeface="Arial"/>
                        </a:rPr>
                        <a:t>20186000897612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20186000897622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SOLICITUD ACTUALIZACIÓN ANOTACIÓN EN EL RPCA</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20181700608071</a:t>
                      </a:r>
                    </a:p>
                  </a:txBody>
                  <a:tcPr marL="7620" marR="7620" marT="7620" marB="0" anchor="ctr"/>
                </a:tc>
              </a:tr>
              <a:tr h="642680">
                <a:tc>
                  <a:txBody>
                    <a:bodyPr/>
                    <a:lstStyle/>
                    <a:p>
                      <a:pPr algn="ctr" fontAlgn="ctr"/>
                      <a:r>
                        <a:rPr lang="es-CO" sz="650" b="0" i="0" u="none" strike="noStrike">
                          <a:effectLst/>
                          <a:latin typeface="Arial"/>
                        </a:rPr>
                        <a:t>20186000897632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SOLICITUD DE INFORMACION CONVOCATORIA  507 a 591 de 2017  CUNDINAMARCA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20182210605411</a:t>
                      </a:r>
                    </a:p>
                  </a:txBody>
                  <a:tcPr marL="7620" marR="7620" marT="7620" marB="0" anchor="ctr"/>
                </a:tc>
              </a:tr>
              <a:tr h="642680">
                <a:tc>
                  <a:txBody>
                    <a:bodyPr/>
                    <a:lstStyle/>
                    <a:p>
                      <a:pPr algn="ctr" fontAlgn="ctr"/>
                      <a:r>
                        <a:rPr lang="es-CO" sz="650" b="0" i="0" u="none" strike="noStrike">
                          <a:effectLst/>
                          <a:latin typeface="Arial"/>
                        </a:rPr>
                        <a:t>20186000897652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20186000897662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ENTREVISTA PARA TRATAR TEMA DE EVALUACION DE DIRECTIVOS SINDICALES CON PERMISO CONTINUO Y NOMBRAMIENTO DE LAS OPEC NACIONAL Y DISTRITAL</a:t>
                      </a:r>
                    </a:p>
                  </a:txBody>
                  <a:tcPr marL="7620" marR="7620" marT="7620" marB="0" anchor="ctr"/>
                </a:tc>
                <a:tc>
                  <a:txBody>
                    <a:bodyPr/>
                    <a:lstStyle/>
                    <a:p>
                      <a:pPr algn="ctr" fontAlgn="ctr"/>
                      <a:r>
                        <a:rPr lang="es-CO" sz="650" b="0" i="0" u="none" strike="noStrike">
                          <a:effectLst/>
                          <a:latin typeface="Arial"/>
                        </a:rPr>
                        <a:t>8/11/2018</a:t>
                      </a:r>
                    </a:p>
                  </a:txBody>
                  <a:tcPr marL="7620" marR="7620" marT="7620" marB="0" anchor="ctr"/>
                </a:tc>
                <a:tc>
                  <a:txBody>
                    <a:bodyPr/>
                    <a:lstStyle/>
                    <a:p>
                      <a:pPr algn="ctr" fontAlgn="ctr"/>
                      <a:r>
                        <a:rPr lang="es-CO" sz="650" b="0" i="0" u="none" strike="noStrike">
                          <a:effectLst/>
                          <a:latin typeface="Arial"/>
                        </a:rPr>
                        <a:t>20182020626451</a:t>
                      </a:r>
                    </a:p>
                  </a:txBody>
                  <a:tcPr marL="7620" marR="7620" marT="7620" marB="0" anchor="ctr"/>
                </a:tc>
              </a:tr>
              <a:tr h="642680">
                <a:tc>
                  <a:txBody>
                    <a:bodyPr/>
                    <a:lstStyle/>
                    <a:p>
                      <a:pPr algn="ctr" fontAlgn="ctr"/>
                      <a:r>
                        <a:rPr lang="es-CO" sz="650" b="0" i="0" u="none" strike="noStrike">
                          <a:effectLst/>
                          <a:latin typeface="Arial"/>
                        </a:rPr>
                        <a:t>20186000897672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DERECHO DE PETICIÓN RELACIONADO CON SENTENCIA EN SEGUNDA INSTANCIA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708108858"/>
      </p:ext>
    </p:extLst>
  </p:cSld>
  <p:clrMapOvr>
    <a:masterClrMapping/>
  </p:clrMapOvr>
  <p:timing>
    <p:tnLst>
      <p:par>
        <p:cTn id="1" dur="indefinite" restart="never" nodeType="tmRoot"/>
      </p:par>
    </p:tnLst>
  </p:timing>
</p:sld>
</file>

<file path=ppt/slides/slide92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929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20186000897682</a:t>
                      </a:r>
                    </a:p>
                  </a:txBody>
                  <a:tcPr marL="7620" marR="7620" marT="7620" marB="0" anchor="ctr"/>
                </a:tc>
                <a:tc>
                  <a:txBody>
                    <a:bodyPr/>
                    <a:lstStyle/>
                    <a:p>
                      <a:pPr algn="ctr" fontAlgn="ctr"/>
                      <a:r>
                        <a:rPr lang="es-CO" sz="700" b="0" i="0" u="none" strike="noStrike">
                          <a:effectLst/>
                          <a:latin typeface="Arial"/>
                        </a:rPr>
                        <a:t>25/10/2018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9 - DRA. CARDOSO</a:t>
                      </a:r>
                    </a:p>
                  </a:txBody>
                  <a:tcPr marL="7620" marR="7620" marT="7620" marB="0" anchor="ctr"/>
                </a:tc>
                <a:tc>
                  <a:txBody>
                    <a:bodyPr/>
                    <a:lstStyle/>
                    <a:p>
                      <a:pPr algn="ctr" fontAlgn="ctr"/>
                      <a:r>
                        <a:rPr lang="es-CO" sz="700" b="0" i="0" u="none" strike="noStrike">
                          <a:effectLst/>
                          <a:latin typeface="Arial"/>
                        </a:rPr>
                        <a:t>DERECHO DE PETICIÓN RELACIONADO CON SENTENCIA EN SEGUNDA INSTANCIA</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5/12/2018</a:t>
                      </a:r>
                    </a:p>
                  </a:txBody>
                  <a:tcPr marL="7620" marR="7620" marT="7620" marB="0" anchor="ctr"/>
                </a:tc>
                <a:tc>
                  <a:txBody>
                    <a:bodyPr/>
                    <a:lstStyle/>
                    <a:p>
                      <a:pPr algn="ctr" fontAlgn="ctr"/>
                      <a:r>
                        <a:rPr lang="es-CO" sz="700" b="0" i="0" u="none" strike="noStrike">
                          <a:effectLst/>
                          <a:latin typeface="Arial"/>
                        </a:rPr>
                        <a:t>20182120665321</a:t>
                      </a:r>
                    </a:p>
                  </a:txBody>
                  <a:tcPr marL="7620" marR="7620" marT="7620" marB="0" anchor="ctr"/>
                </a:tc>
              </a:tr>
              <a:tr h="642680">
                <a:tc>
                  <a:txBody>
                    <a:bodyPr/>
                    <a:lstStyle/>
                    <a:p>
                      <a:pPr algn="ctr" fontAlgn="ctr"/>
                      <a:r>
                        <a:rPr lang="es-CO" sz="700" b="0" i="0" u="none" strike="noStrike">
                          <a:effectLst/>
                          <a:latin typeface="Arial"/>
                        </a:rPr>
                        <a:t>20186000897702</a:t>
                      </a:r>
                    </a:p>
                  </a:txBody>
                  <a:tcPr marL="7620" marR="7620" marT="7620" marB="0" anchor="ctr"/>
                </a:tc>
                <a:tc>
                  <a:txBody>
                    <a:bodyPr/>
                    <a:lstStyle/>
                    <a:p>
                      <a:pPr algn="ctr" fontAlgn="ctr"/>
                      <a:r>
                        <a:rPr lang="es-CO" sz="700" b="0" i="0" u="none" strike="noStrike">
                          <a:effectLst/>
                          <a:latin typeface="Arial"/>
                        </a:rPr>
                        <a:t>25/10/2018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ATENCIÓN AL CIUDADANO</a:t>
                      </a:r>
                    </a:p>
                  </a:txBody>
                  <a:tcPr marL="7620" marR="7620" marT="7620" marB="0" anchor="ctr"/>
                </a:tc>
                <a:tc>
                  <a:txBody>
                    <a:bodyPr/>
                    <a:lstStyle/>
                    <a:p>
                      <a:pPr algn="ctr" fontAlgn="ctr"/>
                      <a:r>
                        <a:rPr lang="es-CO" sz="700" b="0" i="0" u="none" strike="noStrike">
                          <a:effectLst/>
                          <a:latin typeface="Arial"/>
                        </a:rPr>
                        <a:t>SOLICITUD DE OBSERVACIONES AL PROYECTO DE CONVOCATORIA NO. 3 DE 2018 - INSTITUTO DE DESARROLLO URBANO</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20186000897712</a:t>
                      </a:r>
                    </a:p>
                  </a:txBody>
                  <a:tcPr marL="7620" marR="7620" marT="7620" marB="0" anchor="ctr"/>
                </a:tc>
                <a:tc>
                  <a:txBody>
                    <a:bodyPr/>
                    <a:lstStyle/>
                    <a:p>
                      <a:pPr algn="ctr" fontAlgn="ctr"/>
                      <a:r>
                        <a:rPr lang="es-CO" sz="700" b="0" i="0" u="none" strike="noStrike">
                          <a:effectLst/>
                          <a:latin typeface="Arial"/>
                        </a:rPr>
                        <a:t>25/10/2018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CONVOCATORIA 5 - DR. ORTEGA</a:t>
                      </a:r>
                    </a:p>
                  </a:txBody>
                  <a:tcPr marL="7620" marR="7620" marT="7620" marB="0" anchor="ctr"/>
                </a:tc>
                <a:tc>
                  <a:txBody>
                    <a:bodyPr/>
                    <a:lstStyle/>
                    <a:p>
                      <a:pPr algn="ctr" fontAlgn="ctr"/>
                      <a:r>
                        <a:rPr lang="es-CO" sz="700" b="0" i="0" u="none" strike="noStrike">
                          <a:effectLst/>
                          <a:latin typeface="Arial"/>
                        </a:rPr>
                        <a:t>SOLICITUD DE INFORMACION CONVOCATORIA 740 y 741 DISTRITO</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20186000897722</a:t>
                      </a:r>
                    </a:p>
                  </a:txBody>
                  <a:tcPr marL="7620" marR="7620" marT="7620" marB="0" anchor="ctr"/>
                </a:tc>
                <a:tc>
                  <a:txBody>
                    <a:bodyPr/>
                    <a:lstStyle/>
                    <a:p>
                      <a:pPr algn="ctr" fontAlgn="ctr"/>
                      <a:r>
                        <a:rPr lang="es-CO" sz="700" b="0" i="0" u="none" strike="noStrike">
                          <a:effectLst/>
                          <a:latin typeface="Arial"/>
                        </a:rPr>
                        <a:t>25/10/2018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DESPACHO DR. ORTEGA</a:t>
                      </a:r>
                    </a:p>
                  </a:txBody>
                  <a:tcPr marL="7620" marR="7620" marT="7620" marB="0" anchor="ctr"/>
                </a:tc>
                <a:tc>
                  <a:txBody>
                    <a:bodyPr/>
                    <a:lstStyle/>
                    <a:p>
                      <a:pPr algn="ctr" fontAlgn="ctr"/>
                      <a:r>
                        <a:rPr lang="es-CO" sz="700" b="0" i="0" u="none" strike="noStrike">
                          <a:effectLst/>
                          <a:latin typeface="Arial"/>
                        </a:rPr>
                        <a:t>SOLICITUD DE INFORMACION CONVOCATORIA 426-2016</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8/11/2018</a:t>
                      </a:r>
                    </a:p>
                  </a:txBody>
                  <a:tcPr marL="7620" marR="7620" marT="7620" marB="0" anchor="ctr"/>
                </a:tc>
                <a:tc>
                  <a:txBody>
                    <a:bodyPr/>
                    <a:lstStyle/>
                    <a:p>
                      <a:pPr algn="ctr" fontAlgn="ctr"/>
                      <a:r>
                        <a:rPr lang="es-CO" sz="700" b="0" i="0" u="none" strike="noStrike">
                          <a:effectLst/>
                          <a:latin typeface="Arial"/>
                        </a:rPr>
                        <a:t>20182110626361</a:t>
                      </a:r>
                    </a:p>
                  </a:txBody>
                  <a:tcPr marL="7620" marR="7620" marT="7620" marB="0" anchor="ctr"/>
                </a:tc>
              </a:tr>
              <a:tr h="642680">
                <a:tc>
                  <a:txBody>
                    <a:bodyPr/>
                    <a:lstStyle/>
                    <a:p>
                      <a:pPr algn="ctr" fontAlgn="ctr"/>
                      <a:r>
                        <a:rPr lang="es-CO" sz="700" b="0" i="0" u="none" strike="noStrike">
                          <a:effectLst/>
                          <a:latin typeface="Arial"/>
                        </a:rPr>
                        <a:t>20186000897752</a:t>
                      </a:r>
                    </a:p>
                  </a:txBody>
                  <a:tcPr marL="7620" marR="7620" marT="7620" marB="0" anchor="ctr"/>
                </a:tc>
                <a:tc>
                  <a:txBody>
                    <a:bodyPr/>
                    <a:lstStyle/>
                    <a:p>
                      <a:pPr algn="ctr" fontAlgn="ctr"/>
                      <a:r>
                        <a:rPr lang="es-CO" sz="700" b="0" i="0" u="none" strike="noStrike">
                          <a:effectLst/>
                          <a:latin typeface="Arial"/>
                        </a:rPr>
                        <a:t>25/10/2018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it-IT" sz="700" b="0" i="0" u="none" strike="noStrike">
                          <a:effectLst/>
                          <a:latin typeface="Arial"/>
                        </a:rPr>
                        <a:t>GRUPO CONVOCATORIA 1 - DR. FRIDOLE BALLEN</a:t>
                      </a:r>
                    </a:p>
                  </a:txBody>
                  <a:tcPr marL="7620" marR="7620" marT="7620" marB="0" anchor="ctr"/>
                </a:tc>
                <a:tc>
                  <a:txBody>
                    <a:bodyPr/>
                    <a:lstStyle/>
                    <a:p>
                      <a:pPr algn="ctr" fontAlgn="ctr"/>
                      <a:r>
                        <a:rPr lang="es-CO" sz="700" b="0" i="0" u="none" strike="noStrike">
                          <a:effectLst/>
                          <a:latin typeface="Arial"/>
                        </a:rPr>
                        <a:t>RESPUESTA A RADICADO 20182220552281 DEL 1 DE OCTUBRE DE 2018</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20186000897762</a:t>
                      </a:r>
                    </a:p>
                  </a:txBody>
                  <a:tcPr marL="7620" marR="7620" marT="7620" marB="0" anchor="ctr"/>
                </a:tc>
                <a:tc>
                  <a:txBody>
                    <a:bodyPr/>
                    <a:lstStyle/>
                    <a:p>
                      <a:pPr algn="ctr" fontAlgn="ctr"/>
                      <a:r>
                        <a:rPr lang="es-CO" sz="700" b="0" i="0" u="none" strike="noStrike">
                          <a:effectLst/>
                          <a:latin typeface="Arial"/>
                        </a:rPr>
                        <a:t>25/10/2018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ATENCIÓN AL CIUDADANO</a:t>
                      </a:r>
                    </a:p>
                  </a:txBody>
                  <a:tcPr marL="7620" marR="7620" marT="7620" marB="0" anchor="ctr"/>
                </a:tc>
                <a:tc>
                  <a:txBody>
                    <a:bodyPr/>
                    <a:lstStyle/>
                    <a:p>
                      <a:pPr algn="ctr" fontAlgn="ctr"/>
                      <a:r>
                        <a:rPr lang="es-CO" sz="700" b="0" i="0" u="none" strike="noStrike">
                          <a:effectLst/>
                          <a:latin typeface="Arial"/>
                        </a:rPr>
                        <a:t>SOLICITUD DE INFORMACION CONVOCATORIA TERRITORIAL CENTRO ORIENTE</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13/11/2018</a:t>
                      </a:r>
                    </a:p>
                  </a:txBody>
                  <a:tcPr marL="7620" marR="7620" marT="7620" marB="0" anchor="ctr"/>
                </a:tc>
                <a:tc>
                  <a:txBody>
                    <a:bodyPr/>
                    <a:lstStyle/>
                    <a:p>
                      <a:pPr algn="ctr" fontAlgn="ctr"/>
                      <a:r>
                        <a:rPr lang="es-CO" sz="700" b="0" i="0" u="none" strike="noStrike">
                          <a:effectLst/>
                          <a:latin typeface="Arial"/>
                        </a:rPr>
                        <a:t>20182230626371</a:t>
                      </a:r>
                    </a:p>
                  </a:txBody>
                  <a:tcPr marL="7620" marR="7620" marT="7620" marB="0" anchor="ctr"/>
                </a:tc>
              </a:tr>
              <a:tr h="642680">
                <a:tc>
                  <a:txBody>
                    <a:bodyPr/>
                    <a:lstStyle/>
                    <a:p>
                      <a:pPr algn="ctr" fontAlgn="ctr"/>
                      <a:r>
                        <a:rPr lang="es-CO" sz="700" b="0" i="0" u="none" strike="noStrike">
                          <a:effectLst/>
                          <a:latin typeface="Arial"/>
                        </a:rPr>
                        <a:t>20186000897802</a:t>
                      </a:r>
                    </a:p>
                  </a:txBody>
                  <a:tcPr marL="7620" marR="7620" marT="7620" marB="0" anchor="ctr"/>
                </a:tc>
                <a:tc>
                  <a:txBody>
                    <a:bodyPr/>
                    <a:lstStyle/>
                    <a:p>
                      <a:pPr algn="ctr" fontAlgn="ctr"/>
                      <a:r>
                        <a:rPr lang="es-CO" sz="700" b="0" i="0" u="none" strike="noStrike">
                          <a:effectLst/>
                          <a:latin typeface="Arial"/>
                        </a:rPr>
                        <a:t>25/10/2018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CONVOCATORIA 5 - DR. ORTEGA</a:t>
                      </a:r>
                    </a:p>
                  </a:txBody>
                  <a:tcPr marL="7620" marR="7620" marT="7620" marB="0" anchor="ctr"/>
                </a:tc>
                <a:tc>
                  <a:txBody>
                    <a:bodyPr/>
                    <a:lstStyle/>
                    <a:p>
                      <a:pPr algn="ctr" fontAlgn="ctr"/>
                      <a:r>
                        <a:rPr lang="es-CO" sz="700" b="0" i="0" u="none" strike="noStrike">
                          <a:effectLst/>
                          <a:latin typeface="Arial"/>
                        </a:rPr>
                        <a:t>SOLICITUD DE INFORMACION CONVOCATORIA 438 a 506 SANTANDER</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224912753"/>
      </p:ext>
    </p:extLst>
  </p:cSld>
  <p:clrMapOvr>
    <a:masterClrMapping/>
  </p:clrMapOvr>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474836084"/>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201810190012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201810190014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201810190018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201810190019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201810190020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201810190021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201810190021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Despacho Dr. Fridole Ballen Duque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14/11/2018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201810190023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201810190027</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93</a:t>
            </a:fld>
            <a:endParaRPr lang="es-CO"/>
          </a:p>
        </p:txBody>
      </p:sp>
    </p:spTree>
    <p:extLst>
      <p:ext uri="{BB962C8B-B14F-4D97-AF65-F5344CB8AC3E}">
        <p14:creationId xmlns:p14="http://schemas.microsoft.com/office/powerpoint/2010/main" val="3532515260"/>
      </p:ext>
    </p:extLst>
  </p:cSld>
  <p:clrMapOvr>
    <a:masterClrMapping/>
  </p:clrMapOvr>
  <p:timing>
    <p:tnLst>
      <p:par>
        <p:cTn id="1" dur="indefinite" restart="never" nodeType="tmRoot"/>
      </p:par>
    </p:tnLst>
  </p:timing>
</p:sld>
</file>

<file path=ppt/slides/slide93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930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173257348"/>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650" b="0" i="0" u="none" strike="noStrike" dirty="0">
                          <a:effectLst/>
                          <a:latin typeface="Arial"/>
                        </a:rPr>
                        <a:t>20186000897822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SOLICITUD DE INFORMACION CONVOCATORIA 337-IGAC</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3/12/2018</a:t>
                      </a:r>
                    </a:p>
                  </a:txBody>
                  <a:tcPr marL="7620" marR="7620" marT="7620" marB="0" anchor="ctr"/>
                </a:tc>
                <a:tc>
                  <a:txBody>
                    <a:bodyPr/>
                    <a:lstStyle/>
                    <a:p>
                      <a:pPr algn="ctr" fontAlgn="ctr"/>
                      <a:r>
                        <a:rPr lang="es-CO" sz="650" b="0" i="0" u="none" strike="noStrike">
                          <a:effectLst/>
                          <a:latin typeface="Arial"/>
                        </a:rPr>
                        <a:t>20181020662571</a:t>
                      </a:r>
                    </a:p>
                  </a:txBody>
                  <a:tcPr marL="7620" marR="7620" marT="7620" marB="0" anchor="ctr"/>
                </a:tc>
              </a:tr>
              <a:tr h="642680">
                <a:tc>
                  <a:txBody>
                    <a:bodyPr/>
                    <a:lstStyle/>
                    <a:p>
                      <a:pPr algn="ctr" fontAlgn="ctr"/>
                      <a:r>
                        <a:rPr lang="es-CO" sz="650" b="0" i="0" u="none" strike="noStrike">
                          <a:effectLst/>
                          <a:latin typeface="Arial"/>
                        </a:rPr>
                        <a:t>20186000897832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20186000897852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20186000897872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IRREGULARIDADES AUTO NO.CNSC -20182210013634 DEL 04-10-2018 </a:t>
                      </a:r>
                    </a:p>
                  </a:txBody>
                  <a:tcPr marL="7620" marR="7620" marT="7620" marB="0" anchor="ctr"/>
                </a:tc>
                <a:tc>
                  <a:txBody>
                    <a:bodyPr/>
                    <a:lstStyle/>
                    <a:p>
                      <a:pPr algn="ctr" fontAlgn="ctr"/>
                      <a:r>
                        <a:rPr lang="es-CO" sz="650" b="0" i="0" u="none" strike="noStrike">
                          <a:effectLst/>
                          <a:latin typeface="Arial"/>
                        </a:rPr>
                        <a:t>13/11/2018</a:t>
                      </a:r>
                    </a:p>
                  </a:txBody>
                  <a:tcPr marL="7620" marR="7620" marT="7620" marB="0" anchor="ctr"/>
                </a:tc>
                <a:tc>
                  <a:txBody>
                    <a:bodyPr/>
                    <a:lstStyle/>
                    <a:p>
                      <a:pPr algn="ctr" fontAlgn="ctr"/>
                      <a:r>
                        <a:rPr lang="es-CO" sz="650" b="0" i="0" u="none" strike="noStrike">
                          <a:effectLst/>
                          <a:latin typeface="Arial"/>
                        </a:rPr>
                        <a:t>20182210633781</a:t>
                      </a:r>
                    </a:p>
                  </a:txBody>
                  <a:tcPr marL="7620" marR="7620" marT="7620" marB="0" anchor="ctr"/>
                </a:tc>
              </a:tr>
              <a:tr h="642680">
                <a:tc>
                  <a:txBody>
                    <a:bodyPr/>
                    <a:lstStyle/>
                    <a:p>
                      <a:pPr algn="ctr" fontAlgn="ctr"/>
                      <a:r>
                        <a:rPr lang="es-CO" sz="650" b="0" i="0" u="none" strike="noStrike">
                          <a:effectLst/>
                          <a:latin typeface="Arial"/>
                        </a:rPr>
                        <a:t>20186000897882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CONCILIACION PREJUDICIAL </a:t>
                      </a:r>
                    </a:p>
                  </a:txBody>
                  <a:tcPr marL="7620" marR="7620" marT="7620" marB="0" anchor="ctr"/>
                </a:tc>
                <a:tc>
                  <a:txBody>
                    <a:bodyPr/>
                    <a:lstStyle/>
                    <a:p>
                      <a:pPr algn="ctr" fontAlgn="ctr"/>
                      <a:r>
                        <a:rPr lang="es-CO" sz="650" b="0" i="0" u="none" strike="noStrike">
                          <a:effectLst/>
                          <a:latin typeface="Arial"/>
                        </a:rPr>
                        <a:t>7/12/2018</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20186000897892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 CONVOCATORIA 740 y 741 DISTRITO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20186000897912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959601105"/>
      </p:ext>
    </p:extLst>
  </p:cSld>
  <p:clrMapOvr>
    <a:masterClrMapping/>
  </p:clrMapOvr>
  <p:timing>
    <p:tnLst>
      <p:par>
        <p:cTn id="1" dur="indefinite" restart="never" nodeType="tmRoot"/>
      </p:par>
    </p:tnLst>
  </p:timing>
</p:sld>
</file>

<file path=ppt/slides/slide93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931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419369573"/>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650" b="0" i="0" u="none" strike="noStrike" dirty="0">
                          <a:effectLst/>
                          <a:latin typeface="Arial"/>
                        </a:rPr>
                        <a:t>20186000897932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3 - DR. FRIDOLE BALLEN</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20186000897952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DR.FRIDOLE BALLEN</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14/11/2018</a:t>
                      </a:r>
                    </a:p>
                  </a:txBody>
                  <a:tcPr marL="7620" marR="7620" marT="7620" marB="0" anchor="ctr"/>
                </a:tc>
                <a:tc>
                  <a:txBody>
                    <a:bodyPr/>
                    <a:lstStyle/>
                    <a:p>
                      <a:pPr algn="ctr" fontAlgn="ctr"/>
                      <a:r>
                        <a:rPr lang="es-CO" sz="650" b="0" i="0" u="none" strike="noStrike">
                          <a:effectLst/>
                          <a:latin typeface="Arial"/>
                        </a:rPr>
                        <a:t>20182020635161</a:t>
                      </a:r>
                    </a:p>
                  </a:txBody>
                  <a:tcPr marL="7620" marR="7620" marT="7620" marB="0" anchor="ctr"/>
                </a:tc>
              </a:tr>
              <a:tr h="642680">
                <a:tc>
                  <a:txBody>
                    <a:bodyPr/>
                    <a:lstStyle/>
                    <a:p>
                      <a:pPr algn="ctr" fontAlgn="ctr"/>
                      <a:r>
                        <a:rPr lang="es-CO" sz="650" b="0" i="0" u="none" strike="noStrike">
                          <a:effectLst/>
                          <a:latin typeface="Arial"/>
                        </a:rPr>
                        <a:t>20186000897972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SOLICITUD DE INFORMACION CONVOCATORIA 429-2016</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8/11/2018</a:t>
                      </a:r>
                    </a:p>
                  </a:txBody>
                  <a:tcPr marL="7620" marR="7620" marT="7620" marB="0" anchor="ctr"/>
                </a:tc>
                <a:tc>
                  <a:txBody>
                    <a:bodyPr/>
                    <a:lstStyle/>
                    <a:p>
                      <a:pPr algn="ctr" fontAlgn="ctr"/>
                      <a:r>
                        <a:rPr lang="es-CO" sz="650" b="0" i="0" u="none" strike="noStrike">
                          <a:effectLst/>
                          <a:latin typeface="Arial"/>
                        </a:rPr>
                        <a:t>20182110626381</a:t>
                      </a:r>
                    </a:p>
                  </a:txBody>
                  <a:tcPr marL="7620" marR="7620" marT="7620" marB="0" anchor="ctr"/>
                </a:tc>
              </a:tr>
              <a:tr h="642680">
                <a:tc>
                  <a:txBody>
                    <a:bodyPr/>
                    <a:lstStyle/>
                    <a:p>
                      <a:pPr algn="ctr" fontAlgn="ctr"/>
                      <a:r>
                        <a:rPr lang="es-CO" sz="650" b="0" i="0" u="none" strike="noStrike">
                          <a:effectLst/>
                          <a:latin typeface="Arial"/>
                        </a:rPr>
                        <a:t>20186000898012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20186000898022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PROVISION DE CARGOS VACANTES CUYO CONCURSO HAYA SIDO DECLARADO DESIERTO DENTRO DE LA CONVOCATORIA N. 435 DE 2016 CAR - ANLA</a:t>
                      </a:r>
                    </a:p>
                  </a:txBody>
                  <a:tcPr marL="7620" marR="7620" marT="7620" marB="0" anchor="ctr"/>
                </a:tc>
                <a:tc>
                  <a:txBody>
                    <a:bodyPr/>
                    <a:lstStyle/>
                    <a:p>
                      <a:pPr algn="ctr" fontAlgn="ctr"/>
                      <a:r>
                        <a:rPr lang="es-CO" sz="650" b="0" i="0" u="none" strike="noStrike">
                          <a:effectLst/>
                          <a:latin typeface="Arial"/>
                        </a:rPr>
                        <a:t>8/11/2018</a:t>
                      </a:r>
                    </a:p>
                  </a:txBody>
                  <a:tcPr marL="7620" marR="7620" marT="7620" marB="0" anchor="ctr"/>
                </a:tc>
                <a:tc>
                  <a:txBody>
                    <a:bodyPr/>
                    <a:lstStyle/>
                    <a:p>
                      <a:pPr algn="ctr" fontAlgn="ctr"/>
                      <a:r>
                        <a:rPr lang="es-CO" sz="650" b="0" i="0" u="none" strike="noStrike">
                          <a:effectLst/>
                          <a:latin typeface="Arial"/>
                        </a:rPr>
                        <a:t>20182210626551</a:t>
                      </a:r>
                    </a:p>
                  </a:txBody>
                  <a:tcPr marL="7620" marR="7620" marT="7620" marB="0" anchor="ctr"/>
                </a:tc>
              </a:tr>
              <a:tr h="642680">
                <a:tc>
                  <a:txBody>
                    <a:bodyPr/>
                    <a:lstStyle/>
                    <a:p>
                      <a:pPr algn="ctr" fontAlgn="ctr"/>
                      <a:r>
                        <a:rPr lang="es-CO" sz="650" b="0" i="0" u="none" strike="noStrike">
                          <a:effectLst/>
                          <a:latin typeface="Arial"/>
                        </a:rPr>
                        <a:t>20186000898032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436 SENA-PRUEBA TECNOPEDAGOGICA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20186000898072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SOLICITUD DE INFORMACION CONVOCATORIA 436 SENA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969621595"/>
      </p:ext>
    </p:extLst>
  </p:cSld>
  <p:clrMapOvr>
    <a:masterClrMapping/>
  </p:clrMapOvr>
  <p:timing>
    <p:tnLst>
      <p:par>
        <p:cTn id="1" dur="indefinite" restart="never" nodeType="tmRoot"/>
      </p:par>
    </p:tnLst>
  </p:timing>
</p:sld>
</file>

<file path=ppt/slides/slide93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932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680578004"/>
              </p:ext>
            </p:extLst>
          </p:nvPr>
        </p:nvGraphicFramePr>
        <p:xfrm>
          <a:off x="539552" y="1268761"/>
          <a:ext cx="8208913" cy="479974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650" b="0" i="0" u="none" strike="noStrike" dirty="0">
                          <a:effectLst/>
                          <a:latin typeface="Arial"/>
                        </a:rPr>
                        <a:t>20186000898092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436 SENA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20186000898112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20186000898182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20186000898202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20186000898222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20186000898252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CERTIFICACION OPEC - IDPAC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20186000898272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15/11/2018</a:t>
                      </a:r>
                    </a:p>
                  </a:txBody>
                  <a:tcPr marL="7620" marR="7620" marT="7620" marB="0" anchor="ctr"/>
                </a:tc>
                <a:tc>
                  <a:txBody>
                    <a:bodyPr/>
                    <a:lstStyle/>
                    <a:p>
                      <a:pPr algn="ctr" fontAlgn="ctr"/>
                      <a:r>
                        <a:rPr lang="es-CO" sz="650" b="0" i="0" u="none" strike="noStrike" dirty="0">
                          <a:effectLst/>
                          <a:latin typeface="Arial"/>
                        </a:rPr>
                        <a:t>20182010635751</a:t>
                      </a:r>
                    </a:p>
                  </a:txBody>
                  <a:tcPr marL="7620" marR="7620" marT="7620" marB="0" anchor="ctr"/>
                </a:tc>
              </a:tr>
            </a:tbl>
          </a:graphicData>
        </a:graphic>
      </p:graphicFrame>
    </p:spTree>
    <p:extLst>
      <p:ext uri="{BB962C8B-B14F-4D97-AF65-F5344CB8AC3E}">
        <p14:creationId xmlns:p14="http://schemas.microsoft.com/office/powerpoint/2010/main" val="2631443295"/>
      </p:ext>
    </p:extLst>
  </p:cSld>
  <p:clrMapOvr>
    <a:masterClrMapping/>
  </p:clrMapOvr>
  <p:timing>
    <p:tnLst>
      <p:par>
        <p:cTn id="1" dur="indefinite" restart="never" nodeType="tmRoot"/>
      </p:par>
    </p:tnLst>
  </p:timing>
</p:sld>
</file>

<file path=ppt/slides/slide93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933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20186000898292</a:t>
                      </a:r>
                    </a:p>
                  </a:txBody>
                  <a:tcPr marL="7620" marR="7620" marT="7620" marB="0" anchor="ctr"/>
                </a:tc>
                <a:tc>
                  <a:txBody>
                    <a:bodyPr/>
                    <a:lstStyle/>
                    <a:p>
                      <a:pPr algn="ctr" fontAlgn="ctr"/>
                      <a:r>
                        <a:rPr lang="es-CO" sz="700" b="0" i="0" u="none" strike="noStrike">
                          <a:effectLst/>
                          <a:latin typeface="Arial"/>
                        </a:rPr>
                        <a:t>25/10/2018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DESPACHO DR.FRIDOLE BALLEN</a:t>
                      </a:r>
                    </a:p>
                  </a:txBody>
                  <a:tcPr marL="7620" marR="7620" marT="7620" marB="0" anchor="ctr"/>
                </a:tc>
                <a:tc>
                  <a:txBody>
                    <a:bodyPr/>
                    <a:lstStyle/>
                    <a:p>
                      <a:pPr algn="ctr" fontAlgn="ctr"/>
                      <a:r>
                        <a:rPr lang="es-CO" sz="700" b="0" i="0" u="none" strike="noStrike">
                          <a:effectLst/>
                          <a:latin typeface="Arial"/>
                        </a:rPr>
                        <a:t>SOLICITUD CAMBIO CORREO ELECTRONICO</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20186000898312</a:t>
                      </a:r>
                    </a:p>
                  </a:txBody>
                  <a:tcPr marL="7620" marR="7620" marT="7620" marB="0" anchor="ctr"/>
                </a:tc>
                <a:tc>
                  <a:txBody>
                    <a:bodyPr/>
                    <a:lstStyle/>
                    <a:p>
                      <a:pPr algn="ctr" fontAlgn="ctr"/>
                      <a:r>
                        <a:rPr lang="es-CO" sz="700" b="0" i="0" u="none" strike="noStrike">
                          <a:effectLst/>
                          <a:latin typeface="Arial"/>
                        </a:rPr>
                        <a:t>25/10/2018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OFICINA JURIDICA</a:t>
                      </a:r>
                    </a:p>
                  </a:txBody>
                  <a:tcPr marL="7620" marR="7620" marT="7620" marB="0" anchor="ctr"/>
                </a:tc>
                <a:tc>
                  <a:txBody>
                    <a:bodyPr/>
                    <a:lstStyle/>
                    <a:p>
                      <a:pPr algn="ctr" fontAlgn="ctr"/>
                      <a:r>
                        <a:rPr lang="es-CO" sz="700" b="0" i="0" u="none" strike="noStrike">
                          <a:effectLst/>
                          <a:latin typeface="Arial"/>
                        </a:rPr>
                        <a:t>SOLICITUD DE INFORMACION CONVOCATORIA 438 a 506 SANTANDER</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20186000898332</a:t>
                      </a:r>
                    </a:p>
                  </a:txBody>
                  <a:tcPr marL="7620" marR="7620" marT="7620" marB="0" anchor="ctr"/>
                </a:tc>
                <a:tc>
                  <a:txBody>
                    <a:bodyPr/>
                    <a:lstStyle/>
                    <a:p>
                      <a:pPr algn="ctr" fontAlgn="ctr"/>
                      <a:r>
                        <a:rPr lang="es-CO" sz="700" b="0" i="0" u="none" strike="noStrike">
                          <a:effectLst/>
                          <a:latin typeface="Arial"/>
                        </a:rPr>
                        <a:t>25/10/2018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CONVOCATORIA 10 - DR. ORTEGA</a:t>
                      </a:r>
                    </a:p>
                  </a:txBody>
                  <a:tcPr marL="7620" marR="7620" marT="7620" marB="0" anchor="ctr"/>
                </a:tc>
                <a:tc>
                  <a:txBody>
                    <a:bodyPr/>
                    <a:lstStyle/>
                    <a:p>
                      <a:pPr algn="ctr" fontAlgn="ctr"/>
                      <a:r>
                        <a:rPr lang="es-CO" sz="700" b="0" i="0" u="none" strike="noStrike">
                          <a:effectLst/>
                          <a:latin typeface="Arial"/>
                        </a:rPr>
                        <a:t>SOLICITUD DE INFORMACION CONVOCATORIA 437 VALLE  </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20186000898352</a:t>
                      </a:r>
                    </a:p>
                  </a:txBody>
                  <a:tcPr marL="7620" marR="7620" marT="7620" marB="0" anchor="ctr"/>
                </a:tc>
                <a:tc>
                  <a:txBody>
                    <a:bodyPr/>
                    <a:lstStyle/>
                    <a:p>
                      <a:pPr algn="ctr" fontAlgn="ctr"/>
                      <a:r>
                        <a:rPr lang="es-CO" sz="700" b="0" i="0" u="none" strike="noStrike">
                          <a:effectLst/>
                          <a:latin typeface="Arial"/>
                        </a:rPr>
                        <a:t>25/10/2018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ATENCIÓN AL CIUDADANO</a:t>
                      </a:r>
                    </a:p>
                  </a:txBody>
                  <a:tcPr marL="7620" marR="7620" marT="7620" marB="0" anchor="ctr"/>
                </a:tc>
                <a:tc>
                  <a:txBody>
                    <a:bodyPr/>
                    <a:lstStyle/>
                    <a:p>
                      <a:pPr algn="ctr" fontAlgn="ctr"/>
                      <a:r>
                        <a:rPr lang="es-CO" sz="700" b="0" i="0" u="none" strike="noStrike">
                          <a:effectLst/>
                          <a:latin typeface="Arial"/>
                        </a:rPr>
                        <a:t>SOLICITUD DE INFORMACION CONVOCATORIA 438 a 506 SANTANDER</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20186000898362</a:t>
                      </a:r>
                    </a:p>
                  </a:txBody>
                  <a:tcPr marL="7620" marR="7620" marT="7620" marB="0" anchor="ctr"/>
                </a:tc>
                <a:tc>
                  <a:txBody>
                    <a:bodyPr/>
                    <a:lstStyle/>
                    <a:p>
                      <a:pPr algn="ctr" fontAlgn="ctr"/>
                      <a:r>
                        <a:rPr lang="es-CO" sz="700" b="0" i="0" u="none" strike="noStrike">
                          <a:effectLst/>
                          <a:latin typeface="Arial"/>
                        </a:rPr>
                        <a:t>25/10/2018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OFICINA DE INFORMÁTICA</a:t>
                      </a:r>
                    </a:p>
                  </a:txBody>
                  <a:tcPr marL="7620" marR="7620" marT="7620" marB="0" anchor="ctr"/>
                </a:tc>
                <a:tc>
                  <a:txBody>
                    <a:bodyPr/>
                    <a:lstStyle/>
                    <a:p>
                      <a:pPr algn="ctr" fontAlgn="ctr"/>
                      <a:r>
                        <a:rPr lang="es-CO" sz="700" b="0" i="0" u="none" strike="noStrike">
                          <a:effectLst/>
                          <a:latin typeface="Arial"/>
                        </a:rPr>
                        <a:t>PROVISION DE EMPLEOS DESIERTOS - CONVOCATORIA 435 </a:t>
                      </a:r>
                    </a:p>
                  </a:txBody>
                  <a:tcPr marL="7620" marR="7620" marT="7620" marB="0" anchor="ctr"/>
                </a:tc>
                <a:tc>
                  <a:txBody>
                    <a:bodyPr/>
                    <a:lstStyle/>
                    <a:p>
                      <a:pPr algn="ctr" fontAlgn="ctr"/>
                      <a:r>
                        <a:rPr lang="es-CO" sz="700" b="0" i="0" u="none" strike="noStrike">
                          <a:effectLst/>
                          <a:latin typeface="Arial"/>
                        </a:rPr>
                        <a:t>30/11/2018</a:t>
                      </a:r>
                    </a:p>
                  </a:txBody>
                  <a:tcPr marL="7620" marR="7620" marT="7620" marB="0" anchor="ctr"/>
                </a:tc>
                <a:tc>
                  <a:txBody>
                    <a:bodyPr/>
                    <a:lstStyle/>
                    <a:p>
                      <a:pPr algn="ctr" fontAlgn="ctr"/>
                      <a:r>
                        <a:rPr lang="es-CO" sz="700" b="0" i="0" u="none" strike="noStrike">
                          <a:effectLst/>
                          <a:latin typeface="Arial"/>
                        </a:rPr>
                        <a:t>20181020660481</a:t>
                      </a:r>
                    </a:p>
                  </a:txBody>
                  <a:tcPr marL="7620" marR="7620" marT="7620" marB="0" anchor="ctr"/>
                </a:tc>
              </a:tr>
              <a:tr h="642680">
                <a:tc>
                  <a:txBody>
                    <a:bodyPr/>
                    <a:lstStyle/>
                    <a:p>
                      <a:pPr algn="ctr" fontAlgn="ctr"/>
                      <a:r>
                        <a:rPr lang="es-CO" sz="700" b="0" i="0" u="none" strike="noStrike">
                          <a:effectLst/>
                          <a:latin typeface="Arial"/>
                        </a:rPr>
                        <a:t>20186000898382</a:t>
                      </a:r>
                    </a:p>
                  </a:txBody>
                  <a:tcPr marL="7620" marR="7620" marT="7620" marB="0" anchor="ctr"/>
                </a:tc>
                <a:tc>
                  <a:txBody>
                    <a:bodyPr/>
                    <a:lstStyle/>
                    <a:p>
                      <a:pPr algn="ctr" fontAlgn="ctr"/>
                      <a:r>
                        <a:rPr lang="es-CO" sz="700" b="0" i="0" u="none" strike="noStrike">
                          <a:effectLst/>
                          <a:latin typeface="Arial"/>
                        </a:rPr>
                        <a:t>25/10/2018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OFICINA JURIDICA</a:t>
                      </a:r>
                    </a:p>
                  </a:txBody>
                  <a:tcPr marL="7620" marR="7620" marT="7620" marB="0" anchor="ctr"/>
                </a:tc>
                <a:tc>
                  <a:txBody>
                    <a:bodyPr/>
                    <a:lstStyle/>
                    <a:p>
                      <a:pPr algn="ctr" fontAlgn="ctr"/>
                      <a:r>
                        <a:rPr lang="es-CO" sz="700" b="0" i="0" u="none" strike="noStrike">
                          <a:effectLst/>
                          <a:latin typeface="Arial"/>
                        </a:rPr>
                        <a:t>RESPUESTA A PETICIÓN 2018600087704</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20186000898392</a:t>
                      </a:r>
                    </a:p>
                  </a:txBody>
                  <a:tcPr marL="7620" marR="7620" marT="7620" marB="0" anchor="ctr"/>
                </a:tc>
                <a:tc>
                  <a:txBody>
                    <a:bodyPr/>
                    <a:lstStyle/>
                    <a:p>
                      <a:pPr algn="ctr" fontAlgn="ctr"/>
                      <a:r>
                        <a:rPr lang="es-CO" sz="700" b="0" i="0" u="none" strike="noStrike">
                          <a:effectLst/>
                          <a:latin typeface="Arial"/>
                        </a:rPr>
                        <a:t>25/10/2018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ATENCIÓN AL CIUDADANO</a:t>
                      </a:r>
                    </a:p>
                  </a:txBody>
                  <a:tcPr marL="7620" marR="7620" marT="7620" marB="0" anchor="ctr"/>
                </a:tc>
                <a:tc>
                  <a:txBody>
                    <a:bodyPr/>
                    <a:lstStyle/>
                    <a:p>
                      <a:pPr algn="ctr" fontAlgn="ctr"/>
                      <a:r>
                        <a:rPr lang="es-CO" sz="700" b="0" i="0" u="none" strike="noStrike">
                          <a:effectLst/>
                          <a:latin typeface="Arial"/>
                        </a:rPr>
                        <a:t>SOLICITUD DE INFORMACION CONVOCATORIA TERRITORIAL CENTRO ORIENTE</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2/11/2018</a:t>
                      </a:r>
                    </a:p>
                  </a:txBody>
                  <a:tcPr marL="7620" marR="7620" marT="7620" marB="0" anchor="ctr"/>
                </a:tc>
                <a:tc>
                  <a:txBody>
                    <a:bodyPr/>
                    <a:lstStyle/>
                    <a:p>
                      <a:pPr algn="ctr" fontAlgn="ctr"/>
                      <a:r>
                        <a:rPr lang="es-CO" sz="700" b="0" i="0" u="none" strike="noStrike" dirty="0">
                          <a:effectLst/>
                          <a:latin typeface="Arial"/>
                        </a:rPr>
                        <a:t>20182230618601</a:t>
                      </a:r>
                    </a:p>
                  </a:txBody>
                  <a:tcPr marL="7620" marR="7620" marT="7620" marB="0" anchor="ctr"/>
                </a:tc>
              </a:tr>
            </a:tbl>
          </a:graphicData>
        </a:graphic>
      </p:graphicFrame>
    </p:spTree>
    <p:extLst>
      <p:ext uri="{BB962C8B-B14F-4D97-AF65-F5344CB8AC3E}">
        <p14:creationId xmlns:p14="http://schemas.microsoft.com/office/powerpoint/2010/main" val="3426244900"/>
      </p:ext>
    </p:extLst>
  </p:cSld>
  <p:clrMapOvr>
    <a:masterClrMapping/>
  </p:clrMapOvr>
  <p:timing>
    <p:tnLst>
      <p:par>
        <p:cTn id="1" dur="indefinite" restart="never" nodeType="tmRoot"/>
      </p:par>
    </p:tnLst>
  </p:timing>
</p:sld>
</file>

<file path=ppt/slides/slide93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934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4338082"/>
              </p:ext>
            </p:extLst>
          </p:nvPr>
        </p:nvGraphicFramePr>
        <p:xfrm>
          <a:off x="539552" y="1268761"/>
          <a:ext cx="8208913" cy="483488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700" b="0" i="0" u="none" strike="noStrike" dirty="0">
                          <a:effectLst/>
                          <a:latin typeface="Arial"/>
                        </a:rPr>
                        <a:t>20186000898402</a:t>
                      </a:r>
                    </a:p>
                  </a:txBody>
                  <a:tcPr marL="7620" marR="7620" marT="7620" marB="0" anchor="ctr"/>
                </a:tc>
                <a:tc>
                  <a:txBody>
                    <a:bodyPr/>
                    <a:lstStyle/>
                    <a:p>
                      <a:pPr algn="ctr" fontAlgn="ctr"/>
                      <a:r>
                        <a:rPr lang="es-CO" sz="700" b="0" i="0" u="none" strike="noStrike">
                          <a:effectLst/>
                          <a:latin typeface="Arial"/>
                        </a:rPr>
                        <a:t>25/10/2018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pt-BR" sz="700" b="0" i="0" u="none" strike="noStrike">
                          <a:effectLst/>
                          <a:latin typeface="Arial"/>
                        </a:rPr>
                        <a:t>GRUPO CONVOCATORIA 8 - DRA. CARDOSO</a:t>
                      </a:r>
                    </a:p>
                  </a:txBody>
                  <a:tcPr marL="7620" marR="7620" marT="7620" marB="0" anchor="ctr"/>
                </a:tc>
                <a:tc>
                  <a:txBody>
                    <a:bodyPr/>
                    <a:lstStyle/>
                    <a:p>
                      <a:pPr algn="ctr" fontAlgn="ctr"/>
                      <a:r>
                        <a:rPr lang="es-CO" sz="700" b="0" i="0" u="none" strike="noStrike">
                          <a:effectLst/>
                          <a:latin typeface="Arial"/>
                        </a:rPr>
                        <a:t>JUZGADO 07 ADMINISTRATIVO - SECCIONAL POPAYAN-AMANDA LUCIA ERAZO-NOTIFICACION ADMISION DEMANDA PROCESO BAJO RADICADO 190013333007201800254-00 FECHA 24 DE OCTUBRE DE 2018</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20186000898412</a:t>
                      </a:r>
                    </a:p>
                  </a:txBody>
                  <a:tcPr marL="7620" marR="7620" marT="7620" marB="0" anchor="ctr"/>
                </a:tc>
                <a:tc>
                  <a:txBody>
                    <a:bodyPr/>
                    <a:lstStyle/>
                    <a:p>
                      <a:pPr algn="ctr" fontAlgn="ctr"/>
                      <a:r>
                        <a:rPr lang="es-CO" sz="700" b="0" i="0" u="none" strike="noStrike">
                          <a:effectLst/>
                          <a:latin typeface="Arial"/>
                        </a:rPr>
                        <a:t>25/10/2018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it-IT" sz="700" b="0" i="0" u="none" strike="noStrike">
                          <a:effectLst/>
                          <a:latin typeface="Arial"/>
                        </a:rPr>
                        <a:t>GRUPO CONVOCATORIA 1 - DR. FRIDOLE BALLEN</a:t>
                      </a:r>
                    </a:p>
                  </a:txBody>
                  <a:tcPr marL="7620" marR="7620" marT="7620" marB="0" anchor="ctr"/>
                </a:tc>
                <a:tc>
                  <a:txBody>
                    <a:bodyPr/>
                    <a:lstStyle/>
                    <a:p>
                      <a:pPr algn="ctr" fontAlgn="ctr"/>
                      <a:r>
                        <a:rPr lang="es-CO" sz="700" b="0" i="0" u="none" strike="noStrike">
                          <a:effectLst/>
                          <a:latin typeface="Arial"/>
                        </a:rPr>
                        <a:t>SOLICITUD DE INFORMACION CONVOCATORIA 438 a 506 SANTANDER</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20186000898452</a:t>
                      </a:r>
                    </a:p>
                  </a:txBody>
                  <a:tcPr marL="7620" marR="7620" marT="7620" marB="0" anchor="ctr"/>
                </a:tc>
                <a:tc>
                  <a:txBody>
                    <a:bodyPr/>
                    <a:lstStyle/>
                    <a:p>
                      <a:pPr algn="ctr" fontAlgn="ctr"/>
                      <a:r>
                        <a:rPr lang="es-CO" sz="700" b="0" i="0" u="none" strike="noStrike">
                          <a:effectLst/>
                          <a:latin typeface="Arial"/>
                        </a:rPr>
                        <a:t>25/10/2018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it-IT" sz="700" b="0" i="0" u="none" strike="noStrike">
                          <a:effectLst/>
                          <a:latin typeface="Arial"/>
                        </a:rPr>
                        <a:t>GRUPO CONVOCATORIA 1 - DR. FRIDOLE BALLEN</a:t>
                      </a:r>
                    </a:p>
                  </a:txBody>
                  <a:tcPr marL="7620" marR="7620" marT="7620" marB="0" anchor="ctr"/>
                </a:tc>
                <a:tc>
                  <a:txBody>
                    <a:bodyPr/>
                    <a:lstStyle/>
                    <a:p>
                      <a:pPr algn="ctr" fontAlgn="ctr"/>
                      <a:r>
                        <a:rPr lang="es-CO" sz="700" b="0" i="0" u="none" strike="noStrike">
                          <a:effectLst/>
                          <a:latin typeface="Arial"/>
                        </a:rPr>
                        <a:t>SOLICITUD DE INFORMACION CONVOCATORIA 438 a 506 SANTANDER</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20186000898482</a:t>
                      </a:r>
                    </a:p>
                  </a:txBody>
                  <a:tcPr marL="7620" marR="7620" marT="7620" marB="0" anchor="ctr"/>
                </a:tc>
                <a:tc>
                  <a:txBody>
                    <a:bodyPr/>
                    <a:lstStyle/>
                    <a:p>
                      <a:pPr algn="ctr" fontAlgn="ctr"/>
                      <a:r>
                        <a:rPr lang="es-CO" sz="700" b="0" i="0" u="none" strike="noStrike">
                          <a:effectLst/>
                          <a:latin typeface="Arial"/>
                        </a:rPr>
                        <a:t>25/10/2018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it-IT" sz="700" b="0" i="0" u="none" strike="noStrike">
                          <a:effectLst/>
                          <a:latin typeface="Arial"/>
                        </a:rPr>
                        <a:t>GRUPO CONVOCATORIA 1 - DR. FRIDOLE BALLEN</a:t>
                      </a:r>
                    </a:p>
                  </a:txBody>
                  <a:tcPr marL="7620" marR="7620" marT="7620" marB="0" anchor="ctr"/>
                </a:tc>
                <a:tc>
                  <a:txBody>
                    <a:bodyPr/>
                    <a:lstStyle/>
                    <a:p>
                      <a:pPr algn="ctr" fontAlgn="ctr"/>
                      <a:r>
                        <a:rPr lang="es-CO" sz="700" b="0" i="0" u="none" strike="noStrike">
                          <a:effectLst/>
                          <a:latin typeface="Arial"/>
                        </a:rPr>
                        <a:t>GENERAL02 TRIBUNAL ADMINISTRATIVO DE SANTANDER - BUCARAMANGA-COMUNICACIÓN ESTADO ELECTRÓNICO DE FECHA 18-10-2018. RADICADO No. 2013-00371-03</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20186000898512</a:t>
                      </a:r>
                    </a:p>
                  </a:txBody>
                  <a:tcPr marL="7620" marR="7620" marT="7620" marB="0" anchor="ctr"/>
                </a:tc>
                <a:tc>
                  <a:txBody>
                    <a:bodyPr/>
                    <a:lstStyle/>
                    <a:p>
                      <a:pPr algn="ctr" fontAlgn="ctr"/>
                      <a:r>
                        <a:rPr lang="es-CO" sz="700" b="0" i="0" u="none" strike="noStrike">
                          <a:effectLst/>
                          <a:latin typeface="Arial"/>
                        </a:rPr>
                        <a:t>25/10/2018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GRUPO DE REGISTRO PUBLICO</a:t>
                      </a:r>
                    </a:p>
                  </a:txBody>
                  <a:tcPr marL="7620" marR="7620" marT="7620" marB="0" anchor="ctr"/>
                </a:tc>
                <a:tc>
                  <a:txBody>
                    <a:bodyPr/>
                    <a:lstStyle/>
                    <a:p>
                      <a:pPr algn="ctr" fontAlgn="ctr"/>
                      <a:r>
                        <a:rPr lang="es-CO" sz="700" b="0" i="0" u="none" strike="noStrike">
                          <a:effectLst/>
                          <a:latin typeface="Arial"/>
                        </a:rPr>
                        <a:t>JUZGADO 05 ADMINISTRATIVO - SECCIONAL BUCARAMANGA-NOTIFICO CONTENIDO AUTO ADMIOSRIO PROCESO DE N. R. No. 680013333005 - 2018 - 00348 -00-GERMAN EMILIO RICAURTE COSSIO</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r>
              <a:tr h="642680">
                <a:tc>
                  <a:txBody>
                    <a:bodyPr/>
                    <a:lstStyle/>
                    <a:p>
                      <a:pPr algn="ctr" fontAlgn="ctr"/>
                      <a:r>
                        <a:rPr lang="es-CO" sz="700" b="0" i="0" u="none" strike="noStrike">
                          <a:effectLst/>
                          <a:latin typeface="Arial"/>
                        </a:rPr>
                        <a:t>20186000898592</a:t>
                      </a:r>
                    </a:p>
                  </a:txBody>
                  <a:tcPr marL="7620" marR="7620" marT="7620" marB="0" anchor="ctr"/>
                </a:tc>
                <a:tc>
                  <a:txBody>
                    <a:bodyPr/>
                    <a:lstStyle/>
                    <a:p>
                      <a:pPr algn="ctr" fontAlgn="ctr"/>
                      <a:r>
                        <a:rPr lang="es-CO" sz="700" b="0" i="0" u="none" strike="noStrike">
                          <a:effectLst/>
                          <a:latin typeface="Arial"/>
                        </a:rPr>
                        <a:t>25/10/2018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es-CO" sz="700" b="0" i="0" u="none" strike="noStrike">
                          <a:effectLst/>
                          <a:latin typeface="Arial"/>
                        </a:rPr>
                        <a:t>OFICINA JURIDICA</a:t>
                      </a:r>
                    </a:p>
                  </a:txBody>
                  <a:tcPr marL="7620" marR="7620" marT="7620" marB="0" anchor="ctr"/>
                </a:tc>
                <a:tc>
                  <a:txBody>
                    <a:bodyPr/>
                    <a:lstStyle/>
                    <a:p>
                      <a:pPr algn="ctr" fontAlgn="ctr"/>
                      <a:r>
                        <a:rPr lang="es-CO" sz="700" b="0" i="0" u="none" strike="noStrike">
                          <a:effectLst/>
                          <a:latin typeface="Arial"/>
                        </a:rPr>
                        <a:t>POSTULACION ENCARGOS VÍCTOR HUGO BETANCOURT</a:t>
                      </a:r>
                      <a:br>
                        <a:rPr lang="es-CO" sz="700" b="0" i="0" u="none" strike="noStrike">
                          <a:effectLst/>
                          <a:latin typeface="Arial"/>
                        </a:rPr>
                      </a:br>
                      <a:endParaRPr lang="es-CO" sz="700" b="0" i="0" u="none" strike="noStrike">
                        <a:effectLst/>
                        <a:latin typeface="Arial"/>
                      </a:endParaRPr>
                    </a:p>
                  </a:txBody>
                  <a:tcPr marL="7620" marR="7620" marT="7620" marB="0" anchor="ctr"/>
                </a:tc>
                <a:tc>
                  <a:txBody>
                    <a:bodyPr/>
                    <a:lstStyle/>
                    <a:p>
                      <a:pPr algn="ctr" fontAlgn="ctr"/>
                      <a:r>
                        <a:rPr lang="es-CO" sz="700" b="0" i="0" u="none" strike="noStrike">
                          <a:effectLst/>
                          <a:latin typeface="Arial"/>
                        </a:rPr>
                        <a:t>29/10/2018</a:t>
                      </a:r>
                    </a:p>
                  </a:txBody>
                  <a:tcPr marL="7620" marR="7620" marT="7620" marB="0" anchor="ctr"/>
                </a:tc>
                <a:tc>
                  <a:txBody>
                    <a:bodyPr/>
                    <a:lstStyle/>
                    <a:p>
                      <a:pPr algn="ctr" fontAlgn="ctr"/>
                      <a:r>
                        <a:rPr lang="es-CO" sz="700" b="0" i="0" u="none" strike="noStrike">
                          <a:effectLst/>
                          <a:latin typeface="Arial"/>
                        </a:rPr>
                        <a:t>20182010609411</a:t>
                      </a:r>
                    </a:p>
                  </a:txBody>
                  <a:tcPr marL="7620" marR="7620" marT="7620" marB="0" anchor="ctr"/>
                </a:tc>
              </a:tr>
              <a:tr h="642680">
                <a:tc>
                  <a:txBody>
                    <a:bodyPr/>
                    <a:lstStyle/>
                    <a:p>
                      <a:pPr algn="ctr" fontAlgn="ctr"/>
                      <a:r>
                        <a:rPr lang="es-CO" sz="700" b="0" i="0" u="none" strike="noStrike">
                          <a:effectLst/>
                          <a:latin typeface="Arial"/>
                        </a:rPr>
                        <a:t>20186000898602</a:t>
                      </a:r>
                    </a:p>
                  </a:txBody>
                  <a:tcPr marL="7620" marR="7620" marT="7620" marB="0" anchor="ctr"/>
                </a:tc>
                <a:tc>
                  <a:txBody>
                    <a:bodyPr/>
                    <a:lstStyle/>
                    <a:p>
                      <a:pPr algn="ctr" fontAlgn="ctr"/>
                      <a:r>
                        <a:rPr lang="es-CO" sz="700" b="0" i="0" u="none" strike="noStrike">
                          <a:effectLst/>
                          <a:latin typeface="Arial"/>
                        </a:rPr>
                        <a:t>25/10/2018</a:t>
                      </a:r>
                    </a:p>
                  </a:txBody>
                  <a:tcPr marL="7620" marR="7620" marT="7620" marB="0" anchor="ctr"/>
                </a:tc>
                <a:tc>
                  <a:txBody>
                    <a:bodyPr/>
                    <a:lstStyle/>
                    <a:p>
                      <a:pPr algn="ctr" fontAlgn="ctr"/>
                      <a:r>
                        <a:rPr lang="es-CO" sz="700" b="0" i="0" u="none" strike="noStrike">
                          <a:effectLst/>
                          <a:latin typeface="Arial"/>
                        </a:rPr>
                        <a:t>DERECHOS DE PETICIÓN, QUEJA, RECLAMOS, SUGERENCIAS Y DENUNCIAS</a:t>
                      </a:r>
                    </a:p>
                  </a:txBody>
                  <a:tcPr marL="7620" marR="7620" marT="7620" marB="0" anchor="ctr"/>
                </a:tc>
                <a:tc>
                  <a:txBody>
                    <a:bodyPr/>
                    <a:lstStyle/>
                    <a:p>
                      <a:pPr algn="ctr" fontAlgn="ctr"/>
                      <a:r>
                        <a:rPr lang="es-CO" sz="700" b="0" i="0" u="none" strike="noStrike">
                          <a:effectLst/>
                          <a:latin typeface="Arial"/>
                        </a:rPr>
                        <a:t>15</a:t>
                      </a:r>
                    </a:p>
                  </a:txBody>
                  <a:tcPr marL="7620" marR="7620" marT="7620" marB="0" anchor="ctr"/>
                </a:tc>
                <a:tc>
                  <a:txBody>
                    <a:bodyPr/>
                    <a:lstStyle/>
                    <a:p>
                      <a:pPr algn="ctr" fontAlgn="ctr"/>
                      <a:r>
                        <a:rPr lang="it-IT" sz="700" b="0" i="0" u="none" strike="noStrike">
                          <a:effectLst/>
                          <a:latin typeface="Arial"/>
                        </a:rPr>
                        <a:t>GRUPO CONVOCATORIA 2 - DR. FRIDOLE BALLEN</a:t>
                      </a:r>
                    </a:p>
                  </a:txBody>
                  <a:tcPr marL="7620" marR="7620" marT="7620" marB="0" anchor="ctr"/>
                </a:tc>
                <a:tc>
                  <a:txBody>
                    <a:bodyPr/>
                    <a:lstStyle/>
                    <a:p>
                      <a:pPr algn="ctr" fontAlgn="ctr"/>
                      <a:r>
                        <a:rPr lang="es-CO" sz="700" b="0" i="0" u="none" strike="noStrike">
                          <a:effectLst/>
                          <a:latin typeface="Arial"/>
                        </a:rPr>
                        <a:t>NULIDAD Y RESTABLECIMIENTO - ADMITE DEMANDA</a:t>
                      </a:r>
                      <a:br>
                        <a:rPr lang="es-CO" sz="700" b="0" i="0" u="none" strike="noStrike">
                          <a:effectLst/>
                          <a:latin typeface="Arial"/>
                        </a:rPr>
                      </a:br>
                      <a:r>
                        <a:rPr lang="es-CO" sz="700" b="0" i="0" u="none" strike="noStrike">
                          <a:effectLst/>
                          <a:latin typeface="Arial"/>
                        </a:rPr>
                        <a:t>EXPEDIENTE N. 201800310</a:t>
                      </a:r>
                    </a:p>
                  </a:txBody>
                  <a:tcPr marL="7620" marR="7620" marT="7620" marB="0" anchor="ctr"/>
                </a:tc>
                <a:tc>
                  <a:txBody>
                    <a:bodyPr/>
                    <a:lstStyle/>
                    <a:p>
                      <a:pPr algn="ctr" fontAlgn="ctr"/>
                      <a:r>
                        <a:rPr lang="es-CO" sz="700" b="0" i="0" u="none" strike="noStrike">
                          <a:effectLst/>
                          <a:latin typeface="Arial"/>
                        </a:rPr>
                        <a:t> </a:t>
                      </a:r>
                    </a:p>
                  </a:txBody>
                  <a:tcPr marL="7620" marR="7620" marT="7620" marB="0" anchor="ctr"/>
                </a:tc>
                <a:tc>
                  <a:txBody>
                    <a:bodyPr/>
                    <a:lstStyle/>
                    <a:p>
                      <a:pPr algn="ctr" fontAlgn="ctr"/>
                      <a:r>
                        <a:rPr lang="es-CO" sz="7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656467215"/>
      </p:ext>
    </p:extLst>
  </p:cSld>
  <p:clrMapOvr>
    <a:masterClrMapping/>
  </p:clrMapOvr>
  <p:timing>
    <p:tnLst>
      <p:par>
        <p:cTn id="1" dur="indefinite" restart="never" nodeType="tmRoot"/>
      </p:par>
    </p:tnLst>
  </p:timing>
</p:sld>
</file>

<file path=ppt/slides/slide93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935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291732996"/>
              </p:ext>
            </p:extLst>
          </p:nvPr>
        </p:nvGraphicFramePr>
        <p:xfrm>
          <a:off x="539552" y="1268761"/>
          <a:ext cx="8208913" cy="4719161"/>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0883">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35703">
                <a:tc>
                  <a:txBody>
                    <a:bodyPr/>
                    <a:lstStyle/>
                    <a:p>
                      <a:pPr algn="ctr" fontAlgn="ctr"/>
                      <a:r>
                        <a:rPr lang="es-CO" sz="650" b="0" i="0" u="none" strike="noStrike" dirty="0">
                          <a:effectLst/>
                          <a:latin typeface="Arial"/>
                        </a:rPr>
                        <a:t>20186000898612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1/11/2018</a:t>
                      </a:r>
                    </a:p>
                  </a:txBody>
                  <a:tcPr marL="7620" marR="7620" marT="7620" marB="0" anchor="ctr"/>
                </a:tc>
                <a:tc>
                  <a:txBody>
                    <a:bodyPr/>
                    <a:lstStyle/>
                    <a:p>
                      <a:pPr algn="ctr" fontAlgn="ctr"/>
                      <a:r>
                        <a:rPr lang="es-CO" sz="650" b="0" i="0" u="none" strike="noStrike">
                          <a:effectLst/>
                          <a:latin typeface="Arial"/>
                        </a:rPr>
                        <a:t>20182230616031</a:t>
                      </a:r>
                    </a:p>
                  </a:txBody>
                  <a:tcPr marL="7620" marR="7620" marT="7620" marB="0" anchor="ctr"/>
                </a:tc>
              </a:tr>
              <a:tr h="535703">
                <a:tc>
                  <a:txBody>
                    <a:bodyPr/>
                    <a:lstStyle/>
                    <a:p>
                      <a:pPr algn="ctr" fontAlgn="ctr"/>
                      <a:r>
                        <a:rPr lang="es-CO" sz="650" b="0" i="0" u="none" strike="noStrike">
                          <a:effectLst/>
                          <a:latin typeface="Arial"/>
                        </a:rPr>
                        <a:t>20186000898632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35703">
                <a:tc>
                  <a:txBody>
                    <a:bodyPr/>
                    <a:lstStyle/>
                    <a:p>
                      <a:pPr algn="ctr" fontAlgn="ctr"/>
                      <a:r>
                        <a:rPr lang="es-CO" sz="650" b="0" i="0" u="none" strike="noStrike">
                          <a:effectLst/>
                          <a:latin typeface="Arial"/>
                        </a:rPr>
                        <a:t>20186000898682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CAMBIO DE CORREO REGISTRADO PARA ACCEDER A LA CUENTA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35703">
                <a:tc>
                  <a:txBody>
                    <a:bodyPr/>
                    <a:lstStyle/>
                    <a:p>
                      <a:pPr algn="ctr" fontAlgn="ctr"/>
                      <a:r>
                        <a:rPr lang="es-CO" sz="650" b="0" i="0" u="none" strike="noStrike">
                          <a:effectLst/>
                          <a:latin typeface="Arial"/>
                        </a:rPr>
                        <a:t>20186000898692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NOTIFICACION ESTADOS 25 DE OCTUBRE DE 2018-JUZGADO 20 ADMINISTRATIVO - SECCIONAL MEDELLIN</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35703">
                <a:tc>
                  <a:txBody>
                    <a:bodyPr/>
                    <a:lstStyle/>
                    <a:p>
                      <a:pPr algn="ctr" fontAlgn="ctr"/>
                      <a:r>
                        <a:rPr lang="es-CO" sz="650" b="0" i="0" u="none" strike="noStrike">
                          <a:effectLst/>
                          <a:latin typeface="Arial"/>
                        </a:rPr>
                        <a:t>20186000898782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PETICION 1-2018-24858 - JAIRO MORENO BENAVIDEZ</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35703">
                <a:tc>
                  <a:txBody>
                    <a:bodyPr/>
                    <a:lstStyle/>
                    <a:p>
                      <a:pPr algn="ctr" fontAlgn="ctr"/>
                      <a:r>
                        <a:rPr lang="es-CO" sz="650" b="0" i="0" u="none" strike="noStrike">
                          <a:effectLst/>
                          <a:latin typeface="Arial"/>
                        </a:rPr>
                        <a:t>20186000898802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SOLICITUD DE NOMBRAMIENTO - CONVOCATORIA 434 DE 2016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35703">
                <a:tc>
                  <a:txBody>
                    <a:bodyPr/>
                    <a:lstStyle/>
                    <a:p>
                      <a:pPr algn="ctr" fontAlgn="ctr"/>
                      <a:r>
                        <a:rPr lang="es-CO" sz="650" b="0" i="0" u="none" strike="noStrike">
                          <a:effectLst/>
                          <a:latin typeface="Arial"/>
                        </a:rPr>
                        <a:t>20186000898812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SOLICITUD DE NOMBRAMIENTO - CONVOCATORIA 428 DE 2016 </a:t>
                      </a:r>
                    </a:p>
                  </a:txBody>
                  <a:tcPr marL="7620" marR="7620" marT="7620" marB="0" anchor="ctr"/>
                </a:tc>
                <a:tc>
                  <a:txBody>
                    <a:bodyPr/>
                    <a:lstStyle/>
                    <a:p>
                      <a:pPr algn="ctr" fontAlgn="ctr"/>
                      <a:r>
                        <a:rPr lang="es-CO" sz="650" b="0" i="0" u="none" strike="noStrike">
                          <a:effectLst/>
                          <a:latin typeface="Arial"/>
                        </a:rPr>
                        <a:t>7/11/2018</a:t>
                      </a:r>
                    </a:p>
                  </a:txBody>
                  <a:tcPr marL="7620" marR="7620" marT="7620" marB="0" anchor="ctr"/>
                </a:tc>
                <a:tc>
                  <a:txBody>
                    <a:bodyPr/>
                    <a:lstStyle/>
                    <a:p>
                      <a:pPr algn="ctr" fontAlgn="ctr"/>
                      <a:r>
                        <a:rPr lang="es-CO" sz="650" b="0" i="0" u="none" strike="noStrike">
                          <a:effectLst/>
                          <a:latin typeface="Arial"/>
                        </a:rPr>
                        <a:t>20182110625651</a:t>
                      </a:r>
                    </a:p>
                  </a:txBody>
                  <a:tcPr marL="7620" marR="7620" marT="7620" marB="0" anchor="ctr"/>
                </a:tc>
              </a:tr>
              <a:tr h="535703">
                <a:tc>
                  <a:txBody>
                    <a:bodyPr/>
                    <a:lstStyle/>
                    <a:p>
                      <a:pPr algn="ctr" fontAlgn="ctr"/>
                      <a:r>
                        <a:rPr lang="es-CO" sz="650" b="0" i="0" u="none" strike="noStrike">
                          <a:effectLst/>
                          <a:latin typeface="Arial"/>
                        </a:rPr>
                        <a:t>20186000898842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3 - DR. FRIDOLE BALLEN</a:t>
                      </a:r>
                    </a:p>
                  </a:txBody>
                  <a:tcPr marL="7620" marR="7620" marT="7620" marB="0" anchor="ctr"/>
                </a:tc>
                <a:tc>
                  <a:txBody>
                    <a:bodyPr/>
                    <a:lstStyle/>
                    <a:p>
                      <a:pPr algn="ctr" fontAlgn="ctr"/>
                      <a:r>
                        <a:rPr lang="es-CO" sz="650" b="0" i="0" u="none" strike="noStrike">
                          <a:effectLst/>
                          <a:latin typeface="Arial"/>
                        </a:rPr>
                        <a:t>SOLICITUD DE NOMBRAMIENTO - CONVOCATORIA 428 DE 2016 </a:t>
                      </a:r>
                    </a:p>
                  </a:txBody>
                  <a:tcPr marL="7620" marR="7620" marT="7620" marB="0" anchor="ctr"/>
                </a:tc>
                <a:tc>
                  <a:txBody>
                    <a:bodyPr/>
                    <a:lstStyle/>
                    <a:p>
                      <a:pPr algn="ctr" fontAlgn="ctr"/>
                      <a:r>
                        <a:rPr lang="es-CO" sz="650" b="0" i="0" u="none" strike="noStrike">
                          <a:effectLst/>
                          <a:latin typeface="Arial"/>
                        </a:rPr>
                        <a:t>13/11/2018</a:t>
                      </a:r>
                    </a:p>
                  </a:txBody>
                  <a:tcPr marL="7620" marR="7620" marT="7620" marB="0" anchor="ctr"/>
                </a:tc>
                <a:tc>
                  <a:txBody>
                    <a:bodyPr/>
                    <a:lstStyle/>
                    <a:p>
                      <a:pPr algn="ctr" fontAlgn="ctr"/>
                      <a:r>
                        <a:rPr lang="es-CO" sz="650" b="0" i="0" u="none" strike="noStrike" dirty="0">
                          <a:effectLst/>
                          <a:latin typeface="Arial"/>
                        </a:rPr>
                        <a:t>20182110626841</a:t>
                      </a:r>
                    </a:p>
                  </a:txBody>
                  <a:tcPr marL="7620" marR="7620" marT="7620" marB="0" anchor="ctr"/>
                </a:tc>
              </a:tr>
            </a:tbl>
          </a:graphicData>
        </a:graphic>
      </p:graphicFrame>
    </p:spTree>
    <p:extLst>
      <p:ext uri="{BB962C8B-B14F-4D97-AF65-F5344CB8AC3E}">
        <p14:creationId xmlns:p14="http://schemas.microsoft.com/office/powerpoint/2010/main" val="614019155"/>
      </p:ext>
    </p:extLst>
  </p:cSld>
  <p:clrMapOvr>
    <a:masterClrMapping/>
  </p:clrMapOvr>
  <p:timing>
    <p:tnLst>
      <p:par>
        <p:cTn id="1" dur="indefinite" restart="never" nodeType="tmRoot"/>
      </p:par>
    </p:tnLst>
  </p:timing>
</p:sld>
</file>

<file path=ppt/slides/slide93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936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55624072"/>
              </p:ext>
            </p:extLst>
          </p:nvPr>
        </p:nvGraphicFramePr>
        <p:xfrm>
          <a:off x="539552" y="1268761"/>
          <a:ext cx="8208913" cy="4722655"/>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884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52709">
                <a:tc>
                  <a:txBody>
                    <a:bodyPr/>
                    <a:lstStyle/>
                    <a:p>
                      <a:pPr algn="ctr" fontAlgn="ctr"/>
                      <a:r>
                        <a:rPr lang="es-CO" sz="650" b="0" i="0" u="none" strike="noStrike" dirty="0">
                          <a:effectLst/>
                          <a:latin typeface="Arial"/>
                        </a:rPr>
                        <a:t>20186000898852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3 - DR. FRIDOLE BALLEN</a:t>
                      </a:r>
                    </a:p>
                  </a:txBody>
                  <a:tcPr marL="7620" marR="7620" marT="7620" marB="0" anchor="ctr"/>
                </a:tc>
                <a:tc>
                  <a:txBody>
                    <a:bodyPr/>
                    <a:lstStyle/>
                    <a:p>
                      <a:pPr algn="ctr" fontAlgn="ctr"/>
                      <a:r>
                        <a:rPr lang="es-CO" sz="650" b="0" i="0" u="none" strike="noStrike">
                          <a:effectLst/>
                          <a:latin typeface="Arial"/>
                        </a:rPr>
                        <a:t>SOLICITUD DE NOMBRAMIENTO - CONVOCATORIA 428 DE 2016 </a:t>
                      </a:r>
                    </a:p>
                  </a:txBody>
                  <a:tcPr marL="7620" marR="7620" marT="7620" marB="0" anchor="ctr"/>
                </a:tc>
                <a:tc>
                  <a:txBody>
                    <a:bodyPr/>
                    <a:lstStyle/>
                    <a:p>
                      <a:pPr algn="ctr" fontAlgn="ctr"/>
                      <a:r>
                        <a:rPr lang="es-CO" sz="650" b="0" i="0" u="none" strike="noStrike">
                          <a:effectLst/>
                          <a:latin typeface="Arial"/>
                        </a:rPr>
                        <a:t>13/11/2018</a:t>
                      </a:r>
                    </a:p>
                  </a:txBody>
                  <a:tcPr marL="7620" marR="7620" marT="7620" marB="0" anchor="ctr"/>
                </a:tc>
                <a:tc>
                  <a:txBody>
                    <a:bodyPr/>
                    <a:lstStyle/>
                    <a:p>
                      <a:pPr algn="ctr" fontAlgn="ctr"/>
                      <a:r>
                        <a:rPr lang="es-CO" sz="650" b="0" i="0" u="none" strike="noStrike">
                          <a:effectLst/>
                          <a:latin typeface="Arial"/>
                        </a:rPr>
                        <a:t>20182110626881</a:t>
                      </a:r>
                    </a:p>
                  </a:txBody>
                  <a:tcPr marL="7620" marR="7620" marT="7620" marB="0" anchor="ctr"/>
                </a:tc>
              </a:tr>
              <a:tr h="552709">
                <a:tc>
                  <a:txBody>
                    <a:bodyPr/>
                    <a:lstStyle/>
                    <a:p>
                      <a:pPr algn="ctr" fontAlgn="ctr"/>
                      <a:r>
                        <a:rPr lang="es-CO" sz="650" b="0" i="0" u="none" strike="noStrike">
                          <a:effectLst/>
                          <a:latin typeface="Arial"/>
                        </a:rPr>
                        <a:t>20186000898872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OBSERVACIONES FRENTE AL PROCESO DE CONSOLIDACION DEL RPCD</a:t>
                      </a:r>
                    </a:p>
                  </a:txBody>
                  <a:tcPr marL="7620" marR="7620" marT="7620" marB="0" anchor="ctr"/>
                </a:tc>
                <a:tc>
                  <a:txBody>
                    <a:bodyPr/>
                    <a:lstStyle/>
                    <a:p>
                      <a:pPr algn="ctr" fontAlgn="ctr"/>
                      <a:r>
                        <a:rPr lang="es-CO" sz="650" b="0" i="0" u="none" strike="noStrike">
                          <a:effectLst/>
                          <a:latin typeface="Arial"/>
                        </a:rPr>
                        <a:t>30/10/2018</a:t>
                      </a:r>
                    </a:p>
                  </a:txBody>
                  <a:tcPr marL="7620" marR="7620" marT="7620" marB="0" anchor="ctr"/>
                </a:tc>
                <a:tc>
                  <a:txBody>
                    <a:bodyPr/>
                    <a:lstStyle/>
                    <a:p>
                      <a:pPr algn="ctr" fontAlgn="ctr"/>
                      <a:r>
                        <a:rPr lang="es-CO" sz="650" b="0" i="0" u="none" strike="noStrike">
                          <a:effectLst/>
                          <a:latin typeface="Arial"/>
                        </a:rPr>
                        <a:t>20181700612021</a:t>
                      </a:r>
                    </a:p>
                  </a:txBody>
                  <a:tcPr marL="7620" marR="7620" marT="7620" marB="0" anchor="ctr"/>
                </a:tc>
              </a:tr>
              <a:tr h="552709">
                <a:tc>
                  <a:txBody>
                    <a:bodyPr/>
                    <a:lstStyle/>
                    <a:p>
                      <a:pPr algn="ctr" fontAlgn="ctr"/>
                      <a:r>
                        <a:rPr lang="es-CO" sz="650" b="0" i="0" u="none" strike="noStrike">
                          <a:effectLst/>
                          <a:latin typeface="Arial"/>
                        </a:rPr>
                        <a:t>20186000898912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DIRECCION DE ADMINISTRACION DE  CARRERA ADMINISTRATIVA</a:t>
                      </a:r>
                    </a:p>
                  </a:txBody>
                  <a:tcPr marL="7620" marR="7620" marT="7620" marB="0" anchor="ctr"/>
                </a:tc>
                <a:tc>
                  <a:txBody>
                    <a:bodyPr/>
                    <a:lstStyle/>
                    <a:p>
                      <a:pPr algn="ctr" fontAlgn="ctr"/>
                      <a:r>
                        <a:rPr lang="es-CO" sz="650" b="0" i="0" u="none" strike="noStrike">
                          <a:effectLst/>
                          <a:latin typeface="Arial"/>
                        </a:rPr>
                        <a:t>NULIDAD Y RESTABLECIMIENTO DEL DERECHO - ADMITE DEMANDA</a:t>
                      </a:r>
                      <a:br>
                        <a:rPr lang="es-CO" sz="650" b="0" i="0" u="none" strike="noStrike">
                          <a:effectLst/>
                          <a:latin typeface="Arial"/>
                        </a:rPr>
                      </a:br>
                      <a:r>
                        <a:rPr lang="es-CO" sz="650" b="0" i="0" u="none" strike="noStrike">
                          <a:effectLst/>
                          <a:latin typeface="Arial"/>
                        </a:rPr>
                        <a:t>EXPEDIENTE N. 201800211</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20186000898942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436 SENA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20186000898952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436 SENA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20186000898962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NOTIFICACIONES</a:t>
                      </a:r>
                    </a:p>
                  </a:txBody>
                  <a:tcPr marL="7620" marR="7620" marT="7620" marB="0" anchor="ctr"/>
                </a:tc>
                <a:tc>
                  <a:txBody>
                    <a:bodyPr/>
                    <a:lstStyle/>
                    <a:p>
                      <a:pPr algn="ctr" fontAlgn="ctr"/>
                      <a:r>
                        <a:rPr lang="es-CO" sz="650" b="0" i="0" u="none" strike="noStrike">
                          <a:effectLst/>
                          <a:latin typeface="Arial"/>
                        </a:rPr>
                        <a:t>NULIDAD Y RESTALECIMIENTO DEL DERECHO </a:t>
                      </a:r>
                      <a:br>
                        <a:rPr lang="es-CO" sz="650" b="0" i="0" u="none" strike="noStrike">
                          <a:effectLst/>
                          <a:latin typeface="Arial"/>
                        </a:rPr>
                      </a:br>
                      <a:r>
                        <a:rPr lang="es-CO" sz="650" b="0" i="0" u="none" strike="noStrike">
                          <a:effectLst/>
                          <a:latin typeface="Arial"/>
                        </a:rPr>
                        <a:t>EXPEDIENTE N. 201800374</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20186000898972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DR.FRIDOLE BALLEN</a:t>
                      </a:r>
                    </a:p>
                  </a:txBody>
                  <a:tcPr marL="7620" marR="7620" marT="7620" marB="0" anchor="ctr"/>
                </a:tc>
                <a:tc>
                  <a:txBody>
                    <a:bodyPr/>
                    <a:lstStyle/>
                    <a:p>
                      <a:pPr algn="ctr" fontAlgn="ctr"/>
                      <a:r>
                        <a:rPr lang="es-CO" sz="650" b="0" i="0" u="none" strike="noStrike">
                          <a:effectLst/>
                          <a:latin typeface="Arial"/>
                        </a:rPr>
                        <a:t>SOLICITUD DE INFORMACION CONVOCATORIA 436 SENA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20186000898982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 CONVOCATORIA 436 SENA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776480933"/>
      </p:ext>
    </p:extLst>
  </p:cSld>
  <p:clrMapOvr>
    <a:masterClrMapping/>
  </p:clrMapOvr>
  <p:timing>
    <p:tnLst>
      <p:par>
        <p:cTn id="1" dur="indefinite" restart="never" nodeType="tmRoot"/>
      </p:par>
    </p:tnLst>
  </p:timing>
</p:sld>
</file>

<file path=ppt/slides/slide93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937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209444551"/>
              </p:ext>
            </p:extLst>
          </p:nvPr>
        </p:nvGraphicFramePr>
        <p:xfrm>
          <a:off x="539552" y="1268761"/>
          <a:ext cx="8208913" cy="4790679"/>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283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61212">
                <a:tc>
                  <a:txBody>
                    <a:bodyPr/>
                    <a:lstStyle/>
                    <a:p>
                      <a:pPr algn="ctr" fontAlgn="ctr"/>
                      <a:r>
                        <a:rPr lang="es-CO" sz="650" b="0" i="0" u="none" strike="noStrike" dirty="0">
                          <a:effectLst/>
                          <a:latin typeface="Arial"/>
                        </a:rPr>
                        <a:t>20186000899012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DR.FRIDOLE BALLEN</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20186000899032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7 - DRA. CARDOSO</a:t>
                      </a:r>
                    </a:p>
                  </a:txBody>
                  <a:tcPr marL="7620" marR="7620" marT="7620" marB="0" anchor="ctr"/>
                </a:tc>
                <a:tc>
                  <a:txBody>
                    <a:bodyPr/>
                    <a:lstStyle/>
                    <a:p>
                      <a:pPr algn="ctr" fontAlgn="ctr"/>
                      <a:r>
                        <a:rPr lang="es-CO" sz="650" b="0" i="0" u="none" strike="noStrike">
                          <a:effectLst/>
                          <a:latin typeface="Arial"/>
                        </a:rPr>
                        <a:t>SOLICITUD RECUPERAR CONTRASEÑA-SIMO-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20186000899052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1/11/2018</a:t>
                      </a:r>
                    </a:p>
                  </a:txBody>
                  <a:tcPr marL="7620" marR="7620" marT="7620" marB="0" anchor="ctr"/>
                </a:tc>
                <a:tc>
                  <a:txBody>
                    <a:bodyPr/>
                    <a:lstStyle/>
                    <a:p>
                      <a:pPr algn="ctr" fontAlgn="ctr"/>
                      <a:r>
                        <a:rPr lang="es-CO" sz="650" b="0" i="0" u="none" strike="noStrike">
                          <a:effectLst/>
                          <a:latin typeface="Arial"/>
                        </a:rPr>
                        <a:t>20182230617491</a:t>
                      </a:r>
                    </a:p>
                  </a:txBody>
                  <a:tcPr marL="7620" marR="7620" marT="7620" marB="0" anchor="ctr"/>
                </a:tc>
              </a:tr>
              <a:tr h="561212">
                <a:tc>
                  <a:txBody>
                    <a:bodyPr/>
                    <a:lstStyle/>
                    <a:p>
                      <a:pPr algn="ctr" fontAlgn="ctr"/>
                      <a:r>
                        <a:rPr lang="es-CO" sz="650" b="0" i="0" u="none" strike="noStrike">
                          <a:effectLst/>
                          <a:latin typeface="Arial"/>
                        </a:rPr>
                        <a:t>20186000899062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20186000899072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20186000899102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 TRAMITES REALIZADOS EL 10 DE MARZO DE 2016</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20181700608031</a:t>
                      </a:r>
                    </a:p>
                  </a:txBody>
                  <a:tcPr marL="7620" marR="7620" marT="7620" marB="0" anchor="ctr"/>
                </a:tc>
              </a:tr>
              <a:tr h="561212">
                <a:tc>
                  <a:txBody>
                    <a:bodyPr/>
                    <a:lstStyle/>
                    <a:p>
                      <a:pPr algn="ctr" fontAlgn="ctr"/>
                      <a:r>
                        <a:rPr lang="es-CO" sz="650" b="0" i="0" u="none" strike="noStrike">
                          <a:effectLst/>
                          <a:latin typeface="Arial"/>
                        </a:rPr>
                        <a:t>20186000899132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CONCEPTO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20186000899202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423962691"/>
      </p:ext>
    </p:extLst>
  </p:cSld>
  <p:clrMapOvr>
    <a:masterClrMapping/>
  </p:clrMapOvr>
  <p:timing>
    <p:tnLst>
      <p:par>
        <p:cTn id="1" dur="indefinite" restart="never" nodeType="tmRoot"/>
      </p:par>
    </p:tnLst>
  </p:timing>
</p:sld>
</file>

<file path=ppt/slides/slide93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938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983342388"/>
              </p:ext>
            </p:extLst>
          </p:nvPr>
        </p:nvGraphicFramePr>
        <p:xfrm>
          <a:off x="539552" y="1268761"/>
          <a:ext cx="8208913" cy="4831447"/>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283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61212">
                <a:tc>
                  <a:txBody>
                    <a:bodyPr/>
                    <a:lstStyle/>
                    <a:p>
                      <a:pPr algn="ctr" fontAlgn="ctr"/>
                      <a:r>
                        <a:rPr lang="es-CO" sz="650" b="0" i="0" u="none" strike="noStrike" dirty="0">
                          <a:effectLst/>
                          <a:latin typeface="Arial"/>
                        </a:rPr>
                        <a:t>20186000899272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20186000899332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AUTORIZACION NOTIFICACION ACTO ADMINISTRATIVO POR CORREO ELECTRONICO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20186000899412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INFORMACION DE EVALUACION DEL DESEMPEÑO </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20182010607751</a:t>
                      </a:r>
                    </a:p>
                  </a:txBody>
                  <a:tcPr marL="7620" marR="7620" marT="7620" marB="0" anchor="ctr"/>
                </a:tc>
              </a:tr>
              <a:tr h="561212">
                <a:tc>
                  <a:txBody>
                    <a:bodyPr/>
                    <a:lstStyle/>
                    <a:p>
                      <a:pPr algn="ctr" fontAlgn="ctr"/>
                      <a:r>
                        <a:rPr lang="es-CO" sz="650" b="0" i="0" u="none" strike="noStrike">
                          <a:effectLst/>
                          <a:latin typeface="Arial"/>
                        </a:rPr>
                        <a:t>20186000899442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INFORMACION CONVOCATORIA  507 a 591 de 2017  CUNDINAMARCA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20182210608761</a:t>
                      </a:r>
                    </a:p>
                  </a:txBody>
                  <a:tcPr marL="7620" marR="7620" marT="7620" marB="0" anchor="ctr"/>
                </a:tc>
              </a:tr>
              <a:tr h="561212">
                <a:tc>
                  <a:txBody>
                    <a:bodyPr/>
                    <a:lstStyle/>
                    <a:p>
                      <a:pPr algn="ctr" fontAlgn="ctr"/>
                      <a:r>
                        <a:rPr lang="es-CO" sz="650" b="0" i="0" u="none" strike="noStrike">
                          <a:effectLst/>
                          <a:latin typeface="Arial"/>
                        </a:rPr>
                        <a:t>20186000899472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vi-VN" sz="650" b="0" i="0" u="none" strike="noStrike">
                          <a:effectLst/>
                          <a:latin typeface="Arial"/>
                        </a:rPr>
                        <a:t>CITA CON FRIDOLE BALLÉN DUQUE</a:t>
                      </a:r>
                    </a:p>
                  </a:txBody>
                  <a:tcPr marL="7620" marR="7620" marT="7620" marB="0" anchor="ctr"/>
                </a:tc>
                <a:tc>
                  <a:txBody>
                    <a:bodyPr/>
                    <a:lstStyle/>
                    <a:p>
                      <a:pPr algn="ctr" fontAlgn="ctr"/>
                      <a:r>
                        <a:rPr lang="es-CO" sz="650" b="0" i="0" u="none" strike="noStrike">
                          <a:effectLst/>
                          <a:latin typeface="Arial"/>
                        </a:rPr>
                        <a:t>2/11/2018</a:t>
                      </a:r>
                    </a:p>
                  </a:txBody>
                  <a:tcPr marL="7620" marR="7620" marT="7620" marB="0" anchor="ctr"/>
                </a:tc>
                <a:tc>
                  <a:txBody>
                    <a:bodyPr/>
                    <a:lstStyle/>
                    <a:p>
                      <a:pPr algn="ctr" fontAlgn="ctr"/>
                      <a:r>
                        <a:rPr lang="es-CO" sz="650" b="0" i="0" u="none" strike="noStrike">
                          <a:effectLst/>
                          <a:latin typeface="Arial"/>
                        </a:rPr>
                        <a:t>20182010618041</a:t>
                      </a:r>
                    </a:p>
                  </a:txBody>
                  <a:tcPr marL="7620" marR="7620" marT="7620" marB="0" anchor="ctr"/>
                </a:tc>
              </a:tr>
              <a:tr h="561212">
                <a:tc>
                  <a:txBody>
                    <a:bodyPr/>
                    <a:lstStyle/>
                    <a:p>
                      <a:pPr algn="ctr" fontAlgn="ctr"/>
                      <a:r>
                        <a:rPr lang="es-CO" sz="650" b="0" i="0" u="none" strike="noStrike">
                          <a:effectLst/>
                          <a:latin typeface="Arial"/>
                        </a:rPr>
                        <a:t>20186000899482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REMISION DE DOCUMENTOS - RECURSO DE APELACION EN CONTRA DE LA RESOLUCION N° 4143.010.21.05437</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20186000899522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3 - DR. FRIDOLE BALLEN</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20186000899532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JUZGADO 22 ADMINISTRATIVO - SECCIONAL MEDELLIN ESTADOS 25 DE OCTUBRE DE 2018</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834505262"/>
      </p:ext>
    </p:extLst>
  </p:cSld>
  <p:clrMapOvr>
    <a:masterClrMapping/>
  </p:clrMapOvr>
  <p:timing>
    <p:tnLst>
      <p:par>
        <p:cTn id="1" dur="indefinite" restart="never" nodeType="tmRoot"/>
      </p:par>
    </p:tnLst>
  </p:timing>
</p:sld>
</file>

<file path=ppt/slides/slide93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939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664135657"/>
              </p:ext>
            </p:extLst>
          </p:nvPr>
        </p:nvGraphicFramePr>
        <p:xfrm>
          <a:off x="539552" y="1268761"/>
          <a:ext cx="8208913" cy="483882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88655">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46380">
                <a:tc>
                  <a:txBody>
                    <a:bodyPr/>
                    <a:lstStyle/>
                    <a:p>
                      <a:pPr algn="ctr" fontAlgn="ctr"/>
                      <a:r>
                        <a:rPr lang="es-CO" sz="650" b="0" i="0" u="none" strike="noStrike" dirty="0">
                          <a:effectLst/>
                          <a:latin typeface="Arial"/>
                        </a:rPr>
                        <a:t>20186000899592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INFORMACION CONVOCATORIA INPEC</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5/12/2018</a:t>
                      </a:r>
                    </a:p>
                  </a:txBody>
                  <a:tcPr marL="7620" marR="7620" marT="7620" marB="0" anchor="ctr"/>
                </a:tc>
                <a:tc>
                  <a:txBody>
                    <a:bodyPr/>
                    <a:lstStyle/>
                    <a:p>
                      <a:pPr algn="ctr" fontAlgn="ctr"/>
                      <a:r>
                        <a:rPr lang="es-CO" sz="650" b="0" i="0" u="none" strike="noStrike">
                          <a:effectLst/>
                          <a:latin typeface="Arial"/>
                        </a:rPr>
                        <a:t>20182120665521</a:t>
                      </a:r>
                    </a:p>
                  </a:txBody>
                  <a:tcPr marL="7620" marR="7620" marT="7620" marB="0" anchor="ctr"/>
                </a:tc>
              </a:tr>
              <a:tr h="577324">
                <a:tc>
                  <a:txBody>
                    <a:bodyPr/>
                    <a:lstStyle/>
                    <a:p>
                      <a:pPr algn="ctr" fontAlgn="ctr"/>
                      <a:r>
                        <a:rPr lang="es-CO" sz="650" b="0" i="0" u="none" strike="noStrike">
                          <a:effectLst/>
                          <a:latin typeface="Arial"/>
                        </a:rPr>
                        <a:t>20186000899602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46380">
                <a:tc>
                  <a:txBody>
                    <a:bodyPr/>
                    <a:lstStyle/>
                    <a:p>
                      <a:pPr algn="ctr" fontAlgn="ctr"/>
                      <a:r>
                        <a:rPr lang="es-CO" sz="650" b="0" i="0" u="none" strike="noStrike">
                          <a:effectLst/>
                          <a:latin typeface="Arial"/>
                        </a:rPr>
                        <a:t>20186000899622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DR.FRIDOLE BALLEN</a:t>
                      </a:r>
                    </a:p>
                  </a:txBody>
                  <a:tcPr marL="7620" marR="7620" marT="7620" marB="0" anchor="ctr"/>
                </a:tc>
                <a:tc>
                  <a:txBody>
                    <a:bodyPr/>
                    <a:lstStyle/>
                    <a:p>
                      <a:pPr algn="ctr" fontAlgn="ctr"/>
                      <a:r>
                        <a:rPr lang="es-CO" sz="650" b="0" i="0" u="none" strike="noStrike">
                          <a:effectLst/>
                          <a:latin typeface="Arial"/>
                        </a:rPr>
                        <a:t>NULIDAD Y RESTABLLECIMIENTO DEL DERECHO - ADMITE DEMANDA</a:t>
                      </a:r>
                      <a:br>
                        <a:rPr lang="es-CO" sz="650" b="0" i="0" u="none" strike="noStrike">
                          <a:effectLst/>
                          <a:latin typeface="Arial"/>
                        </a:rPr>
                      </a:br>
                      <a:r>
                        <a:rPr lang="es-CO" sz="650" b="0" i="0" u="none" strike="noStrike">
                          <a:effectLst/>
                          <a:latin typeface="Arial"/>
                        </a:rPr>
                        <a:t>EXPEDIENTE N. 201800154</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46380">
                <a:tc>
                  <a:txBody>
                    <a:bodyPr/>
                    <a:lstStyle/>
                    <a:p>
                      <a:pPr algn="ctr" fontAlgn="ctr"/>
                      <a:r>
                        <a:rPr lang="es-CO" sz="650" b="0" i="0" u="none" strike="noStrike">
                          <a:effectLst/>
                          <a:latin typeface="Arial"/>
                        </a:rPr>
                        <a:t>20186000899632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DERECHO DE PETICIÓN RELACIONADO CON SENTENCIA EN SEGUNDA INSTANCIA</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77324">
                <a:tc>
                  <a:txBody>
                    <a:bodyPr/>
                    <a:lstStyle/>
                    <a:p>
                      <a:pPr algn="ctr" fontAlgn="ctr"/>
                      <a:r>
                        <a:rPr lang="es-CO" sz="650" b="0" i="0" u="none" strike="noStrike">
                          <a:effectLst/>
                          <a:latin typeface="Arial"/>
                        </a:rPr>
                        <a:t>20186000899642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DR.FRIDOLE BALLEN</a:t>
                      </a:r>
                    </a:p>
                  </a:txBody>
                  <a:tcPr marL="7620" marR="7620" marT="7620" marB="0" anchor="ctr"/>
                </a:tc>
                <a:tc>
                  <a:txBody>
                    <a:bodyPr/>
                    <a:lstStyle/>
                    <a:p>
                      <a:pPr algn="ctr" fontAlgn="ctr"/>
                      <a:r>
                        <a:rPr lang="es-CO" sz="650" b="0" i="0" u="none" strike="noStrike">
                          <a:effectLst/>
                          <a:latin typeface="Arial"/>
                        </a:rPr>
                        <a:t>SOLICITUD INFORMACION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77324">
                <a:tc>
                  <a:txBody>
                    <a:bodyPr/>
                    <a:lstStyle/>
                    <a:p>
                      <a:pPr algn="ctr" fontAlgn="ctr"/>
                      <a:r>
                        <a:rPr lang="es-CO" sz="650" b="0" i="0" u="none" strike="noStrike">
                          <a:effectLst/>
                          <a:latin typeface="Arial"/>
                        </a:rPr>
                        <a:t>20186000899662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INFORMACION</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46380">
                <a:tc>
                  <a:txBody>
                    <a:bodyPr/>
                    <a:lstStyle/>
                    <a:p>
                      <a:pPr algn="ctr" fontAlgn="ctr"/>
                      <a:r>
                        <a:rPr lang="es-CO" sz="650" b="0" i="0" u="none" strike="noStrike">
                          <a:effectLst/>
                          <a:latin typeface="Arial"/>
                        </a:rPr>
                        <a:t>20186000899682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NULIDAD Y RESTABLLECIMIENTO DEL DERECHO - ADMITE DEMANDA</a:t>
                      </a:r>
                      <a:br>
                        <a:rPr lang="es-CO" sz="650" b="0" i="0" u="none" strike="noStrike">
                          <a:effectLst/>
                          <a:latin typeface="Arial"/>
                        </a:rPr>
                      </a:br>
                      <a:r>
                        <a:rPr lang="es-CO" sz="650" b="0" i="0" u="none" strike="noStrike">
                          <a:effectLst/>
                          <a:latin typeface="Arial"/>
                        </a:rPr>
                        <a:t>EXPEDIENTE N. 201800164</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46380">
                <a:tc>
                  <a:txBody>
                    <a:bodyPr/>
                    <a:lstStyle/>
                    <a:p>
                      <a:pPr algn="ctr" fontAlgn="ctr"/>
                      <a:r>
                        <a:rPr lang="es-CO" sz="650" b="0" i="0" u="none" strike="noStrike">
                          <a:effectLst/>
                          <a:latin typeface="Arial"/>
                        </a:rPr>
                        <a:t>20186000899712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NULIDAD Y RESTABLLECIMIENTO DEL DERECHO - ADMITE DEMANDA</a:t>
                      </a:r>
                      <a:br>
                        <a:rPr lang="es-CO" sz="650" b="0" i="0" u="none" strike="noStrike">
                          <a:effectLst/>
                          <a:latin typeface="Arial"/>
                        </a:rPr>
                      </a:br>
                      <a:r>
                        <a:rPr lang="es-CO" sz="650" b="0" i="0" u="none" strike="noStrike">
                          <a:effectLst/>
                          <a:latin typeface="Arial"/>
                        </a:rPr>
                        <a:t>EXPEDIENTE N. 201800147</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336678974"/>
      </p:ext>
    </p:extLst>
  </p:cSld>
  <p:clrMapOvr>
    <a:masterClrMapping/>
  </p:clrMapOvr>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003189285"/>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201810190028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201810190030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201810190031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201810190031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201810190032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201810190032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201810190033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201810190033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201810190034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201810190034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201810190035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201810190035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201810190036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201810190036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201810190037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201810190037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201810190038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201810190039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201810190039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201810190040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Registro OPEC</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201810190040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201810190041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201810190041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201810190042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201810190042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201810190043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Convocatoria 426 de 2016 Primera Convocatoria E.S.E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201810190043</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94</a:t>
            </a:fld>
            <a:endParaRPr lang="es-CO"/>
          </a:p>
        </p:txBody>
      </p:sp>
    </p:spTree>
    <p:extLst>
      <p:ext uri="{BB962C8B-B14F-4D97-AF65-F5344CB8AC3E}">
        <p14:creationId xmlns:p14="http://schemas.microsoft.com/office/powerpoint/2010/main" val="2638360858"/>
      </p:ext>
    </p:extLst>
  </p:cSld>
  <p:clrMapOvr>
    <a:masterClrMapping/>
  </p:clrMapOvr>
  <p:timing>
    <p:tnLst>
      <p:par>
        <p:cTn id="1" dur="indefinite" restart="never" nodeType="tmRoot"/>
      </p:par>
    </p:tnLst>
  </p:timing>
</p:sld>
</file>

<file path=ppt/slides/slide94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940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068690763"/>
              </p:ext>
            </p:extLst>
          </p:nvPr>
        </p:nvGraphicFramePr>
        <p:xfrm>
          <a:off x="539552" y="1268761"/>
          <a:ext cx="8208913" cy="480016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94178">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38648">
                <a:tc>
                  <a:txBody>
                    <a:bodyPr/>
                    <a:lstStyle/>
                    <a:p>
                      <a:pPr algn="ctr" fontAlgn="ctr"/>
                      <a:r>
                        <a:rPr lang="es-CO" sz="650" b="0" i="0" u="none" strike="noStrike" dirty="0">
                          <a:effectLst/>
                          <a:latin typeface="Arial"/>
                        </a:rPr>
                        <a:t>20186000899722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NULIDAD Y RESTABLLECIMIENTO DEL DERECHO - ADMITE DEMANDA</a:t>
                      </a:r>
                      <a:br>
                        <a:rPr lang="es-CO" sz="650" b="0" i="0" u="none" strike="noStrike">
                          <a:effectLst/>
                          <a:latin typeface="Arial"/>
                        </a:rPr>
                      </a:br>
                      <a:r>
                        <a:rPr lang="es-CO" sz="650" b="0" i="0" u="none" strike="noStrike">
                          <a:effectLst/>
                          <a:latin typeface="Arial"/>
                        </a:rPr>
                        <a:t>EXPEDIENTE N. 201800148</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88369">
                <a:tc>
                  <a:txBody>
                    <a:bodyPr/>
                    <a:lstStyle/>
                    <a:p>
                      <a:pPr algn="ctr" fontAlgn="ctr"/>
                      <a:r>
                        <a:rPr lang="es-CO" sz="650" b="0" i="0" u="none" strike="noStrike">
                          <a:effectLst/>
                          <a:latin typeface="Arial"/>
                        </a:rPr>
                        <a:t>20186000899752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38648">
                <a:tc>
                  <a:txBody>
                    <a:bodyPr/>
                    <a:lstStyle/>
                    <a:p>
                      <a:pPr algn="ctr" fontAlgn="ctr"/>
                      <a:r>
                        <a:rPr lang="es-CO" sz="650" b="0" i="0" u="none" strike="noStrike">
                          <a:effectLst/>
                          <a:latin typeface="Arial"/>
                        </a:rPr>
                        <a:t>20186000899762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1 - DR. FRIDOLE BALLEN</a:t>
                      </a:r>
                    </a:p>
                  </a:txBody>
                  <a:tcPr marL="7620" marR="7620" marT="7620" marB="0" anchor="ctr"/>
                </a:tc>
                <a:tc>
                  <a:txBody>
                    <a:bodyPr/>
                    <a:lstStyle/>
                    <a:p>
                      <a:pPr algn="ctr" fontAlgn="ctr"/>
                      <a:r>
                        <a:rPr lang="it-IT" sz="650" b="0" i="0" u="none" strike="noStrike">
                          <a:effectLst/>
                          <a:latin typeface="Arial"/>
                        </a:rPr>
                        <a:t>SOLICITUD CONVOCATORIA 431-2016 DISTRITO CAPITAL </a:t>
                      </a:r>
                      <a:br>
                        <a:rPr lang="it-IT" sz="650" b="0" i="0" u="none" strike="noStrike">
                          <a:effectLst/>
                          <a:latin typeface="Arial"/>
                        </a:rPr>
                      </a:br>
                      <a:endParaRPr lang="it-IT"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88369">
                <a:tc>
                  <a:txBody>
                    <a:bodyPr/>
                    <a:lstStyle/>
                    <a:p>
                      <a:pPr algn="ctr" fontAlgn="ctr"/>
                      <a:r>
                        <a:rPr lang="es-CO" sz="650" b="0" i="0" u="none" strike="noStrike">
                          <a:effectLst/>
                          <a:latin typeface="Arial"/>
                        </a:rPr>
                        <a:t>20186000899792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88369">
                <a:tc>
                  <a:txBody>
                    <a:bodyPr/>
                    <a:lstStyle/>
                    <a:p>
                      <a:pPr algn="ctr" fontAlgn="ctr"/>
                      <a:r>
                        <a:rPr lang="es-CO" sz="650" b="0" i="0" u="none" strike="noStrike">
                          <a:effectLst/>
                          <a:latin typeface="Arial"/>
                        </a:rPr>
                        <a:t>20186000899822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38648">
                <a:tc>
                  <a:txBody>
                    <a:bodyPr/>
                    <a:lstStyle/>
                    <a:p>
                      <a:pPr algn="ctr" fontAlgn="ctr"/>
                      <a:r>
                        <a:rPr lang="es-CO" sz="650" b="0" i="0" u="none" strike="noStrike">
                          <a:effectLst/>
                          <a:latin typeface="Arial"/>
                        </a:rPr>
                        <a:t>20186000899832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NULIDAD Y RESTABLECIMIENTO DEL DERECHO </a:t>
                      </a:r>
                      <a:br>
                        <a:rPr lang="es-CO" sz="650" b="0" i="0" u="none" strike="noStrike">
                          <a:effectLst/>
                          <a:latin typeface="Arial"/>
                        </a:rPr>
                      </a:br>
                      <a:r>
                        <a:rPr lang="es-CO" sz="650" b="0" i="0" u="none" strike="noStrike">
                          <a:effectLst/>
                          <a:latin typeface="Arial"/>
                        </a:rPr>
                        <a:t>EXPEDIENTE N. 201800159</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38648">
                <a:tc>
                  <a:txBody>
                    <a:bodyPr/>
                    <a:lstStyle/>
                    <a:p>
                      <a:pPr algn="ctr" fontAlgn="ctr"/>
                      <a:r>
                        <a:rPr lang="es-CO" sz="650" b="0" i="0" u="none" strike="noStrike">
                          <a:effectLst/>
                          <a:latin typeface="Arial"/>
                        </a:rPr>
                        <a:t>20186000899852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POSTULACION ENCARGOS VÍCTOR HUGO BETANCOURT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38648">
                <a:tc>
                  <a:txBody>
                    <a:bodyPr/>
                    <a:lstStyle/>
                    <a:p>
                      <a:pPr algn="ctr" fontAlgn="ctr"/>
                      <a:r>
                        <a:rPr lang="es-CO" sz="650" b="0" i="0" u="none" strike="noStrike">
                          <a:effectLst/>
                          <a:latin typeface="Arial"/>
                        </a:rPr>
                        <a:t>20186000899872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 CONVOCATORIA  507 a 591 de 2017  CUNDINAMARCA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14/11/2018</a:t>
                      </a:r>
                    </a:p>
                  </a:txBody>
                  <a:tcPr marL="7620" marR="7620" marT="7620" marB="0" anchor="ctr"/>
                </a:tc>
                <a:tc>
                  <a:txBody>
                    <a:bodyPr/>
                    <a:lstStyle/>
                    <a:p>
                      <a:pPr algn="ctr" fontAlgn="ctr"/>
                      <a:r>
                        <a:rPr lang="es-CO" sz="650" b="0" i="0" u="none" strike="noStrike" dirty="0">
                          <a:effectLst/>
                          <a:latin typeface="Arial"/>
                        </a:rPr>
                        <a:t>20182210634621</a:t>
                      </a:r>
                    </a:p>
                  </a:txBody>
                  <a:tcPr marL="7620" marR="7620" marT="7620" marB="0" anchor="ctr"/>
                </a:tc>
              </a:tr>
            </a:tbl>
          </a:graphicData>
        </a:graphic>
      </p:graphicFrame>
    </p:spTree>
    <p:extLst>
      <p:ext uri="{BB962C8B-B14F-4D97-AF65-F5344CB8AC3E}">
        <p14:creationId xmlns:p14="http://schemas.microsoft.com/office/powerpoint/2010/main" val="3196071253"/>
      </p:ext>
    </p:extLst>
  </p:cSld>
  <p:clrMapOvr>
    <a:masterClrMapping/>
  </p:clrMapOvr>
  <p:timing>
    <p:tnLst>
      <p:par>
        <p:cTn id="1" dur="indefinite" restart="never" nodeType="tmRoot"/>
      </p:par>
    </p:tnLst>
  </p:timing>
</p:sld>
</file>

<file path=ppt/slides/slide94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941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521472827"/>
              </p:ext>
            </p:extLst>
          </p:nvPr>
        </p:nvGraphicFramePr>
        <p:xfrm>
          <a:off x="539552" y="1268761"/>
          <a:ext cx="8208913" cy="4533835"/>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42918">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18696">
                <a:tc>
                  <a:txBody>
                    <a:bodyPr/>
                    <a:lstStyle/>
                    <a:p>
                      <a:pPr algn="ctr" fontAlgn="ctr"/>
                      <a:r>
                        <a:rPr lang="es-CO" sz="650" b="0" i="0" u="none" strike="noStrike" dirty="0">
                          <a:effectLst/>
                          <a:latin typeface="Arial"/>
                        </a:rPr>
                        <a:t>20186000899882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OFICIO COPIA A LA CNSC - TRAMITE 855 HISTORIA LABORAL - ACTIVIDAD 184 EVALUACION DEL DESEMPEÑO </a:t>
                      </a:r>
                    </a:p>
                  </a:txBody>
                  <a:tcPr marL="7620" marR="7620" marT="7620" marB="0" anchor="ctr"/>
                </a:tc>
                <a:tc>
                  <a:txBody>
                    <a:bodyPr/>
                    <a:lstStyle/>
                    <a:p>
                      <a:pPr algn="ctr" fontAlgn="ctr"/>
                      <a:r>
                        <a:rPr lang="es-CO" sz="650" b="0" i="0" u="none" strike="noStrike">
                          <a:effectLst/>
                          <a:latin typeface="Arial"/>
                        </a:rPr>
                        <a:t>16/11/2018</a:t>
                      </a:r>
                    </a:p>
                  </a:txBody>
                  <a:tcPr marL="7620" marR="7620" marT="7620" marB="0" anchor="ctr"/>
                </a:tc>
                <a:tc>
                  <a:txBody>
                    <a:bodyPr/>
                    <a:lstStyle/>
                    <a:p>
                      <a:pPr algn="ctr" fontAlgn="ctr"/>
                      <a:r>
                        <a:rPr lang="es-CO" sz="650" b="0" i="0" u="none" strike="noStrike">
                          <a:effectLst/>
                          <a:latin typeface="Arial"/>
                        </a:rPr>
                        <a:t>20182010639861</a:t>
                      </a:r>
                    </a:p>
                  </a:txBody>
                  <a:tcPr marL="7620" marR="7620" marT="7620" marB="0" anchor="ctr"/>
                </a:tc>
              </a:tr>
              <a:tr h="518696">
                <a:tc>
                  <a:txBody>
                    <a:bodyPr/>
                    <a:lstStyle/>
                    <a:p>
                      <a:pPr algn="ctr" fontAlgn="ctr"/>
                      <a:r>
                        <a:rPr lang="es-CO" sz="650" b="0" i="0" u="none" strike="noStrike">
                          <a:effectLst/>
                          <a:latin typeface="Arial"/>
                        </a:rPr>
                        <a:t>20186000899892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18696">
                <a:tc>
                  <a:txBody>
                    <a:bodyPr/>
                    <a:lstStyle/>
                    <a:p>
                      <a:pPr algn="ctr" fontAlgn="ctr"/>
                      <a:r>
                        <a:rPr lang="es-CO" sz="650" b="0" i="0" u="none" strike="noStrike">
                          <a:effectLst/>
                          <a:latin typeface="Arial"/>
                        </a:rPr>
                        <a:t>20186000899902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RESULTADOS DE LA PRUEBA DEL DIA 30 SEPTIEMBRE DE 2018</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18696">
                <a:tc>
                  <a:txBody>
                    <a:bodyPr/>
                    <a:lstStyle/>
                    <a:p>
                      <a:pPr algn="ctr" fontAlgn="ctr"/>
                      <a:r>
                        <a:rPr lang="es-CO" sz="650" b="0" i="0" u="none" strike="noStrike">
                          <a:effectLst/>
                          <a:latin typeface="Arial"/>
                        </a:rPr>
                        <a:t>20186000899912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SOLICITUD DE RESULTADOS DE LA PRUEBA DEL DIA 30 SEPTIEMBRE DE 2018</a:t>
                      </a:r>
                    </a:p>
                  </a:txBody>
                  <a:tcPr marL="7620" marR="7620" marT="7620" marB="0" anchor="ctr"/>
                </a:tc>
                <a:tc>
                  <a:txBody>
                    <a:bodyPr/>
                    <a:lstStyle/>
                    <a:p>
                      <a:pPr algn="ctr" fontAlgn="ctr"/>
                      <a:r>
                        <a:rPr lang="es-CO" sz="650" b="0" i="0" u="none" strike="noStrike">
                          <a:effectLst/>
                          <a:latin typeface="Arial"/>
                        </a:rPr>
                        <a:t>13/11/2018</a:t>
                      </a:r>
                    </a:p>
                  </a:txBody>
                  <a:tcPr marL="7620" marR="7620" marT="7620" marB="0" anchor="ctr"/>
                </a:tc>
                <a:tc>
                  <a:txBody>
                    <a:bodyPr/>
                    <a:lstStyle/>
                    <a:p>
                      <a:pPr algn="ctr" fontAlgn="ctr"/>
                      <a:r>
                        <a:rPr lang="es-CO" sz="650" b="0" i="0" u="none" strike="noStrike">
                          <a:effectLst/>
                          <a:latin typeface="Arial"/>
                        </a:rPr>
                        <a:t>20182210633101</a:t>
                      </a:r>
                    </a:p>
                  </a:txBody>
                  <a:tcPr marL="7620" marR="7620" marT="7620" marB="0" anchor="ctr"/>
                </a:tc>
              </a:tr>
              <a:tr h="518696">
                <a:tc>
                  <a:txBody>
                    <a:bodyPr/>
                    <a:lstStyle/>
                    <a:p>
                      <a:pPr algn="ctr" fontAlgn="ctr"/>
                      <a:r>
                        <a:rPr lang="es-CO" sz="650" b="0" i="0" u="none" strike="noStrike">
                          <a:effectLst/>
                          <a:latin typeface="Arial"/>
                        </a:rPr>
                        <a:t>20186000899922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CONSULTA A OFICIO DEL 26 DE SEPTIEMBRE DE 2018 </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20181700608051</a:t>
                      </a:r>
                    </a:p>
                  </a:txBody>
                  <a:tcPr marL="7620" marR="7620" marT="7620" marB="0" anchor="ctr"/>
                </a:tc>
              </a:tr>
              <a:tr h="518696">
                <a:tc>
                  <a:txBody>
                    <a:bodyPr/>
                    <a:lstStyle/>
                    <a:p>
                      <a:pPr algn="ctr" fontAlgn="ctr"/>
                      <a:r>
                        <a:rPr lang="es-CO" sz="650" b="0" i="0" u="none" strike="noStrike">
                          <a:effectLst/>
                          <a:latin typeface="Arial"/>
                        </a:rPr>
                        <a:t>20186000899932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NULIDAD Y RESTABLECIMIENTO DEL DERECHO </a:t>
                      </a:r>
                      <a:br>
                        <a:rPr lang="es-CO" sz="650" b="0" i="0" u="none" strike="noStrike">
                          <a:effectLst/>
                          <a:latin typeface="Arial"/>
                        </a:rPr>
                      </a:br>
                      <a:r>
                        <a:rPr lang="es-CO" sz="650" b="0" i="0" u="none" strike="noStrike">
                          <a:effectLst/>
                          <a:latin typeface="Arial"/>
                        </a:rPr>
                        <a:t>EXPEDIENTE N. 201800165</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18696">
                <a:tc>
                  <a:txBody>
                    <a:bodyPr/>
                    <a:lstStyle/>
                    <a:p>
                      <a:pPr algn="ctr" fontAlgn="ctr"/>
                      <a:r>
                        <a:rPr lang="es-CO" sz="650" b="0" i="0" u="none" strike="noStrike">
                          <a:effectLst/>
                          <a:latin typeface="Arial"/>
                        </a:rPr>
                        <a:t>20186000899962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SOLICITUD CAPACITACION CONCURSO DE MERITOS </a:t>
                      </a:r>
                    </a:p>
                  </a:txBody>
                  <a:tcPr marL="7620" marR="7620" marT="7620" marB="0" anchor="ctr"/>
                </a:tc>
                <a:tc>
                  <a:txBody>
                    <a:bodyPr/>
                    <a:lstStyle/>
                    <a:p>
                      <a:pPr algn="ctr" fontAlgn="ctr"/>
                      <a:r>
                        <a:rPr lang="es-CO" sz="650" b="0" i="0" u="none" strike="noStrike">
                          <a:effectLst/>
                          <a:latin typeface="Arial"/>
                        </a:rPr>
                        <a:t>14/11/2018</a:t>
                      </a:r>
                    </a:p>
                  </a:txBody>
                  <a:tcPr marL="7620" marR="7620" marT="7620" marB="0" anchor="ctr"/>
                </a:tc>
                <a:tc>
                  <a:txBody>
                    <a:bodyPr/>
                    <a:lstStyle/>
                    <a:p>
                      <a:pPr algn="ctr" fontAlgn="ctr"/>
                      <a:r>
                        <a:rPr lang="es-CO" sz="650" b="0" i="0" u="none" strike="noStrike">
                          <a:effectLst/>
                          <a:latin typeface="Arial"/>
                        </a:rPr>
                        <a:t>20182110629821</a:t>
                      </a:r>
                    </a:p>
                  </a:txBody>
                  <a:tcPr marL="7620" marR="7620" marT="7620" marB="0" anchor="ctr"/>
                </a:tc>
              </a:tr>
              <a:tr h="518696">
                <a:tc>
                  <a:txBody>
                    <a:bodyPr/>
                    <a:lstStyle/>
                    <a:p>
                      <a:pPr algn="ctr" fontAlgn="ctr"/>
                      <a:r>
                        <a:rPr lang="es-CO" sz="650" b="0" i="0" u="none" strike="noStrike">
                          <a:effectLst/>
                          <a:latin typeface="Arial"/>
                        </a:rPr>
                        <a:t>20186000899982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COMUNICACIÓN DE ACTO ADMINISTRATIVO 20182230013824 DE 2018.PROFERIDO POR LA CNSC.</a:t>
                      </a:r>
                    </a:p>
                  </a:txBody>
                  <a:tcPr marL="7620" marR="7620" marT="7620" marB="0" anchor="ctr"/>
                </a:tc>
                <a:tc>
                  <a:txBody>
                    <a:bodyPr/>
                    <a:lstStyle/>
                    <a:p>
                      <a:pPr algn="ctr" fontAlgn="ctr"/>
                      <a:r>
                        <a:rPr lang="es-CO" sz="650" b="0" i="0" u="none" strike="noStrike">
                          <a:effectLst/>
                          <a:latin typeface="Arial"/>
                        </a:rPr>
                        <a:t>11/12/2018</a:t>
                      </a:r>
                    </a:p>
                  </a:txBody>
                  <a:tcPr marL="7620" marR="7620" marT="7620" marB="0" anchor="ctr"/>
                </a:tc>
                <a:tc>
                  <a:txBody>
                    <a:bodyPr/>
                    <a:lstStyle/>
                    <a:p>
                      <a:pPr algn="ctr" fontAlgn="ctr"/>
                      <a:r>
                        <a:rPr lang="es-CO" sz="650" b="0" i="0" u="none" strike="noStrike" dirty="0">
                          <a:effectLst/>
                          <a:latin typeface="Arial"/>
                        </a:rPr>
                        <a:t>20182230672501</a:t>
                      </a:r>
                    </a:p>
                  </a:txBody>
                  <a:tcPr marL="7620" marR="7620" marT="7620" marB="0" anchor="ctr"/>
                </a:tc>
              </a:tr>
            </a:tbl>
          </a:graphicData>
        </a:graphic>
      </p:graphicFrame>
    </p:spTree>
    <p:extLst>
      <p:ext uri="{BB962C8B-B14F-4D97-AF65-F5344CB8AC3E}">
        <p14:creationId xmlns:p14="http://schemas.microsoft.com/office/powerpoint/2010/main" val="3318106525"/>
      </p:ext>
    </p:extLst>
  </p:cSld>
  <p:clrMapOvr>
    <a:masterClrMapping/>
  </p:clrMapOvr>
  <p:timing>
    <p:tnLst>
      <p:par>
        <p:cTn id="1" dur="indefinite" restart="never" nodeType="tmRoot"/>
      </p:par>
    </p:tnLst>
  </p:timing>
</p:sld>
</file>

<file path=ppt/slides/slide94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942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534558378"/>
              </p:ext>
            </p:extLst>
          </p:nvPr>
        </p:nvGraphicFramePr>
        <p:xfrm>
          <a:off x="539552" y="1268761"/>
          <a:ext cx="8208913" cy="476268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89245">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31153">
                <a:tc>
                  <a:txBody>
                    <a:bodyPr/>
                    <a:lstStyle/>
                    <a:p>
                      <a:pPr algn="ctr" fontAlgn="ctr"/>
                      <a:r>
                        <a:rPr lang="es-CO" sz="650" b="0" i="0" u="none" strike="noStrike" dirty="0">
                          <a:effectLst/>
                          <a:latin typeface="Arial"/>
                        </a:rPr>
                        <a:t>20186000900032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NUEVO DOC 2018-10-23 12.28.34</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78503">
                <a:tc>
                  <a:txBody>
                    <a:bodyPr/>
                    <a:lstStyle/>
                    <a:p>
                      <a:pPr algn="ctr" fontAlgn="ctr"/>
                      <a:r>
                        <a:rPr lang="es-CO" sz="650" b="0" i="0" u="none" strike="noStrike">
                          <a:effectLst/>
                          <a:latin typeface="Arial"/>
                        </a:rPr>
                        <a:t>20186000900052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31153">
                <a:tc>
                  <a:txBody>
                    <a:bodyPr/>
                    <a:lstStyle/>
                    <a:p>
                      <a:pPr algn="ctr" fontAlgn="ctr"/>
                      <a:r>
                        <a:rPr lang="es-CO" sz="650" b="0" i="0" u="none" strike="noStrike">
                          <a:effectLst/>
                          <a:latin typeface="Arial"/>
                        </a:rPr>
                        <a:t>20186000900072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OFICIO N° 20181700544211</a:t>
                      </a:r>
                    </a:p>
                  </a:txBody>
                  <a:tcPr marL="7620" marR="7620" marT="7620" marB="0" anchor="ctr"/>
                </a:tc>
                <a:tc>
                  <a:txBody>
                    <a:bodyPr/>
                    <a:lstStyle/>
                    <a:p>
                      <a:pPr algn="ctr" fontAlgn="ctr"/>
                      <a:r>
                        <a:rPr lang="es-CO" sz="650" b="0" i="0" u="none" strike="noStrike">
                          <a:effectLst/>
                          <a:latin typeface="Arial"/>
                        </a:rPr>
                        <a:t>1/11/2018</a:t>
                      </a:r>
                    </a:p>
                  </a:txBody>
                  <a:tcPr marL="7620" marR="7620" marT="7620" marB="0" anchor="ctr"/>
                </a:tc>
                <a:tc>
                  <a:txBody>
                    <a:bodyPr/>
                    <a:lstStyle/>
                    <a:p>
                      <a:pPr algn="ctr" fontAlgn="ctr"/>
                      <a:r>
                        <a:rPr lang="es-CO" sz="650" b="0" i="0" u="none" strike="noStrike">
                          <a:effectLst/>
                          <a:latin typeface="Arial"/>
                        </a:rPr>
                        <a:t>20181700615511</a:t>
                      </a:r>
                    </a:p>
                  </a:txBody>
                  <a:tcPr marL="7620" marR="7620" marT="7620" marB="0" anchor="ctr"/>
                </a:tc>
              </a:tr>
              <a:tr h="578503">
                <a:tc>
                  <a:txBody>
                    <a:bodyPr/>
                    <a:lstStyle/>
                    <a:p>
                      <a:pPr algn="ctr" fontAlgn="ctr"/>
                      <a:r>
                        <a:rPr lang="es-CO" sz="650" b="0" i="0" u="none" strike="noStrike">
                          <a:effectLst/>
                          <a:latin typeface="Arial"/>
                        </a:rPr>
                        <a:t>20186000900082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RECUPERAR USUARIO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31153">
                <a:tc>
                  <a:txBody>
                    <a:bodyPr/>
                    <a:lstStyle/>
                    <a:p>
                      <a:pPr algn="ctr" fontAlgn="ctr"/>
                      <a:r>
                        <a:rPr lang="es-CO" sz="650" b="0" i="0" u="none" strike="noStrike">
                          <a:effectLst/>
                          <a:latin typeface="Arial"/>
                        </a:rPr>
                        <a:t>20186000900102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 CONVOCATORIA 435-2016</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16/11/2018</a:t>
                      </a:r>
                    </a:p>
                  </a:txBody>
                  <a:tcPr marL="7620" marR="7620" marT="7620" marB="0" anchor="ctr"/>
                </a:tc>
                <a:tc>
                  <a:txBody>
                    <a:bodyPr/>
                    <a:lstStyle/>
                    <a:p>
                      <a:pPr algn="ctr" fontAlgn="ctr"/>
                      <a:r>
                        <a:rPr lang="es-CO" sz="650" b="0" i="0" u="none" strike="noStrike">
                          <a:effectLst/>
                          <a:latin typeface="Arial"/>
                        </a:rPr>
                        <a:t>20182210638231</a:t>
                      </a:r>
                    </a:p>
                  </a:txBody>
                  <a:tcPr marL="7620" marR="7620" marT="7620" marB="0" anchor="ctr"/>
                </a:tc>
              </a:tr>
              <a:tr h="578503">
                <a:tc>
                  <a:txBody>
                    <a:bodyPr/>
                    <a:lstStyle/>
                    <a:p>
                      <a:pPr algn="ctr" fontAlgn="ctr"/>
                      <a:r>
                        <a:rPr lang="es-CO" sz="650" b="0" i="0" u="none" strike="noStrike">
                          <a:effectLst/>
                          <a:latin typeface="Arial"/>
                        </a:rPr>
                        <a:t>20186000900112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RECUPERAR USUARIO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31153">
                <a:tc>
                  <a:txBody>
                    <a:bodyPr/>
                    <a:lstStyle/>
                    <a:p>
                      <a:pPr algn="ctr" fontAlgn="ctr"/>
                      <a:r>
                        <a:rPr lang="es-CO" sz="650" b="0" i="0" u="none" strike="noStrike">
                          <a:effectLst/>
                          <a:latin typeface="Arial"/>
                        </a:rPr>
                        <a:t>20186000900122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DR.FRIDOLE BALLEN</a:t>
                      </a:r>
                    </a:p>
                  </a:txBody>
                  <a:tcPr marL="7620" marR="7620" marT="7620" marB="0" anchor="ctr"/>
                </a:tc>
                <a:tc>
                  <a:txBody>
                    <a:bodyPr/>
                    <a:lstStyle/>
                    <a:p>
                      <a:pPr algn="ctr" fontAlgn="ctr"/>
                      <a:r>
                        <a:rPr lang="es-CO" sz="650" b="0" i="0" u="none" strike="noStrike">
                          <a:effectLst/>
                          <a:latin typeface="Arial"/>
                        </a:rPr>
                        <a:t>SOLICITUD DE INFORMACION </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20183200609081</a:t>
                      </a:r>
                    </a:p>
                  </a:txBody>
                  <a:tcPr marL="7620" marR="7620" marT="7620" marB="0" anchor="ctr"/>
                </a:tc>
              </a:tr>
              <a:tr h="531153">
                <a:tc>
                  <a:txBody>
                    <a:bodyPr/>
                    <a:lstStyle/>
                    <a:p>
                      <a:pPr algn="ctr" fontAlgn="ctr"/>
                      <a:r>
                        <a:rPr lang="es-CO" sz="650" b="0" i="0" u="none" strike="noStrike">
                          <a:effectLst/>
                          <a:latin typeface="Arial"/>
                        </a:rPr>
                        <a:t>20186000900142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VERIFICACION LISTA DE ELEGIBLES CORRESPONDIENTE </a:t>
                      </a:r>
                    </a:p>
                  </a:txBody>
                  <a:tcPr marL="7620" marR="7620" marT="7620" marB="0" anchor="ctr"/>
                </a:tc>
                <a:tc>
                  <a:txBody>
                    <a:bodyPr/>
                    <a:lstStyle/>
                    <a:p>
                      <a:pPr algn="ctr" fontAlgn="ctr"/>
                      <a:r>
                        <a:rPr lang="es-CO" sz="650" b="0" i="0" u="none" strike="noStrike">
                          <a:effectLst/>
                          <a:latin typeface="Arial"/>
                        </a:rPr>
                        <a:t>14/01/2019</a:t>
                      </a:r>
                    </a:p>
                  </a:txBody>
                  <a:tcPr marL="7620" marR="7620" marT="7620" marB="0" anchor="ctr"/>
                </a:tc>
                <a:tc>
                  <a:txBody>
                    <a:bodyPr/>
                    <a:lstStyle/>
                    <a:p>
                      <a:pPr algn="ctr" fontAlgn="ctr"/>
                      <a:r>
                        <a:rPr lang="es-CO" sz="650" b="0" i="0" u="none" strike="noStrike" dirty="0">
                          <a:effectLst/>
                          <a:latin typeface="Arial"/>
                        </a:rPr>
                        <a:t>20191020016151</a:t>
                      </a:r>
                    </a:p>
                  </a:txBody>
                  <a:tcPr marL="7620" marR="7620" marT="7620" marB="0" anchor="ctr"/>
                </a:tc>
              </a:tr>
            </a:tbl>
          </a:graphicData>
        </a:graphic>
      </p:graphicFrame>
    </p:spTree>
    <p:extLst>
      <p:ext uri="{BB962C8B-B14F-4D97-AF65-F5344CB8AC3E}">
        <p14:creationId xmlns:p14="http://schemas.microsoft.com/office/powerpoint/2010/main" val="3702315469"/>
      </p:ext>
    </p:extLst>
  </p:cSld>
  <p:clrMapOvr>
    <a:masterClrMapping/>
  </p:clrMapOvr>
  <p:timing>
    <p:tnLst>
      <p:par>
        <p:cTn id="1" dur="indefinite" restart="never" nodeType="tmRoot"/>
      </p:par>
    </p:tnLst>
  </p:timing>
</p:sld>
</file>

<file path=ppt/slides/slide94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943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667647520"/>
              </p:ext>
            </p:extLst>
          </p:nvPr>
        </p:nvGraphicFramePr>
        <p:xfrm>
          <a:off x="539552" y="691573"/>
          <a:ext cx="8208913" cy="540172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650" b="0" i="0" u="none" strike="noStrike" dirty="0">
                          <a:effectLst/>
                          <a:latin typeface="Arial"/>
                        </a:rPr>
                        <a:t>20186000900162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VERIFICACION LISTA DE ELEGIBLES CORRESPONDIENTE </a:t>
                      </a:r>
                    </a:p>
                  </a:txBody>
                  <a:tcPr marL="7620" marR="7620" marT="7620" marB="0" anchor="ctr"/>
                </a:tc>
                <a:tc>
                  <a:txBody>
                    <a:bodyPr/>
                    <a:lstStyle/>
                    <a:p>
                      <a:pPr algn="ctr" fontAlgn="ctr"/>
                      <a:r>
                        <a:rPr lang="es-CO" sz="650" b="0" i="0" u="none" strike="noStrike">
                          <a:effectLst/>
                          <a:latin typeface="Arial"/>
                        </a:rPr>
                        <a:t>8/01/2019</a:t>
                      </a:r>
                    </a:p>
                  </a:txBody>
                  <a:tcPr marL="7620" marR="7620" marT="7620" marB="0" anchor="ctr"/>
                </a:tc>
                <a:tc>
                  <a:txBody>
                    <a:bodyPr/>
                    <a:lstStyle/>
                    <a:p>
                      <a:pPr algn="ctr" fontAlgn="ctr"/>
                      <a:r>
                        <a:rPr lang="es-CO" sz="650" b="0" i="0" u="none" strike="noStrike">
                          <a:effectLst/>
                          <a:latin typeface="Arial"/>
                        </a:rPr>
                        <a:t>20191020006721</a:t>
                      </a:r>
                    </a:p>
                  </a:txBody>
                  <a:tcPr marL="7620" marR="7620" marT="7620" marB="0" anchor="ctr"/>
                </a:tc>
              </a:tr>
              <a:tr h="642680">
                <a:tc>
                  <a:txBody>
                    <a:bodyPr/>
                    <a:lstStyle/>
                    <a:p>
                      <a:pPr algn="ctr" fontAlgn="ctr"/>
                      <a:r>
                        <a:rPr lang="es-CO" sz="650" b="0" i="0" u="none" strike="noStrike">
                          <a:effectLst/>
                          <a:latin typeface="Arial"/>
                        </a:rPr>
                        <a:t>20186000900202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SOLICITUD DE INFORMACION CONVOCATORIA 436 SENA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20186000900222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 CONVOCATORIA 436 SENA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20186000900272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SOLICITUD DE INFORMACION CONVOCATORIA 436 SENA-PRUEBA TECNOPEDAGOGICA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20186000900282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20186000900332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428-2016</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20186000900392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DRA. CARDOSO</a:t>
                      </a:r>
                    </a:p>
                  </a:txBody>
                  <a:tcPr marL="7620" marR="7620" marT="7620" marB="0" anchor="ctr"/>
                </a:tc>
                <a:tc>
                  <a:txBody>
                    <a:bodyPr/>
                    <a:lstStyle/>
                    <a:p>
                      <a:pPr algn="ctr" fontAlgn="ctr"/>
                      <a:r>
                        <a:rPr lang="es-CO" sz="650" b="0" i="0" u="none" strike="noStrike">
                          <a:effectLst/>
                          <a:latin typeface="Arial"/>
                        </a:rPr>
                        <a:t>SOLICITUD DE INFORMACION CONVOCATORIA  507 a 591 de 2017  CUNDINAMARCA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30/10/2018</a:t>
                      </a:r>
                    </a:p>
                  </a:txBody>
                  <a:tcPr marL="7620" marR="7620" marT="7620" marB="0" anchor="ctr"/>
                </a:tc>
                <a:tc>
                  <a:txBody>
                    <a:bodyPr/>
                    <a:lstStyle/>
                    <a:p>
                      <a:pPr algn="ctr" fontAlgn="ctr"/>
                      <a:r>
                        <a:rPr lang="es-CO" sz="650" b="0" i="0" u="none" strike="noStrike">
                          <a:effectLst/>
                          <a:latin typeface="Arial"/>
                        </a:rPr>
                        <a:t>20182210609981</a:t>
                      </a:r>
                    </a:p>
                  </a:txBody>
                  <a:tcPr marL="7620" marR="7620" marT="7620" marB="0" anchor="ctr"/>
                </a:tc>
              </a:tr>
              <a:tr h="0">
                <a:tc>
                  <a:txBody>
                    <a:bodyPr/>
                    <a:lstStyle/>
                    <a:p>
                      <a:pPr algn="ctr" fontAlgn="ctr"/>
                      <a:r>
                        <a:rPr lang="es-CO" sz="650" b="0" i="0" u="none" strike="noStrike">
                          <a:effectLst/>
                          <a:latin typeface="Arial"/>
                        </a:rPr>
                        <a:t>20186000900452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SOLICITUD RECUPERAR USUARIO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945150871"/>
      </p:ext>
    </p:extLst>
  </p:cSld>
  <p:clrMapOvr>
    <a:masterClrMapping/>
  </p:clrMapOvr>
  <p:timing>
    <p:tnLst>
      <p:par>
        <p:cTn id="1" dur="indefinite" restart="never" nodeType="tmRoot"/>
      </p:par>
    </p:tnLst>
  </p:timing>
</p:sld>
</file>

<file path=ppt/slides/slide94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944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52633780"/>
              </p:ext>
            </p:extLst>
          </p:nvPr>
        </p:nvGraphicFramePr>
        <p:xfrm>
          <a:off x="539552" y="1268761"/>
          <a:ext cx="8208913" cy="4752529"/>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307313">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55652">
                <a:tc>
                  <a:txBody>
                    <a:bodyPr/>
                    <a:lstStyle/>
                    <a:p>
                      <a:pPr algn="ctr" fontAlgn="ctr"/>
                      <a:r>
                        <a:rPr lang="es-CO" sz="650" b="0" i="0" u="none" strike="noStrike" dirty="0">
                          <a:effectLst/>
                          <a:latin typeface="Arial"/>
                        </a:rPr>
                        <a:t>20186000900522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DISMINUCION DE CARGOS A OFERTAR </a:t>
                      </a:r>
                    </a:p>
                  </a:txBody>
                  <a:tcPr marL="7620" marR="7620" marT="7620" marB="0" anchor="ctr"/>
                </a:tc>
                <a:tc>
                  <a:txBody>
                    <a:bodyPr/>
                    <a:lstStyle/>
                    <a:p>
                      <a:pPr algn="ctr" fontAlgn="ctr"/>
                      <a:r>
                        <a:rPr lang="es-CO" sz="650" b="0" i="0" u="none" strike="noStrike">
                          <a:effectLst/>
                          <a:latin typeface="Arial"/>
                        </a:rPr>
                        <a:t>15/11/2018</a:t>
                      </a:r>
                    </a:p>
                  </a:txBody>
                  <a:tcPr marL="7620" marR="7620" marT="7620" marB="0" anchor="ctr"/>
                </a:tc>
                <a:tc>
                  <a:txBody>
                    <a:bodyPr/>
                    <a:lstStyle/>
                    <a:p>
                      <a:pPr algn="ctr" fontAlgn="ctr"/>
                      <a:r>
                        <a:rPr lang="es-CO" sz="650" b="0" i="0" u="none" strike="noStrike">
                          <a:effectLst/>
                          <a:latin typeface="Arial"/>
                        </a:rPr>
                        <a:t>20182210635341</a:t>
                      </a:r>
                    </a:p>
                  </a:txBody>
                  <a:tcPr marL="7620" marR="7620" marT="7620" marB="0" anchor="ctr"/>
                </a:tc>
              </a:tr>
              <a:tr h="555652">
                <a:tc>
                  <a:txBody>
                    <a:bodyPr/>
                    <a:lstStyle/>
                    <a:p>
                      <a:pPr algn="ctr" fontAlgn="ctr"/>
                      <a:r>
                        <a:rPr lang="es-CO" sz="650" b="0" i="0" u="none" strike="noStrike">
                          <a:effectLst/>
                          <a:latin typeface="Arial"/>
                        </a:rPr>
                        <a:t>20186000900582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NULIDAD Y RESTABLECIMIENTO DEL DERECHO</a:t>
                      </a:r>
                      <a:br>
                        <a:rPr lang="es-CO" sz="650" b="0" i="0" u="none" strike="noStrike">
                          <a:effectLst/>
                          <a:latin typeface="Arial"/>
                        </a:rPr>
                      </a:br>
                      <a:r>
                        <a:rPr lang="es-CO" sz="650" b="0" i="0" u="none" strike="noStrike">
                          <a:effectLst/>
                          <a:latin typeface="Arial"/>
                        </a:rPr>
                        <a:t>EXPEDIENTE N. 201800281</a:t>
                      </a:r>
                    </a:p>
                  </a:txBody>
                  <a:tcPr marL="7620" marR="7620" marT="7620" marB="0" anchor="ctr"/>
                </a:tc>
                <a:tc>
                  <a:txBody>
                    <a:bodyPr/>
                    <a:lstStyle/>
                    <a:p>
                      <a:pPr algn="ctr" fontAlgn="ctr"/>
                      <a:r>
                        <a:rPr lang="es-CO" sz="650" b="0" i="0" u="none" strike="noStrike">
                          <a:effectLst/>
                          <a:latin typeface="Arial"/>
                        </a:rPr>
                        <a:t>23/11/2018</a:t>
                      </a:r>
                    </a:p>
                  </a:txBody>
                  <a:tcPr marL="7620" marR="7620" marT="7620" marB="0" anchor="ctr"/>
                </a:tc>
                <a:tc>
                  <a:txBody>
                    <a:bodyPr/>
                    <a:lstStyle/>
                    <a:p>
                      <a:pPr algn="ctr" fontAlgn="ctr"/>
                      <a:r>
                        <a:rPr lang="es-CO" sz="650" b="0" i="0" u="none" strike="noStrike">
                          <a:effectLst/>
                          <a:latin typeface="Arial"/>
                        </a:rPr>
                        <a:t>20181400649311</a:t>
                      </a:r>
                    </a:p>
                  </a:txBody>
                  <a:tcPr marL="7620" marR="7620" marT="7620" marB="0" anchor="ctr"/>
                </a:tc>
              </a:tr>
              <a:tr h="555652">
                <a:tc>
                  <a:txBody>
                    <a:bodyPr/>
                    <a:lstStyle/>
                    <a:p>
                      <a:pPr algn="ctr" fontAlgn="ctr"/>
                      <a:r>
                        <a:rPr lang="es-CO" sz="650" b="0" i="0" u="none" strike="noStrike">
                          <a:effectLst/>
                          <a:latin typeface="Arial"/>
                        </a:rPr>
                        <a:t>20186000900592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DERECHO DE PETICION - PROTECCION ESPECIAL </a:t>
                      </a:r>
                    </a:p>
                  </a:txBody>
                  <a:tcPr marL="7620" marR="7620" marT="7620" marB="0" anchor="ctr"/>
                </a:tc>
                <a:tc>
                  <a:txBody>
                    <a:bodyPr/>
                    <a:lstStyle/>
                    <a:p>
                      <a:pPr algn="ctr" fontAlgn="ctr"/>
                      <a:r>
                        <a:rPr lang="es-CO" sz="650" b="0" i="0" u="none" strike="noStrike">
                          <a:effectLst/>
                          <a:latin typeface="Arial"/>
                        </a:rPr>
                        <a:t>14/11/2018</a:t>
                      </a:r>
                    </a:p>
                  </a:txBody>
                  <a:tcPr marL="7620" marR="7620" marT="7620" marB="0" anchor="ctr"/>
                </a:tc>
                <a:tc>
                  <a:txBody>
                    <a:bodyPr/>
                    <a:lstStyle/>
                    <a:p>
                      <a:pPr algn="ctr" fontAlgn="ctr"/>
                      <a:r>
                        <a:rPr lang="es-CO" sz="650" b="0" i="0" u="none" strike="noStrike">
                          <a:effectLst/>
                          <a:latin typeface="Arial"/>
                        </a:rPr>
                        <a:t>20182010634151</a:t>
                      </a:r>
                    </a:p>
                  </a:txBody>
                  <a:tcPr marL="7620" marR="7620" marT="7620" marB="0" anchor="ctr"/>
                </a:tc>
              </a:tr>
              <a:tr h="555652">
                <a:tc>
                  <a:txBody>
                    <a:bodyPr/>
                    <a:lstStyle/>
                    <a:p>
                      <a:pPr algn="ctr" fontAlgn="ctr"/>
                      <a:r>
                        <a:rPr lang="es-CO" sz="650" b="0" i="0" u="none" strike="noStrike">
                          <a:effectLst/>
                          <a:latin typeface="Arial"/>
                        </a:rPr>
                        <a:t>20186000900702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REGISTRO OPECD N° 74690</a:t>
                      </a:r>
                    </a:p>
                  </a:txBody>
                  <a:tcPr marL="7620" marR="7620" marT="7620" marB="0" anchor="ctr"/>
                </a:tc>
                <a:tc>
                  <a:txBody>
                    <a:bodyPr/>
                    <a:lstStyle/>
                    <a:p>
                      <a:pPr algn="ctr" fontAlgn="ctr"/>
                      <a:r>
                        <a:rPr lang="es-CO" sz="650" b="0" i="0" u="none" strike="noStrike">
                          <a:effectLst/>
                          <a:latin typeface="Arial"/>
                        </a:rPr>
                        <a:t>1/11/2018</a:t>
                      </a:r>
                    </a:p>
                  </a:txBody>
                  <a:tcPr marL="7620" marR="7620" marT="7620" marB="0" anchor="ctr"/>
                </a:tc>
                <a:tc>
                  <a:txBody>
                    <a:bodyPr/>
                    <a:lstStyle/>
                    <a:p>
                      <a:pPr algn="ctr" fontAlgn="ctr"/>
                      <a:r>
                        <a:rPr lang="es-CO" sz="650" b="0" i="0" u="none" strike="noStrike">
                          <a:effectLst/>
                          <a:latin typeface="Arial"/>
                        </a:rPr>
                        <a:t>20182320615181</a:t>
                      </a:r>
                    </a:p>
                  </a:txBody>
                  <a:tcPr marL="7620" marR="7620" marT="7620" marB="0" anchor="ctr"/>
                </a:tc>
              </a:tr>
              <a:tr h="555652">
                <a:tc>
                  <a:txBody>
                    <a:bodyPr/>
                    <a:lstStyle/>
                    <a:p>
                      <a:pPr algn="ctr" fontAlgn="ctr"/>
                      <a:r>
                        <a:rPr lang="es-CO" sz="650" b="0" i="0" u="none" strike="noStrike">
                          <a:effectLst/>
                          <a:latin typeface="Arial"/>
                        </a:rPr>
                        <a:t>20186000900822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REMISION DERECHO DE PETICION POR COMPETENCIA </a:t>
                      </a:r>
                    </a:p>
                  </a:txBody>
                  <a:tcPr marL="7620" marR="7620" marT="7620" marB="0" anchor="ctr"/>
                </a:tc>
                <a:tc>
                  <a:txBody>
                    <a:bodyPr/>
                    <a:lstStyle/>
                    <a:p>
                      <a:pPr algn="ctr" fontAlgn="ctr"/>
                      <a:r>
                        <a:rPr lang="es-CO" sz="650" b="0" i="0" u="none" strike="noStrike">
                          <a:effectLst/>
                          <a:latin typeface="Arial"/>
                        </a:rPr>
                        <a:t>2/11/2018</a:t>
                      </a:r>
                    </a:p>
                  </a:txBody>
                  <a:tcPr marL="7620" marR="7620" marT="7620" marB="0" anchor="ctr"/>
                </a:tc>
                <a:tc>
                  <a:txBody>
                    <a:bodyPr/>
                    <a:lstStyle/>
                    <a:p>
                      <a:pPr algn="ctr" fontAlgn="ctr"/>
                      <a:r>
                        <a:rPr lang="es-CO" sz="650" b="0" i="0" u="none" strike="noStrike">
                          <a:effectLst/>
                          <a:latin typeface="Arial"/>
                        </a:rPr>
                        <a:t>20182210618541</a:t>
                      </a:r>
                    </a:p>
                  </a:txBody>
                  <a:tcPr marL="7620" marR="7620" marT="7620" marB="0" anchor="ctr"/>
                </a:tc>
              </a:tr>
              <a:tr h="555652">
                <a:tc>
                  <a:txBody>
                    <a:bodyPr/>
                    <a:lstStyle/>
                    <a:p>
                      <a:pPr algn="ctr" fontAlgn="ctr"/>
                      <a:r>
                        <a:rPr lang="es-CO" sz="650" b="0" i="0" u="none" strike="noStrike">
                          <a:effectLst/>
                          <a:latin typeface="Arial"/>
                        </a:rPr>
                        <a:t>20186000900872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REPORTE RENUNCIA DE FUNCIONARIO CONVOCATORIA 324 DE 2014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5652">
                <a:tc>
                  <a:txBody>
                    <a:bodyPr/>
                    <a:lstStyle/>
                    <a:p>
                      <a:pPr algn="ctr" fontAlgn="ctr"/>
                      <a:r>
                        <a:rPr lang="es-CO" sz="650" b="0" i="0" u="none" strike="noStrike">
                          <a:effectLst/>
                          <a:latin typeface="Arial"/>
                        </a:rPr>
                        <a:t>20186000900892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CUMPLIMIENTO DE REQUISITOS RELACIONADOS AL NUMERAL VII</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5652">
                <a:tc>
                  <a:txBody>
                    <a:bodyPr/>
                    <a:lstStyle/>
                    <a:p>
                      <a:pPr algn="ctr" fontAlgn="ctr"/>
                      <a:r>
                        <a:rPr lang="es-CO" sz="650" b="0" i="0" u="none" strike="noStrike">
                          <a:effectLst/>
                          <a:latin typeface="Arial"/>
                        </a:rPr>
                        <a:t>20186000900912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DRA. CARDOSO</a:t>
                      </a:r>
                    </a:p>
                  </a:txBody>
                  <a:tcPr marL="7620" marR="7620" marT="7620" marB="0" anchor="ctr"/>
                </a:tc>
                <a:tc>
                  <a:txBody>
                    <a:bodyPr/>
                    <a:lstStyle/>
                    <a:p>
                      <a:pPr algn="ctr" fontAlgn="ctr"/>
                      <a:r>
                        <a:rPr lang="es-CO" sz="650" b="0" i="0" u="none" strike="noStrike">
                          <a:effectLst/>
                          <a:latin typeface="Arial"/>
                        </a:rPr>
                        <a:t>RECTIFICACION INFORME CUMPLIMIENTO CIRCULAR N. 003 DE 2014</a:t>
                      </a:r>
                    </a:p>
                  </a:txBody>
                  <a:tcPr marL="7620" marR="7620" marT="7620" marB="0" anchor="ctr"/>
                </a:tc>
                <a:tc>
                  <a:txBody>
                    <a:bodyPr/>
                    <a:lstStyle/>
                    <a:p>
                      <a:pPr algn="ctr" fontAlgn="ctr"/>
                      <a:r>
                        <a:rPr lang="es-CO" sz="650" b="0" i="0" u="none" strike="noStrike">
                          <a:effectLst/>
                          <a:latin typeface="Arial"/>
                        </a:rPr>
                        <a:t>4/12/2018</a:t>
                      </a:r>
                    </a:p>
                  </a:txBody>
                  <a:tcPr marL="7620" marR="7620" marT="7620" marB="0" anchor="ctr"/>
                </a:tc>
                <a:tc>
                  <a:txBody>
                    <a:bodyPr/>
                    <a:lstStyle/>
                    <a:p>
                      <a:pPr algn="ctr" fontAlgn="ctr"/>
                      <a:r>
                        <a:rPr lang="es-CO" sz="650" b="0" i="0" u="none" strike="noStrike" dirty="0">
                          <a:effectLst/>
                          <a:latin typeface="Arial"/>
                        </a:rPr>
                        <a:t>20181020664981</a:t>
                      </a:r>
                    </a:p>
                  </a:txBody>
                  <a:tcPr marL="7620" marR="7620" marT="7620" marB="0" anchor="ctr"/>
                </a:tc>
              </a:tr>
            </a:tbl>
          </a:graphicData>
        </a:graphic>
      </p:graphicFrame>
    </p:spTree>
    <p:extLst>
      <p:ext uri="{BB962C8B-B14F-4D97-AF65-F5344CB8AC3E}">
        <p14:creationId xmlns:p14="http://schemas.microsoft.com/office/powerpoint/2010/main" val="321402327"/>
      </p:ext>
    </p:extLst>
  </p:cSld>
  <p:clrMapOvr>
    <a:masterClrMapping/>
  </p:clrMapOvr>
  <p:timing>
    <p:tnLst>
      <p:par>
        <p:cTn id="1" dur="indefinite" restart="never" nodeType="tmRoot"/>
      </p:par>
    </p:tnLst>
  </p:timing>
</p:sld>
</file>

<file path=ppt/slides/slide94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945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892112701"/>
              </p:ext>
            </p:extLst>
          </p:nvPr>
        </p:nvGraphicFramePr>
        <p:xfrm>
          <a:off x="539552" y="1268761"/>
          <a:ext cx="8208913" cy="4722655"/>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884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52709">
                <a:tc>
                  <a:txBody>
                    <a:bodyPr/>
                    <a:lstStyle/>
                    <a:p>
                      <a:pPr algn="ctr" fontAlgn="ctr"/>
                      <a:r>
                        <a:rPr lang="es-CO" sz="650" b="0" i="0" u="none" strike="noStrike" dirty="0">
                          <a:effectLst/>
                          <a:latin typeface="Arial"/>
                        </a:rPr>
                        <a:t>20186000900952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 ORTEGA</a:t>
                      </a:r>
                    </a:p>
                  </a:txBody>
                  <a:tcPr marL="7620" marR="7620" marT="7620" marB="0" anchor="ctr"/>
                </a:tc>
                <a:tc>
                  <a:txBody>
                    <a:bodyPr/>
                    <a:lstStyle/>
                    <a:p>
                      <a:pPr algn="ctr" fontAlgn="ctr"/>
                      <a:r>
                        <a:rPr lang="es-CO" sz="650" b="0" i="0" u="none" strike="noStrike">
                          <a:effectLst/>
                          <a:latin typeface="Arial"/>
                        </a:rPr>
                        <a:t>RECLAMACION RESULTADOS PRUEBAS COMPORTAMENTALES</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20186000900962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20186000900972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REMISION DE DOCUMENTOS HOJA DE VIDA - RECURSO DE APELACION DOCENTE CRISTIAN GIOVANNY SALAMANCA AREVALO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20186000901002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20186000901012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DIRECCIÓN DE APOYO CORPORATIVO</a:t>
                      </a:r>
                    </a:p>
                  </a:txBody>
                  <a:tcPr marL="7620" marR="7620" marT="7620" marB="0" anchor="ctr"/>
                </a:tc>
                <a:tc>
                  <a:txBody>
                    <a:bodyPr/>
                    <a:lstStyle/>
                    <a:p>
                      <a:pPr algn="ctr" fontAlgn="ctr"/>
                      <a:r>
                        <a:rPr lang="es-CO" sz="650" b="0" i="0" u="none" strike="noStrike">
                          <a:effectLst/>
                          <a:latin typeface="Arial"/>
                        </a:rPr>
                        <a:t>SOLICITUD DE INFORMACION CONVOCATORIA  507 a 591 de 2017  CUNDINAMARCA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13/11/2018</a:t>
                      </a:r>
                    </a:p>
                  </a:txBody>
                  <a:tcPr marL="7620" marR="7620" marT="7620" marB="0" anchor="ctr"/>
                </a:tc>
                <a:tc>
                  <a:txBody>
                    <a:bodyPr/>
                    <a:lstStyle/>
                    <a:p>
                      <a:pPr algn="ctr" fontAlgn="ctr"/>
                      <a:r>
                        <a:rPr lang="es-CO" sz="650" b="0" i="0" u="none" strike="noStrike">
                          <a:effectLst/>
                          <a:latin typeface="Arial"/>
                        </a:rPr>
                        <a:t>20182210633931</a:t>
                      </a:r>
                    </a:p>
                  </a:txBody>
                  <a:tcPr marL="7620" marR="7620" marT="7620" marB="0" anchor="ctr"/>
                </a:tc>
              </a:tr>
              <a:tr h="552709">
                <a:tc>
                  <a:txBody>
                    <a:bodyPr/>
                    <a:lstStyle/>
                    <a:p>
                      <a:pPr algn="ctr" fontAlgn="ctr"/>
                      <a:r>
                        <a:rPr lang="es-CO" sz="650" b="0" i="0" u="none" strike="noStrike">
                          <a:effectLst/>
                          <a:latin typeface="Arial"/>
                        </a:rPr>
                        <a:t>20186000901022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20186000901032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CONSULTA VIABILIDAD NOMBRAMIENTO PROFESIONAL ESPECIALIZADO GRADO 18</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20186000901052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7/11/2018</a:t>
                      </a:r>
                    </a:p>
                  </a:txBody>
                  <a:tcPr marL="7620" marR="7620" marT="7620" marB="0" anchor="ctr"/>
                </a:tc>
                <a:tc>
                  <a:txBody>
                    <a:bodyPr/>
                    <a:lstStyle/>
                    <a:p>
                      <a:pPr algn="ctr" fontAlgn="ctr"/>
                      <a:r>
                        <a:rPr lang="es-CO" sz="650" b="0" i="0" u="none" strike="noStrike" dirty="0">
                          <a:effectLst/>
                          <a:latin typeface="Arial"/>
                        </a:rPr>
                        <a:t>20182230626181</a:t>
                      </a:r>
                    </a:p>
                  </a:txBody>
                  <a:tcPr marL="7620" marR="7620" marT="7620" marB="0" anchor="ctr"/>
                </a:tc>
              </a:tr>
            </a:tbl>
          </a:graphicData>
        </a:graphic>
      </p:graphicFrame>
    </p:spTree>
    <p:extLst>
      <p:ext uri="{BB962C8B-B14F-4D97-AF65-F5344CB8AC3E}">
        <p14:creationId xmlns:p14="http://schemas.microsoft.com/office/powerpoint/2010/main" val="2283835696"/>
      </p:ext>
    </p:extLst>
  </p:cSld>
  <p:clrMapOvr>
    <a:masterClrMapping/>
  </p:clrMapOvr>
  <p:timing>
    <p:tnLst>
      <p:par>
        <p:cTn id="1" dur="indefinite" restart="never" nodeType="tmRoot"/>
      </p:par>
    </p:tnLst>
  </p:timing>
</p:sld>
</file>

<file path=ppt/slides/slide94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946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97981215"/>
              </p:ext>
            </p:extLst>
          </p:nvPr>
        </p:nvGraphicFramePr>
        <p:xfrm>
          <a:off x="539552" y="1268761"/>
          <a:ext cx="8208913" cy="475252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307429">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47175">
                <a:tc>
                  <a:txBody>
                    <a:bodyPr/>
                    <a:lstStyle/>
                    <a:p>
                      <a:pPr algn="ctr" fontAlgn="ctr"/>
                      <a:r>
                        <a:rPr lang="es-CO" sz="650" b="0" i="0" u="none" strike="noStrike" dirty="0">
                          <a:effectLst/>
                          <a:latin typeface="Arial"/>
                        </a:rPr>
                        <a:t>20186000901062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47175">
                <a:tc>
                  <a:txBody>
                    <a:bodyPr/>
                    <a:lstStyle/>
                    <a:p>
                      <a:pPr algn="ctr" fontAlgn="ctr"/>
                      <a:r>
                        <a:rPr lang="es-CO" sz="650" b="0" i="0" u="none" strike="noStrike">
                          <a:effectLst/>
                          <a:latin typeface="Arial"/>
                        </a:rPr>
                        <a:t>20186000901072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DERECHO DE PETICION - CONVOCATORIA 433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47175">
                <a:tc>
                  <a:txBody>
                    <a:bodyPr/>
                    <a:lstStyle/>
                    <a:p>
                      <a:pPr algn="ctr" fontAlgn="ctr"/>
                      <a:r>
                        <a:rPr lang="es-CO" sz="650" b="0" i="0" u="none" strike="noStrike">
                          <a:effectLst/>
                          <a:latin typeface="Arial"/>
                        </a:rPr>
                        <a:t>20186000901082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 ORTEGA</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47175">
                <a:tc>
                  <a:txBody>
                    <a:bodyPr/>
                    <a:lstStyle/>
                    <a:p>
                      <a:pPr algn="ctr" fontAlgn="ctr"/>
                      <a:r>
                        <a:rPr lang="es-CO" sz="650" b="0" i="0" u="none" strike="noStrike">
                          <a:effectLst/>
                          <a:latin typeface="Arial"/>
                        </a:rPr>
                        <a:t>20186000901102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TRASLADO DE DOCENTE POR CONDICION DE AMENAZADO </a:t>
                      </a:r>
                    </a:p>
                  </a:txBody>
                  <a:tcPr marL="7620" marR="7620" marT="7620" marB="0" anchor="ctr"/>
                </a:tc>
                <a:tc>
                  <a:txBody>
                    <a:bodyPr/>
                    <a:lstStyle/>
                    <a:p>
                      <a:pPr algn="ctr" fontAlgn="ctr"/>
                      <a:r>
                        <a:rPr lang="es-CO" sz="650" b="0" i="0" u="none" strike="noStrike">
                          <a:effectLst/>
                          <a:latin typeface="Arial"/>
                        </a:rPr>
                        <a:t>7/11/2018</a:t>
                      </a:r>
                    </a:p>
                  </a:txBody>
                  <a:tcPr marL="7620" marR="7620" marT="7620" marB="0" anchor="ctr"/>
                </a:tc>
                <a:tc>
                  <a:txBody>
                    <a:bodyPr/>
                    <a:lstStyle/>
                    <a:p>
                      <a:pPr algn="ctr" fontAlgn="ctr"/>
                      <a:r>
                        <a:rPr lang="es-CO" sz="650" b="0" i="0" u="none" strike="noStrike">
                          <a:effectLst/>
                          <a:latin typeface="Arial"/>
                        </a:rPr>
                        <a:t>20182000623411</a:t>
                      </a:r>
                    </a:p>
                  </a:txBody>
                  <a:tcPr marL="7620" marR="7620" marT="7620" marB="0" anchor="ctr"/>
                </a:tc>
              </a:tr>
              <a:tr h="547175">
                <a:tc>
                  <a:txBody>
                    <a:bodyPr/>
                    <a:lstStyle/>
                    <a:p>
                      <a:pPr algn="ctr" fontAlgn="ctr"/>
                      <a:r>
                        <a:rPr lang="es-CO" sz="650" b="0" i="0" u="none" strike="noStrike">
                          <a:effectLst/>
                          <a:latin typeface="Arial"/>
                        </a:rPr>
                        <a:t>20186000901122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14/11/2018</a:t>
                      </a:r>
                    </a:p>
                  </a:txBody>
                  <a:tcPr marL="7620" marR="7620" marT="7620" marB="0" anchor="ctr"/>
                </a:tc>
                <a:tc>
                  <a:txBody>
                    <a:bodyPr/>
                    <a:lstStyle/>
                    <a:p>
                      <a:pPr algn="ctr" fontAlgn="ctr"/>
                      <a:r>
                        <a:rPr lang="es-CO" sz="650" b="0" i="0" u="none" strike="noStrike">
                          <a:effectLst/>
                          <a:latin typeface="Arial"/>
                        </a:rPr>
                        <a:t>20182020635171</a:t>
                      </a:r>
                    </a:p>
                  </a:txBody>
                  <a:tcPr marL="7620" marR="7620" marT="7620" marB="0" anchor="ctr"/>
                </a:tc>
              </a:tr>
              <a:tr h="547175">
                <a:tc>
                  <a:txBody>
                    <a:bodyPr/>
                    <a:lstStyle/>
                    <a:p>
                      <a:pPr algn="ctr" fontAlgn="ctr"/>
                      <a:r>
                        <a:rPr lang="es-CO" sz="650" b="0" i="0" u="none" strike="noStrike">
                          <a:effectLst/>
                          <a:latin typeface="Arial"/>
                        </a:rPr>
                        <a:t>20186000901132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ESTADO 186 25-10-2018-JECB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47175">
                <a:tc>
                  <a:txBody>
                    <a:bodyPr/>
                    <a:lstStyle/>
                    <a:p>
                      <a:pPr algn="ctr" fontAlgn="ctr"/>
                      <a:r>
                        <a:rPr lang="es-CO" sz="650" b="0" i="0" u="none" strike="noStrike">
                          <a:effectLst/>
                          <a:latin typeface="Arial"/>
                        </a:rPr>
                        <a:t>20186000901162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8/11/2018</a:t>
                      </a:r>
                    </a:p>
                  </a:txBody>
                  <a:tcPr marL="7620" marR="7620" marT="7620" marB="0" anchor="ctr"/>
                </a:tc>
                <a:tc>
                  <a:txBody>
                    <a:bodyPr/>
                    <a:lstStyle/>
                    <a:p>
                      <a:pPr algn="ctr" fontAlgn="ctr"/>
                      <a:r>
                        <a:rPr lang="es-CO" sz="650" b="0" i="0" u="none" strike="noStrike">
                          <a:effectLst/>
                          <a:latin typeface="Arial"/>
                        </a:rPr>
                        <a:t>20182230627761</a:t>
                      </a:r>
                    </a:p>
                  </a:txBody>
                  <a:tcPr marL="7620" marR="7620" marT="7620" marB="0" anchor="ctr"/>
                </a:tc>
              </a:tr>
              <a:tr h="614872">
                <a:tc>
                  <a:txBody>
                    <a:bodyPr/>
                    <a:lstStyle/>
                    <a:p>
                      <a:pPr algn="ctr" fontAlgn="ctr"/>
                      <a:r>
                        <a:rPr lang="es-CO" sz="650" b="0" i="0" u="none" strike="noStrike">
                          <a:effectLst/>
                          <a:latin typeface="Arial"/>
                        </a:rPr>
                        <a:t>20186000901192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149001958"/>
      </p:ext>
    </p:extLst>
  </p:cSld>
  <p:clrMapOvr>
    <a:masterClrMapping/>
  </p:clrMapOvr>
  <p:timing>
    <p:tnLst>
      <p:par>
        <p:cTn id="1" dur="indefinite" restart="never" nodeType="tmRoot"/>
      </p:par>
    </p:tnLst>
  </p:timing>
</p:sld>
</file>

<file path=ppt/slides/slide94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947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776716212"/>
              </p:ext>
            </p:extLst>
          </p:nvPr>
        </p:nvGraphicFramePr>
        <p:xfrm>
          <a:off x="539552" y="1268761"/>
          <a:ext cx="8208913" cy="4831447"/>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283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61212">
                <a:tc>
                  <a:txBody>
                    <a:bodyPr/>
                    <a:lstStyle/>
                    <a:p>
                      <a:pPr algn="ctr" fontAlgn="ctr"/>
                      <a:r>
                        <a:rPr lang="es-CO" sz="650" b="0" i="0" u="none" strike="noStrike" dirty="0">
                          <a:effectLst/>
                          <a:latin typeface="Arial"/>
                        </a:rPr>
                        <a:t>20186000901202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9 - DRA. CARDOSO</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20186000901222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20186000901232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20186000901242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7 - DRA. CARDOSO</a:t>
                      </a:r>
                    </a:p>
                  </a:txBody>
                  <a:tcPr marL="7620" marR="7620" marT="7620" marB="0" anchor="ctr"/>
                </a:tc>
                <a:tc>
                  <a:txBody>
                    <a:bodyPr/>
                    <a:lstStyle/>
                    <a:p>
                      <a:pPr algn="ctr" fontAlgn="ctr"/>
                      <a:r>
                        <a:rPr lang="es-CO" sz="650" b="0" i="0" u="none" strike="noStrike">
                          <a:effectLst/>
                          <a:latin typeface="Arial"/>
                        </a:rPr>
                        <a:t>SOLICITUD DE INFORMACION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20186000901252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7 - DRA. CARDOSO</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20186000901262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7 - DRA. CARDOSO</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6/11/2018</a:t>
                      </a:r>
                    </a:p>
                  </a:txBody>
                  <a:tcPr marL="7620" marR="7620" marT="7620" marB="0" anchor="ctr"/>
                </a:tc>
                <a:tc>
                  <a:txBody>
                    <a:bodyPr/>
                    <a:lstStyle/>
                    <a:p>
                      <a:pPr algn="ctr" fontAlgn="ctr"/>
                      <a:r>
                        <a:rPr lang="es-CO" sz="650" b="0" i="0" u="none" strike="noStrike">
                          <a:effectLst/>
                          <a:latin typeface="Arial"/>
                        </a:rPr>
                        <a:t>20182230620991</a:t>
                      </a:r>
                    </a:p>
                  </a:txBody>
                  <a:tcPr marL="7620" marR="7620" marT="7620" marB="0" anchor="ctr"/>
                </a:tc>
              </a:tr>
              <a:tr h="561212">
                <a:tc>
                  <a:txBody>
                    <a:bodyPr/>
                    <a:lstStyle/>
                    <a:p>
                      <a:pPr algn="ctr" fontAlgn="ctr"/>
                      <a:r>
                        <a:rPr lang="es-CO" sz="650" b="0" i="0" u="none" strike="noStrike">
                          <a:effectLst/>
                          <a:latin typeface="Arial"/>
                        </a:rPr>
                        <a:t>20186000901282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vi-VN" sz="650" b="0" i="0" u="none" strike="noStrike">
                          <a:effectLst/>
                          <a:latin typeface="Arial"/>
                        </a:rPr>
                        <a:t>SOLICITUD DE ACOMPAÑAMIENTO</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20182020608631</a:t>
                      </a:r>
                    </a:p>
                  </a:txBody>
                  <a:tcPr marL="7620" marR="7620" marT="7620" marB="0" anchor="ctr"/>
                </a:tc>
              </a:tr>
              <a:tr h="561212">
                <a:tc>
                  <a:txBody>
                    <a:bodyPr/>
                    <a:lstStyle/>
                    <a:p>
                      <a:pPr algn="ctr" fontAlgn="ctr"/>
                      <a:r>
                        <a:rPr lang="es-CO" sz="650" b="0" i="0" u="none" strike="noStrike">
                          <a:effectLst/>
                          <a:latin typeface="Arial"/>
                        </a:rPr>
                        <a:t>20186000901292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7 - DRA. CARDOSO</a:t>
                      </a:r>
                    </a:p>
                  </a:txBody>
                  <a:tcPr marL="7620" marR="7620" marT="7620" marB="0" anchor="ctr"/>
                </a:tc>
                <a:tc>
                  <a:txBody>
                    <a:bodyPr/>
                    <a:lstStyle/>
                    <a:p>
                      <a:pPr algn="ctr" fontAlgn="ctr"/>
                      <a:r>
                        <a:rPr lang="es-CO" sz="650" b="0" i="0" u="none" strike="noStrike">
                          <a:effectLst/>
                          <a:latin typeface="Arial"/>
                        </a:rPr>
                        <a:t>SOLICITUD IINFORMACION - ACUERDO CNSC 201822100007869 </a:t>
                      </a:r>
                    </a:p>
                  </a:txBody>
                  <a:tcPr marL="7620" marR="7620" marT="7620" marB="0" anchor="ctr"/>
                </a:tc>
                <a:tc>
                  <a:txBody>
                    <a:bodyPr/>
                    <a:lstStyle/>
                    <a:p>
                      <a:pPr algn="ctr" fontAlgn="ctr"/>
                      <a:r>
                        <a:rPr lang="es-CO" sz="650" b="0" i="0" u="none" strike="noStrike">
                          <a:effectLst/>
                          <a:latin typeface="Arial"/>
                        </a:rPr>
                        <a:t>17/11/2018</a:t>
                      </a:r>
                    </a:p>
                  </a:txBody>
                  <a:tcPr marL="7620" marR="7620" marT="7620" marB="0" anchor="ctr"/>
                </a:tc>
                <a:tc>
                  <a:txBody>
                    <a:bodyPr/>
                    <a:lstStyle/>
                    <a:p>
                      <a:pPr algn="ctr" fontAlgn="ctr"/>
                      <a:r>
                        <a:rPr lang="es-CO" sz="650" b="0" i="0" u="none" strike="noStrike" dirty="0">
                          <a:effectLst/>
                          <a:latin typeface="Arial"/>
                        </a:rPr>
                        <a:t>20182210639391</a:t>
                      </a:r>
                    </a:p>
                  </a:txBody>
                  <a:tcPr marL="7620" marR="7620" marT="7620" marB="0" anchor="ctr"/>
                </a:tc>
              </a:tr>
            </a:tbl>
          </a:graphicData>
        </a:graphic>
      </p:graphicFrame>
    </p:spTree>
    <p:extLst>
      <p:ext uri="{BB962C8B-B14F-4D97-AF65-F5344CB8AC3E}">
        <p14:creationId xmlns:p14="http://schemas.microsoft.com/office/powerpoint/2010/main" val="3857849361"/>
      </p:ext>
    </p:extLst>
  </p:cSld>
  <p:clrMapOvr>
    <a:masterClrMapping/>
  </p:clrMapOvr>
  <p:timing>
    <p:tnLst>
      <p:par>
        <p:cTn id="1" dur="indefinite" restart="never" nodeType="tmRoot"/>
      </p:par>
    </p:tnLst>
  </p:timing>
</p:sld>
</file>

<file path=ppt/slides/slide94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948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888419965"/>
              </p:ext>
            </p:extLst>
          </p:nvPr>
        </p:nvGraphicFramePr>
        <p:xfrm>
          <a:off x="539552" y="1268761"/>
          <a:ext cx="8208913" cy="4831447"/>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283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61212">
                <a:tc>
                  <a:txBody>
                    <a:bodyPr/>
                    <a:lstStyle/>
                    <a:p>
                      <a:pPr algn="ctr" fontAlgn="ctr"/>
                      <a:r>
                        <a:rPr lang="es-CO" sz="650" b="0" i="0" u="none" strike="noStrike" dirty="0">
                          <a:effectLst/>
                          <a:latin typeface="Arial"/>
                        </a:rPr>
                        <a:t>20186000901312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436 SENA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20186000901332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7 - DRA. CARDOSO</a:t>
                      </a:r>
                    </a:p>
                  </a:txBody>
                  <a:tcPr marL="7620" marR="7620" marT="7620" marB="0" anchor="ctr"/>
                </a:tc>
                <a:tc>
                  <a:txBody>
                    <a:bodyPr/>
                    <a:lstStyle/>
                    <a:p>
                      <a:pPr algn="ctr" fontAlgn="ctr"/>
                      <a:r>
                        <a:rPr lang="es-CO" sz="650" b="0" i="0" u="none" strike="noStrike">
                          <a:effectLst/>
                          <a:latin typeface="Arial"/>
                        </a:rPr>
                        <a:t>SOLICITUD DE INFORMACION CONVOCATORIA 436 SENA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20186000901342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DIRECCION VIGILANCIA DE CARRERA</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20186000901372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20186000901382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 CONVOCATORIA 740 y 741 DISTRITO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20186000901402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SOLICITUD DE INFORMACION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20186000901432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ESTADO 079 PUBLICADO EL 25 DE OCTUBRE DE 2018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20186000901442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vi-VN" sz="650" b="0" i="0" u="none" strike="noStrike">
                          <a:effectLst/>
                          <a:latin typeface="Arial"/>
                        </a:rPr>
                        <a:t> RESPUESTA COMUNICACIÓN NO 20182310576941</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679027673"/>
      </p:ext>
    </p:extLst>
  </p:cSld>
  <p:clrMapOvr>
    <a:masterClrMapping/>
  </p:clrMapOvr>
  <p:timing>
    <p:tnLst>
      <p:par>
        <p:cTn id="1" dur="indefinite" restart="never" nodeType="tmRoot"/>
      </p:par>
    </p:tnLst>
  </p:timing>
</p:sld>
</file>

<file path=ppt/slides/slide94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949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013306077"/>
              </p:ext>
            </p:extLst>
          </p:nvPr>
        </p:nvGraphicFramePr>
        <p:xfrm>
          <a:off x="539552" y="1268761"/>
          <a:ext cx="8208913" cy="4790679"/>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283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61212">
                <a:tc>
                  <a:txBody>
                    <a:bodyPr/>
                    <a:lstStyle/>
                    <a:p>
                      <a:pPr algn="ctr" fontAlgn="ctr"/>
                      <a:r>
                        <a:rPr lang="es-CO" sz="650" b="0" i="0" u="none" strike="noStrike" dirty="0">
                          <a:effectLst/>
                          <a:latin typeface="Arial"/>
                        </a:rPr>
                        <a:t>20186000901462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LISTADOS DE ELEGIBLES CNSC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20186000901472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7 - DRA. CARDOSO</a:t>
                      </a:r>
                    </a:p>
                  </a:txBody>
                  <a:tcPr marL="7620" marR="7620" marT="7620" marB="0" anchor="ctr"/>
                </a:tc>
                <a:tc>
                  <a:txBody>
                    <a:bodyPr/>
                    <a:lstStyle/>
                    <a:p>
                      <a:pPr algn="ctr" fontAlgn="ctr"/>
                      <a:r>
                        <a:rPr lang="es-CO" sz="650" b="0" i="0" u="none" strike="noStrike">
                          <a:effectLst/>
                          <a:latin typeface="Arial"/>
                        </a:rPr>
                        <a:t>ACTUALIZACIÓN RE: OFICIO NO. 20182310577101 ACTUALIZACIÓN USO LE - GUADALAJARA DE BUGA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20186000901482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20186000901502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 OPEC - LISTA ELEGIBLES</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20186000901522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20186000901542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 RESPUESTA SAC 2018PQR15343</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20186000901552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REQUERIMIENTO DE INFORMACION TULUÁ VALE</a:t>
                      </a:r>
                    </a:p>
                  </a:txBody>
                  <a:tcPr marL="7620" marR="7620" marT="7620" marB="0" anchor="ctr"/>
                </a:tc>
                <a:tc>
                  <a:txBody>
                    <a:bodyPr/>
                    <a:lstStyle/>
                    <a:p>
                      <a:pPr algn="ctr" fontAlgn="ctr"/>
                      <a:r>
                        <a:rPr lang="es-CO" sz="650" b="0" i="0" u="none" strike="noStrike">
                          <a:effectLst/>
                          <a:latin typeface="Arial"/>
                        </a:rPr>
                        <a:t>1/11/2018</a:t>
                      </a:r>
                    </a:p>
                  </a:txBody>
                  <a:tcPr marL="7620" marR="7620" marT="7620" marB="0" anchor="ctr"/>
                </a:tc>
                <a:tc>
                  <a:txBody>
                    <a:bodyPr/>
                    <a:lstStyle/>
                    <a:p>
                      <a:pPr algn="ctr" fontAlgn="ctr"/>
                      <a:r>
                        <a:rPr lang="es-CO" sz="650" b="0" i="0" u="none" strike="noStrike">
                          <a:effectLst/>
                          <a:latin typeface="Arial"/>
                        </a:rPr>
                        <a:t>20185000617701</a:t>
                      </a:r>
                    </a:p>
                  </a:txBody>
                  <a:tcPr marL="7620" marR="7620" marT="7620" marB="0" anchor="ctr"/>
                </a:tc>
              </a:tr>
              <a:tr h="561212">
                <a:tc>
                  <a:txBody>
                    <a:bodyPr/>
                    <a:lstStyle/>
                    <a:p>
                      <a:pPr algn="ctr" fontAlgn="ctr"/>
                      <a:r>
                        <a:rPr lang="es-CO" sz="650" b="0" i="0" u="none" strike="noStrike">
                          <a:effectLst/>
                          <a:latin typeface="Arial"/>
                        </a:rPr>
                        <a:t>20186000901572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DRA. CARDOSO</a:t>
                      </a:r>
                    </a:p>
                  </a:txBody>
                  <a:tcPr marL="7620" marR="7620" marT="7620" marB="0" anchor="ctr"/>
                </a:tc>
                <a:tc>
                  <a:txBody>
                    <a:bodyPr/>
                    <a:lstStyle/>
                    <a:p>
                      <a:pPr algn="ctr" fontAlgn="ctr"/>
                      <a:r>
                        <a:rPr lang="es-CO" sz="650" b="0" i="0" u="none" strike="noStrike">
                          <a:effectLst/>
                          <a:latin typeface="Arial"/>
                        </a:rPr>
                        <a:t>SOLICITUD DE INFORMACION CONVOCATORIA 436 SENA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748972292"/>
      </p:ext>
    </p:extLst>
  </p:cSld>
  <p:clrMapOvr>
    <a:masterClrMapping/>
  </p:clrMapOvr>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381864549"/>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201810190044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201810190044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201810190045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201810190045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201810190046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201810190046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201810190047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201810190047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201810190048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201810190048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201810190049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201810190049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201810190050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201810190050</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201810190051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201810190051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201810190052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201810190052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201810190053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201810190053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201810190054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201810190054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201810190055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428 DE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201810190055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201810190056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201810190056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201810190057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 de documentos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201810190057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201810190058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201810190058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201810190059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201810190059</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95</a:t>
            </a:fld>
            <a:endParaRPr lang="es-CO"/>
          </a:p>
        </p:txBody>
      </p:sp>
    </p:spTree>
    <p:extLst>
      <p:ext uri="{BB962C8B-B14F-4D97-AF65-F5344CB8AC3E}">
        <p14:creationId xmlns:p14="http://schemas.microsoft.com/office/powerpoint/2010/main" val="4053576557"/>
      </p:ext>
    </p:extLst>
  </p:cSld>
  <p:clrMapOvr>
    <a:masterClrMapping/>
  </p:clrMapOvr>
  <p:timing>
    <p:tnLst>
      <p:par>
        <p:cTn id="1" dur="indefinite" restart="never" nodeType="tmRoot"/>
      </p:par>
    </p:tnLst>
  </p:timing>
</p:sld>
</file>

<file path=ppt/slides/slide95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950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625788839"/>
              </p:ext>
            </p:extLst>
          </p:nvPr>
        </p:nvGraphicFramePr>
        <p:xfrm>
          <a:off x="539552" y="1268761"/>
          <a:ext cx="8208913" cy="483926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98038">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96089">
                <a:tc>
                  <a:txBody>
                    <a:bodyPr/>
                    <a:lstStyle/>
                    <a:p>
                      <a:pPr algn="ctr" fontAlgn="ctr"/>
                      <a:r>
                        <a:rPr lang="es-CO" sz="650" b="0" i="0" u="none" strike="noStrike" dirty="0">
                          <a:effectLst/>
                          <a:latin typeface="Arial"/>
                        </a:rPr>
                        <a:t>20186000901592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Z Usuarios Inactivos</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5720">
                <a:tc>
                  <a:txBody>
                    <a:bodyPr/>
                    <a:lstStyle/>
                    <a:p>
                      <a:pPr algn="ctr" fontAlgn="ctr"/>
                      <a:r>
                        <a:rPr lang="es-CO" sz="650" b="0" i="0" u="none" strike="noStrike">
                          <a:effectLst/>
                          <a:latin typeface="Arial"/>
                        </a:rPr>
                        <a:t>20186000901602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5/12/2018</a:t>
                      </a:r>
                    </a:p>
                  </a:txBody>
                  <a:tcPr marL="7620" marR="7620" marT="7620" marB="0" anchor="ctr"/>
                </a:tc>
                <a:tc>
                  <a:txBody>
                    <a:bodyPr/>
                    <a:lstStyle/>
                    <a:p>
                      <a:pPr algn="ctr" fontAlgn="ctr"/>
                      <a:r>
                        <a:rPr lang="es-CO" sz="650" b="0" i="0" u="none" strike="noStrike">
                          <a:effectLst/>
                          <a:latin typeface="Arial"/>
                        </a:rPr>
                        <a:t>20181020665461</a:t>
                      </a:r>
                    </a:p>
                  </a:txBody>
                  <a:tcPr marL="7620" marR="7620" marT="7620" marB="0" anchor="ctr"/>
                </a:tc>
              </a:tr>
              <a:tr h="596089">
                <a:tc>
                  <a:txBody>
                    <a:bodyPr/>
                    <a:lstStyle/>
                    <a:p>
                      <a:pPr algn="ctr" fontAlgn="ctr"/>
                      <a:r>
                        <a:rPr lang="es-CO" sz="650" b="0" i="0" u="none" strike="noStrike">
                          <a:effectLst/>
                          <a:latin typeface="Arial"/>
                        </a:rPr>
                        <a:t>20186000901612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5720">
                <a:tc>
                  <a:txBody>
                    <a:bodyPr/>
                    <a:lstStyle/>
                    <a:p>
                      <a:pPr algn="ctr" fontAlgn="ctr"/>
                      <a:r>
                        <a:rPr lang="es-CO" sz="650" b="0" i="0" u="none" strike="noStrike">
                          <a:effectLst/>
                          <a:latin typeface="Arial"/>
                        </a:rPr>
                        <a:t>20186000901632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 CONVOCATORIA 436 SENA-VALORACION DE ANTECEDENTES</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5720">
                <a:tc>
                  <a:txBody>
                    <a:bodyPr/>
                    <a:lstStyle/>
                    <a:p>
                      <a:pPr algn="ctr" fontAlgn="ctr"/>
                      <a:r>
                        <a:rPr lang="es-CO" sz="650" b="0" i="0" u="none" strike="noStrike">
                          <a:effectLst/>
                          <a:latin typeface="Arial"/>
                        </a:rPr>
                        <a:t>20186000901642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SOLICITUD DE INFORMACION CONVOCATORIA  507 a 591 de 2017  CUNDINAMARCA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6/11/2018</a:t>
                      </a:r>
                    </a:p>
                  </a:txBody>
                  <a:tcPr marL="7620" marR="7620" marT="7620" marB="0" anchor="ctr"/>
                </a:tc>
                <a:tc>
                  <a:txBody>
                    <a:bodyPr/>
                    <a:lstStyle/>
                    <a:p>
                      <a:pPr algn="ctr" fontAlgn="ctr"/>
                      <a:r>
                        <a:rPr lang="es-CO" sz="650" b="0" i="0" u="none" strike="noStrike">
                          <a:effectLst/>
                          <a:latin typeface="Arial"/>
                        </a:rPr>
                        <a:t>20182210620561</a:t>
                      </a:r>
                    </a:p>
                  </a:txBody>
                  <a:tcPr marL="7620" marR="7620" marT="7620" marB="0" anchor="ctr"/>
                </a:tc>
              </a:tr>
              <a:tr h="555720">
                <a:tc>
                  <a:txBody>
                    <a:bodyPr/>
                    <a:lstStyle/>
                    <a:p>
                      <a:pPr algn="ctr" fontAlgn="ctr"/>
                      <a:r>
                        <a:rPr lang="es-CO" sz="650" b="0" i="0" u="none" strike="noStrike">
                          <a:effectLst/>
                          <a:latin typeface="Arial"/>
                        </a:rPr>
                        <a:t>20186000901652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ACUERDOS CNSC.20181000002586 Y 20181000006146 DE 2018</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5720">
                <a:tc>
                  <a:txBody>
                    <a:bodyPr/>
                    <a:lstStyle/>
                    <a:p>
                      <a:pPr algn="ctr" fontAlgn="ctr"/>
                      <a:r>
                        <a:rPr lang="es-CO" sz="650" b="0" i="0" u="none" strike="noStrike">
                          <a:effectLst/>
                          <a:latin typeface="Arial"/>
                        </a:rPr>
                        <a:t>20186000901702</a:t>
                      </a:r>
                    </a:p>
                  </a:txBody>
                  <a:tcPr marL="7620" marR="7620" marT="7620" marB="0" anchor="ctr"/>
                </a:tc>
                <a:tc>
                  <a:txBody>
                    <a:bodyPr/>
                    <a:lstStyle/>
                    <a:p>
                      <a:pPr algn="ctr" fontAlgn="ctr"/>
                      <a:r>
                        <a:rPr lang="es-CO" sz="650" b="0" i="0" u="none" strike="noStrike">
                          <a:effectLst/>
                          <a:latin typeface="Arial"/>
                        </a:rPr>
                        <a:t>25/10/2018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ESTADO 079 PUBLICADO EL 25 DE OCTUBRE DE 2018JUZGADO 14 ADMINISTRATIVO - SECCIONAL BUCARAMANGA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5720">
                <a:tc>
                  <a:txBody>
                    <a:bodyPr/>
                    <a:lstStyle/>
                    <a:p>
                      <a:pPr algn="ctr" fontAlgn="ctr"/>
                      <a:r>
                        <a:rPr lang="es-CO" sz="650" b="0" i="0" u="none" strike="noStrike">
                          <a:effectLst/>
                          <a:latin typeface="Arial"/>
                        </a:rPr>
                        <a:t>20183200903672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1 - DR. FRIDOLE BALLEN</a:t>
                      </a:r>
                    </a:p>
                  </a:txBody>
                  <a:tcPr marL="7620" marR="7620" marT="7620" marB="0" anchor="ctr"/>
                </a:tc>
                <a:tc>
                  <a:txBody>
                    <a:bodyPr/>
                    <a:lstStyle/>
                    <a:p>
                      <a:pPr algn="ctr" fontAlgn="ctr"/>
                      <a:r>
                        <a:rPr lang="es-CO" sz="650" b="0" i="0" u="none" strike="noStrike">
                          <a:effectLst/>
                          <a:latin typeface="Arial"/>
                        </a:rPr>
                        <a:t>LISTA DE ELEGIBLES CONVOCATORIA 428 DE 2016 - GRUPO DE ENTIDADES DEL ORDEN NACIONAL </a:t>
                      </a:r>
                    </a:p>
                  </a:txBody>
                  <a:tcPr marL="7620" marR="7620" marT="7620" marB="0" anchor="ctr"/>
                </a:tc>
                <a:tc>
                  <a:txBody>
                    <a:bodyPr/>
                    <a:lstStyle/>
                    <a:p>
                      <a:pPr algn="ctr" fontAlgn="ctr"/>
                      <a:r>
                        <a:rPr lang="es-CO" sz="650" b="0" i="0" u="none" strike="noStrike">
                          <a:effectLst/>
                          <a:latin typeface="Arial"/>
                        </a:rPr>
                        <a:t>31/10/2018</a:t>
                      </a:r>
                    </a:p>
                  </a:txBody>
                  <a:tcPr marL="7620" marR="7620" marT="7620" marB="0" anchor="ctr"/>
                </a:tc>
                <a:tc>
                  <a:txBody>
                    <a:bodyPr/>
                    <a:lstStyle/>
                    <a:p>
                      <a:pPr algn="ctr" fontAlgn="ctr"/>
                      <a:r>
                        <a:rPr lang="es-CO" sz="650" b="0" i="0" u="none" strike="noStrike" dirty="0">
                          <a:effectLst/>
                          <a:latin typeface="Arial"/>
                        </a:rPr>
                        <a:t>20182110611371</a:t>
                      </a:r>
                    </a:p>
                  </a:txBody>
                  <a:tcPr marL="7620" marR="7620" marT="7620" marB="0" anchor="ctr"/>
                </a:tc>
              </a:tr>
            </a:tbl>
          </a:graphicData>
        </a:graphic>
      </p:graphicFrame>
    </p:spTree>
    <p:extLst>
      <p:ext uri="{BB962C8B-B14F-4D97-AF65-F5344CB8AC3E}">
        <p14:creationId xmlns:p14="http://schemas.microsoft.com/office/powerpoint/2010/main" val="56558746"/>
      </p:ext>
    </p:extLst>
  </p:cSld>
  <p:clrMapOvr>
    <a:masterClrMapping/>
  </p:clrMapOvr>
  <p:timing>
    <p:tnLst>
      <p:par>
        <p:cTn id="1" dur="indefinite" restart="never" nodeType="tmRoot"/>
      </p:par>
    </p:tnLst>
  </p:timing>
</p:sld>
</file>

<file path=ppt/slides/slide95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951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223175945"/>
              </p:ext>
            </p:extLst>
          </p:nvPr>
        </p:nvGraphicFramePr>
        <p:xfrm>
          <a:off x="539552" y="1268761"/>
          <a:ext cx="8208913" cy="477192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884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52709">
                <a:tc>
                  <a:txBody>
                    <a:bodyPr/>
                    <a:lstStyle/>
                    <a:p>
                      <a:pPr algn="ctr" fontAlgn="ctr"/>
                      <a:r>
                        <a:rPr lang="es-CO" sz="650" b="0" i="0" u="none" strike="noStrike" dirty="0">
                          <a:effectLst/>
                          <a:latin typeface="Arial"/>
                        </a:rPr>
                        <a:t>20183200904742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PROCESO ADMINISTRATIVA DE EXCLUSION DE LA LISTA DE ELEGIBLES DE LA LISTA DE ELEGIBLES DE LA CONVOCATORIA No. 433 DE 2016 - ICBF </a:t>
                      </a:r>
                    </a:p>
                  </a:txBody>
                  <a:tcPr marL="7620" marR="7620" marT="7620" marB="0" anchor="ctr"/>
                </a:tc>
                <a:tc>
                  <a:txBody>
                    <a:bodyPr/>
                    <a:lstStyle/>
                    <a:p>
                      <a:pPr algn="ctr" fontAlgn="ctr"/>
                      <a:r>
                        <a:rPr lang="es-CO" sz="650" b="0" i="0" u="none" strike="noStrike">
                          <a:effectLst/>
                          <a:latin typeface="Arial"/>
                        </a:rPr>
                        <a:t>4/12/2018</a:t>
                      </a:r>
                    </a:p>
                  </a:txBody>
                  <a:tcPr marL="7620" marR="7620" marT="7620" marB="0" anchor="ctr"/>
                </a:tc>
                <a:tc>
                  <a:txBody>
                    <a:bodyPr/>
                    <a:lstStyle/>
                    <a:p>
                      <a:pPr algn="ctr" fontAlgn="ctr"/>
                      <a:r>
                        <a:rPr lang="es-CO" sz="650" b="0" i="0" u="none" strike="noStrike">
                          <a:effectLst/>
                          <a:latin typeface="Arial"/>
                        </a:rPr>
                        <a:t>20182230664381</a:t>
                      </a:r>
                    </a:p>
                  </a:txBody>
                  <a:tcPr marL="7620" marR="7620" marT="7620" marB="0" anchor="ctr"/>
                </a:tc>
              </a:tr>
              <a:tr h="552709">
                <a:tc>
                  <a:txBody>
                    <a:bodyPr/>
                    <a:lstStyle/>
                    <a:p>
                      <a:pPr algn="ctr" fontAlgn="ctr"/>
                      <a:r>
                        <a:rPr lang="es-CO" sz="650" b="0" i="0" u="none" strike="noStrike">
                          <a:effectLst/>
                          <a:latin typeface="Arial"/>
                        </a:rPr>
                        <a:t>20183200904952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DERECHO DE REPOSICION CON SUBSIDIO DE APELACION OTORGADO POR EL ARTICULO No 74 DE LA LEY 1437 DE 2011- FRENTE A LA ACTUACION ADMINISTRATIVA INICIADA Y COMO ESTA DESCRITO EN EL ARTICULO PRIMERO DEL AUTO No. CNSC - 20182230013764 DEL 09-10-2018 </a:t>
                      </a:r>
                    </a:p>
                  </a:txBody>
                  <a:tcPr marL="7620" marR="7620" marT="7620" marB="0" anchor="ctr"/>
                </a:tc>
                <a:tc>
                  <a:txBody>
                    <a:bodyPr/>
                    <a:lstStyle/>
                    <a:p>
                      <a:pPr algn="ctr" fontAlgn="ctr"/>
                      <a:r>
                        <a:rPr lang="es-CO" sz="650" b="0" i="0" u="none" strike="noStrike">
                          <a:effectLst/>
                          <a:latin typeface="Arial"/>
                        </a:rPr>
                        <a:t>4/12/2018</a:t>
                      </a:r>
                    </a:p>
                  </a:txBody>
                  <a:tcPr marL="7620" marR="7620" marT="7620" marB="0" anchor="ctr"/>
                </a:tc>
                <a:tc>
                  <a:txBody>
                    <a:bodyPr/>
                    <a:lstStyle/>
                    <a:p>
                      <a:pPr algn="ctr" fontAlgn="ctr"/>
                      <a:r>
                        <a:rPr lang="es-CO" sz="650" b="0" i="0" u="none" strike="noStrike">
                          <a:effectLst/>
                          <a:latin typeface="Arial"/>
                        </a:rPr>
                        <a:t>20182230664391</a:t>
                      </a:r>
                    </a:p>
                  </a:txBody>
                  <a:tcPr marL="7620" marR="7620" marT="7620" marB="0" anchor="ctr"/>
                </a:tc>
              </a:tr>
              <a:tr h="552709">
                <a:tc>
                  <a:txBody>
                    <a:bodyPr/>
                    <a:lstStyle/>
                    <a:p>
                      <a:pPr algn="ctr" fontAlgn="ctr"/>
                      <a:r>
                        <a:rPr lang="es-CO" sz="650" b="0" i="0" u="none" strike="noStrike">
                          <a:effectLst/>
                          <a:latin typeface="Arial"/>
                        </a:rPr>
                        <a:t>20186000901752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SOLICITUD DE INFORMACION CONVOCATORIA 436 SENA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20186000901762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436 SENA-PRUEBA TECNOPEDAGOGICA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20186000901772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 CONVOCATORIA 436 SENA-PRUEBA TECNOPEDAGOGICA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20186000901782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 CONVOCATORIA 436 SENA-PRUEBA TECNOPEDAGOGICA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20186000901792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RESPUESTA FUNCIÓN PÚBLICA RAD. 20182040272651 MARIELA CORREA ANTURI</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11/12/2018</a:t>
                      </a:r>
                    </a:p>
                  </a:txBody>
                  <a:tcPr marL="7620" marR="7620" marT="7620" marB="0" anchor="ctr"/>
                </a:tc>
                <a:tc>
                  <a:txBody>
                    <a:bodyPr/>
                    <a:lstStyle/>
                    <a:p>
                      <a:pPr algn="ctr" fontAlgn="ctr"/>
                      <a:r>
                        <a:rPr lang="es-CO" sz="650" b="0" i="0" u="none" strike="noStrike">
                          <a:effectLst/>
                          <a:latin typeface="Arial"/>
                        </a:rPr>
                        <a:t>20182000673091</a:t>
                      </a:r>
                    </a:p>
                  </a:txBody>
                  <a:tcPr marL="7620" marR="7620" marT="7620" marB="0" anchor="ctr"/>
                </a:tc>
              </a:tr>
              <a:tr h="552709">
                <a:tc>
                  <a:txBody>
                    <a:bodyPr/>
                    <a:lstStyle/>
                    <a:p>
                      <a:pPr algn="ctr" fontAlgn="ctr"/>
                      <a:r>
                        <a:rPr lang="es-CO" sz="650" b="0" i="0" u="none" strike="noStrike">
                          <a:effectLst/>
                          <a:latin typeface="Arial"/>
                        </a:rPr>
                        <a:t>20186000901802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SOLICITUD DE INFORMACION CONVOCATORIA 427-2016</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95210566"/>
      </p:ext>
    </p:extLst>
  </p:cSld>
  <p:clrMapOvr>
    <a:masterClrMapping/>
  </p:clrMapOvr>
  <p:timing>
    <p:tnLst>
      <p:par>
        <p:cTn id="1" dur="indefinite" restart="never" nodeType="tmRoot"/>
      </p:par>
    </p:tnLst>
  </p:timing>
</p:sld>
</file>

<file path=ppt/slides/slide95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952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487560632"/>
              </p:ext>
            </p:extLst>
          </p:nvPr>
        </p:nvGraphicFramePr>
        <p:xfrm>
          <a:off x="539552" y="1268761"/>
          <a:ext cx="8208913" cy="4790679"/>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283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61212">
                <a:tc>
                  <a:txBody>
                    <a:bodyPr/>
                    <a:lstStyle/>
                    <a:p>
                      <a:pPr algn="ctr" fontAlgn="ctr"/>
                      <a:r>
                        <a:rPr lang="es-CO" sz="650" b="0" i="0" u="none" strike="noStrike" dirty="0">
                          <a:effectLst/>
                          <a:latin typeface="Arial"/>
                        </a:rPr>
                        <a:t>20186000901842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SOLICITUD DE INFORMACION CONVOCATORIA  507 a 591 de 2017  CUNDINAMARCA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31/10/2018</a:t>
                      </a:r>
                    </a:p>
                  </a:txBody>
                  <a:tcPr marL="7620" marR="7620" marT="7620" marB="0" anchor="ctr"/>
                </a:tc>
                <a:tc>
                  <a:txBody>
                    <a:bodyPr/>
                    <a:lstStyle/>
                    <a:p>
                      <a:pPr algn="ctr" fontAlgn="ctr"/>
                      <a:r>
                        <a:rPr lang="es-CO" sz="650" b="0" i="0" u="none" strike="noStrike">
                          <a:effectLst/>
                          <a:latin typeface="Arial"/>
                        </a:rPr>
                        <a:t>20182210609111</a:t>
                      </a:r>
                    </a:p>
                  </a:txBody>
                  <a:tcPr marL="7620" marR="7620" marT="7620" marB="0" anchor="ctr"/>
                </a:tc>
              </a:tr>
              <a:tr h="561212">
                <a:tc>
                  <a:txBody>
                    <a:bodyPr/>
                    <a:lstStyle/>
                    <a:p>
                      <a:pPr algn="ctr" fontAlgn="ctr"/>
                      <a:r>
                        <a:rPr lang="es-CO" sz="650" b="0" i="0" u="none" strike="noStrike">
                          <a:effectLst/>
                          <a:latin typeface="Arial"/>
                        </a:rPr>
                        <a:t>20186000901852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AUTO 20182210013634</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20186000901862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 ORTEGA</a:t>
                      </a:r>
                    </a:p>
                  </a:txBody>
                  <a:tcPr marL="7620" marR="7620" marT="7620" marB="0" anchor="ctr"/>
                </a:tc>
                <a:tc>
                  <a:txBody>
                    <a:bodyPr/>
                    <a:lstStyle/>
                    <a:p>
                      <a:pPr algn="ctr" fontAlgn="ctr"/>
                      <a:r>
                        <a:rPr lang="es-CO" sz="650" b="0" i="0" u="none" strike="noStrike">
                          <a:effectLst/>
                          <a:latin typeface="Arial"/>
                        </a:rPr>
                        <a:t>REMISION DE INFORMACION</a:t>
                      </a:r>
                      <a:br>
                        <a:rPr lang="es-CO" sz="650" b="0" i="0" u="none" strike="noStrike">
                          <a:effectLst/>
                          <a:latin typeface="Arial"/>
                        </a:rPr>
                      </a:b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20186000901882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RESPUESTA SOLICITUD DE LA CNSC</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20186000901892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3 - DR. FRIDOLE BALLEN</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20186000901902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RECURSO DE REPOSICIÓN</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20186000901912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3 - DR. FRIDOLE BALLEN</a:t>
                      </a:r>
                    </a:p>
                  </a:txBody>
                  <a:tcPr marL="7620" marR="7620" marT="7620" marB="0" anchor="ctr"/>
                </a:tc>
                <a:tc>
                  <a:txBody>
                    <a:bodyPr/>
                    <a:lstStyle/>
                    <a:p>
                      <a:pPr algn="ctr" fontAlgn="ctr"/>
                      <a:r>
                        <a:rPr lang="es-CO" sz="650" b="0" i="0" u="none" strike="noStrike">
                          <a:effectLst/>
                          <a:latin typeface="Arial"/>
                        </a:rPr>
                        <a:t>REMISION DE INFORMACION CONTESTACION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1/11/2018</a:t>
                      </a:r>
                    </a:p>
                  </a:txBody>
                  <a:tcPr marL="7620" marR="7620" marT="7620" marB="0" anchor="ctr"/>
                </a:tc>
                <a:tc>
                  <a:txBody>
                    <a:bodyPr/>
                    <a:lstStyle/>
                    <a:p>
                      <a:pPr algn="ctr" fontAlgn="ctr"/>
                      <a:r>
                        <a:rPr lang="es-CO" sz="650" b="0" i="0" u="none" strike="noStrike">
                          <a:effectLst/>
                          <a:latin typeface="Arial"/>
                        </a:rPr>
                        <a:t>20181700615941</a:t>
                      </a:r>
                    </a:p>
                  </a:txBody>
                  <a:tcPr marL="7620" marR="7620" marT="7620" marB="0" anchor="ctr"/>
                </a:tc>
              </a:tr>
              <a:tr h="561212">
                <a:tc>
                  <a:txBody>
                    <a:bodyPr/>
                    <a:lstStyle/>
                    <a:p>
                      <a:pPr algn="ctr" fontAlgn="ctr"/>
                      <a:r>
                        <a:rPr lang="es-CO" sz="650" b="0" i="0" u="none" strike="noStrike">
                          <a:effectLst/>
                          <a:latin typeface="Arial"/>
                        </a:rPr>
                        <a:t>20186000901942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313197212"/>
      </p:ext>
    </p:extLst>
  </p:cSld>
  <p:clrMapOvr>
    <a:masterClrMapping/>
  </p:clrMapOvr>
  <p:timing>
    <p:tnLst>
      <p:par>
        <p:cTn id="1" dur="indefinite" restart="never" nodeType="tmRoot"/>
      </p:par>
    </p:tnLst>
  </p:timing>
</p:sld>
</file>

<file path=ppt/slides/slide95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953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753601052"/>
              </p:ext>
            </p:extLst>
          </p:nvPr>
        </p:nvGraphicFramePr>
        <p:xfrm>
          <a:off x="539552" y="1268761"/>
          <a:ext cx="8208913" cy="4722655"/>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884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52709">
                <a:tc>
                  <a:txBody>
                    <a:bodyPr/>
                    <a:lstStyle/>
                    <a:p>
                      <a:pPr algn="ctr" fontAlgn="ctr"/>
                      <a:r>
                        <a:rPr lang="es-CO" sz="650" b="0" i="0" u="none" strike="noStrike" dirty="0">
                          <a:effectLst/>
                          <a:latin typeface="Arial"/>
                        </a:rPr>
                        <a:t>20186000901972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SOLICITUD DE INFORMACION - CORPOAMAZONIA </a:t>
                      </a:r>
                    </a:p>
                  </a:txBody>
                  <a:tcPr marL="7620" marR="7620" marT="7620" marB="0" anchor="ctr"/>
                </a:tc>
                <a:tc>
                  <a:txBody>
                    <a:bodyPr/>
                    <a:lstStyle/>
                    <a:p>
                      <a:pPr algn="ctr" fontAlgn="ctr"/>
                      <a:r>
                        <a:rPr lang="es-CO" sz="650" b="0" i="0" u="none" strike="noStrike">
                          <a:effectLst/>
                          <a:latin typeface="Arial"/>
                        </a:rPr>
                        <a:t>16/11/2018</a:t>
                      </a:r>
                    </a:p>
                  </a:txBody>
                  <a:tcPr marL="7620" marR="7620" marT="7620" marB="0" anchor="ctr"/>
                </a:tc>
                <a:tc>
                  <a:txBody>
                    <a:bodyPr/>
                    <a:lstStyle/>
                    <a:p>
                      <a:pPr algn="ctr" fontAlgn="ctr"/>
                      <a:r>
                        <a:rPr lang="es-CO" sz="650" b="0" i="0" u="none" strike="noStrike">
                          <a:effectLst/>
                          <a:latin typeface="Arial"/>
                        </a:rPr>
                        <a:t>20182210639851</a:t>
                      </a:r>
                    </a:p>
                  </a:txBody>
                  <a:tcPr marL="7620" marR="7620" marT="7620" marB="0" anchor="ctr"/>
                </a:tc>
              </a:tr>
              <a:tr h="552709">
                <a:tc>
                  <a:txBody>
                    <a:bodyPr/>
                    <a:lstStyle/>
                    <a:p>
                      <a:pPr algn="ctr" fontAlgn="ctr"/>
                      <a:r>
                        <a:rPr lang="es-CO" sz="650" b="0" i="0" u="none" strike="noStrike">
                          <a:effectLst/>
                          <a:latin typeface="Arial"/>
                        </a:rPr>
                        <a:t>20186000901992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OFICIO EXCLUSION LISTA DE ELEGIBLES CONVOCATORIA No . 435 CAR-ANLA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20186000902002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7 - DRA. CARDOSO</a:t>
                      </a:r>
                    </a:p>
                  </a:txBody>
                  <a:tcPr marL="7620" marR="7620" marT="7620" marB="0" anchor="ctr"/>
                </a:tc>
                <a:tc>
                  <a:txBody>
                    <a:bodyPr/>
                    <a:lstStyle/>
                    <a:p>
                      <a:pPr algn="ctr" fontAlgn="ctr"/>
                      <a:r>
                        <a:rPr lang="es-CO" sz="650" b="0" i="0" u="none" strike="noStrike">
                          <a:effectLst/>
                          <a:latin typeface="Arial"/>
                        </a:rPr>
                        <a:t>SOLICITUD DE INFORMACION CONVOCATORIA 436 SENA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20186000902032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8/11/2018</a:t>
                      </a:r>
                    </a:p>
                  </a:txBody>
                  <a:tcPr marL="7620" marR="7620" marT="7620" marB="0" anchor="ctr"/>
                </a:tc>
                <a:tc>
                  <a:txBody>
                    <a:bodyPr/>
                    <a:lstStyle/>
                    <a:p>
                      <a:pPr algn="ctr" fontAlgn="ctr"/>
                      <a:r>
                        <a:rPr lang="es-CO" sz="650" b="0" i="0" u="none" strike="noStrike">
                          <a:effectLst/>
                          <a:latin typeface="Arial"/>
                        </a:rPr>
                        <a:t>20182230627811</a:t>
                      </a:r>
                    </a:p>
                  </a:txBody>
                  <a:tcPr marL="7620" marR="7620" marT="7620" marB="0" anchor="ctr"/>
                </a:tc>
              </a:tr>
              <a:tr h="552709">
                <a:tc>
                  <a:txBody>
                    <a:bodyPr/>
                    <a:lstStyle/>
                    <a:p>
                      <a:pPr algn="ctr" fontAlgn="ctr"/>
                      <a:r>
                        <a:rPr lang="es-CO" sz="650" b="0" i="0" u="none" strike="noStrike">
                          <a:effectLst/>
                          <a:latin typeface="Arial"/>
                        </a:rPr>
                        <a:t>20186000902052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REMISION DE INFORMACION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20186000902072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DIRECCION DE ADMINISTRACION DE  CARRERA ADMINISTRATIVA</a:t>
                      </a:r>
                    </a:p>
                  </a:txBody>
                  <a:tcPr marL="7620" marR="7620" marT="7620" marB="0" anchor="ctr"/>
                </a:tc>
                <a:tc>
                  <a:txBody>
                    <a:bodyPr/>
                    <a:lstStyle/>
                    <a:p>
                      <a:pPr algn="ctr" fontAlgn="ctr"/>
                      <a:r>
                        <a:rPr lang="es-CO" sz="650" b="0" i="0" u="none" strike="noStrike">
                          <a:effectLst/>
                          <a:latin typeface="Arial"/>
                        </a:rPr>
                        <a:t>OFICIO NO. 5031-LDBF-2017-01614-00 PCS -WERNER ANDRE OSORIO</a:t>
                      </a:r>
                    </a:p>
                  </a:txBody>
                  <a:tcPr marL="7620" marR="7620" marT="7620" marB="0" anchor="ctr"/>
                </a:tc>
                <a:tc>
                  <a:txBody>
                    <a:bodyPr/>
                    <a:lstStyle/>
                    <a:p>
                      <a:pPr algn="ctr" fontAlgn="ctr"/>
                      <a:r>
                        <a:rPr lang="es-CO" sz="650" b="0" i="0" u="none" strike="noStrike">
                          <a:effectLst/>
                          <a:latin typeface="Arial"/>
                        </a:rPr>
                        <a:t>31/10/2018</a:t>
                      </a:r>
                    </a:p>
                  </a:txBody>
                  <a:tcPr marL="7620" marR="7620" marT="7620" marB="0" anchor="ctr"/>
                </a:tc>
                <a:tc>
                  <a:txBody>
                    <a:bodyPr/>
                    <a:lstStyle/>
                    <a:p>
                      <a:pPr algn="ctr" fontAlgn="ctr"/>
                      <a:r>
                        <a:rPr lang="es-CO" sz="650" b="0" i="0" u="none" strike="noStrike">
                          <a:effectLst/>
                          <a:latin typeface="Arial"/>
                        </a:rPr>
                        <a:t>20181400612981</a:t>
                      </a:r>
                    </a:p>
                  </a:txBody>
                  <a:tcPr marL="7620" marR="7620" marT="7620" marB="0" anchor="ctr"/>
                </a:tc>
              </a:tr>
              <a:tr h="552709">
                <a:tc>
                  <a:txBody>
                    <a:bodyPr/>
                    <a:lstStyle/>
                    <a:p>
                      <a:pPr algn="ctr" fontAlgn="b"/>
                      <a:r>
                        <a:rPr lang="es-CO" sz="650" b="0" i="0" u="none" strike="noStrike">
                          <a:effectLst/>
                          <a:latin typeface="Arial"/>
                        </a:rPr>
                        <a:t>20186000902102</a:t>
                      </a:r>
                    </a:p>
                  </a:txBody>
                  <a:tcPr marL="7620" marR="7620" marT="7620" marB="0" anchor="ctr"/>
                </a:tc>
                <a:tc>
                  <a:txBody>
                    <a:bodyPr/>
                    <a:lstStyle/>
                    <a:p>
                      <a:pPr algn="ctr" fontAlgn="b"/>
                      <a:r>
                        <a:rPr lang="es-CO" sz="650" b="0" i="0" u="none" strike="noStrike">
                          <a:effectLst/>
                          <a:latin typeface="Arial"/>
                        </a:rPr>
                        <a:t>26/10/2018</a:t>
                      </a:r>
                    </a:p>
                  </a:txBody>
                  <a:tcPr marL="7620" marR="7620" marT="7620" marB="0" anchor="ctr"/>
                </a:tc>
                <a:tc>
                  <a:txBody>
                    <a:bodyPr/>
                    <a:lstStyle/>
                    <a:p>
                      <a:pPr algn="ctr" fontAlgn="b"/>
                      <a:r>
                        <a:rPr lang="es-CO" sz="650" b="0" i="0" u="none" strike="noStrike">
                          <a:effectLst/>
                          <a:latin typeface="Arial"/>
                        </a:rPr>
                        <a:t>CONCEPTOS</a:t>
                      </a:r>
                    </a:p>
                  </a:txBody>
                  <a:tcPr marL="7620" marR="7620" marT="7620" marB="0" anchor="ctr"/>
                </a:tc>
                <a:tc>
                  <a:txBody>
                    <a:bodyPr/>
                    <a:lstStyle/>
                    <a:p>
                      <a:pPr algn="ctr" fontAlgn="b"/>
                      <a:r>
                        <a:rPr lang="es-CO" sz="650" b="0" i="0" u="none" strike="noStrike">
                          <a:effectLst/>
                          <a:latin typeface="Arial"/>
                        </a:rPr>
                        <a:t>30</a:t>
                      </a:r>
                    </a:p>
                  </a:txBody>
                  <a:tcPr marL="7620" marR="7620" marT="7620" marB="0" anchor="ctr"/>
                </a:tc>
                <a:tc>
                  <a:txBody>
                    <a:bodyPr/>
                    <a:lstStyle/>
                    <a:p>
                      <a:pPr algn="ctr" fontAlgn="b"/>
                      <a:r>
                        <a:rPr lang="pt-BR" sz="650" b="0" i="0" u="none" strike="noStrike">
                          <a:effectLst/>
                          <a:latin typeface="Arial"/>
                        </a:rPr>
                        <a:t>GRUPO CONVOCATORIA 8 - DRA. CARDOSO</a:t>
                      </a:r>
                    </a:p>
                  </a:txBody>
                  <a:tcPr marL="7620" marR="7620" marT="7620" marB="0" anchor="ctr"/>
                </a:tc>
                <a:tc>
                  <a:txBody>
                    <a:bodyPr/>
                    <a:lstStyle/>
                    <a:p>
                      <a:pPr algn="ctr" fontAlgn="b"/>
                      <a:r>
                        <a:rPr lang="es-CO" sz="650" b="0" i="0" u="none" strike="noStrike">
                          <a:effectLst/>
                          <a:latin typeface="Arial"/>
                        </a:rPr>
                        <a:t>SOLICITUD DE INFORMACION DE EVALUACION DEL DESEMPEÑO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b"/>
                      <a:r>
                        <a:rPr lang="es-CO" sz="650" b="0" i="0" u="none" strike="noStrike">
                          <a:effectLst/>
                          <a:latin typeface="Arial"/>
                        </a:rPr>
                        <a:t> </a:t>
                      </a:r>
                    </a:p>
                  </a:txBody>
                  <a:tcPr marL="7620" marR="7620" marT="7620" marB="0" anchor="ctr"/>
                </a:tc>
                <a:tc>
                  <a:txBody>
                    <a:bodyPr/>
                    <a:lstStyle/>
                    <a:p>
                      <a:pPr algn="ctr" fontAlgn="b"/>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20186000902112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9/11/2018</a:t>
                      </a:r>
                    </a:p>
                  </a:txBody>
                  <a:tcPr marL="7620" marR="7620" marT="7620" marB="0" anchor="ctr"/>
                </a:tc>
                <a:tc>
                  <a:txBody>
                    <a:bodyPr/>
                    <a:lstStyle/>
                    <a:p>
                      <a:pPr algn="ctr" fontAlgn="ctr"/>
                      <a:r>
                        <a:rPr lang="es-CO" sz="650" b="0" i="0" u="none" strike="noStrike" dirty="0">
                          <a:effectLst/>
                          <a:latin typeface="Arial"/>
                        </a:rPr>
                        <a:t>20182020630001</a:t>
                      </a:r>
                    </a:p>
                  </a:txBody>
                  <a:tcPr marL="7620" marR="7620" marT="7620" marB="0" anchor="ctr"/>
                </a:tc>
              </a:tr>
            </a:tbl>
          </a:graphicData>
        </a:graphic>
      </p:graphicFrame>
    </p:spTree>
    <p:extLst>
      <p:ext uri="{BB962C8B-B14F-4D97-AF65-F5344CB8AC3E}">
        <p14:creationId xmlns:p14="http://schemas.microsoft.com/office/powerpoint/2010/main" val="3897625387"/>
      </p:ext>
    </p:extLst>
  </p:cSld>
  <p:clrMapOvr>
    <a:masterClrMapping/>
  </p:clrMapOvr>
  <p:timing>
    <p:tnLst>
      <p:par>
        <p:cTn id="1" dur="indefinite" restart="never" nodeType="tmRoot"/>
      </p:par>
    </p:tnLst>
  </p:timing>
</p:sld>
</file>

<file path=ppt/slides/slide95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954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72065156"/>
              </p:ext>
            </p:extLst>
          </p:nvPr>
        </p:nvGraphicFramePr>
        <p:xfrm>
          <a:off x="539552" y="1268761"/>
          <a:ext cx="8208913" cy="477192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884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52709">
                <a:tc>
                  <a:txBody>
                    <a:bodyPr/>
                    <a:lstStyle/>
                    <a:p>
                      <a:pPr algn="ctr" fontAlgn="ctr"/>
                      <a:r>
                        <a:rPr lang="es-CO" sz="650" b="0" i="0" u="none" strike="noStrike" dirty="0">
                          <a:effectLst/>
                          <a:latin typeface="Arial"/>
                        </a:rPr>
                        <a:t>20186000902122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20186000902142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OPEC CON FECHA DE CIERRE SCRD - DISTRITO 3</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20186000902222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RECUPERAR USUARIO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20186000902252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DERECHO DE PETICION - CONVOCATORIA 431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20186000902262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20186000902322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20186000902332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SOLICITUD INFORMACION</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20186000902342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SOLICITUD DE INFORMACION DOCENTE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886097654"/>
      </p:ext>
    </p:extLst>
  </p:cSld>
  <p:clrMapOvr>
    <a:masterClrMapping/>
  </p:clrMapOvr>
  <p:timing>
    <p:tnLst>
      <p:par>
        <p:cTn id="1" dur="indefinite" restart="never" nodeType="tmRoot"/>
      </p:par>
    </p:tnLst>
  </p:timing>
</p:sld>
</file>

<file path=ppt/slides/slide95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955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144464254"/>
              </p:ext>
            </p:extLst>
          </p:nvPr>
        </p:nvGraphicFramePr>
        <p:xfrm>
          <a:off x="539552" y="1268761"/>
          <a:ext cx="8208913" cy="4722655"/>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884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52709">
                <a:tc>
                  <a:txBody>
                    <a:bodyPr/>
                    <a:lstStyle/>
                    <a:p>
                      <a:pPr algn="ctr" fontAlgn="ctr"/>
                      <a:r>
                        <a:rPr lang="es-CO" sz="650" b="0" i="0" u="none" strike="noStrike" dirty="0">
                          <a:effectLst/>
                          <a:latin typeface="Arial"/>
                        </a:rPr>
                        <a:t>20186000902372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DIRECCION DE ADMINISTRACION DE  CARRERA ADMINISTRATIVA</a:t>
                      </a:r>
                    </a:p>
                  </a:txBody>
                  <a:tcPr marL="7620" marR="7620" marT="7620" marB="0" anchor="ctr"/>
                </a:tc>
                <a:tc>
                  <a:txBody>
                    <a:bodyPr/>
                    <a:lstStyle/>
                    <a:p>
                      <a:pPr algn="ctr" fontAlgn="ctr"/>
                      <a:r>
                        <a:rPr lang="es-CO" sz="650" b="0" i="0" u="none" strike="noStrike">
                          <a:effectLst/>
                          <a:latin typeface="Arial"/>
                        </a:rPr>
                        <a:t>SOLICITUD DE INFORMACION CONVOCATORIA  507 a 591 de 2017  CUNDINAMARCA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6/11/2018</a:t>
                      </a:r>
                    </a:p>
                  </a:txBody>
                  <a:tcPr marL="7620" marR="7620" marT="7620" marB="0" anchor="ctr"/>
                </a:tc>
                <a:tc>
                  <a:txBody>
                    <a:bodyPr/>
                    <a:lstStyle/>
                    <a:p>
                      <a:pPr algn="ctr" fontAlgn="ctr"/>
                      <a:r>
                        <a:rPr lang="es-CO" sz="650" b="0" i="0" u="none" strike="noStrike">
                          <a:effectLst/>
                          <a:latin typeface="Arial"/>
                        </a:rPr>
                        <a:t>20182210610631</a:t>
                      </a:r>
                    </a:p>
                  </a:txBody>
                  <a:tcPr marL="7620" marR="7620" marT="7620" marB="0" anchor="ctr"/>
                </a:tc>
              </a:tr>
              <a:tr h="552709">
                <a:tc>
                  <a:txBody>
                    <a:bodyPr/>
                    <a:lstStyle/>
                    <a:p>
                      <a:pPr algn="ctr" fontAlgn="ctr"/>
                      <a:r>
                        <a:rPr lang="es-CO" sz="650" b="0" i="0" u="none" strike="noStrike">
                          <a:effectLst/>
                          <a:latin typeface="Arial"/>
                        </a:rPr>
                        <a:t>20186000902382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7 - DRA. CARDOSO</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20186000902422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vi-VN" sz="650" b="0" i="0" u="none" strike="noStrike">
                          <a:effectLst/>
                          <a:latin typeface="Arial"/>
                        </a:rPr>
                        <a:t>DERECHO DE PETICIÒN</a:t>
                      </a:r>
                    </a:p>
                  </a:txBody>
                  <a:tcPr marL="7620" marR="7620" marT="7620" marB="0" anchor="ctr"/>
                </a:tc>
                <a:tc>
                  <a:txBody>
                    <a:bodyPr/>
                    <a:lstStyle/>
                    <a:p>
                      <a:pPr algn="ctr" fontAlgn="ctr"/>
                      <a:r>
                        <a:rPr lang="es-CO" sz="650" b="0" i="0" u="none" strike="noStrike">
                          <a:effectLst/>
                          <a:latin typeface="Arial"/>
                        </a:rPr>
                        <a:t>7/11/2018</a:t>
                      </a:r>
                    </a:p>
                  </a:txBody>
                  <a:tcPr marL="7620" marR="7620" marT="7620" marB="0" anchor="ctr"/>
                </a:tc>
                <a:tc>
                  <a:txBody>
                    <a:bodyPr/>
                    <a:lstStyle/>
                    <a:p>
                      <a:pPr algn="ctr" fontAlgn="ctr"/>
                      <a:r>
                        <a:rPr lang="es-CO" sz="650" b="0" i="0" u="none" strike="noStrike">
                          <a:effectLst/>
                          <a:latin typeface="Arial"/>
                        </a:rPr>
                        <a:t>20184000626161</a:t>
                      </a:r>
                    </a:p>
                  </a:txBody>
                  <a:tcPr marL="7620" marR="7620" marT="7620" marB="0" anchor="ctr"/>
                </a:tc>
              </a:tr>
              <a:tr h="552709">
                <a:tc>
                  <a:txBody>
                    <a:bodyPr/>
                    <a:lstStyle/>
                    <a:p>
                      <a:pPr algn="ctr" fontAlgn="ctr"/>
                      <a:r>
                        <a:rPr lang="es-CO" sz="650" b="0" i="0" u="none" strike="noStrike">
                          <a:effectLst/>
                          <a:latin typeface="Arial"/>
                        </a:rPr>
                        <a:t>20186000902432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20186000902452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 CONVOCATORIA 436 SENA-PRUEBA TECNOPEDAGOGICA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b"/>
                      <a:r>
                        <a:rPr lang="es-CO" sz="650" b="0" i="0" u="none" strike="noStrike">
                          <a:effectLst/>
                          <a:latin typeface="Arial"/>
                        </a:rPr>
                        <a:t>20186000902462</a:t>
                      </a:r>
                    </a:p>
                  </a:txBody>
                  <a:tcPr marL="7620" marR="7620" marT="7620" marB="0" anchor="ctr"/>
                </a:tc>
                <a:tc>
                  <a:txBody>
                    <a:bodyPr/>
                    <a:lstStyle/>
                    <a:p>
                      <a:pPr algn="ctr" fontAlgn="b"/>
                      <a:r>
                        <a:rPr lang="es-CO" sz="650" b="0" i="0" u="none" strike="noStrike">
                          <a:effectLst/>
                          <a:latin typeface="Arial"/>
                        </a:rPr>
                        <a:t>26/10/2018</a:t>
                      </a:r>
                    </a:p>
                  </a:txBody>
                  <a:tcPr marL="7620" marR="7620" marT="7620" marB="0" anchor="ctr"/>
                </a:tc>
                <a:tc>
                  <a:txBody>
                    <a:bodyPr/>
                    <a:lstStyle/>
                    <a:p>
                      <a:pPr algn="ctr" fontAlgn="b"/>
                      <a:r>
                        <a:rPr lang="es-CO" sz="650" b="0" i="0" u="none" strike="noStrike">
                          <a:effectLst/>
                          <a:latin typeface="Arial"/>
                        </a:rPr>
                        <a:t>CONCEPTOS</a:t>
                      </a:r>
                    </a:p>
                  </a:txBody>
                  <a:tcPr marL="7620" marR="7620" marT="7620" marB="0" anchor="ctr"/>
                </a:tc>
                <a:tc>
                  <a:txBody>
                    <a:bodyPr/>
                    <a:lstStyle/>
                    <a:p>
                      <a:pPr algn="ctr" fontAlgn="b"/>
                      <a:r>
                        <a:rPr lang="es-CO" sz="650" b="0" i="0" u="none" strike="noStrike" dirty="0">
                          <a:effectLst/>
                          <a:latin typeface="Arial"/>
                        </a:rPr>
                        <a:t>30</a:t>
                      </a:r>
                    </a:p>
                  </a:txBody>
                  <a:tcPr marL="7620" marR="7620" marT="7620" marB="0" anchor="ctr"/>
                </a:tc>
                <a:tc>
                  <a:txBody>
                    <a:bodyPr/>
                    <a:lstStyle/>
                    <a:p>
                      <a:pPr algn="ctr" fontAlgn="b"/>
                      <a:r>
                        <a:rPr lang="it-IT" sz="650" b="0" i="0" u="none" strike="noStrike">
                          <a:effectLst/>
                          <a:latin typeface="Arial"/>
                        </a:rPr>
                        <a:t>GRUPO CONVOCATORIA 2 - DR. FRIDOLE BALLEN</a:t>
                      </a:r>
                    </a:p>
                  </a:txBody>
                  <a:tcPr marL="7620" marR="7620" marT="7620" marB="0" anchor="ctr"/>
                </a:tc>
                <a:tc>
                  <a:txBody>
                    <a:bodyPr/>
                    <a:lstStyle/>
                    <a:p>
                      <a:pPr algn="ctr" fontAlgn="b"/>
                      <a:r>
                        <a:rPr lang="es-CO" sz="650" b="0" i="0" u="none" strike="noStrike">
                          <a:effectLst/>
                          <a:latin typeface="Arial"/>
                        </a:rPr>
                        <a:t>SOLICITUD DE INFORMACION DE EVALUACION DEL DESEMPEÑO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b"/>
                      <a:r>
                        <a:rPr lang="es-CO" sz="650" b="0" i="0" u="none" strike="noStrike">
                          <a:effectLst/>
                          <a:latin typeface="Arial"/>
                        </a:rPr>
                        <a:t> </a:t>
                      </a:r>
                    </a:p>
                  </a:txBody>
                  <a:tcPr marL="7620" marR="7620" marT="7620" marB="0" anchor="ctr"/>
                </a:tc>
                <a:tc>
                  <a:txBody>
                    <a:bodyPr/>
                    <a:lstStyle/>
                    <a:p>
                      <a:pPr algn="ctr" fontAlgn="b"/>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20186000902472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DIRECCION VIGILANCIA DE CARRERA</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20186000902482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547263390"/>
      </p:ext>
    </p:extLst>
  </p:cSld>
  <p:clrMapOvr>
    <a:masterClrMapping/>
  </p:clrMapOvr>
  <p:timing>
    <p:tnLst>
      <p:par>
        <p:cTn id="1" dur="indefinite" restart="never" nodeType="tmRoot"/>
      </p:par>
    </p:tnLst>
  </p:timing>
</p:sld>
</file>

<file path=ppt/slides/slide95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956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99197849"/>
              </p:ext>
            </p:extLst>
          </p:nvPr>
        </p:nvGraphicFramePr>
        <p:xfrm>
          <a:off x="539552" y="1268761"/>
          <a:ext cx="8208913" cy="4790679"/>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283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61212">
                <a:tc>
                  <a:txBody>
                    <a:bodyPr/>
                    <a:lstStyle/>
                    <a:p>
                      <a:pPr algn="ctr" fontAlgn="ctr"/>
                      <a:r>
                        <a:rPr lang="es-CO" sz="650" b="0" i="0" u="none" strike="noStrike" dirty="0">
                          <a:effectLst/>
                          <a:latin typeface="Arial"/>
                        </a:rPr>
                        <a:t>20186000902492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20186000902502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RESPUESTA A REITERACION DE REQUERIMIENTO PARA LA DISPOSICION DE RECURSOS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20186000902512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INTERVENCIÓN CIUDADANA FRENTE A LA DEMANDA DE INCONSTITUCIONALIDAD CONTRA EL ARTÍCULO 31 (PARCIAL) DE LA LEY 909 DE 2004 FORMULADA POR LA COMISIÓN NACIONAL DEL SERVICIO CIVIL.</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20186000902582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INTERVENCIÓN CIUDADANA 23-10-2018</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20186000902592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vi-VN" sz="650" b="0" i="0" u="none" strike="noStrike">
                          <a:effectLst/>
                          <a:latin typeface="Arial"/>
                        </a:rPr>
                        <a:t>INTERVENCIÓN CIUDADANA EXPEDIENTE: D-12566</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20186000902602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SOLICITUD DE INFORMACION CONVOCATORIA 436 SENA-PRUEBA TENOPEDAGOGICA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20186000902622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3 - DR. FRIDOLE BALLEN</a:t>
                      </a:r>
                    </a:p>
                  </a:txBody>
                  <a:tcPr marL="7620" marR="7620" marT="7620" marB="0" anchor="ctr"/>
                </a:tc>
                <a:tc>
                  <a:txBody>
                    <a:bodyPr/>
                    <a:lstStyle/>
                    <a:p>
                      <a:pPr algn="ctr" fontAlgn="ctr"/>
                      <a:r>
                        <a:rPr lang="es-CO" sz="650" b="0" i="0" u="none" strike="noStrike">
                          <a:effectLst/>
                          <a:latin typeface="Arial"/>
                        </a:rPr>
                        <a:t>SOLICITUD CLAVE SISTEMA SIMO ALCALDÍA MUNICIPAL DE BETEITIVA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16/11/2018</a:t>
                      </a:r>
                    </a:p>
                  </a:txBody>
                  <a:tcPr marL="7620" marR="7620" marT="7620" marB="0" anchor="ctr"/>
                </a:tc>
                <a:tc>
                  <a:txBody>
                    <a:bodyPr/>
                    <a:lstStyle/>
                    <a:p>
                      <a:pPr algn="ctr" fontAlgn="ctr"/>
                      <a:r>
                        <a:rPr lang="es-CO" sz="650" b="0" i="0" u="none" strike="noStrike">
                          <a:effectLst/>
                          <a:latin typeface="Arial"/>
                        </a:rPr>
                        <a:t>20184000637711</a:t>
                      </a:r>
                    </a:p>
                  </a:txBody>
                  <a:tcPr marL="7620" marR="7620" marT="7620" marB="0" anchor="ctr"/>
                </a:tc>
              </a:tr>
              <a:tr h="561212">
                <a:tc>
                  <a:txBody>
                    <a:bodyPr/>
                    <a:lstStyle/>
                    <a:p>
                      <a:pPr algn="ctr" fontAlgn="ctr"/>
                      <a:r>
                        <a:rPr lang="es-CO" sz="650" b="0" i="0" u="none" strike="noStrike">
                          <a:effectLst/>
                          <a:latin typeface="Arial"/>
                        </a:rPr>
                        <a:t>20186000902632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OFI18-00138788 / IDM: NOTIFICACION ESCRITA KATE NUÑEZ</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956070052"/>
      </p:ext>
    </p:extLst>
  </p:cSld>
  <p:clrMapOvr>
    <a:masterClrMapping/>
  </p:clrMapOvr>
  <p:timing>
    <p:tnLst>
      <p:par>
        <p:cTn id="1" dur="indefinite" restart="never" nodeType="tmRoot"/>
      </p:par>
    </p:tnLst>
  </p:timing>
</p:sld>
</file>

<file path=ppt/slides/slide95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957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17642784"/>
              </p:ext>
            </p:extLst>
          </p:nvPr>
        </p:nvGraphicFramePr>
        <p:xfrm>
          <a:off x="539552" y="1268761"/>
          <a:ext cx="8208913" cy="477808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92464">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53589">
                <a:tc>
                  <a:txBody>
                    <a:bodyPr/>
                    <a:lstStyle/>
                    <a:p>
                      <a:pPr algn="ctr" fontAlgn="ctr"/>
                      <a:r>
                        <a:rPr lang="es-CO" sz="650" b="0" i="0" u="none" strike="noStrike" dirty="0">
                          <a:effectLst/>
                          <a:latin typeface="Arial"/>
                        </a:rPr>
                        <a:t>20186000902662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DRA. CARDOSO</a:t>
                      </a:r>
                    </a:p>
                  </a:txBody>
                  <a:tcPr marL="7620" marR="7620" marT="7620" marB="0" anchor="ctr"/>
                </a:tc>
                <a:tc>
                  <a:txBody>
                    <a:bodyPr/>
                    <a:lstStyle/>
                    <a:p>
                      <a:pPr algn="ctr" fontAlgn="ctr"/>
                      <a:r>
                        <a:rPr lang="es-CO" sz="650" b="0" i="0" u="none" strike="noStrike">
                          <a:effectLst/>
                          <a:latin typeface="Arial"/>
                        </a:rPr>
                        <a:t>SOLICITUD DE INFORMACION CONVOCATORIA 436 SENA-PRUEBA TECNOPEDAGOGICA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3589">
                <a:tc>
                  <a:txBody>
                    <a:bodyPr/>
                    <a:lstStyle/>
                    <a:p>
                      <a:pPr algn="ctr" fontAlgn="ctr"/>
                      <a:r>
                        <a:rPr lang="es-CO" sz="650" b="0" i="0" u="none" strike="noStrike">
                          <a:effectLst/>
                          <a:latin typeface="Arial"/>
                        </a:rPr>
                        <a:t>20186000902672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SOLICITUD DE INFORMACION CONVOCATORIA  507 a 591 de 2017  CUNDINAMARCA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19/11/2018</a:t>
                      </a:r>
                    </a:p>
                  </a:txBody>
                  <a:tcPr marL="7620" marR="7620" marT="7620" marB="0" anchor="ctr"/>
                </a:tc>
                <a:tc>
                  <a:txBody>
                    <a:bodyPr/>
                    <a:lstStyle/>
                    <a:p>
                      <a:pPr algn="ctr" fontAlgn="ctr"/>
                      <a:r>
                        <a:rPr lang="es-CO" sz="650" b="0" i="0" u="none" strike="noStrike">
                          <a:effectLst/>
                          <a:latin typeface="Arial"/>
                        </a:rPr>
                        <a:t>20182210618261</a:t>
                      </a:r>
                    </a:p>
                  </a:txBody>
                  <a:tcPr marL="7620" marR="7620" marT="7620" marB="0" anchor="ctr"/>
                </a:tc>
              </a:tr>
              <a:tr h="584941">
                <a:tc>
                  <a:txBody>
                    <a:bodyPr/>
                    <a:lstStyle/>
                    <a:p>
                      <a:pPr algn="ctr" fontAlgn="ctr"/>
                      <a:r>
                        <a:rPr lang="es-CO" sz="650" b="0" i="0" u="none" strike="noStrike">
                          <a:effectLst/>
                          <a:latin typeface="Arial"/>
                        </a:rPr>
                        <a:t>20186000902682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9 - DRA. CARDOSO</a:t>
                      </a:r>
                    </a:p>
                  </a:txBody>
                  <a:tcPr marL="7620" marR="7620" marT="7620" marB="0" anchor="ctr"/>
                </a:tc>
                <a:tc>
                  <a:txBody>
                    <a:bodyPr/>
                    <a:lstStyle/>
                    <a:p>
                      <a:pPr algn="ctr" fontAlgn="ctr"/>
                      <a:r>
                        <a:rPr lang="es-CO" sz="650" b="0" i="0" u="none" strike="noStrike">
                          <a:effectLst/>
                          <a:latin typeface="Arial"/>
                        </a:rPr>
                        <a:t>SOLICITUD DE INFORMACION INSCRIPCION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3589">
                <a:tc>
                  <a:txBody>
                    <a:bodyPr/>
                    <a:lstStyle/>
                    <a:p>
                      <a:pPr algn="ctr" fontAlgn="ctr"/>
                      <a:r>
                        <a:rPr lang="es-CO" sz="650" b="0" i="0" u="none" strike="noStrike">
                          <a:effectLst/>
                          <a:latin typeface="Arial"/>
                        </a:rPr>
                        <a:t>20186000902712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RESPUESTA CIUDADANA 8-2018-062538 A RESPUESTA SOLICITUD NO. 7-2018-032429-PRUBA TECNOPEDAGOGICA</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3589">
                <a:tc>
                  <a:txBody>
                    <a:bodyPr/>
                    <a:lstStyle/>
                    <a:p>
                      <a:pPr algn="ctr" fontAlgn="ctr"/>
                      <a:r>
                        <a:rPr lang="es-CO" sz="650" b="0" i="0" u="none" strike="noStrike">
                          <a:effectLst/>
                          <a:latin typeface="Arial"/>
                        </a:rPr>
                        <a:t>20186000902722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9 - DRA. CARDOSO</a:t>
                      </a:r>
                    </a:p>
                  </a:txBody>
                  <a:tcPr marL="7620" marR="7620" marT="7620" marB="0" anchor="ctr"/>
                </a:tc>
                <a:tc>
                  <a:txBody>
                    <a:bodyPr/>
                    <a:lstStyle/>
                    <a:p>
                      <a:pPr algn="ctr" fontAlgn="ctr"/>
                      <a:r>
                        <a:rPr lang="es-CO" sz="650" b="0" i="0" u="none" strike="noStrike">
                          <a:effectLst/>
                          <a:latin typeface="Arial"/>
                        </a:rPr>
                        <a:t>RESPUESTA VULNERACION A NORMA DE CARRERA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3589">
                <a:tc>
                  <a:txBody>
                    <a:bodyPr/>
                    <a:lstStyle/>
                    <a:p>
                      <a:pPr algn="ctr" fontAlgn="ctr"/>
                      <a:r>
                        <a:rPr lang="es-CO" sz="650" b="0" i="0" u="none" strike="noStrike">
                          <a:effectLst/>
                          <a:latin typeface="Arial"/>
                        </a:rPr>
                        <a:t>20186000902742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8/11/2018</a:t>
                      </a:r>
                    </a:p>
                  </a:txBody>
                  <a:tcPr marL="7620" marR="7620" marT="7620" marB="0" anchor="ctr"/>
                </a:tc>
                <a:tc>
                  <a:txBody>
                    <a:bodyPr/>
                    <a:lstStyle/>
                    <a:p>
                      <a:pPr algn="ctr" fontAlgn="ctr"/>
                      <a:r>
                        <a:rPr lang="es-CO" sz="650" b="0" i="0" u="none" strike="noStrike">
                          <a:effectLst/>
                          <a:latin typeface="Arial"/>
                        </a:rPr>
                        <a:t>20182230627851</a:t>
                      </a:r>
                    </a:p>
                  </a:txBody>
                  <a:tcPr marL="7620" marR="7620" marT="7620" marB="0" anchor="ctr"/>
                </a:tc>
              </a:tr>
              <a:tr h="553589">
                <a:tc>
                  <a:txBody>
                    <a:bodyPr/>
                    <a:lstStyle/>
                    <a:p>
                      <a:pPr algn="ctr" fontAlgn="ctr"/>
                      <a:r>
                        <a:rPr lang="es-CO" sz="650" b="0" i="0" u="none" strike="noStrike">
                          <a:effectLst/>
                          <a:latin typeface="Arial"/>
                        </a:rPr>
                        <a:t>20186000902762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SOLICITUD DE INFORMACION CONVOCATORIA  433-2016 ICBF</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4/12/2018</a:t>
                      </a:r>
                    </a:p>
                  </a:txBody>
                  <a:tcPr marL="7620" marR="7620" marT="7620" marB="0" anchor="ctr"/>
                </a:tc>
                <a:tc>
                  <a:txBody>
                    <a:bodyPr/>
                    <a:lstStyle/>
                    <a:p>
                      <a:pPr algn="ctr" fontAlgn="ctr"/>
                      <a:r>
                        <a:rPr lang="es-CO" sz="650" b="0" i="0" u="none" strike="noStrike">
                          <a:effectLst/>
                          <a:latin typeface="Arial"/>
                        </a:rPr>
                        <a:t>20181020664921</a:t>
                      </a:r>
                    </a:p>
                  </a:txBody>
                  <a:tcPr marL="7620" marR="7620" marT="7620" marB="0" anchor="ctr"/>
                </a:tc>
              </a:tr>
              <a:tr h="553589">
                <a:tc>
                  <a:txBody>
                    <a:bodyPr/>
                    <a:lstStyle/>
                    <a:p>
                      <a:pPr algn="ctr" fontAlgn="ctr"/>
                      <a:r>
                        <a:rPr lang="es-CO" sz="650" b="0" i="0" u="none" strike="noStrike">
                          <a:effectLst/>
                          <a:latin typeface="Arial"/>
                        </a:rPr>
                        <a:t>20186000902772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1 - DR. FRIDOLE BALLEN</a:t>
                      </a:r>
                    </a:p>
                  </a:txBody>
                  <a:tcPr marL="7620" marR="7620" marT="7620" marB="0" anchor="ctr"/>
                </a:tc>
                <a:tc>
                  <a:txBody>
                    <a:bodyPr/>
                    <a:lstStyle/>
                    <a:p>
                      <a:pPr algn="ctr" fontAlgn="ctr"/>
                      <a:r>
                        <a:rPr lang="es-CO" sz="650" b="0" i="0" u="none" strike="noStrike">
                          <a:effectLst/>
                          <a:latin typeface="Arial"/>
                        </a:rPr>
                        <a:t>RESPUESTA CIUDADANA 8-2018-062543 A RESPUESTA SOLICITUD NO. 7-2018-034285-PRUEBA TECNOPEDAGOGICA</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221778061"/>
      </p:ext>
    </p:extLst>
  </p:cSld>
  <p:clrMapOvr>
    <a:masterClrMapping/>
  </p:clrMapOvr>
  <p:timing>
    <p:tnLst>
      <p:par>
        <p:cTn id="1" dur="indefinite" restart="never" nodeType="tmRoot"/>
      </p:par>
    </p:tnLst>
  </p:timing>
</p:sld>
</file>

<file path=ppt/slides/slide95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958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882481329"/>
              </p:ext>
            </p:extLst>
          </p:nvPr>
        </p:nvGraphicFramePr>
        <p:xfrm>
          <a:off x="539552" y="1268761"/>
          <a:ext cx="8208913" cy="4790679"/>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283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61212">
                <a:tc>
                  <a:txBody>
                    <a:bodyPr/>
                    <a:lstStyle/>
                    <a:p>
                      <a:pPr algn="ctr" fontAlgn="ctr"/>
                      <a:r>
                        <a:rPr lang="es-CO" sz="650" b="0" i="0" u="none" strike="noStrike" dirty="0">
                          <a:effectLst/>
                          <a:latin typeface="Arial"/>
                        </a:rPr>
                        <a:t>20186000902792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DRA. CARDOSO</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20186000902812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9 - DRA. CARDOSO</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20186000902822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RESPUESTA A ENTRADA N. 87771 CON FECHA 12/10/2018 INFORMACION OPEC CONVOCATORIA 325 DE 2015 INVIAS - RADICADO N. 20181020571421</a:t>
                      </a:r>
                    </a:p>
                  </a:txBody>
                  <a:tcPr marL="7620" marR="7620" marT="7620" marB="0" anchor="ctr"/>
                </a:tc>
                <a:tc>
                  <a:txBody>
                    <a:bodyPr/>
                    <a:lstStyle/>
                    <a:p>
                      <a:pPr algn="ctr" fontAlgn="ctr"/>
                      <a:r>
                        <a:rPr lang="es-CO" sz="650" b="0" i="0" u="none" strike="noStrike">
                          <a:effectLst/>
                          <a:latin typeface="Arial"/>
                        </a:rPr>
                        <a:t>19/12/2018</a:t>
                      </a:r>
                    </a:p>
                  </a:txBody>
                  <a:tcPr marL="7620" marR="7620" marT="7620" marB="0" anchor="ctr"/>
                </a:tc>
                <a:tc>
                  <a:txBody>
                    <a:bodyPr/>
                    <a:lstStyle/>
                    <a:p>
                      <a:pPr algn="ctr" fontAlgn="ctr"/>
                      <a:r>
                        <a:rPr lang="es-CO" sz="650" b="0" i="0" u="none" strike="noStrike">
                          <a:effectLst/>
                          <a:latin typeface="Arial"/>
                        </a:rPr>
                        <a:t>20181020177245</a:t>
                      </a:r>
                    </a:p>
                  </a:txBody>
                  <a:tcPr marL="7620" marR="7620" marT="7620" marB="0" anchor="ctr"/>
                </a:tc>
              </a:tr>
              <a:tr h="561212">
                <a:tc>
                  <a:txBody>
                    <a:bodyPr/>
                    <a:lstStyle/>
                    <a:p>
                      <a:pPr algn="ctr" fontAlgn="ctr"/>
                      <a:r>
                        <a:rPr lang="es-CO" sz="650" b="0" i="0" u="none" strike="noStrike">
                          <a:effectLst/>
                          <a:latin typeface="Arial"/>
                        </a:rPr>
                        <a:t>20186000902852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NOTIFICACIÓN ELECTRÓNICA DEL ACTO ADMINISTRATIVO 20181700131425 DE 2018.</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20186000902862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SOLICITUD DE INFORMACION CONVOCATORIA CASANARE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20186000902872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SOLICITUD DE INFORMACION CONVOCATORIA 436 SENA-IRREGULARIDADES PRUEBA TECNOPEDAGOGICA SENA</a:t>
                      </a:r>
                      <a:br>
                        <a:rPr lang="es-CO" sz="650" b="0" i="0" u="none" strike="noStrike">
                          <a:effectLst/>
                          <a:latin typeface="Arial"/>
                        </a:rPr>
                      </a:br>
                      <a:r>
                        <a:rPr lang="es-CO" sz="650" b="0" i="0" u="none" strike="noStrike">
                          <a:effectLst/>
                          <a:latin typeface="Arial"/>
                        </a:rPr>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20186000902882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SOLICITUD DE INFORMACION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20186000902892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 ORTEGA</a:t>
                      </a:r>
                    </a:p>
                  </a:txBody>
                  <a:tcPr marL="7620" marR="7620" marT="7620" marB="0" anchor="ctr"/>
                </a:tc>
                <a:tc>
                  <a:txBody>
                    <a:bodyPr/>
                    <a:lstStyle/>
                    <a:p>
                      <a:pPr algn="ctr" fontAlgn="ctr"/>
                      <a:r>
                        <a:rPr lang="es-CO" sz="650" b="0" i="0" u="none" strike="noStrike">
                          <a:effectLst/>
                          <a:latin typeface="Arial"/>
                        </a:rPr>
                        <a:t>RADICADO CNSC N. 20181020482241 - ORFEO 20184210369472</a:t>
                      </a:r>
                    </a:p>
                  </a:txBody>
                  <a:tcPr marL="7620" marR="7620" marT="7620" marB="0" anchor="ctr"/>
                </a:tc>
                <a:tc>
                  <a:txBody>
                    <a:bodyPr/>
                    <a:lstStyle/>
                    <a:p>
                      <a:pPr algn="ctr" fontAlgn="ctr"/>
                      <a:r>
                        <a:rPr lang="es-CO" sz="650" b="0" i="0" u="none" strike="noStrike">
                          <a:effectLst/>
                          <a:latin typeface="Arial"/>
                        </a:rPr>
                        <a:t>14/01/2019</a:t>
                      </a:r>
                    </a:p>
                  </a:txBody>
                  <a:tcPr marL="7620" marR="7620" marT="7620" marB="0" anchor="ctr"/>
                </a:tc>
                <a:tc>
                  <a:txBody>
                    <a:bodyPr/>
                    <a:lstStyle/>
                    <a:p>
                      <a:pPr algn="ctr" fontAlgn="ctr"/>
                      <a:r>
                        <a:rPr lang="es-CO" sz="650" b="0" i="0" u="none" strike="noStrike" dirty="0">
                          <a:effectLst/>
                          <a:latin typeface="Arial"/>
                        </a:rPr>
                        <a:t>20191020016241</a:t>
                      </a:r>
                    </a:p>
                  </a:txBody>
                  <a:tcPr marL="7620" marR="7620" marT="7620" marB="0" anchor="ctr"/>
                </a:tc>
              </a:tr>
            </a:tbl>
          </a:graphicData>
        </a:graphic>
      </p:graphicFrame>
    </p:spTree>
    <p:extLst>
      <p:ext uri="{BB962C8B-B14F-4D97-AF65-F5344CB8AC3E}">
        <p14:creationId xmlns:p14="http://schemas.microsoft.com/office/powerpoint/2010/main" val="2180950701"/>
      </p:ext>
    </p:extLst>
  </p:cSld>
  <p:clrMapOvr>
    <a:masterClrMapping/>
  </p:clrMapOvr>
  <p:timing>
    <p:tnLst>
      <p:par>
        <p:cTn id="1" dur="indefinite" restart="never" nodeType="tmRoot"/>
      </p:par>
    </p:tnLst>
  </p:timing>
</p:sld>
</file>

<file path=ppt/slides/slide95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959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45515307"/>
              </p:ext>
            </p:extLst>
          </p:nvPr>
        </p:nvGraphicFramePr>
        <p:xfrm>
          <a:off x="539552" y="1268761"/>
          <a:ext cx="8208913" cy="475910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94406">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57265">
                <a:tc>
                  <a:txBody>
                    <a:bodyPr/>
                    <a:lstStyle/>
                    <a:p>
                      <a:pPr algn="ctr" fontAlgn="ctr"/>
                      <a:r>
                        <a:rPr lang="es-CO" sz="650" b="0" i="0" u="none" strike="noStrike" dirty="0">
                          <a:effectLst/>
                          <a:latin typeface="Arial"/>
                        </a:rPr>
                        <a:t>20186000902902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it-IT" sz="650" b="0" i="0" u="none" strike="noStrike">
                          <a:effectLst/>
                          <a:latin typeface="Arial"/>
                        </a:rPr>
                        <a:t>SOLICITUD CONVOCATORIA 740 A 741 DISTRITO</a:t>
                      </a:r>
                      <a:br>
                        <a:rPr lang="it-IT" sz="650" b="0" i="0" u="none" strike="noStrike">
                          <a:effectLst/>
                          <a:latin typeface="Arial"/>
                        </a:rPr>
                      </a:br>
                      <a:endParaRPr lang="it-IT"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7265">
                <a:tc>
                  <a:txBody>
                    <a:bodyPr/>
                    <a:lstStyle/>
                    <a:p>
                      <a:pPr algn="ctr" fontAlgn="ctr"/>
                      <a:r>
                        <a:rPr lang="es-CO" sz="650" b="0" i="0" u="none" strike="noStrike">
                          <a:effectLst/>
                          <a:latin typeface="Arial"/>
                        </a:rPr>
                        <a:t>20186000902922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INFORMACION RADICADO 20186000808972</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7265">
                <a:tc>
                  <a:txBody>
                    <a:bodyPr/>
                    <a:lstStyle/>
                    <a:p>
                      <a:pPr algn="ctr" fontAlgn="ctr"/>
                      <a:r>
                        <a:rPr lang="es-CO" sz="650" b="0" i="0" u="none" strike="noStrike">
                          <a:effectLst/>
                          <a:latin typeface="Arial"/>
                        </a:rPr>
                        <a:t>20186000902942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it-IT" sz="650" b="0" i="0" u="none" strike="noStrike">
                          <a:effectLst/>
                          <a:latin typeface="Arial"/>
                        </a:rPr>
                        <a:t>SOLICITUD CONVOCATORIA 740 A 741 DISTRITO</a:t>
                      </a:r>
                      <a:br>
                        <a:rPr lang="it-IT" sz="650" b="0" i="0" u="none" strike="noStrike">
                          <a:effectLst/>
                          <a:latin typeface="Arial"/>
                        </a:rPr>
                      </a:br>
                      <a:endParaRPr lang="it-IT"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7265">
                <a:tc>
                  <a:txBody>
                    <a:bodyPr/>
                    <a:lstStyle/>
                    <a:p>
                      <a:pPr algn="ctr" fontAlgn="ctr"/>
                      <a:r>
                        <a:rPr lang="es-CO" sz="650" b="0" i="0" u="none" strike="noStrike">
                          <a:effectLst/>
                          <a:latin typeface="Arial"/>
                        </a:rPr>
                        <a:t>20186000902972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7265">
                <a:tc>
                  <a:txBody>
                    <a:bodyPr/>
                    <a:lstStyle/>
                    <a:p>
                      <a:pPr algn="ctr" fontAlgn="ctr"/>
                      <a:r>
                        <a:rPr lang="es-CO" sz="650" b="0" i="0" u="none" strike="noStrike">
                          <a:effectLst/>
                          <a:latin typeface="Arial"/>
                        </a:rPr>
                        <a:t>20186000902982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DIRECCION VIGILANCIA DE CARRERA</a:t>
                      </a:r>
                    </a:p>
                  </a:txBody>
                  <a:tcPr marL="7620" marR="7620" marT="7620" marB="0" anchor="ctr"/>
                </a:tc>
                <a:tc>
                  <a:txBody>
                    <a:bodyPr/>
                    <a:lstStyle/>
                    <a:p>
                      <a:pPr algn="ctr" fontAlgn="ctr"/>
                      <a:r>
                        <a:rPr lang="es-CO" sz="650" b="0" i="0" u="none" strike="noStrike">
                          <a:effectLst/>
                          <a:latin typeface="Arial"/>
                        </a:rPr>
                        <a:t>SOLICITUD DE INFORMACION CONVOCATORIA 436 SENA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7265">
                <a:tc>
                  <a:txBody>
                    <a:bodyPr/>
                    <a:lstStyle/>
                    <a:p>
                      <a:pPr algn="ctr" fontAlgn="ctr"/>
                      <a:r>
                        <a:rPr lang="es-CO" sz="650" b="0" i="0" u="none" strike="noStrike">
                          <a:effectLst/>
                          <a:latin typeface="Arial"/>
                        </a:rPr>
                        <a:t>20186000903012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7 - DRA. CARDOSO</a:t>
                      </a:r>
                    </a:p>
                  </a:txBody>
                  <a:tcPr marL="7620" marR="7620" marT="7620" marB="0" anchor="ctr"/>
                </a:tc>
                <a:tc>
                  <a:txBody>
                    <a:bodyPr/>
                    <a:lstStyle/>
                    <a:p>
                      <a:pPr algn="ctr" fontAlgn="ctr"/>
                      <a:r>
                        <a:rPr lang="es-CO" sz="650" b="0" i="0" u="none" strike="noStrike">
                          <a:effectLst/>
                          <a:latin typeface="Arial"/>
                        </a:rPr>
                        <a:t>SOLICITUD DE INFORMACION CONVOCATORIA 436 SENA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8/11/2018</a:t>
                      </a:r>
                    </a:p>
                  </a:txBody>
                  <a:tcPr marL="7620" marR="7620" marT="7620" marB="0" anchor="ctr"/>
                </a:tc>
                <a:tc>
                  <a:txBody>
                    <a:bodyPr/>
                    <a:lstStyle/>
                    <a:p>
                      <a:pPr algn="ctr" fontAlgn="ctr"/>
                      <a:r>
                        <a:rPr lang="es-CO" sz="650" b="0" i="0" u="none" strike="noStrike">
                          <a:effectLst/>
                          <a:latin typeface="Arial"/>
                        </a:rPr>
                        <a:t>20182110627371</a:t>
                      </a:r>
                    </a:p>
                  </a:txBody>
                  <a:tcPr marL="7620" marR="7620" marT="7620" marB="0" anchor="ctr"/>
                </a:tc>
              </a:tr>
              <a:tr h="557265">
                <a:tc>
                  <a:txBody>
                    <a:bodyPr/>
                    <a:lstStyle/>
                    <a:p>
                      <a:pPr algn="ctr" fontAlgn="ctr"/>
                      <a:r>
                        <a:rPr lang="es-CO" sz="650" b="0" i="0" u="none" strike="noStrike">
                          <a:effectLst/>
                          <a:latin typeface="Arial"/>
                        </a:rPr>
                        <a:t>20186000903022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RECURSO DE APELACION RESOLUCION N. 09693 DEL 13 DE SEPTIEMBRE DE 2018 - DOCENTE ALEJANDRO MARIO DE LA HOZ MORENO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7265">
                <a:tc>
                  <a:txBody>
                    <a:bodyPr/>
                    <a:lstStyle/>
                    <a:p>
                      <a:pPr algn="ctr" fontAlgn="ctr"/>
                      <a:r>
                        <a:rPr lang="es-CO" sz="650" b="0" i="0" u="none" strike="noStrike">
                          <a:effectLst/>
                          <a:latin typeface="Arial"/>
                        </a:rPr>
                        <a:t>20186000903032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FALLOS JUDICIALES DE TUTELA - CONVOCATORIA 427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140624819"/>
      </p:ext>
    </p:extLst>
  </p:cSld>
  <p:clrMapOvr>
    <a:masterClrMapping/>
  </p:clrMapOvr>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130654087"/>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201810190060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201810190060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201810190061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201810190061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201810190062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201810190062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201810190063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201810190063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201810190064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201810190064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201810190065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201810190065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201810190066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201810190066</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201810190067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201810190067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201810190068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Evaluación del Desempeño Laboral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01/11/2018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201810190068</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201810190069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201810190069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201810190070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201810190070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201810190071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201810190071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201810190072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201810190072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201810190073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201810190073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201810190074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201810190074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201810190075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201810190075</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96</a:t>
            </a:fld>
            <a:endParaRPr lang="es-CO"/>
          </a:p>
        </p:txBody>
      </p:sp>
    </p:spTree>
    <p:extLst>
      <p:ext uri="{BB962C8B-B14F-4D97-AF65-F5344CB8AC3E}">
        <p14:creationId xmlns:p14="http://schemas.microsoft.com/office/powerpoint/2010/main" val="3030712341"/>
      </p:ext>
    </p:extLst>
  </p:cSld>
  <p:clrMapOvr>
    <a:masterClrMapping/>
  </p:clrMapOvr>
  <p:timing>
    <p:tnLst>
      <p:par>
        <p:cTn id="1" dur="indefinite" restart="never" nodeType="tmRoot"/>
      </p:par>
    </p:tnLst>
  </p:timing>
</p:sld>
</file>

<file path=ppt/slides/slide96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960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401724120"/>
              </p:ext>
            </p:extLst>
          </p:nvPr>
        </p:nvGraphicFramePr>
        <p:xfrm>
          <a:off x="539552" y="1268761"/>
          <a:ext cx="8208913" cy="4836802"/>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96895">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61977">
                <a:tc>
                  <a:txBody>
                    <a:bodyPr/>
                    <a:lstStyle/>
                    <a:p>
                      <a:pPr algn="ctr" fontAlgn="ctr"/>
                      <a:r>
                        <a:rPr lang="es-CO" sz="650" b="0" i="0" u="none" strike="noStrike" dirty="0">
                          <a:effectLst/>
                          <a:latin typeface="Arial"/>
                        </a:rPr>
                        <a:t>20186000903072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SOLICITUD DE INFORMACION CONVOCATORIA  507 a 591 de 2017  CUNDINAMARCA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93803">
                <a:tc>
                  <a:txBody>
                    <a:bodyPr/>
                    <a:lstStyle/>
                    <a:p>
                      <a:pPr algn="ctr" fontAlgn="ctr"/>
                      <a:r>
                        <a:rPr lang="es-CO" sz="650" b="0" i="0" u="none" strike="noStrike">
                          <a:effectLst/>
                          <a:latin typeface="Arial"/>
                        </a:rPr>
                        <a:t>20186000903082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3 - DR. FRIDOLE BALLEN</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977">
                <a:tc>
                  <a:txBody>
                    <a:bodyPr/>
                    <a:lstStyle/>
                    <a:p>
                      <a:pPr algn="ctr" fontAlgn="ctr"/>
                      <a:r>
                        <a:rPr lang="es-CO" sz="650" b="0" i="0" u="none" strike="noStrike">
                          <a:effectLst/>
                          <a:latin typeface="Arial"/>
                        </a:rPr>
                        <a:t>20186000903102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INFORMACION</a:t>
                      </a:r>
                    </a:p>
                  </a:txBody>
                  <a:tcPr marL="7620" marR="7620" marT="7620" marB="0" anchor="ctr"/>
                </a:tc>
                <a:tc>
                  <a:txBody>
                    <a:bodyPr/>
                    <a:lstStyle/>
                    <a:p>
                      <a:pPr algn="ctr" fontAlgn="ctr"/>
                      <a:r>
                        <a:rPr lang="es-CO" sz="650" b="0" i="0" u="none" strike="noStrike">
                          <a:effectLst/>
                          <a:latin typeface="Arial"/>
                        </a:rPr>
                        <a:t>31/10/2018</a:t>
                      </a:r>
                    </a:p>
                  </a:txBody>
                  <a:tcPr marL="7620" marR="7620" marT="7620" marB="0" anchor="ctr"/>
                </a:tc>
                <a:tc>
                  <a:txBody>
                    <a:bodyPr/>
                    <a:lstStyle/>
                    <a:p>
                      <a:pPr algn="ctr" fontAlgn="ctr"/>
                      <a:r>
                        <a:rPr lang="es-CO" sz="650" b="0" i="0" u="none" strike="noStrike">
                          <a:effectLst/>
                          <a:latin typeface="Arial"/>
                        </a:rPr>
                        <a:t>20181700611841</a:t>
                      </a:r>
                    </a:p>
                  </a:txBody>
                  <a:tcPr marL="7620" marR="7620" marT="7620" marB="0" anchor="ctr"/>
                </a:tc>
              </a:tr>
              <a:tr h="561977">
                <a:tc>
                  <a:txBody>
                    <a:bodyPr/>
                    <a:lstStyle/>
                    <a:p>
                      <a:pPr algn="ctr" fontAlgn="ctr"/>
                      <a:r>
                        <a:rPr lang="es-CO" sz="650" b="0" i="0" u="none" strike="noStrike">
                          <a:effectLst/>
                          <a:latin typeface="Arial"/>
                        </a:rPr>
                        <a:t>20186000903112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977">
                <a:tc>
                  <a:txBody>
                    <a:bodyPr/>
                    <a:lstStyle/>
                    <a:p>
                      <a:pPr algn="ctr" fontAlgn="ctr"/>
                      <a:r>
                        <a:rPr lang="es-CO" sz="650" b="0" i="0" u="none" strike="noStrike">
                          <a:effectLst/>
                          <a:latin typeface="Arial"/>
                        </a:rPr>
                        <a:t>20186000903122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DERECHO DE PETICION SOLICITUD DE COPIAS AUTENTICAS Y CONSTANCIAS DE PUBLICACION </a:t>
                      </a:r>
                      <a:br>
                        <a:rPr lang="es-CO" sz="650" b="0" i="0" u="none" strike="noStrike">
                          <a:effectLst/>
                          <a:latin typeface="Arial"/>
                        </a:rPr>
                      </a:br>
                      <a:r>
                        <a:rPr lang="es-CO" sz="650" b="0" i="0" u="none" strike="noStrike">
                          <a:effectLst/>
                          <a:latin typeface="Arial"/>
                        </a:rPr>
                        <a:t>CONVOCATORIA 433 ICBF</a:t>
                      </a:r>
                    </a:p>
                  </a:txBody>
                  <a:tcPr marL="7620" marR="7620" marT="7620" marB="0" anchor="ctr"/>
                </a:tc>
                <a:tc>
                  <a:txBody>
                    <a:bodyPr/>
                    <a:lstStyle/>
                    <a:p>
                      <a:pPr algn="ctr" fontAlgn="ctr"/>
                      <a:r>
                        <a:rPr lang="es-CO" sz="650" b="0" i="0" u="none" strike="noStrike">
                          <a:effectLst/>
                          <a:latin typeface="Arial"/>
                        </a:rPr>
                        <a:t>6/11/2018</a:t>
                      </a:r>
                    </a:p>
                  </a:txBody>
                  <a:tcPr marL="7620" marR="7620" marT="7620" marB="0" anchor="ctr"/>
                </a:tc>
                <a:tc>
                  <a:txBody>
                    <a:bodyPr/>
                    <a:lstStyle/>
                    <a:p>
                      <a:pPr algn="ctr" fontAlgn="ctr"/>
                      <a:r>
                        <a:rPr lang="es-CO" sz="650" b="0" i="0" u="none" strike="noStrike">
                          <a:effectLst/>
                          <a:latin typeface="Arial"/>
                        </a:rPr>
                        <a:t>20182230615661</a:t>
                      </a:r>
                    </a:p>
                  </a:txBody>
                  <a:tcPr marL="7620" marR="7620" marT="7620" marB="0" anchor="ctr"/>
                </a:tc>
              </a:tr>
              <a:tr h="561977">
                <a:tc>
                  <a:txBody>
                    <a:bodyPr/>
                    <a:lstStyle/>
                    <a:p>
                      <a:pPr algn="ctr" fontAlgn="ctr"/>
                      <a:r>
                        <a:rPr lang="es-CO" sz="650" b="0" i="0" u="none" strike="noStrike">
                          <a:effectLst/>
                          <a:latin typeface="Arial"/>
                        </a:rPr>
                        <a:t>20186000903142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SOLICITUD INFORMACION</a:t>
                      </a:r>
                    </a:p>
                  </a:txBody>
                  <a:tcPr marL="7620" marR="7620" marT="7620" marB="0" anchor="ctr"/>
                </a:tc>
                <a:tc>
                  <a:txBody>
                    <a:bodyPr/>
                    <a:lstStyle/>
                    <a:p>
                      <a:pPr algn="ctr" fontAlgn="ctr"/>
                      <a:r>
                        <a:rPr lang="es-CO" sz="650" b="0" i="0" u="none" strike="noStrike">
                          <a:effectLst/>
                          <a:latin typeface="Arial"/>
                        </a:rPr>
                        <a:t>18/12/2018</a:t>
                      </a:r>
                    </a:p>
                  </a:txBody>
                  <a:tcPr marL="7620" marR="7620" marT="7620" marB="0" anchor="ctr"/>
                </a:tc>
                <a:tc>
                  <a:txBody>
                    <a:bodyPr/>
                    <a:lstStyle/>
                    <a:p>
                      <a:pPr algn="ctr" fontAlgn="ctr"/>
                      <a:r>
                        <a:rPr lang="es-CO" sz="650" b="0" i="0" u="none" strike="noStrike">
                          <a:effectLst/>
                          <a:latin typeface="Arial"/>
                        </a:rPr>
                        <a:t>20182020682021</a:t>
                      </a:r>
                    </a:p>
                  </a:txBody>
                  <a:tcPr marL="7620" marR="7620" marT="7620" marB="0" anchor="ctr"/>
                </a:tc>
              </a:tr>
              <a:tr h="561977">
                <a:tc>
                  <a:txBody>
                    <a:bodyPr/>
                    <a:lstStyle/>
                    <a:p>
                      <a:pPr algn="ctr" fontAlgn="ctr"/>
                      <a:r>
                        <a:rPr lang="es-CO" sz="650" b="0" i="0" u="none" strike="noStrike">
                          <a:effectLst/>
                          <a:latin typeface="Arial"/>
                        </a:rPr>
                        <a:t>20186000903152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RESOLUCION NO. 4891/2010</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977">
                <a:tc>
                  <a:txBody>
                    <a:bodyPr/>
                    <a:lstStyle/>
                    <a:p>
                      <a:pPr algn="ctr" fontAlgn="ctr"/>
                      <a:r>
                        <a:rPr lang="es-CO" sz="650" b="0" i="0" u="none" strike="noStrike">
                          <a:effectLst/>
                          <a:latin typeface="Arial"/>
                        </a:rPr>
                        <a:t>20186000903162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pt-BR" sz="650" b="0" i="0" u="none" strike="noStrike">
                          <a:effectLst/>
                          <a:latin typeface="Arial"/>
                        </a:rPr>
                        <a:t>EXPEDIENTE N. IUS E 2018-429517 R 2065-018 - CONCURSO MUNICIPIO DE GIRARDOT</a:t>
                      </a:r>
                    </a:p>
                  </a:txBody>
                  <a:tcPr marL="7620" marR="7620" marT="7620" marB="0" anchor="ctr"/>
                </a:tc>
                <a:tc>
                  <a:txBody>
                    <a:bodyPr/>
                    <a:lstStyle/>
                    <a:p>
                      <a:pPr algn="ctr" fontAlgn="ctr"/>
                      <a:r>
                        <a:rPr lang="es-CO" sz="650" b="0" i="0" u="none" strike="noStrike">
                          <a:effectLst/>
                          <a:latin typeface="Arial"/>
                        </a:rPr>
                        <a:t>15/11/2018</a:t>
                      </a:r>
                    </a:p>
                  </a:txBody>
                  <a:tcPr marL="7620" marR="7620" marT="7620" marB="0" anchor="ctr"/>
                </a:tc>
                <a:tc>
                  <a:txBody>
                    <a:bodyPr/>
                    <a:lstStyle/>
                    <a:p>
                      <a:pPr algn="ctr" fontAlgn="ctr"/>
                      <a:r>
                        <a:rPr lang="es-CO" sz="650" b="0" i="0" u="none" strike="noStrike" dirty="0">
                          <a:effectLst/>
                          <a:latin typeface="Arial"/>
                        </a:rPr>
                        <a:t>20182210635911</a:t>
                      </a:r>
                    </a:p>
                  </a:txBody>
                  <a:tcPr marL="7620" marR="7620" marT="7620" marB="0" anchor="ctr"/>
                </a:tc>
              </a:tr>
            </a:tbl>
          </a:graphicData>
        </a:graphic>
      </p:graphicFrame>
    </p:spTree>
    <p:extLst>
      <p:ext uri="{BB962C8B-B14F-4D97-AF65-F5344CB8AC3E}">
        <p14:creationId xmlns:p14="http://schemas.microsoft.com/office/powerpoint/2010/main" val="1072114356"/>
      </p:ext>
    </p:extLst>
  </p:cSld>
  <p:clrMapOvr>
    <a:masterClrMapping/>
  </p:clrMapOvr>
  <p:timing>
    <p:tnLst>
      <p:par>
        <p:cTn id="1" dur="indefinite" restart="never" nodeType="tmRoot"/>
      </p:par>
    </p:tnLst>
  </p:timing>
</p:sld>
</file>

<file path=ppt/slides/slide96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961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194717793"/>
              </p:ext>
            </p:extLst>
          </p:nvPr>
        </p:nvGraphicFramePr>
        <p:xfrm>
          <a:off x="539552" y="1268761"/>
          <a:ext cx="8208913" cy="4790679"/>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283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61212">
                <a:tc>
                  <a:txBody>
                    <a:bodyPr/>
                    <a:lstStyle/>
                    <a:p>
                      <a:pPr algn="ctr" fontAlgn="ctr"/>
                      <a:r>
                        <a:rPr lang="es-CO" sz="650" b="0" i="0" u="none" strike="noStrike" dirty="0">
                          <a:effectLst/>
                          <a:latin typeface="Arial"/>
                        </a:rPr>
                        <a:t>20186000903172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INFORMACION CONVOCATORIA 436 SENA-prueba tecnopedagogica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20186000903182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AUTO 20182210013634</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20186000903202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REMISION DE REQUERIMIENTO </a:t>
                      </a:r>
                    </a:p>
                  </a:txBody>
                  <a:tcPr marL="7620" marR="7620" marT="7620" marB="0" anchor="ctr"/>
                </a:tc>
                <a:tc>
                  <a:txBody>
                    <a:bodyPr/>
                    <a:lstStyle/>
                    <a:p>
                      <a:pPr algn="ctr" fontAlgn="ctr"/>
                      <a:r>
                        <a:rPr lang="es-CO" sz="650" b="0" i="0" u="none" strike="noStrike">
                          <a:effectLst/>
                          <a:latin typeface="Arial"/>
                        </a:rPr>
                        <a:t>19/11/2018</a:t>
                      </a:r>
                    </a:p>
                  </a:txBody>
                  <a:tcPr marL="7620" marR="7620" marT="7620" marB="0" anchor="ctr"/>
                </a:tc>
                <a:tc>
                  <a:txBody>
                    <a:bodyPr/>
                    <a:lstStyle/>
                    <a:p>
                      <a:pPr algn="ctr" fontAlgn="ctr"/>
                      <a:r>
                        <a:rPr lang="es-CO" sz="650" b="0" i="0" u="none" strike="noStrike">
                          <a:effectLst/>
                          <a:latin typeface="Arial"/>
                        </a:rPr>
                        <a:t>20185000642791</a:t>
                      </a:r>
                    </a:p>
                  </a:txBody>
                  <a:tcPr marL="7620" marR="7620" marT="7620" marB="0" anchor="ctr"/>
                </a:tc>
              </a:tr>
              <a:tr h="561212">
                <a:tc>
                  <a:txBody>
                    <a:bodyPr/>
                    <a:lstStyle/>
                    <a:p>
                      <a:pPr algn="ctr" fontAlgn="ctr"/>
                      <a:r>
                        <a:rPr lang="es-CO" sz="650" b="0" i="0" u="none" strike="noStrike">
                          <a:effectLst/>
                          <a:latin typeface="Arial"/>
                        </a:rPr>
                        <a:t>20186000903212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OFICIO NO. 20182310576871 ACTUALIZACIÓN USO LE - BOGOTÁ</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20186000903222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DIRECCION VIGILANCIA DE CARRERA</a:t>
                      </a:r>
                    </a:p>
                  </a:txBody>
                  <a:tcPr marL="7620" marR="7620" marT="7620" marB="0" anchor="ctr"/>
                </a:tc>
                <a:tc>
                  <a:txBody>
                    <a:bodyPr/>
                    <a:lstStyle/>
                    <a:p>
                      <a:pPr algn="ctr" fontAlgn="ctr"/>
                      <a:r>
                        <a:rPr lang="es-CO" sz="650" b="0" i="0" u="none" strike="noStrike">
                          <a:effectLst/>
                          <a:latin typeface="Arial"/>
                        </a:rPr>
                        <a:t>RECURSO DE REPOSICION RESOLUCION CNSC-20181020128155</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20186000903232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DIRECCION VIGILANCIA DE CARRERA</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8/11/2018</a:t>
                      </a:r>
                    </a:p>
                  </a:txBody>
                  <a:tcPr marL="7620" marR="7620" marT="7620" marB="0" anchor="ctr"/>
                </a:tc>
                <a:tc>
                  <a:txBody>
                    <a:bodyPr/>
                    <a:lstStyle/>
                    <a:p>
                      <a:pPr algn="ctr" fontAlgn="ctr"/>
                      <a:r>
                        <a:rPr lang="es-CO" sz="650" b="0" i="0" u="none" strike="noStrike">
                          <a:effectLst/>
                          <a:latin typeface="Arial"/>
                        </a:rPr>
                        <a:t>20182230627921</a:t>
                      </a:r>
                    </a:p>
                  </a:txBody>
                  <a:tcPr marL="7620" marR="7620" marT="7620" marB="0" anchor="ctr"/>
                </a:tc>
              </a:tr>
              <a:tr h="561212">
                <a:tc>
                  <a:txBody>
                    <a:bodyPr/>
                    <a:lstStyle/>
                    <a:p>
                      <a:pPr algn="ctr" fontAlgn="ctr"/>
                      <a:r>
                        <a:rPr lang="es-CO" sz="650" b="0" i="0" u="none" strike="noStrike">
                          <a:effectLst/>
                          <a:latin typeface="Arial"/>
                        </a:rPr>
                        <a:t>20186000903242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2/11/2018</a:t>
                      </a:r>
                    </a:p>
                  </a:txBody>
                  <a:tcPr marL="7620" marR="7620" marT="7620" marB="0" anchor="ctr"/>
                </a:tc>
                <a:tc>
                  <a:txBody>
                    <a:bodyPr/>
                    <a:lstStyle/>
                    <a:p>
                      <a:pPr algn="ctr" fontAlgn="ctr"/>
                      <a:r>
                        <a:rPr lang="es-CO" sz="650" b="0" i="0" u="none" strike="noStrike">
                          <a:effectLst/>
                          <a:latin typeface="Arial"/>
                        </a:rPr>
                        <a:t>20182230618391</a:t>
                      </a:r>
                    </a:p>
                  </a:txBody>
                  <a:tcPr marL="7620" marR="7620" marT="7620" marB="0" anchor="ctr"/>
                </a:tc>
              </a:tr>
              <a:tr h="561212">
                <a:tc>
                  <a:txBody>
                    <a:bodyPr/>
                    <a:lstStyle/>
                    <a:p>
                      <a:pPr algn="ctr" fontAlgn="ctr"/>
                      <a:r>
                        <a:rPr lang="es-CO" sz="650" b="0" i="0" u="none" strike="noStrike">
                          <a:effectLst/>
                          <a:latin typeface="Arial"/>
                        </a:rPr>
                        <a:t>20186000903262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REVISION E INTERVENCION FRENTE AL CUMPLIMIENTO DE LA RESOLUCION N. 20182130080245 DE LA CNSC EMPLEO OPEC 33991 DE LA CONVOCATORIA 431 DE 2016</a:t>
                      </a:r>
                    </a:p>
                  </a:txBody>
                  <a:tcPr marL="7620" marR="7620" marT="7620" marB="0" anchor="ctr"/>
                </a:tc>
                <a:tc>
                  <a:txBody>
                    <a:bodyPr/>
                    <a:lstStyle/>
                    <a:p>
                      <a:pPr algn="ctr" fontAlgn="ctr"/>
                      <a:r>
                        <a:rPr lang="es-CO" sz="650" b="0" i="0" u="none" strike="noStrike">
                          <a:effectLst/>
                          <a:latin typeface="Arial"/>
                        </a:rPr>
                        <a:t>7/11/2018</a:t>
                      </a:r>
                    </a:p>
                  </a:txBody>
                  <a:tcPr marL="7620" marR="7620" marT="7620" marB="0" anchor="ctr"/>
                </a:tc>
                <a:tc>
                  <a:txBody>
                    <a:bodyPr/>
                    <a:lstStyle/>
                    <a:p>
                      <a:pPr algn="ctr" fontAlgn="ctr"/>
                      <a:r>
                        <a:rPr lang="es-CO" sz="650" b="0" i="0" u="none" strike="noStrike" dirty="0">
                          <a:effectLst/>
                          <a:latin typeface="Arial"/>
                        </a:rPr>
                        <a:t>20182130623101</a:t>
                      </a:r>
                    </a:p>
                  </a:txBody>
                  <a:tcPr marL="7620" marR="7620" marT="7620" marB="0" anchor="ctr"/>
                </a:tc>
              </a:tr>
            </a:tbl>
          </a:graphicData>
        </a:graphic>
      </p:graphicFrame>
    </p:spTree>
    <p:extLst>
      <p:ext uri="{BB962C8B-B14F-4D97-AF65-F5344CB8AC3E}">
        <p14:creationId xmlns:p14="http://schemas.microsoft.com/office/powerpoint/2010/main" val="1194461738"/>
      </p:ext>
    </p:extLst>
  </p:cSld>
  <p:clrMapOvr>
    <a:masterClrMapping/>
  </p:clrMapOvr>
  <p:timing>
    <p:tnLst>
      <p:par>
        <p:cTn id="1" dur="indefinite" restart="never" nodeType="tmRoot"/>
      </p:par>
    </p:tnLst>
  </p:timing>
</p:sld>
</file>

<file path=ppt/slides/slide96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962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024940151"/>
              </p:ext>
            </p:extLst>
          </p:nvPr>
        </p:nvGraphicFramePr>
        <p:xfrm>
          <a:off x="539552" y="1268761"/>
          <a:ext cx="8208913" cy="4789499"/>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93589">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47426">
                <a:tc>
                  <a:txBody>
                    <a:bodyPr/>
                    <a:lstStyle/>
                    <a:p>
                      <a:pPr algn="ctr" fontAlgn="ctr"/>
                      <a:r>
                        <a:rPr lang="es-CO" sz="650" b="0" i="0" u="none" strike="noStrike" dirty="0">
                          <a:effectLst/>
                          <a:latin typeface="Arial"/>
                        </a:rPr>
                        <a:t>20186000903272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87192">
                <a:tc>
                  <a:txBody>
                    <a:bodyPr/>
                    <a:lstStyle/>
                    <a:p>
                      <a:pPr algn="ctr" fontAlgn="ctr"/>
                      <a:r>
                        <a:rPr lang="es-CO" sz="650" b="0" i="0" u="none" strike="noStrike">
                          <a:effectLst/>
                          <a:latin typeface="Arial"/>
                        </a:rPr>
                        <a:t>20186000903282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INFORMACION HOJA DE VIDA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87192">
                <a:tc>
                  <a:txBody>
                    <a:bodyPr/>
                    <a:lstStyle/>
                    <a:p>
                      <a:pPr algn="ctr" fontAlgn="ctr"/>
                      <a:r>
                        <a:rPr lang="es-CO" sz="650" b="0" i="0" u="none" strike="noStrike">
                          <a:effectLst/>
                          <a:latin typeface="Arial"/>
                        </a:rPr>
                        <a:t>20186000903292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7 - DRA. CARDOSO</a:t>
                      </a:r>
                    </a:p>
                  </a:txBody>
                  <a:tcPr marL="7620" marR="7620" marT="7620" marB="0" anchor="ctr"/>
                </a:tc>
                <a:tc>
                  <a:txBody>
                    <a:bodyPr/>
                    <a:lstStyle/>
                    <a:p>
                      <a:pPr algn="ctr" fontAlgn="ctr"/>
                      <a:r>
                        <a:rPr lang="es-CO" sz="650" b="0" i="0" u="none" strike="noStrike">
                          <a:effectLst/>
                          <a:latin typeface="Arial"/>
                        </a:rPr>
                        <a:t>SOLICITUD DE INFORMACION HOJA DE VIDA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47426">
                <a:tc>
                  <a:txBody>
                    <a:bodyPr/>
                    <a:lstStyle/>
                    <a:p>
                      <a:pPr algn="ctr" fontAlgn="ctr"/>
                      <a:r>
                        <a:rPr lang="es-CO" sz="650" b="0" i="0" u="none" strike="noStrike">
                          <a:effectLst/>
                          <a:latin typeface="Arial"/>
                        </a:rPr>
                        <a:t>20186000903302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3 - DR. FRIDOLE BALLEN</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1/11/2018</a:t>
                      </a:r>
                    </a:p>
                  </a:txBody>
                  <a:tcPr marL="7620" marR="7620" marT="7620" marB="0" anchor="ctr"/>
                </a:tc>
                <a:tc>
                  <a:txBody>
                    <a:bodyPr/>
                    <a:lstStyle/>
                    <a:p>
                      <a:pPr algn="ctr" fontAlgn="ctr"/>
                      <a:r>
                        <a:rPr lang="es-CO" sz="650" b="0" i="0" u="none" strike="noStrike">
                          <a:effectLst/>
                          <a:latin typeface="Arial"/>
                        </a:rPr>
                        <a:t>20182230615021</a:t>
                      </a:r>
                    </a:p>
                  </a:txBody>
                  <a:tcPr marL="7620" marR="7620" marT="7620" marB="0" anchor="ctr"/>
                </a:tc>
              </a:tr>
              <a:tr h="547426">
                <a:tc>
                  <a:txBody>
                    <a:bodyPr/>
                    <a:lstStyle/>
                    <a:p>
                      <a:pPr algn="ctr" fontAlgn="ctr"/>
                      <a:r>
                        <a:rPr lang="es-CO" sz="650" b="0" i="0" u="none" strike="noStrike">
                          <a:effectLst/>
                          <a:latin typeface="Arial"/>
                        </a:rPr>
                        <a:t>20186000903322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REMISION DE INFORMACION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47426">
                <a:tc>
                  <a:txBody>
                    <a:bodyPr/>
                    <a:lstStyle/>
                    <a:p>
                      <a:pPr algn="ctr" fontAlgn="ctr"/>
                      <a:r>
                        <a:rPr lang="es-CO" sz="650" b="0" i="0" u="none" strike="noStrike">
                          <a:effectLst/>
                          <a:latin typeface="Arial"/>
                        </a:rPr>
                        <a:t>20186000903352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SOLICITUD DE INFORMACION CONVOCATORIA  507 a 591 de 2017  CUNDINAMARCA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8/11/2018</a:t>
                      </a:r>
                    </a:p>
                  </a:txBody>
                  <a:tcPr marL="7620" marR="7620" marT="7620" marB="0" anchor="ctr"/>
                </a:tc>
                <a:tc>
                  <a:txBody>
                    <a:bodyPr/>
                    <a:lstStyle/>
                    <a:p>
                      <a:pPr algn="ctr" fontAlgn="ctr"/>
                      <a:r>
                        <a:rPr lang="es-CO" sz="650" b="0" i="0" u="none" strike="noStrike">
                          <a:effectLst/>
                          <a:latin typeface="Arial"/>
                        </a:rPr>
                        <a:t>20182210627861</a:t>
                      </a:r>
                    </a:p>
                  </a:txBody>
                  <a:tcPr marL="7620" marR="7620" marT="7620" marB="0" anchor="ctr"/>
                </a:tc>
              </a:tr>
              <a:tr h="547426">
                <a:tc>
                  <a:txBody>
                    <a:bodyPr/>
                    <a:lstStyle/>
                    <a:p>
                      <a:pPr algn="ctr" fontAlgn="ctr"/>
                      <a:r>
                        <a:rPr lang="es-CO" sz="650" b="0" i="0" u="none" strike="noStrike">
                          <a:effectLst/>
                          <a:latin typeface="Arial"/>
                        </a:rPr>
                        <a:t>20186000903522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JUZGADO 03 ADMINISTRATIVO - BARRANQUILLA-EMERSON DIAZ SIERRA-MENSAJE DE DATO 2018-00089</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47426">
                <a:tc>
                  <a:txBody>
                    <a:bodyPr/>
                    <a:lstStyle/>
                    <a:p>
                      <a:pPr algn="ctr" fontAlgn="ctr"/>
                      <a:r>
                        <a:rPr lang="es-CO" sz="650" b="0" i="0" u="none" strike="noStrike">
                          <a:effectLst/>
                          <a:latin typeface="Arial"/>
                        </a:rPr>
                        <a:t>20186000903552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CAMBIO DE CORREO ELECTRONICO EN SIMO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544239423"/>
      </p:ext>
    </p:extLst>
  </p:cSld>
  <p:clrMapOvr>
    <a:masterClrMapping/>
  </p:clrMapOvr>
  <p:timing>
    <p:tnLst>
      <p:par>
        <p:cTn id="1" dur="indefinite" restart="never" nodeType="tmRoot"/>
      </p:par>
    </p:tnLst>
  </p:timing>
</p:sld>
</file>

<file path=ppt/slides/slide96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963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869846"/>
              </p:ext>
            </p:extLst>
          </p:nvPr>
        </p:nvGraphicFramePr>
        <p:xfrm>
          <a:off x="539552" y="1268761"/>
          <a:ext cx="8208913" cy="4790679"/>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283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61212">
                <a:tc>
                  <a:txBody>
                    <a:bodyPr/>
                    <a:lstStyle/>
                    <a:p>
                      <a:pPr algn="ctr" fontAlgn="ctr"/>
                      <a:r>
                        <a:rPr lang="es-CO" sz="650" b="0" i="0" u="none" strike="noStrike" dirty="0">
                          <a:effectLst/>
                          <a:latin typeface="Arial"/>
                        </a:rPr>
                        <a:t>20186000903792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JUZGADO 33 ADMINISTRATIVO  SECCIONAL MEDELLIN - NOTIFICACION A LA DEMANDA E INTERVINIENTES DEL AUTO ADMISORIO DE DEMANDA CON RADICADO 2018- 00253 - CLAUDIA PATRICIA BUITRAGO CORREA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20186000903802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DIRECCION VIGILANCIA DE CARRERA</a:t>
                      </a:r>
                    </a:p>
                  </a:txBody>
                  <a:tcPr marL="7620" marR="7620" marT="7620" marB="0" anchor="ctr"/>
                </a:tc>
                <a:tc>
                  <a:txBody>
                    <a:bodyPr/>
                    <a:lstStyle/>
                    <a:p>
                      <a:pPr algn="ctr" fontAlgn="ctr"/>
                      <a:r>
                        <a:rPr lang="es-CO" sz="650" b="0" i="0" u="none" strike="noStrike">
                          <a:effectLst/>
                          <a:latin typeface="Arial"/>
                        </a:rPr>
                        <a:t>NOTIFICA ESTADOS ELECTRÓNICOS 25-10-2018</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20186000903902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RESPUESTA RECLAMACION LABORAL EN PRIMERA INSTANCIA DE LA SERVIDORA DORIS STELLA TEJEDA PUENTES CON RAD. 20185000501141</a:t>
                      </a:r>
                    </a:p>
                  </a:txBody>
                  <a:tcPr marL="7620" marR="7620" marT="7620" marB="0" anchor="ctr"/>
                </a:tc>
                <a:tc>
                  <a:txBody>
                    <a:bodyPr/>
                    <a:lstStyle/>
                    <a:p>
                      <a:pPr algn="ctr" fontAlgn="ctr"/>
                      <a:r>
                        <a:rPr lang="es-CO" sz="650" b="0" i="0" u="none" strike="noStrike">
                          <a:effectLst/>
                          <a:latin typeface="Arial"/>
                        </a:rPr>
                        <a:t>30/10/2018</a:t>
                      </a:r>
                    </a:p>
                  </a:txBody>
                  <a:tcPr marL="7620" marR="7620" marT="7620" marB="0" anchor="ctr"/>
                </a:tc>
                <a:tc>
                  <a:txBody>
                    <a:bodyPr/>
                    <a:lstStyle/>
                    <a:p>
                      <a:pPr algn="ctr" fontAlgn="ctr"/>
                      <a:r>
                        <a:rPr lang="es-CO" sz="650" b="0" i="0" u="none" strike="noStrike">
                          <a:effectLst/>
                          <a:latin typeface="Arial"/>
                        </a:rPr>
                        <a:t>20185000610811</a:t>
                      </a:r>
                    </a:p>
                  </a:txBody>
                  <a:tcPr marL="7620" marR="7620" marT="7620" marB="0" anchor="ctr"/>
                </a:tc>
              </a:tr>
              <a:tr h="561212">
                <a:tc>
                  <a:txBody>
                    <a:bodyPr/>
                    <a:lstStyle/>
                    <a:p>
                      <a:pPr algn="ctr" fontAlgn="ctr"/>
                      <a:r>
                        <a:rPr lang="es-CO" sz="650" b="0" i="0" u="none" strike="noStrike">
                          <a:effectLst/>
                          <a:latin typeface="Arial"/>
                        </a:rPr>
                        <a:t>20186000903922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ENVIO DE SOLICITUD DE RECLAMACION DE LA RESOLUCION N. 4171.010.21.045 DEL 2018</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20186000903942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EMPLEOS CONVOCATORIA N. 435 DE 2016 CAR-ANLA</a:t>
                      </a:r>
                    </a:p>
                  </a:txBody>
                  <a:tcPr marL="7620" marR="7620" marT="7620" marB="0" anchor="ctr"/>
                </a:tc>
                <a:tc>
                  <a:txBody>
                    <a:bodyPr/>
                    <a:lstStyle/>
                    <a:p>
                      <a:pPr algn="ctr" fontAlgn="ctr"/>
                      <a:r>
                        <a:rPr lang="es-CO" sz="650" b="0" i="0" u="none" strike="noStrike">
                          <a:effectLst/>
                          <a:latin typeface="Arial"/>
                        </a:rPr>
                        <a:t>16/11/2018</a:t>
                      </a:r>
                    </a:p>
                  </a:txBody>
                  <a:tcPr marL="7620" marR="7620" marT="7620" marB="0" anchor="ctr"/>
                </a:tc>
                <a:tc>
                  <a:txBody>
                    <a:bodyPr/>
                    <a:lstStyle/>
                    <a:p>
                      <a:pPr algn="ctr" fontAlgn="ctr"/>
                      <a:r>
                        <a:rPr lang="es-CO" sz="650" b="0" i="0" u="none" strike="noStrike">
                          <a:effectLst/>
                          <a:latin typeface="Arial"/>
                        </a:rPr>
                        <a:t>20182210639501</a:t>
                      </a:r>
                    </a:p>
                  </a:txBody>
                  <a:tcPr marL="7620" marR="7620" marT="7620" marB="0" anchor="ctr"/>
                </a:tc>
              </a:tr>
              <a:tr h="561212">
                <a:tc>
                  <a:txBody>
                    <a:bodyPr/>
                    <a:lstStyle/>
                    <a:p>
                      <a:pPr algn="ctr" fontAlgn="ctr"/>
                      <a:r>
                        <a:rPr lang="es-CO" sz="650" b="0" i="0" u="none" strike="noStrike">
                          <a:effectLst/>
                          <a:latin typeface="Arial"/>
                        </a:rPr>
                        <a:t>20186000903962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JUZGADO 01 ADMINISTRATIVO - TURBO MEDELLIN - ESTADOS Nº 56 DEL 26-10-2018 Y OTROS</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20186000903982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SECRETARIA SALA DISCIPLINARIA TRAMITADOR DESPACHO 02 TRAMITES PROCESOS DISCIPLINARIOS - SECCIONAL BOGOTA-OFICIO No. 5037-LDBF-2017-03057-00 PCS -CLAUDIA YANNETH RAMÍREZ GAMBOA</a:t>
                      </a:r>
                    </a:p>
                  </a:txBody>
                  <a:tcPr marL="7620" marR="7620" marT="7620" marB="0" anchor="ctr"/>
                </a:tc>
                <a:tc>
                  <a:txBody>
                    <a:bodyPr/>
                    <a:lstStyle/>
                    <a:p>
                      <a:pPr algn="ctr" fontAlgn="ctr"/>
                      <a:r>
                        <a:rPr lang="es-CO" sz="650" b="0" i="0" u="none" strike="noStrike">
                          <a:effectLst/>
                          <a:latin typeface="Arial"/>
                        </a:rPr>
                        <a:t>31/10/2018</a:t>
                      </a:r>
                    </a:p>
                  </a:txBody>
                  <a:tcPr marL="7620" marR="7620" marT="7620" marB="0" anchor="ctr"/>
                </a:tc>
                <a:tc>
                  <a:txBody>
                    <a:bodyPr/>
                    <a:lstStyle/>
                    <a:p>
                      <a:pPr algn="ctr" fontAlgn="ctr"/>
                      <a:r>
                        <a:rPr lang="es-CO" sz="650" b="0" i="0" u="none" strike="noStrike">
                          <a:effectLst/>
                          <a:latin typeface="Arial"/>
                        </a:rPr>
                        <a:t>20181400613341</a:t>
                      </a:r>
                    </a:p>
                  </a:txBody>
                  <a:tcPr marL="7620" marR="7620" marT="7620" marB="0" anchor="ctr"/>
                </a:tc>
              </a:tr>
              <a:tr h="561212">
                <a:tc>
                  <a:txBody>
                    <a:bodyPr/>
                    <a:lstStyle/>
                    <a:p>
                      <a:pPr algn="ctr" fontAlgn="ctr"/>
                      <a:r>
                        <a:rPr lang="es-CO" sz="650" b="0" i="0" u="none" strike="noStrike">
                          <a:effectLst/>
                          <a:latin typeface="Arial"/>
                        </a:rPr>
                        <a:t>20186000903992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DRA. CARDOSO</a:t>
                      </a:r>
                    </a:p>
                  </a:txBody>
                  <a:tcPr marL="7620" marR="7620" marT="7620" marB="0" anchor="ctr"/>
                </a:tc>
                <a:tc>
                  <a:txBody>
                    <a:bodyPr/>
                    <a:lstStyle/>
                    <a:p>
                      <a:pPr algn="ctr" fontAlgn="ctr"/>
                      <a:r>
                        <a:rPr lang="es-CO" sz="650" b="0" i="0" u="none" strike="noStrike">
                          <a:effectLst/>
                          <a:latin typeface="Arial"/>
                        </a:rPr>
                        <a:t>ESTADO NO. 134 DEL 25 DE OCTUBRE DE 2018</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566412435"/>
      </p:ext>
    </p:extLst>
  </p:cSld>
  <p:clrMapOvr>
    <a:masterClrMapping/>
  </p:clrMapOvr>
  <p:timing>
    <p:tnLst>
      <p:par>
        <p:cTn id="1" dur="indefinite" restart="never" nodeType="tmRoot"/>
      </p:par>
    </p:tnLst>
  </p:timing>
</p:sld>
</file>

<file path=ppt/slides/slide96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964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673189909"/>
              </p:ext>
            </p:extLst>
          </p:nvPr>
        </p:nvGraphicFramePr>
        <p:xfrm>
          <a:off x="539552" y="1268761"/>
          <a:ext cx="8208913" cy="4824532"/>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307476">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64632">
                <a:tc>
                  <a:txBody>
                    <a:bodyPr/>
                    <a:lstStyle/>
                    <a:p>
                      <a:pPr algn="ctr" fontAlgn="ctr"/>
                      <a:r>
                        <a:rPr lang="es-CO" sz="650" b="0" i="0" u="none" strike="noStrike" dirty="0">
                          <a:effectLst/>
                          <a:latin typeface="Arial"/>
                        </a:rPr>
                        <a:t>20186000904022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RESPUESTA RADICADO N. 20182310453571</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4632">
                <a:tc>
                  <a:txBody>
                    <a:bodyPr/>
                    <a:lstStyle/>
                    <a:p>
                      <a:pPr algn="ctr" fontAlgn="ctr"/>
                      <a:r>
                        <a:rPr lang="es-CO" sz="650" b="0" i="0" u="none" strike="noStrike">
                          <a:effectLst/>
                          <a:latin typeface="Arial"/>
                        </a:rPr>
                        <a:t>20186000904042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9 - DRA. CARDOSO</a:t>
                      </a:r>
                    </a:p>
                  </a:txBody>
                  <a:tcPr marL="7620" marR="7620" marT="7620" marB="0" anchor="ctr"/>
                </a:tc>
                <a:tc>
                  <a:txBody>
                    <a:bodyPr/>
                    <a:lstStyle/>
                    <a:p>
                      <a:pPr algn="ctr" fontAlgn="ctr"/>
                      <a:r>
                        <a:rPr lang="es-CO" sz="650" b="0" i="0" u="none" strike="noStrike">
                          <a:effectLst/>
                          <a:latin typeface="Arial"/>
                        </a:rPr>
                        <a:t>SIN OFICIO REMISORIO - CONSULTA DE EMPLEO OPEC</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4632">
                <a:tc>
                  <a:txBody>
                    <a:bodyPr/>
                    <a:lstStyle/>
                    <a:p>
                      <a:pPr algn="ctr" fontAlgn="ctr"/>
                      <a:r>
                        <a:rPr lang="es-CO" sz="650" b="0" i="0" u="none" strike="noStrike">
                          <a:effectLst/>
                          <a:latin typeface="Arial"/>
                        </a:rPr>
                        <a:t>20186000904272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RECLAMACION CONVOCATORIA N. 507 A 591 MUNICIPIOS DE CUNDINAMARCA</a:t>
                      </a:r>
                    </a:p>
                  </a:txBody>
                  <a:tcPr marL="7620" marR="7620" marT="7620" marB="0" anchor="ctr"/>
                </a:tc>
                <a:tc>
                  <a:txBody>
                    <a:bodyPr/>
                    <a:lstStyle/>
                    <a:p>
                      <a:pPr algn="ctr" fontAlgn="ctr"/>
                      <a:r>
                        <a:rPr lang="es-CO" sz="650" b="0" i="0" u="none" strike="noStrike">
                          <a:effectLst/>
                          <a:latin typeface="Arial"/>
                        </a:rPr>
                        <a:t>1/11/2018</a:t>
                      </a:r>
                    </a:p>
                  </a:txBody>
                  <a:tcPr marL="7620" marR="7620" marT="7620" marB="0" anchor="ctr"/>
                </a:tc>
                <a:tc>
                  <a:txBody>
                    <a:bodyPr/>
                    <a:lstStyle/>
                    <a:p>
                      <a:pPr algn="ctr" fontAlgn="ctr"/>
                      <a:r>
                        <a:rPr lang="es-CO" sz="650" b="0" i="0" u="none" strike="noStrike">
                          <a:effectLst/>
                          <a:latin typeface="Arial"/>
                        </a:rPr>
                        <a:t>20182210616451</a:t>
                      </a:r>
                    </a:p>
                  </a:txBody>
                  <a:tcPr marL="7620" marR="7620" marT="7620" marB="0" anchor="ctr"/>
                </a:tc>
              </a:tr>
              <a:tr h="564632">
                <a:tc>
                  <a:txBody>
                    <a:bodyPr/>
                    <a:lstStyle/>
                    <a:p>
                      <a:pPr algn="ctr" fontAlgn="ctr"/>
                      <a:r>
                        <a:rPr lang="es-CO" sz="650" b="0" i="0" u="none" strike="noStrike">
                          <a:effectLst/>
                          <a:latin typeface="Arial"/>
                        </a:rPr>
                        <a:t>20186000904352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NO RECOMPOSICION LISTA OPEC N. 39956 CONVOCATORIA 435 DE 2016</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4632">
                <a:tc>
                  <a:txBody>
                    <a:bodyPr/>
                    <a:lstStyle/>
                    <a:p>
                      <a:pPr algn="ctr" fontAlgn="ctr"/>
                      <a:r>
                        <a:rPr lang="es-CO" sz="650" b="0" i="0" u="none" strike="noStrike">
                          <a:effectLst/>
                          <a:latin typeface="Arial"/>
                        </a:rPr>
                        <a:t>20186000904572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DR.FRIDOLE BALLEN</a:t>
                      </a:r>
                    </a:p>
                  </a:txBody>
                  <a:tcPr marL="7620" marR="7620" marT="7620" marB="0" anchor="ctr"/>
                </a:tc>
                <a:tc>
                  <a:txBody>
                    <a:bodyPr/>
                    <a:lstStyle/>
                    <a:p>
                      <a:pPr algn="ctr" fontAlgn="ctr"/>
                      <a:r>
                        <a:rPr lang="es-CO" sz="650" b="0" i="0" u="none" strike="noStrike">
                          <a:effectLst/>
                          <a:latin typeface="Arial"/>
                        </a:rPr>
                        <a:t>REMISION DE PETICION - CONVOCATORIA 507 A 591</a:t>
                      </a:r>
                    </a:p>
                  </a:txBody>
                  <a:tcPr marL="7620" marR="7620" marT="7620" marB="0" anchor="ctr"/>
                </a:tc>
                <a:tc>
                  <a:txBody>
                    <a:bodyPr/>
                    <a:lstStyle/>
                    <a:p>
                      <a:pPr algn="ctr" fontAlgn="ctr"/>
                      <a:r>
                        <a:rPr lang="es-CO" sz="650" b="0" i="0" u="none" strike="noStrike">
                          <a:effectLst/>
                          <a:latin typeface="Arial"/>
                        </a:rPr>
                        <a:t>9/11/2018</a:t>
                      </a:r>
                    </a:p>
                  </a:txBody>
                  <a:tcPr marL="7620" marR="7620" marT="7620" marB="0" anchor="ctr"/>
                </a:tc>
                <a:tc>
                  <a:txBody>
                    <a:bodyPr/>
                    <a:lstStyle/>
                    <a:p>
                      <a:pPr algn="ctr" fontAlgn="ctr"/>
                      <a:r>
                        <a:rPr lang="es-CO" sz="650" b="0" i="0" u="none" strike="noStrike">
                          <a:effectLst/>
                          <a:latin typeface="Arial"/>
                        </a:rPr>
                        <a:t>20182210629581</a:t>
                      </a:r>
                    </a:p>
                  </a:txBody>
                  <a:tcPr marL="7620" marR="7620" marT="7620" marB="0" anchor="ctr"/>
                </a:tc>
              </a:tr>
              <a:tr h="564632">
                <a:tc>
                  <a:txBody>
                    <a:bodyPr/>
                    <a:lstStyle/>
                    <a:p>
                      <a:pPr algn="ctr" fontAlgn="ctr"/>
                      <a:r>
                        <a:rPr lang="es-CO" sz="650" b="0" i="0" u="none" strike="noStrike">
                          <a:effectLst/>
                          <a:latin typeface="Arial"/>
                        </a:rPr>
                        <a:t>20186000904932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JUZGADO 01 ADMINISTRATIVO - TURBO - SECCIONAL MEDELLIN - CRM No. 7-2018-034870 - ESTADOS No 56 DEL 26-10-2018 Y OTROS.</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4632">
                <a:tc>
                  <a:txBody>
                    <a:bodyPr/>
                    <a:lstStyle/>
                    <a:p>
                      <a:pPr algn="ctr" fontAlgn="ctr"/>
                      <a:r>
                        <a:rPr lang="es-CO" sz="650" b="0" i="0" u="none" strike="noStrike">
                          <a:effectLst/>
                          <a:latin typeface="Arial"/>
                        </a:rPr>
                        <a:t>20186000905002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3 - DR. FRIDOLE BALLEN</a:t>
                      </a:r>
                    </a:p>
                  </a:txBody>
                  <a:tcPr marL="7620" marR="7620" marT="7620" marB="0" anchor="ctr"/>
                </a:tc>
                <a:tc>
                  <a:txBody>
                    <a:bodyPr/>
                    <a:lstStyle/>
                    <a:p>
                      <a:pPr algn="ctr" fontAlgn="ctr"/>
                      <a:r>
                        <a:rPr lang="es-CO" sz="650" b="0" i="0" u="none" strike="noStrike">
                          <a:effectLst/>
                          <a:latin typeface="Arial"/>
                        </a:rPr>
                        <a:t>ESTADO NO. 134 DEL 25 DE OCTUBRE DE 2018</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4632">
                <a:tc>
                  <a:txBody>
                    <a:bodyPr/>
                    <a:lstStyle/>
                    <a:p>
                      <a:pPr algn="ctr" fontAlgn="ctr"/>
                      <a:r>
                        <a:rPr lang="es-CO" sz="650" b="0" i="0" u="none" strike="noStrike">
                          <a:effectLst/>
                          <a:latin typeface="Arial"/>
                        </a:rPr>
                        <a:t>20186000905082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RECURSO DE APELACION - RECLAMACION CONTRA RESOLUCION N° 007 DEL 28 DE AGOSTO DE 2018                                                                                                                                                                                                                                                                        </a:t>
                      </a:r>
                    </a:p>
                  </a:txBody>
                  <a:tcPr marL="7620" marR="7620" marT="7620" marB="0" anchor="ctr"/>
                </a:tc>
                <a:tc>
                  <a:txBody>
                    <a:bodyPr/>
                    <a:lstStyle/>
                    <a:p>
                      <a:pPr algn="ctr" fontAlgn="ctr"/>
                      <a:r>
                        <a:rPr lang="es-CO" sz="650" b="0" i="0" u="none" strike="noStrike">
                          <a:effectLst/>
                          <a:latin typeface="Arial"/>
                        </a:rPr>
                        <a:t>19/11/2018</a:t>
                      </a:r>
                    </a:p>
                  </a:txBody>
                  <a:tcPr marL="7620" marR="7620" marT="7620" marB="0" anchor="ctr"/>
                </a:tc>
                <a:tc>
                  <a:txBody>
                    <a:bodyPr/>
                    <a:lstStyle/>
                    <a:p>
                      <a:pPr algn="ctr" fontAlgn="ctr"/>
                      <a:r>
                        <a:rPr lang="es-CO" sz="650" b="0" i="0" u="none" strike="noStrike" dirty="0">
                          <a:effectLst/>
                          <a:latin typeface="Arial"/>
                        </a:rPr>
                        <a:t>20185000642701</a:t>
                      </a:r>
                    </a:p>
                  </a:txBody>
                  <a:tcPr marL="7620" marR="7620" marT="7620" marB="0" anchor="ctr"/>
                </a:tc>
              </a:tr>
            </a:tbl>
          </a:graphicData>
        </a:graphic>
      </p:graphicFrame>
    </p:spTree>
    <p:extLst>
      <p:ext uri="{BB962C8B-B14F-4D97-AF65-F5344CB8AC3E}">
        <p14:creationId xmlns:p14="http://schemas.microsoft.com/office/powerpoint/2010/main" val="4052569388"/>
      </p:ext>
    </p:extLst>
  </p:cSld>
  <p:clrMapOvr>
    <a:masterClrMapping/>
  </p:clrMapOvr>
  <p:timing>
    <p:tnLst>
      <p:par>
        <p:cTn id="1" dur="indefinite" restart="never" nodeType="tmRoot"/>
      </p:par>
    </p:tnLst>
  </p:timing>
</p:sld>
</file>

<file path=ppt/slides/slide96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965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657644428"/>
              </p:ext>
            </p:extLst>
          </p:nvPr>
        </p:nvGraphicFramePr>
        <p:xfrm>
          <a:off x="539552" y="1268761"/>
          <a:ext cx="8208913" cy="4790679"/>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283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61212">
                <a:tc>
                  <a:txBody>
                    <a:bodyPr/>
                    <a:lstStyle/>
                    <a:p>
                      <a:pPr algn="ctr" fontAlgn="ctr"/>
                      <a:r>
                        <a:rPr lang="es-CO" sz="650" b="0" i="0" u="none" strike="noStrike" dirty="0">
                          <a:effectLst/>
                          <a:latin typeface="Arial"/>
                        </a:rPr>
                        <a:t>20186000905162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CONSEJO DE ESTADO SECCIÓN SEGUNDA-NOTIFICA ACTUACION PROCESAL RAD 2018-00478-00 - CARLOS ALBERTO SÁNCHEZ HEREDIA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20186000905182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CONSEJO DE ESTADO SECCIÓN SEGUNDA -NOTIFICA ACTUACION PROCESAL RAD 2018-00478-00 - CARLOS ALBERTO SÁNCHEZ HEREDIA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20186000905202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JUZGADO 46 ADMINISTRATIVO SECCION SEGUNDA - SECCIONAL BOGOTA - NOTIFICACION ADMISION MEDIO DE CONTROL: NULIDAD Y RESTABLECIMIENTO DEL DERECHO 2018-0308 - FABIO ALEXIS ARAGON RODRIGUEZ</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20186000905212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DERECHO DE PETICION - CONVOCATORIA SANTANDER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20186000905232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CONSEJO DE ESTADO SECCIÓN SEGUNDA - NOTIFICA ACTUACION PROCESAL RAD 2018-00541-00 - MARÍA TERESA PARRA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20186000905242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INFORMACION - VACANTES EN PROVISIONALIDAD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20186000905252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CONSEJO DE ESTADO SECCIÓN SEGUNDA - NOTIFICA ACTUACION PROCESAL RAD 2018-00541-00 - MARÍA TERESA PARRA</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20186000905282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DERECHO DE PETICION - WILLIE ALVAREZ GONZALEZ </a:t>
                      </a:r>
                    </a:p>
                  </a:txBody>
                  <a:tcPr marL="7620" marR="7620" marT="7620" marB="0" anchor="ctr"/>
                </a:tc>
                <a:tc>
                  <a:txBody>
                    <a:bodyPr/>
                    <a:lstStyle/>
                    <a:p>
                      <a:pPr algn="ctr" fontAlgn="ctr"/>
                      <a:r>
                        <a:rPr lang="es-CO" sz="650" b="0" i="0" u="none" strike="noStrike">
                          <a:effectLst/>
                          <a:latin typeface="Arial"/>
                        </a:rPr>
                        <a:t>13/12/2018</a:t>
                      </a:r>
                    </a:p>
                  </a:txBody>
                  <a:tcPr marL="7620" marR="7620" marT="7620" marB="0" anchor="ctr"/>
                </a:tc>
                <a:tc>
                  <a:txBody>
                    <a:bodyPr/>
                    <a:lstStyle/>
                    <a:p>
                      <a:pPr algn="ctr" fontAlgn="ctr"/>
                      <a:r>
                        <a:rPr lang="es-CO" sz="650" b="0" i="0" u="none" strike="noStrike" dirty="0">
                          <a:effectLst/>
                          <a:latin typeface="Arial"/>
                        </a:rPr>
                        <a:t>20182330676301</a:t>
                      </a:r>
                    </a:p>
                  </a:txBody>
                  <a:tcPr marL="7620" marR="7620" marT="7620" marB="0" anchor="ctr"/>
                </a:tc>
              </a:tr>
            </a:tbl>
          </a:graphicData>
        </a:graphic>
      </p:graphicFrame>
    </p:spTree>
    <p:extLst>
      <p:ext uri="{BB962C8B-B14F-4D97-AF65-F5344CB8AC3E}">
        <p14:creationId xmlns:p14="http://schemas.microsoft.com/office/powerpoint/2010/main" val="3317589494"/>
      </p:ext>
    </p:extLst>
  </p:cSld>
  <p:clrMapOvr>
    <a:masterClrMapping/>
  </p:clrMapOvr>
  <p:timing>
    <p:tnLst>
      <p:par>
        <p:cTn id="1" dur="indefinite" restart="never" nodeType="tmRoot"/>
      </p:par>
    </p:tnLst>
  </p:timing>
</p:sld>
</file>

<file path=ppt/slides/slide96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966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686455569"/>
              </p:ext>
            </p:extLst>
          </p:nvPr>
        </p:nvGraphicFramePr>
        <p:xfrm>
          <a:off x="539552" y="1268761"/>
          <a:ext cx="8208913" cy="4790679"/>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283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61212">
                <a:tc>
                  <a:txBody>
                    <a:bodyPr/>
                    <a:lstStyle/>
                    <a:p>
                      <a:pPr algn="ctr" fontAlgn="ctr"/>
                      <a:r>
                        <a:rPr lang="es-CO" sz="650" b="0" i="0" u="none" strike="noStrike" dirty="0">
                          <a:effectLst/>
                          <a:latin typeface="Arial"/>
                        </a:rPr>
                        <a:t>20186000905312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DERECHO DE PETICION - CONVOCATORIA 433</a:t>
                      </a:r>
                    </a:p>
                  </a:txBody>
                  <a:tcPr marL="7620" marR="7620" marT="7620" marB="0" anchor="ctr"/>
                </a:tc>
                <a:tc>
                  <a:txBody>
                    <a:bodyPr/>
                    <a:lstStyle/>
                    <a:p>
                      <a:pPr algn="ctr" fontAlgn="ctr"/>
                      <a:r>
                        <a:rPr lang="es-CO" sz="650" b="0" i="0" u="none" strike="noStrike">
                          <a:effectLst/>
                          <a:latin typeface="Arial"/>
                        </a:rPr>
                        <a:t>5/12/2018</a:t>
                      </a:r>
                    </a:p>
                  </a:txBody>
                  <a:tcPr marL="7620" marR="7620" marT="7620" marB="0" anchor="ctr"/>
                </a:tc>
                <a:tc>
                  <a:txBody>
                    <a:bodyPr/>
                    <a:lstStyle/>
                    <a:p>
                      <a:pPr algn="ctr" fontAlgn="ctr"/>
                      <a:r>
                        <a:rPr lang="es-CO" sz="650" b="0" i="0" u="none" strike="noStrike">
                          <a:effectLst/>
                          <a:latin typeface="Arial"/>
                        </a:rPr>
                        <a:t>20181020665381</a:t>
                      </a:r>
                    </a:p>
                  </a:txBody>
                  <a:tcPr marL="7620" marR="7620" marT="7620" marB="0" anchor="ctr"/>
                </a:tc>
              </a:tr>
              <a:tr h="561212">
                <a:tc>
                  <a:txBody>
                    <a:bodyPr/>
                    <a:lstStyle/>
                    <a:p>
                      <a:pPr algn="ctr" fontAlgn="ctr"/>
                      <a:r>
                        <a:rPr lang="es-CO" sz="650" b="0" i="0" u="none" strike="noStrike">
                          <a:effectLst/>
                          <a:latin typeface="Arial"/>
                        </a:rPr>
                        <a:t>20186000905352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9 - DRA. CARDOSO</a:t>
                      </a:r>
                    </a:p>
                  </a:txBody>
                  <a:tcPr marL="7620" marR="7620" marT="7620" marB="0" anchor="ctr"/>
                </a:tc>
                <a:tc>
                  <a:txBody>
                    <a:bodyPr/>
                    <a:lstStyle/>
                    <a:p>
                      <a:pPr algn="ctr" fontAlgn="ctr"/>
                      <a:r>
                        <a:rPr lang="es-CO" sz="650" b="0" i="0" u="none" strike="noStrike">
                          <a:effectLst/>
                          <a:latin typeface="Arial"/>
                        </a:rPr>
                        <a:t>NOTIFICA ACTUACION PROCESAL RAD 2018-01106-00 - NOTIFICA ACTUACION PROCESAL RAD 2018-01106-00 - FERNÁN CLARETH VIDAL SÁNCHEZ</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20186000905362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DERECHO DE PETICION - CATALINA SANCHEZ ALVAREZ</a:t>
                      </a:r>
                    </a:p>
                  </a:txBody>
                  <a:tcPr marL="7620" marR="7620" marT="7620" marB="0" anchor="ctr"/>
                </a:tc>
                <a:tc>
                  <a:txBody>
                    <a:bodyPr/>
                    <a:lstStyle/>
                    <a:p>
                      <a:pPr algn="ctr" fontAlgn="ctr"/>
                      <a:r>
                        <a:rPr lang="es-CO" sz="650" b="0" i="0" u="none" strike="noStrike">
                          <a:effectLst/>
                          <a:latin typeface="Arial"/>
                        </a:rPr>
                        <a:t>8/11/2018</a:t>
                      </a:r>
                    </a:p>
                  </a:txBody>
                  <a:tcPr marL="7620" marR="7620" marT="7620" marB="0" anchor="ctr"/>
                </a:tc>
                <a:tc>
                  <a:txBody>
                    <a:bodyPr/>
                    <a:lstStyle/>
                    <a:p>
                      <a:pPr algn="ctr" fontAlgn="ctr"/>
                      <a:r>
                        <a:rPr lang="es-CO" sz="650" b="0" i="0" u="none" strike="noStrike">
                          <a:effectLst/>
                          <a:latin typeface="Arial"/>
                        </a:rPr>
                        <a:t>20182010626331</a:t>
                      </a:r>
                    </a:p>
                  </a:txBody>
                  <a:tcPr marL="7620" marR="7620" marT="7620" marB="0" anchor="ctr"/>
                </a:tc>
              </a:tr>
              <a:tr h="561212">
                <a:tc>
                  <a:txBody>
                    <a:bodyPr/>
                    <a:lstStyle/>
                    <a:p>
                      <a:pPr algn="ctr" fontAlgn="ctr"/>
                      <a:r>
                        <a:rPr lang="es-CO" sz="650" b="0" i="0" u="none" strike="noStrike">
                          <a:effectLst/>
                          <a:latin typeface="Arial"/>
                        </a:rPr>
                        <a:t>20186000905372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JUZGADO 03 ADMINISTRATIVO - SECCIONAL MANIZALES  ENRIQUE OLIVARES VILLFAÑE-2014-0377</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20186000905392</a:t>
                      </a:r>
                    </a:p>
                  </a:txBody>
                  <a:tcPr marL="7620" marR="7620" marT="7620" marB="0" anchor="ctr"/>
                </a:tc>
                <a:tc>
                  <a:txBody>
                    <a:bodyPr/>
                    <a:lstStyle/>
                    <a:p>
                      <a:pPr algn="ctr" fontAlgn="ctr"/>
                      <a:r>
                        <a:rPr lang="es-CO" sz="650" b="0" i="0" u="none" strike="noStrike">
                          <a:effectLst/>
                          <a:latin typeface="Arial"/>
                        </a:rPr>
                        <a:t>26/10/2018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DERECHO DE PETICION - CONVOCATORIA 431 DE 2016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20186000905402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NOTIFICO RESTABLECIMIENTO DE DERECHOS POR PÉRDIDA DE COMPETENCIA DEL ICBF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20186000905442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CONSEJO DE ESTADO - SECCIÓN SEGUNDA-ELIZABETH RODRIGUEZ RINCON-NOTIFICA ACTUACION PROCESAL RAD 2018-00528-00</a:t>
                      </a:r>
                    </a:p>
                  </a:txBody>
                  <a:tcPr marL="7620" marR="7620" marT="7620" marB="0" anchor="ctr"/>
                </a:tc>
                <a:tc>
                  <a:txBody>
                    <a:bodyPr/>
                    <a:lstStyle/>
                    <a:p>
                      <a:pPr algn="ctr" fontAlgn="ctr"/>
                      <a:r>
                        <a:rPr lang="es-CO" sz="650" b="0" i="0" u="none" strike="noStrike">
                          <a:effectLst/>
                          <a:latin typeface="Arial"/>
                        </a:rPr>
                        <a:t>31/10/2018</a:t>
                      </a:r>
                    </a:p>
                  </a:txBody>
                  <a:tcPr marL="7620" marR="7620" marT="7620" marB="0" anchor="ctr"/>
                </a:tc>
                <a:tc>
                  <a:txBody>
                    <a:bodyPr/>
                    <a:lstStyle/>
                    <a:p>
                      <a:pPr algn="ctr" fontAlgn="ctr"/>
                      <a:r>
                        <a:rPr lang="es-CO" sz="650" b="0" i="0" u="none" strike="noStrike">
                          <a:effectLst/>
                          <a:latin typeface="Arial"/>
                        </a:rPr>
                        <a:t>20181400614251</a:t>
                      </a:r>
                    </a:p>
                  </a:txBody>
                  <a:tcPr marL="7620" marR="7620" marT="7620" marB="0" anchor="ctr"/>
                </a:tc>
              </a:tr>
              <a:tr h="561212">
                <a:tc>
                  <a:txBody>
                    <a:bodyPr/>
                    <a:lstStyle/>
                    <a:p>
                      <a:pPr algn="ctr" fontAlgn="ctr"/>
                      <a:r>
                        <a:rPr lang="es-CO" sz="650" b="0" i="0" u="none" strike="noStrike">
                          <a:effectLst/>
                          <a:latin typeface="Arial"/>
                        </a:rPr>
                        <a:t>20186000905492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CONSEJO DE ESTADO - SECCIÓN SEGUNDA ELIZABETH RODRIGUEZ RINCON-2018-00528-00</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30110297"/>
      </p:ext>
    </p:extLst>
  </p:cSld>
  <p:clrMapOvr>
    <a:masterClrMapping/>
  </p:clrMapOvr>
  <p:timing>
    <p:tnLst>
      <p:par>
        <p:cTn id="1" dur="indefinite" restart="never" nodeType="tmRoot"/>
      </p:par>
    </p:tnLst>
  </p:timing>
</p:sld>
</file>

<file path=ppt/slides/slide96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967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039263317"/>
              </p:ext>
            </p:extLst>
          </p:nvPr>
        </p:nvGraphicFramePr>
        <p:xfrm>
          <a:off x="539552" y="1268761"/>
          <a:ext cx="8208913" cy="4752529"/>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307313">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55652">
                <a:tc>
                  <a:txBody>
                    <a:bodyPr/>
                    <a:lstStyle/>
                    <a:p>
                      <a:pPr algn="ctr" fontAlgn="ctr"/>
                      <a:r>
                        <a:rPr lang="es-CO" sz="650" b="0" i="0" u="none" strike="noStrike" dirty="0">
                          <a:effectLst/>
                          <a:latin typeface="Arial"/>
                        </a:rPr>
                        <a:t>20186000905502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JUZGADO 05 ADMINISTRATIVO - SECCIONAL CUCUTA-2018-00299 OFICIO Nº 01139 REITERA REQUERIMIENTO-JOSE LEONARDO PUERTO CARRILLO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5652">
                <a:tc>
                  <a:txBody>
                    <a:bodyPr/>
                    <a:lstStyle/>
                    <a:p>
                      <a:pPr algn="ctr" fontAlgn="ctr"/>
                      <a:r>
                        <a:rPr lang="es-CO" sz="650" b="0" i="0" u="none" strike="noStrike">
                          <a:effectLst/>
                          <a:latin typeface="Arial"/>
                        </a:rPr>
                        <a:t>20186000905522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NOTIFICO ESTADOS NRO. 121 DEL 26-10-2018</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5652">
                <a:tc>
                  <a:txBody>
                    <a:bodyPr/>
                    <a:lstStyle/>
                    <a:p>
                      <a:pPr algn="ctr" fontAlgn="ctr"/>
                      <a:r>
                        <a:rPr lang="es-CO" sz="650" b="0" i="0" u="none" strike="noStrike">
                          <a:effectLst/>
                          <a:latin typeface="Arial"/>
                        </a:rPr>
                        <a:t>20186000905532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 NOTIFICACION ESTADO ORDINARIO ORALIDAD  064 de 26 DE OCTUBRE DE 2018</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5652">
                <a:tc>
                  <a:txBody>
                    <a:bodyPr/>
                    <a:lstStyle/>
                    <a:p>
                      <a:pPr algn="ctr" fontAlgn="ctr"/>
                      <a:r>
                        <a:rPr lang="es-CO" sz="650" b="0" i="0" u="none" strike="noStrike">
                          <a:effectLst/>
                          <a:latin typeface="Arial"/>
                        </a:rPr>
                        <a:t>20186000905602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DR.FRIDOLE BALLEN</a:t>
                      </a:r>
                    </a:p>
                  </a:txBody>
                  <a:tcPr marL="7620" marR="7620" marT="7620" marB="0" anchor="ctr"/>
                </a:tc>
                <a:tc>
                  <a:txBody>
                    <a:bodyPr/>
                    <a:lstStyle/>
                    <a:p>
                      <a:pPr algn="ctr" fontAlgn="ctr"/>
                      <a:r>
                        <a:rPr lang="es-CO" sz="650" b="0" i="0" u="none" strike="noStrike">
                          <a:effectLst/>
                          <a:latin typeface="Arial"/>
                        </a:rPr>
                        <a:t>CONSEJO DE ESTADO - SECCIÓN SEGUNDA NOTIFICA ACTUACION PROCESAL RAD 2018-00517-00-RICARDO GUERRERO GOMEZ</a:t>
                      </a:r>
                    </a:p>
                  </a:txBody>
                  <a:tcPr marL="7620" marR="7620" marT="7620" marB="0" anchor="ctr"/>
                </a:tc>
                <a:tc>
                  <a:txBody>
                    <a:bodyPr/>
                    <a:lstStyle/>
                    <a:p>
                      <a:pPr algn="ctr" fontAlgn="ctr"/>
                      <a:r>
                        <a:rPr lang="es-CO" sz="650" b="0" i="0" u="none" strike="noStrike">
                          <a:effectLst/>
                          <a:latin typeface="Arial"/>
                        </a:rPr>
                        <a:t>31/10/2018</a:t>
                      </a:r>
                    </a:p>
                  </a:txBody>
                  <a:tcPr marL="7620" marR="7620" marT="7620" marB="0" anchor="ctr"/>
                </a:tc>
                <a:tc>
                  <a:txBody>
                    <a:bodyPr/>
                    <a:lstStyle/>
                    <a:p>
                      <a:pPr algn="ctr" fontAlgn="ctr"/>
                      <a:r>
                        <a:rPr lang="es-CO" sz="650" b="0" i="0" u="none" strike="noStrike">
                          <a:effectLst/>
                          <a:latin typeface="Arial"/>
                        </a:rPr>
                        <a:t>20181400614311</a:t>
                      </a:r>
                    </a:p>
                  </a:txBody>
                  <a:tcPr marL="7620" marR="7620" marT="7620" marB="0" anchor="ctr"/>
                </a:tc>
              </a:tr>
              <a:tr h="555652">
                <a:tc>
                  <a:txBody>
                    <a:bodyPr/>
                    <a:lstStyle/>
                    <a:p>
                      <a:pPr algn="ctr" fontAlgn="ctr"/>
                      <a:r>
                        <a:rPr lang="es-CO" sz="650" b="0" i="0" u="none" strike="noStrike">
                          <a:effectLst/>
                          <a:latin typeface="Arial"/>
                        </a:rPr>
                        <a:t>20186000905632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CONSEJO DE ESTADO - SECCION SEGUNDA RICARDO GUERRERO GOMEZ-2018-00517-00</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5652">
                <a:tc>
                  <a:txBody>
                    <a:bodyPr/>
                    <a:lstStyle/>
                    <a:p>
                      <a:pPr algn="ctr" fontAlgn="ctr"/>
                      <a:r>
                        <a:rPr lang="es-CO" sz="650" b="0" i="0" u="none" strike="noStrike">
                          <a:effectLst/>
                          <a:latin typeface="Arial"/>
                        </a:rPr>
                        <a:t>20186000905642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 ORTEGA</a:t>
                      </a:r>
                    </a:p>
                  </a:txBody>
                  <a:tcPr marL="7620" marR="7620" marT="7620" marB="0" anchor="ctr"/>
                </a:tc>
                <a:tc>
                  <a:txBody>
                    <a:bodyPr/>
                    <a:lstStyle/>
                    <a:p>
                      <a:pPr algn="ctr" fontAlgn="ctr"/>
                      <a:r>
                        <a:rPr lang="es-CO" sz="650" b="0" i="0" u="none" strike="noStrike">
                          <a:effectLst/>
                          <a:latin typeface="Arial"/>
                        </a:rPr>
                        <a:t>JUZGADO SEXTO ADMINISTRATIVO ORAL DEL CIRCUITO DE BUCARAMANGA-MARIA ANTONIA BUSTOS HIGUERA-2018-00255-00</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5652">
                <a:tc>
                  <a:txBody>
                    <a:bodyPr/>
                    <a:lstStyle/>
                    <a:p>
                      <a:pPr algn="ctr" fontAlgn="ctr"/>
                      <a:r>
                        <a:rPr lang="es-CO" sz="650" b="0" i="0" u="none" strike="noStrike">
                          <a:effectLst/>
                          <a:latin typeface="Arial"/>
                        </a:rPr>
                        <a:t>20186000905672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JUZGADO SEXTO ADMINISTRATIVO ORAL DEL CIRCUITO DE BUCARAMANGA-NOTIFICACIÓN DEMANDA 2018-00323-LUCY STELLA NIÑO PEREZ</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5652">
                <a:tc>
                  <a:txBody>
                    <a:bodyPr/>
                    <a:lstStyle/>
                    <a:p>
                      <a:pPr algn="ctr" fontAlgn="ctr"/>
                      <a:r>
                        <a:rPr lang="es-CO" sz="650" b="0" i="0" u="none" strike="noStrike">
                          <a:effectLst/>
                          <a:latin typeface="Arial"/>
                        </a:rPr>
                        <a:t>20186000905722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SOLICITUD DE INFORMACION CONVOCATORIA 741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872829683"/>
      </p:ext>
    </p:extLst>
  </p:cSld>
  <p:clrMapOvr>
    <a:masterClrMapping/>
  </p:clrMapOvr>
  <p:timing>
    <p:tnLst>
      <p:par>
        <p:cTn id="1" dur="indefinite" restart="never" nodeType="tmRoot"/>
      </p:par>
    </p:tnLst>
  </p:timing>
</p:sld>
</file>

<file path=ppt/slides/slide96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968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512727268"/>
              </p:ext>
            </p:extLst>
          </p:nvPr>
        </p:nvGraphicFramePr>
        <p:xfrm>
          <a:off x="539552" y="1268761"/>
          <a:ext cx="8208913" cy="477192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884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52709">
                <a:tc>
                  <a:txBody>
                    <a:bodyPr/>
                    <a:lstStyle/>
                    <a:p>
                      <a:pPr algn="ctr" fontAlgn="ctr"/>
                      <a:r>
                        <a:rPr lang="es-CO" sz="650" b="0" i="0" u="none" strike="noStrike" dirty="0">
                          <a:effectLst/>
                          <a:latin typeface="Arial"/>
                        </a:rPr>
                        <a:t>20186000905732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CAMBIO CIUDAD DE APLICACION DE PRUEBAS PROCESO 438 A 506 DE 2017 Y 592 A 600 DE SANTANDER</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20186000905752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7 - DRA. CARDOSO</a:t>
                      </a:r>
                    </a:p>
                  </a:txBody>
                  <a:tcPr marL="7620" marR="7620" marT="7620" marB="0" anchor="ctr"/>
                </a:tc>
                <a:tc>
                  <a:txBody>
                    <a:bodyPr/>
                    <a:lstStyle/>
                    <a:p>
                      <a:pPr algn="ctr" fontAlgn="ctr"/>
                      <a:r>
                        <a:rPr lang="es-CO" sz="650" b="0" i="0" u="none" strike="noStrike">
                          <a:effectLst/>
                          <a:latin typeface="Arial"/>
                        </a:rPr>
                        <a:t>SOLICITUD CONVOCATORIA CUNDINAMARCA  </a:t>
                      </a:r>
                    </a:p>
                  </a:txBody>
                  <a:tcPr marL="7620" marR="7620" marT="7620" marB="0" anchor="ctr"/>
                </a:tc>
                <a:tc>
                  <a:txBody>
                    <a:bodyPr/>
                    <a:lstStyle/>
                    <a:p>
                      <a:pPr algn="ctr" fontAlgn="ctr"/>
                      <a:r>
                        <a:rPr lang="es-CO" sz="650" b="0" i="0" u="none" strike="noStrike">
                          <a:effectLst/>
                          <a:latin typeface="Arial"/>
                        </a:rPr>
                        <a:t>14/11/2018</a:t>
                      </a:r>
                    </a:p>
                  </a:txBody>
                  <a:tcPr marL="7620" marR="7620" marT="7620" marB="0" anchor="ctr"/>
                </a:tc>
                <a:tc>
                  <a:txBody>
                    <a:bodyPr/>
                    <a:lstStyle/>
                    <a:p>
                      <a:pPr algn="ctr" fontAlgn="ctr"/>
                      <a:r>
                        <a:rPr lang="es-CO" sz="650" b="0" i="0" u="none" strike="noStrike">
                          <a:effectLst/>
                          <a:latin typeface="Arial"/>
                        </a:rPr>
                        <a:t>20182210634701</a:t>
                      </a:r>
                    </a:p>
                  </a:txBody>
                  <a:tcPr marL="7620" marR="7620" marT="7620" marB="0" anchor="ctr"/>
                </a:tc>
              </a:tr>
              <a:tr h="552709">
                <a:tc>
                  <a:txBody>
                    <a:bodyPr/>
                    <a:lstStyle/>
                    <a:p>
                      <a:pPr algn="ctr" fontAlgn="ctr"/>
                      <a:r>
                        <a:rPr lang="es-CO" sz="650" b="0" i="0" u="none" strike="noStrike">
                          <a:effectLst/>
                          <a:latin typeface="Arial"/>
                        </a:rPr>
                        <a:t>20186000905762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DIRECCION VIGILANCIA DE CARRERA</a:t>
                      </a:r>
                    </a:p>
                  </a:txBody>
                  <a:tcPr marL="7620" marR="7620" marT="7620" marB="0" anchor="ctr"/>
                </a:tc>
                <a:tc>
                  <a:txBody>
                    <a:bodyPr/>
                    <a:lstStyle/>
                    <a:p>
                      <a:pPr algn="ctr" fontAlgn="ctr"/>
                      <a:r>
                        <a:rPr lang="es-CO" sz="650" b="0" i="0" u="none" strike="noStrike">
                          <a:effectLst/>
                          <a:latin typeface="Arial"/>
                        </a:rPr>
                        <a:t>PROGRAMACION OFERTA PUBLICA OPEC 56900</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20186000905772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SOLICITUD DE INFORMACION CONVOCATORIA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20186000905782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DERECHO DE PETICION  -20186000367242  </a:t>
                      </a:r>
                    </a:p>
                  </a:txBody>
                  <a:tcPr marL="7620" marR="7620" marT="7620" marB="0" anchor="ctr"/>
                </a:tc>
                <a:tc>
                  <a:txBody>
                    <a:bodyPr/>
                    <a:lstStyle/>
                    <a:p>
                      <a:pPr algn="ctr" fontAlgn="ctr"/>
                      <a:r>
                        <a:rPr lang="es-CO" sz="650" b="0" i="0" u="none" strike="noStrike">
                          <a:effectLst/>
                          <a:latin typeface="Arial"/>
                        </a:rPr>
                        <a:t>7/11/2018</a:t>
                      </a:r>
                    </a:p>
                  </a:txBody>
                  <a:tcPr marL="7620" marR="7620" marT="7620" marB="0" anchor="ctr"/>
                </a:tc>
                <a:tc>
                  <a:txBody>
                    <a:bodyPr/>
                    <a:lstStyle/>
                    <a:p>
                      <a:pPr algn="ctr" fontAlgn="ctr"/>
                      <a:r>
                        <a:rPr lang="es-CO" sz="650" b="0" i="0" u="none" strike="noStrike">
                          <a:effectLst/>
                          <a:latin typeface="Arial"/>
                        </a:rPr>
                        <a:t>20181700622261</a:t>
                      </a:r>
                    </a:p>
                  </a:txBody>
                  <a:tcPr marL="7620" marR="7620" marT="7620" marB="0" anchor="ctr"/>
                </a:tc>
              </a:tr>
              <a:tr h="552709">
                <a:tc>
                  <a:txBody>
                    <a:bodyPr/>
                    <a:lstStyle/>
                    <a:p>
                      <a:pPr algn="ctr" fontAlgn="ctr"/>
                      <a:r>
                        <a:rPr lang="es-CO" sz="650" b="0" i="0" u="none" strike="noStrike">
                          <a:effectLst/>
                          <a:latin typeface="Arial"/>
                        </a:rPr>
                        <a:t>20186000905792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SOLICITUD DE INFORMACION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20186000905802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SOLICITUD DE INFORMACION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20186000905812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CAMBIO DE CORREO ELECTRONICO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665611877"/>
      </p:ext>
    </p:extLst>
  </p:cSld>
  <p:clrMapOvr>
    <a:masterClrMapping/>
  </p:clrMapOvr>
  <p:timing>
    <p:tnLst>
      <p:par>
        <p:cTn id="1" dur="indefinite" restart="never" nodeType="tmRoot"/>
      </p:par>
    </p:tnLst>
  </p:timing>
</p:sld>
</file>

<file path=ppt/slides/slide96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969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550999343"/>
              </p:ext>
            </p:extLst>
          </p:nvPr>
        </p:nvGraphicFramePr>
        <p:xfrm>
          <a:off x="539552" y="1268761"/>
          <a:ext cx="8208913" cy="4790679"/>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283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61212">
                <a:tc>
                  <a:txBody>
                    <a:bodyPr/>
                    <a:lstStyle/>
                    <a:p>
                      <a:pPr algn="ctr" fontAlgn="ctr"/>
                      <a:r>
                        <a:rPr lang="es-CO" sz="650" b="0" i="0" u="none" strike="noStrike" dirty="0">
                          <a:effectLst/>
                          <a:latin typeface="Arial"/>
                        </a:rPr>
                        <a:t>20186000905822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SOLICITUD DE INFORMACION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20186000905832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INF INCORPORACION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20186000905842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 CONVOCATORIA 436-2016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20186000905852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CONSULTA CONVOCATORIA CENTRO ORIENTE -RICARDO AUGUSTO CARDENAS GRAJALES</a:t>
                      </a:r>
                    </a:p>
                  </a:txBody>
                  <a:tcPr marL="7620" marR="7620" marT="7620" marB="0" anchor="ctr"/>
                </a:tc>
                <a:tc>
                  <a:txBody>
                    <a:bodyPr/>
                    <a:lstStyle/>
                    <a:p>
                      <a:pPr algn="ctr" fontAlgn="ctr"/>
                      <a:r>
                        <a:rPr lang="es-CO" sz="650" b="0" i="0" u="none" strike="noStrike">
                          <a:effectLst/>
                          <a:latin typeface="Arial"/>
                        </a:rPr>
                        <a:t>14/11/2018</a:t>
                      </a:r>
                    </a:p>
                  </a:txBody>
                  <a:tcPr marL="7620" marR="7620" marT="7620" marB="0" anchor="ctr"/>
                </a:tc>
                <a:tc>
                  <a:txBody>
                    <a:bodyPr/>
                    <a:lstStyle/>
                    <a:p>
                      <a:pPr algn="ctr" fontAlgn="ctr"/>
                      <a:r>
                        <a:rPr lang="es-CO" sz="650" b="0" i="0" u="none" strike="noStrike">
                          <a:effectLst/>
                          <a:latin typeface="Arial"/>
                        </a:rPr>
                        <a:t>20182020635181</a:t>
                      </a:r>
                    </a:p>
                  </a:txBody>
                  <a:tcPr marL="7620" marR="7620" marT="7620" marB="0" anchor="ctr"/>
                </a:tc>
              </a:tr>
              <a:tr h="561212">
                <a:tc>
                  <a:txBody>
                    <a:bodyPr/>
                    <a:lstStyle/>
                    <a:p>
                      <a:pPr algn="ctr" fontAlgn="ctr"/>
                      <a:r>
                        <a:rPr lang="es-CO" sz="650" b="0" i="0" u="none" strike="noStrike">
                          <a:effectLst/>
                          <a:latin typeface="Arial"/>
                        </a:rPr>
                        <a:t>20186000905862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DERECHO DE PETICION</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20181700609211</a:t>
                      </a:r>
                    </a:p>
                  </a:txBody>
                  <a:tcPr marL="7620" marR="7620" marT="7620" marB="0" anchor="ctr"/>
                </a:tc>
              </a:tr>
              <a:tr h="561212">
                <a:tc>
                  <a:txBody>
                    <a:bodyPr/>
                    <a:lstStyle/>
                    <a:p>
                      <a:pPr algn="ctr" fontAlgn="ctr"/>
                      <a:r>
                        <a:rPr lang="es-CO" sz="650" b="0" i="0" u="none" strike="noStrike">
                          <a:effectLst/>
                          <a:latin typeface="Arial"/>
                        </a:rPr>
                        <a:t>20186000905882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MODIFICACION CORREO RELACIONADO </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20186000905892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pt-BR" sz="650" b="0" i="0" u="none" strike="noStrike">
                          <a:effectLst/>
                          <a:latin typeface="Arial"/>
                        </a:rPr>
                        <a:t>DERECHO DE PETICION JORGE ANDRES ROJAS PEÑA</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20186000905902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REPORTE PROVISIÓN VACANTES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951066494"/>
      </p:ext>
    </p:extLst>
  </p:cSld>
  <p:clrMapOvr>
    <a:masterClrMapping/>
  </p:clrMapOvr>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162627641"/>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201810190076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201810190076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201810190077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201810190077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201810190078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201810190078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201810190079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09/11/2018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201810190079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201810190080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201810190080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201810190081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201810190081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201810190082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201810190082</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201810190083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201810190083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201810190084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201810190084</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201810190085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201810190085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201810190086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it-IT" sz="700" b="0" i="0" u="none" strike="noStrike">
                          <a:solidFill>
                            <a:srgbClr val="000000"/>
                          </a:solidFill>
                          <a:effectLst/>
                          <a:latin typeface="Arial" panose="020B0604020202020204" pitchFamily="34" charset="0"/>
                        </a:rPr>
                        <a:t> Convocatoria Territorial 437 Valle del Cauca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201810190086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201810190087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Reclamo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201810190087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201810190088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201810190088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201810190089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201810190089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201810190090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201810190090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201810190091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Reincorporación y Reubicación - Provisiones Transitorias; Nombramientos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17/11/2018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201810190091</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97</a:t>
            </a:fld>
            <a:endParaRPr lang="es-CO"/>
          </a:p>
        </p:txBody>
      </p:sp>
    </p:spTree>
    <p:extLst>
      <p:ext uri="{BB962C8B-B14F-4D97-AF65-F5344CB8AC3E}">
        <p14:creationId xmlns:p14="http://schemas.microsoft.com/office/powerpoint/2010/main" val="2688734957"/>
      </p:ext>
    </p:extLst>
  </p:cSld>
  <p:clrMapOvr>
    <a:masterClrMapping/>
  </p:clrMapOvr>
  <p:timing>
    <p:tnLst>
      <p:par>
        <p:cTn id="1" dur="indefinite" restart="never" nodeType="tmRoot"/>
      </p:par>
    </p:tnLst>
  </p:timing>
</p:sld>
</file>

<file path=ppt/slides/slide97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970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691429718"/>
              </p:ext>
            </p:extLst>
          </p:nvPr>
        </p:nvGraphicFramePr>
        <p:xfrm>
          <a:off x="539552" y="1268761"/>
          <a:ext cx="8208913" cy="4831447"/>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283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61212">
                <a:tc>
                  <a:txBody>
                    <a:bodyPr/>
                    <a:lstStyle/>
                    <a:p>
                      <a:pPr algn="ctr" fontAlgn="ctr"/>
                      <a:r>
                        <a:rPr lang="es-CO" sz="650" b="0" i="0" u="none" strike="noStrike" dirty="0">
                          <a:effectLst/>
                          <a:latin typeface="Arial"/>
                        </a:rPr>
                        <a:t>20186000905912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 ORTEGA</a:t>
                      </a:r>
                    </a:p>
                  </a:txBody>
                  <a:tcPr marL="7620" marR="7620" marT="7620" marB="0" anchor="ctr"/>
                </a:tc>
                <a:tc>
                  <a:txBody>
                    <a:bodyPr/>
                    <a:lstStyle/>
                    <a:p>
                      <a:pPr algn="ctr" fontAlgn="ctr"/>
                      <a:r>
                        <a:rPr lang="es-CO" sz="650" b="0" i="0" u="none" strike="noStrike">
                          <a:effectLst/>
                          <a:latin typeface="Arial"/>
                        </a:rPr>
                        <a:t>ENVIO DE DOCUMENTOS REQUERIDOS AL INSTITUTO PARA EL DESARROLLO DE ANTIOQUIA DEL SERVIDOR FABIAN JIMENEZ ARIAS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20186000905922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7 - DRA. CARDOSO</a:t>
                      </a:r>
                    </a:p>
                  </a:txBody>
                  <a:tcPr marL="7620" marR="7620" marT="7620" marB="0" anchor="ctr"/>
                </a:tc>
                <a:tc>
                  <a:txBody>
                    <a:bodyPr/>
                    <a:lstStyle/>
                    <a:p>
                      <a:pPr algn="ctr" fontAlgn="ctr"/>
                      <a:r>
                        <a:rPr lang="es-CO" sz="650" b="0" i="0" u="none" strike="noStrike">
                          <a:effectLst/>
                          <a:latin typeface="Arial"/>
                        </a:rPr>
                        <a:t>SOLICITUD MODIFICACION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20186000905932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ACLARACION INFORMACION CONVOCATORIA 639 A 733 736 A 739 742 - 743 802 Y 803 DE 2018 TERRITORIAL CENTRO ORIENTE </a:t>
                      </a:r>
                    </a:p>
                  </a:txBody>
                  <a:tcPr marL="7620" marR="7620" marT="7620" marB="0" anchor="ctr"/>
                </a:tc>
                <a:tc>
                  <a:txBody>
                    <a:bodyPr/>
                    <a:lstStyle/>
                    <a:p>
                      <a:pPr algn="ctr" fontAlgn="ctr"/>
                      <a:r>
                        <a:rPr lang="es-CO" sz="650" b="0" i="0" u="none" strike="noStrike">
                          <a:effectLst/>
                          <a:latin typeface="Arial"/>
                        </a:rPr>
                        <a:t>9/11/2018</a:t>
                      </a:r>
                    </a:p>
                  </a:txBody>
                  <a:tcPr marL="7620" marR="7620" marT="7620" marB="0" anchor="ctr"/>
                </a:tc>
                <a:tc>
                  <a:txBody>
                    <a:bodyPr/>
                    <a:lstStyle/>
                    <a:p>
                      <a:pPr algn="ctr" fontAlgn="ctr"/>
                      <a:r>
                        <a:rPr lang="es-CO" sz="650" b="0" i="0" u="none" strike="noStrike">
                          <a:effectLst/>
                          <a:latin typeface="Arial"/>
                        </a:rPr>
                        <a:t>20182230627961</a:t>
                      </a:r>
                    </a:p>
                  </a:txBody>
                  <a:tcPr marL="7620" marR="7620" marT="7620" marB="0" anchor="ctr"/>
                </a:tc>
              </a:tr>
              <a:tr h="561212">
                <a:tc>
                  <a:txBody>
                    <a:bodyPr/>
                    <a:lstStyle/>
                    <a:p>
                      <a:pPr algn="ctr" fontAlgn="ctr"/>
                      <a:r>
                        <a:rPr lang="es-CO" sz="650" b="0" i="0" u="none" strike="noStrike">
                          <a:effectLst/>
                          <a:latin typeface="Arial"/>
                        </a:rPr>
                        <a:t>20186000905942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DERECHO DE PETICIÓN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20186000905952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 DIEGO ALEJANDRO CÁRDENAS CAICEDO LISTA DE ELEGIBLE CONVOCATORIA 435 - 2016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20186000905962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20186000905972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SOLICITUD REGISTRO DE PROGRAMA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20186000905982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PETICION DE RESPUESTA </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dirty="0">
                          <a:effectLst/>
                          <a:latin typeface="Arial"/>
                        </a:rPr>
                        <a:t>20181700609661</a:t>
                      </a:r>
                    </a:p>
                  </a:txBody>
                  <a:tcPr marL="7620" marR="7620" marT="7620" marB="0" anchor="ctr"/>
                </a:tc>
              </a:tr>
            </a:tbl>
          </a:graphicData>
        </a:graphic>
      </p:graphicFrame>
    </p:spTree>
    <p:extLst>
      <p:ext uri="{BB962C8B-B14F-4D97-AF65-F5344CB8AC3E}">
        <p14:creationId xmlns:p14="http://schemas.microsoft.com/office/powerpoint/2010/main" val="203577076"/>
      </p:ext>
    </p:extLst>
  </p:cSld>
  <p:clrMapOvr>
    <a:masterClrMapping/>
  </p:clrMapOvr>
  <p:timing>
    <p:tnLst>
      <p:par>
        <p:cTn id="1" dur="indefinite" restart="never" nodeType="tmRoot"/>
      </p:par>
    </p:tnLst>
  </p:timing>
</p:sld>
</file>

<file path=ppt/slides/slide97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971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66888929"/>
              </p:ext>
            </p:extLst>
          </p:nvPr>
        </p:nvGraphicFramePr>
        <p:xfrm>
          <a:off x="539552" y="1268761"/>
          <a:ext cx="8208913" cy="483926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98038">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96089">
                <a:tc>
                  <a:txBody>
                    <a:bodyPr/>
                    <a:lstStyle/>
                    <a:p>
                      <a:pPr algn="ctr" fontAlgn="ctr"/>
                      <a:r>
                        <a:rPr lang="es-CO" sz="650" b="0" i="0" u="none" strike="noStrike" dirty="0">
                          <a:effectLst/>
                          <a:latin typeface="Arial"/>
                        </a:rPr>
                        <a:t>20186000905992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SOLICITUD COLABORACION </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5720">
                <a:tc>
                  <a:txBody>
                    <a:bodyPr/>
                    <a:lstStyle/>
                    <a:p>
                      <a:pPr algn="ctr" fontAlgn="ctr"/>
                      <a:r>
                        <a:rPr lang="es-CO" sz="650" b="0" i="0" u="none" strike="noStrike">
                          <a:effectLst/>
                          <a:latin typeface="Arial"/>
                        </a:rPr>
                        <a:t>20186000906002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SOLICITUD INFORMACION CONVCATORIA CONVOCATORIAS 507 A 591 – MUNICIPIOS DE CUNDINAMARCA </a:t>
                      </a:r>
                    </a:p>
                  </a:txBody>
                  <a:tcPr marL="7620" marR="7620" marT="7620" marB="0" anchor="ctr"/>
                </a:tc>
                <a:tc>
                  <a:txBody>
                    <a:bodyPr/>
                    <a:lstStyle/>
                    <a:p>
                      <a:pPr algn="ctr" fontAlgn="ctr"/>
                      <a:r>
                        <a:rPr lang="es-CO" sz="650" b="0" i="0" u="none" strike="noStrike">
                          <a:effectLst/>
                          <a:latin typeface="Arial"/>
                        </a:rPr>
                        <a:t>19/11/2018</a:t>
                      </a:r>
                    </a:p>
                  </a:txBody>
                  <a:tcPr marL="7620" marR="7620" marT="7620" marB="0" anchor="ctr"/>
                </a:tc>
                <a:tc>
                  <a:txBody>
                    <a:bodyPr/>
                    <a:lstStyle/>
                    <a:p>
                      <a:pPr algn="ctr" fontAlgn="ctr"/>
                      <a:r>
                        <a:rPr lang="es-CO" sz="650" b="0" i="0" u="none" strike="noStrike">
                          <a:effectLst/>
                          <a:latin typeface="Arial"/>
                        </a:rPr>
                        <a:t>20182210641891</a:t>
                      </a:r>
                    </a:p>
                  </a:txBody>
                  <a:tcPr marL="7620" marR="7620" marT="7620" marB="0" anchor="ctr"/>
                </a:tc>
              </a:tr>
              <a:tr h="555720">
                <a:tc>
                  <a:txBody>
                    <a:bodyPr/>
                    <a:lstStyle/>
                    <a:p>
                      <a:pPr algn="ctr" fontAlgn="ctr"/>
                      <a:r>
                        <a:rPr lang="es-CO" sz="650" b="0" i="0" u="none" strike="noStrike">
                          <a:effectLst/>
                          <a:latin typeface="Arial"/>
                        </a:rPr>
                        <a:t>20186000906012</a:t>
                      </a:r>
                    </a:p>
                  </a:txBody>
                  <a:tcPr marL="7620" marR="7620" marT="7620" marB="0" anchor="ctr"/>
                </a:tc>
                <a:tc>
                  <a:txBody>
                    <a:bodyPr/>
                    <a:lstStyle/>
                    <a:p>
                      <a:pPr algn="ctr" fontAlgn="ctr"/>
                      <a:r>
                        <a:rPr lang="es-CO" sz="650" b="0" i="0" u="none" strike="noStrike">
                          <a:effectLst/>
                          <a:latin typeface="Arial"/>
                        </a:rPr>
                        <a:t>27/10/2018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vi-VN" sz="650" b="0" i="0" u="none" strike="noStrike">
                          <a:effectLst/>
                          <a:latin typeface="Arial"/>
                        </a:rPr>
                        <a:t>SOLICITUD DE INFORMACIÓN ACLARATORIA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96089">
                <a:tc>
                  <a:txBody>
                    <a:bodyPr/>
                    <a:lstStyle/>
                    <a:p>
                      <a:pPr algn="ctr" fontAlgn="ctr"/>
                      <a:r>
                        <a:rPr lang="es-CO" sz="650" b="0" i="0" u="none" strike="noStrike">
                          <a:effectLst/>
                          <a:latin typeface="Arial"/>
                        </a:rPr>
                        <a:t>20186000906072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SOLICITUD DE INFORMACION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5720">
                <a:tc>
                  <a:txBody>
                    <a:bodyPr/>
                    <a:lstStyle/>
                    <a:p>
                      <a:pPr algn="ctr" fontAlgn="ctr"/>
                      <a:r>
                        <a:rPr lang="es-CO" sz="650" b="0" i="0" u="none" strike="noStrike">
                          <a:effectLst/>
                          <a:latin typeface="Arial"/>
                        </a:rPr>
                        <a:t>20186000906092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Z Usuarios Inactivos</a:t>
                      </a:r>
                    </a:p>
                  </a:txBody>
                  <a:tcPr marL="7620" marR="7620" marT="7620" marB="0" anchor="ctr"/>
                </a:tc>
                <a:tc>
                  <a:txBody>
                    <a:bodyPr/>
                    <a:lstStyle/>
                    <a:p>
                      <a:pPr algn="ctr" fontAlgn="ctr"/>
                      <a:r>
                        <a:rPr lang="es-CO" sz="650" b="0" i="0" u="none" strike="noStrike">
                          <a:effectLst/>
                          <a:latin typeface="Arial"/>
                        </a:rPr>
                        <a:t>SOLICITUD DE INFORMACION CONVOCATORIA 436 SENA - RESPUESTA RADICADO NO. 20186000746932</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5720">
                <a:tc>
                  <a:txBody>
                    <a:bodyPr/>
                    <a:lstStyle/>
                    <a:p>
                      <a:pPr algn="ctr" fontAlgn="ctr"/>
                      <a:r>
                        <a:rPr lang="es-CO" sz="650" b="0" i="0" u="none" strike="noStrike">
                          <a:effectLst/>
                          <a:latin typeface="Arial"/>
                        </a:rPr>
                        <a:t>20186000906102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 CONVOCATORIA  507 a 591 de 2017  CUNDINAMARCA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5720">
                <a:tc>
                  <a:txBody>
                    <a:bodyPr/>
                    <a:lstStyle/>
                    <a:p>
                      <a:pPr algn="ctr" fontAlgn="ctr"/>
                      <a:r>
                        <a:rPr lang="es-CO" sz="650" b="0" i="0" u="none" strike="noStrike">
                          <a:effectLst/>
                          <a:latin typeface="Arial"/>
                        </a:rPr>
                        <a:t>20186000906112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14/11/2018</a:t>
                      </a:r>
                    </a:p>
                  </a:txBody>
                  <a:tcPr marL="7620" marR="7620" marT="7620" marB="0" anchor="ctr"/>
                </a:tc>
                <a:tc>
                  <a:txBody>
                    <a:bodyPr/>
                    <a:lstStyle/>
                    <a:p>
                      <a:pPr algn="ctr" fontAlgn="ctr"/>
                      <a:r>
                        <a:rPr lang="es-CO" sz="650" b="0" i="0" u="none" strike="noStrike">
                          <a:effectLst/>
                          <a:latin typeface="Arial"/>
                        </a:rPr>
                        <a:t>20182020635191</a:t>
                      </a:r>
                    </a:p>
                  </a:txBody>
                  <a:tcPr marL="7620" marR="7620" marT="7620" marB="0" anchor="ctr"/>
                </a:tc>
              </a:tr>
              <a:tr h="555720">
                <a:tc>
                  <a:txBody>
                    <a:bodyPr/>
                    <a:lstStyle/>
                    <a:p>
                      <a:pPr algn="ctr" fontAlgn="ctr"/>
                      <a:r>
                        <a:rPr lang="es-CO" sz="650" b="0" i="0" u="none" strike="noStrike">
                          <a:effectLst/>
                          <a:latin typeface="Arial"/>
                        </a:rPr>
                        <a:t>20186000906122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7 - DRA. CARDOSO</a:t>
                      </a:r>
                    </a:p>
                  </a:txBody>
                  <a:tcPr marL="7620" marR="7620" marT="7620" marB="0" anchor="ctr"/>
                </a:tc>
                <a:tc>
                  <a:txBody>
                    <a:bodyPr/>
                    <a:lstStyle/>
                    <a:p>
                      <a:pPr algn="ctr" fontAlgn="ctr"/>
                      <a:r>
                        <a:rPr lang="es-CO" sz="650" b="0" i="0" u="none" strike="noStrike">
                          <a:effectLst/>
                          <a:latin typeface="Arial"/>
                        </a:rPr>
                        <a:t>OFICIO NO. 20182310576871 ACTUALIZACIÓN USO LE - BOGOTÁ</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388212133"/>
      </p:ext>
    </p:extLst>
  </p:cSld>
  <p:clrMapOvr>
    <a:masterClrMapping/>
  </p:clrMapOvr>
  <p:timing>
    <p:tnLst>
      <p:par>
        <p:cTn id="1" dur="indefinite" restart="never" nodeType="tmRoot"/>
      </p:par>
    </p:tnLst>
  </p:timing>
</p:sld>
</file>

<file path=ppt/slides/slide97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972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871942368"/>
              </p:ext>
            </p:extLst>
          </p:nvPr>
        </p:nvGraphicFramePr>
        <p:xfrm>
          <a:off x="539552" y="1268761"/>
          <a:ext cx="8208913" cy="4854707"/>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94949">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89912">
                <a:tc>
                  <a:txBody>
                    <a:bodyPr/>
                    <a:lstStyle/>
                    <a:p>
                      <a:pPr algn="ctr" fontAlgn="ctr"/>
                      <a:r>
                        <a:rPr lang="es-CO" sz="650" b="0" i="0" u="none" strike="noStrike" dirty="0">
                          <a:effectLst/>
                          <a:latin typeface="Arial"/>
                        </a:rPr>
                        <a:t>20186000906132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7 - DRA. CARDOSO</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8294">
                <a:tc>
                  <a:txBody>
                    <a:bodyPr/>
                    <a:lstStyle/>
                    <a:p>
                      <a:pPr algn="ctr" fontAlgn="ctr"/>
                      <a:r>
                        <a:rPr lang="es-CO" sz="650" b="0" i="0" u="none" strike="noStrike">
                          <a:effectLst/>
                          <a:latin typeface="Arial"/>
                        </a:rPr>
                        <a:t>20186000906142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 CONVOCATORIA  507 a 591 de 2017  CUNDINAMARCA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89912">
                <a:tc>
                  <a:txBody>
                    <a:bodyPr/>
                    <a:lstStyle/>
                    <a:p>
                      <a:pPr algn="ctr" fontAlgn="ctr"/>
                      <a:r>
                        <a:rPr lang="es-CO" sz="650" b="0" i="0" u="none" strike="noStrike">
                          <a:effectLst/>
                          <a:latin typeface="Arial"/>
                        </a:rPr>
                        <a:t>20186000906152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8294">
                <a:tc>
                  <a:txBody>
                    <a:bodyPr/>
                    <a:lstStyle/>
                    <a:p>
                      <a:pPr algn="ctr" fontAlgn="ctr"/>
                      <a:r>
                        <a:rPr lang="es-CO" sz="650" b="0" i="0" u="none" strike="noStrike">
                          <a:effectLst/>
                          <a:latin typeface="Arial"/>
                        </a:rPr>
                        <a:t>20186000906162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8294">
                <a:tc>
                  <a:txBody>
                    <a:bodyPr/>
                    <a:lstStyle/>
                    <a:p>
                      <a:pPr algn="ctr" fontAlgn="ctr"/>
                      <a:r>
                        <a:rPr lang="es-CO" sz="650" b="0" i="0" u="none" strike="noStrike">
                          <a:effectLst/>
                          <a:latin typeface="Arial"/>
                        </a:rPr>
                        <a:t>20186000906192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RECURSO DE REPOSICION CONVOCATORIA  433-2016 ICBF</a:t>
                      </a:r>
                      <a:br>
                        <a:rPr lang="es-CO" sz="650" b="0" i="0" u="none" strike="noStrike">
                          <a:effectLst/>
                          <a:latin typeface="Arial"/>
                        </a:rPr>
                      </a:br>
                      <a:r>
                        <a:rPr lang="es-CO" sz="650" b="0" i="0" u="none" strike="noStrike">
                          <a:effectLst/>
                          <a:latin typeface="Arial"/>
                        </a:rPr>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8294">
                <a:tc>
                  <a:txBody>
                    <a:bodyPr/>
                    <a:lstStyle/>
                    <a:p>
                      <a:pPr algn="ctr" fontAlgn="ctr"/>
                      <a:r>
                        <a:rPr lang="es-CO" sz="650" b="0" i="0" u="none" strike="noStrike">
                          <a:effectLst/>
                          <a:latin typeface="Arial"/>
                        </a:rPr>
                        <a:t>20186000906212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8294">
                <a:tc>
                  <a:txBody>
                    <a:bodyPr/>
                    <a:lstStyle/>
                    <a:p>
                      <a:pPr algn="ctr" fontAlgn="ctr"/>
                      <a:r>
                        <a:rPr lang="es-CO" sz="650" b="0" i="0" u="none" strike="noStrike">
                          <a:effectLst/>
                          <a:latin typeface="Arial"/>
                        </a:rPr>
                        <a:t>20186000906242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SOLICITUD DE INFORMACION CONVOCATORIA 436 SENA-PRUEBA TECNOPEDAGOGICA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8294">
                <a:tc>
                  <a:txBody>
                    <a:bodyPr/>
                    <a:lstStyle/>
                    <a:p>
                      <a:pPr algn="ctr" fontAlgn="ctr"/>
                      <a:r>
                        <a:rPr lang="es-CO" sz="650" b="0" i="0" u="none" strike="noStrike">
                          <a:effectLst/>
                          <a:latin typeface="Arial"/>
                        </a:rPr>
                        <a:t>20186000906252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SOLICITUD DE INFORMACION CONVOCATORIA 436 SENA-NO ASISTENCIA PRUEBA TECNOPEDAGOGICA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133814803"/>
      </p:ext>
    </p:extLst>
  </p:cSld>
  <p:clrMapOvr>
    <a:masterClrMapping/>
  </p:clrMapOvr>
  <p:timing>
    <p:tnLst>
      <p:par>
        <p:cTn id="1" dur="indefinite" restart="never" nodeType="tmRoot"/>
      </p:par>
    </p:tnLst>
  </p:timing>
</p:sld>
</file>

<file path=ppt/slides/slide97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973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83521998"/>
              </p:ext>
            </p:extLst>
          </p:nvPr>
        </p:nvGraphicFramePr>
        <p:xfrm>
          <a:off x="539552" y="1268761"/>
          <a:ext cx="8208913" cy="4784201"/>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94648">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46543">
                <a:tc>
                  <a:txBody>
                    <a:bodyPr/>
                    <a:lstStyle/>
                    <a:p>
                      <a:pPr algn="ctr" fontAlgn="ctr"/>
                      <a:r>
                        <a:rPr lang="es-CO" sz="650" b="0" i="0" u="none" strike="noStrike" dirty="0">
                          <a:effectLst/>
                          <a:latin typeface="Arial"/>
                        </a:rPr>
                        <a:t>20186000906262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428-2016</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46543">
                <a:tc>
                  <a:txBody>
                    <a:bodyPr/>
                    <a:lstStyle/>
                    <a:p>
                      <a:pPr algn="ctr" fontAlgn="ctr"/>
                      <a:r>
                        <a:rPr lang="es-CO" sz="650" b="0" i="0" u="none" strike="noStrike">
                          <a:effectLst/>
                          <a:latin typeface="Arial"/>
                        </a:rPr>
                        <a:t>20186000906272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INFORMACION INSCRITOS CNSC MUNICIPIO DE TIPACOQUE - BOYACA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30/10/2018</a:t>
                      </a:r>
                    </a:p>
                  </a:txBody>
                  <a:tcPr marL="7620" marR="7620" marT="7620" marB="0" anchor="ctr"/>
                </a:tc>
                <a:tc>
                  <a:txBody>
                    <a:bodyPr/>
                    <a:lstStyle/>
                    <a:p>
                      <a:pPr algn="ctr" fontAlgn="ctr"/>
                      <a:r>
                        <a:rPr lang="es-CO" sz="650" b="0" i="0" u="none" strike="noStrike">
                          <a:effectLst/>
                          <a:latin typeface="Arial"/>
                        </a:rPr>
                        <a:t>20181700611351</a:t>
                      </a:r>
                    </a:p>
                  </a:txBody>
                  <a:tcPr marL="7620" marR="7620" marT="7620" marB="0" anchor="ctr"/>
                </a:tc>
              </a:tr>
              <a:tr h="546543">
                <a:tc>
                  <a:txBody>
                    <a:bodyPr/>
                    <a:lstStyle/>
                    <a:p>
                      <a:pPr algn="ctr" fontAlgn="ctr"/>
                      <a:r>
                        <a:rPr lang="es-CO" sz="650" b="0" i="0" u="none" strike="noStrike">
                          <a:effectLst/>
                          <a:latin typeface="Arial"/>
                        </a:rPr>
                        <a:t>20186000906282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DIRECCION VIGILANCIA DE CARRERA</a:t>
                      </a:r>
                    </a:p>
                  </a:txBody>
                  <a:tcPr marL="7620" marR="7620" marT="7620" marB="0" anchor="ctr"/>
                </a:tc>
                <a:tc>
                  <a:txBody>
                    <a:bodyPr/>
                    <a:lstStyle/>
                    <a:p>
                      <a:pPr algn="ctr" fontAlgn="ctr"/>
                      <a:r>
                        <a:rPr lang="es-CO" sz="650" b="0" i="0" u="none" strike="noStrike">
                          <a:effectLst/>
                          <a:latin typeface="Arial"/>
                        </a:rPr>
                        <a:t>SOLICITUD DE INFORMACION CONVOCATORIA 427-2016</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89310">
                <a:tc>
                  <a:txBody>
                    <a:bodyPr/>
                    <a:lstStyle/>
                    <a:p>
                      <a:pPr algn="ctr" fontAlgn="ctr"/>
                      <a:r>
                        <a:rPr lang="es-CO" sz="650" b="0" i="0" u="none" strike="noStrike">
                          <a:effectLst/>
                          <a:latin typeface="Arial"/>
                        </a:rPr>
                        <a:t>20186000906292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RECUPERAR USUARIO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46543">
                <a:tc>
                  <a:txBody>
                    <a:bodyPr/>
                    <a:lstStyle/>
                    <a:p>
                      <a:pPr algn="ctr" fontAlgn="ctr"/>
                      <a:r>
                        <a:rPr lang="es-CO" sz="650" b="0" i="0" u="none" strike="noStrike">
                          <a:effectLst/>
                          <a:latin typeface="Arial"/>
                        </a:rPr>
                        <a:t>20186000906312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435-2016</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16/11/2018</a:t>
                      </a:r>
                    </a:p>
                  </a:txBody>
                  <a:tcPr marL="7620" marR="7620" marT="7620" marB="0" anchor="ctr"/>
                </a:tc>
                <a:tc>
                  <a:txBody>
                    <a:bodyPr/>
                    <a:lstStyle/>
                    <a:p>
                      <a:pPr algn="ctr" fontAlgn="ctr"/>
                      <a:r>
                        <a:rPr lang="es-CO" sz="650" b="0" i="0" u="none" strike="noStrike">
                          <a:effectLst/>
                          <a:latin typeface="Arial"/>
                        </a:rPr>
                        <a:t>20182210639181</a:t>
                      </a:r>
                    </a:p>
                  </a:txBody>
                  <a:tcPr marL="7620" marR="7620" marT="7620" marB="0" anchor="ctr"/>
                </a:tc>
              </a:tr>
              <a:tr h="546543">
                <a:tc>
                  <a:txBody>
                    <a:bodyPr/>
                    <a:lstStyle/>
                    <a:p>
                      <a:pPr algn="ctr" fontAlgn="ctr"/>
                      <a:r>
                        <a:rPr lang="es-CO" sz="650" b="0" i="0" u="none" strike="noStrike">
                          <a:effectLst/>
                          <a:latin typeface="Arial"/>
                        </a:rPr>
                        <a:t>20186000906322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RESPUESTA OFICIO Nº20182310576991</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46543">
                <a:tc>
                  <a:txBody>
                    <a:bodyPr/>
                    <a:lstStyle/>
                    <a:p>
                      <a:pPr algn="ctr" fontAlgn="ctr"/>
                      <a:r>
                        <a:rPr lang="es-CO" sz="650" b="0" i="0" u="none" strike="noStrike">
                          <a:effectLst/>
                          <a:latin typeface="Arial"/>
                        </a:rPr>
                        <a:t>20186000906342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OFICIO NO. 20182310577001 ACTUALIZACIÓN USO LE - CÓRDOBA</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89310">
                <a:tc>
                  <a:txBody>
                    <a:bodyPr/>
                    <a:lstStyle/>
                    <a:p>
                      <a:pPr algn="ctr" fontAlgn="ctr"/>
                      <a:r>
                        <a:rPr lang="es-CO" sz="650" b="0" i="0" u="none" strike="noStrike">
                          <a:effectLst/>
                          <a:latin typeface="Arial"/>
                        </a:rPr>
                        <a:t>20186000906372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INSCRIPCION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665408228"/>
      </p:ext>
    </p:extLst>
  </p:cSld>
  <p:clrMapOvr>
    <a:masterClrMapping/>
  </p:clrMapOvr>
  <p:timing>
    <p:tnLst>
      <p:par>
        <p:cTn id="1" dur="indefinite" restart="never" nodeType="tmRoot"/>
      </p:par>
    </p:tnLst>
  </p:timing>
</p:sld>
</file>

<file path=ppt/slides/slide97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974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98469736"/>
              </p:ext>
            </p:extLst>
          </p:nvPr>
        </p:nvGraphicFramePr>
        <p:xfrm>
          <a:off x="539552" y="1268761"/>
          <a:ext cx="8208913" cy="4831447"/>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283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61212">
                <a:tc>
                  <a:txBody>
                    <a:bodyPr/>
                    <a:lstStyle/>
                    <a:p>
                      <a:pPr algn="ctr" fontAlgn="ctr"/>
                      <a:r>
                        <a:rPr lang="es-CO" sz="650" b="0" i="0" u="none" strike="noStrike" dirty="0">
                          <a:effectLst/>
                          <a:latin typeface="Arial"/>
                        </a:rPr>
                        <a:t>20186000906382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9 - DRA. CARDOSO</a:t>
                      </a:r>
                    </a:p>
                  </a:txBody>
                  <a:tcPr marL="7620" marR="7620" marT="7620" marB="0" anchor="ctr"/>
                </a:tc>
                <a:tc>
                  <a:txBody>
                    <a:bodyPr/>
                    <a:lstStyle/>
                    <a:p>
                      <a:pPr algn="ctr" fontAlgn="ctr"/>
                      <a:r>
                        <a:rPr lang="es-CO" sz="650" b="0" i="0" u="none" strike="noStrike">
                          <a:effectLst/>
                          <a:latin typeface="Arial"/>
                        </a:rPr>
                        <a:t>NOTIFICACIÓN ELECTRÓNICA DEL ACTO ADMINISTRATIVO 20181700131005 DE 2018.</a:t>
                      </a:r>
                    </a:p>
                  </a:txBody>
                  <a:tcPr marL="7620" marR="7620" marT="7620" marB="0" anchor="ctr"/>
                </a:tc>
                <a:tc>
                  <a:txBody>
                    <a:bodyPr/>
                    <a:lstStyle/>
                    <a:p>
                      <a:pPr algn="ctr" fontAlgn="ctr"/>
                      <a:r>
                        <a:rPr lang="es-CO" sz="650" b="0" i="0" u="none" strike="noStrike">
                          <a:effectLst/>
                          <a:latin typeface="Arial"/>
                        </a:rPr>
                        <a:t>7/11/2018</a:t>
                      </a:r>
                    </a:p>
                  </a:txBody>
                  <a:tcPr marL="7620" marR="7620" marT="7620" marB="0" anchor="ctr"/>
                </a:tc>
                <a:tc>
                  <a:txBody>
                    <a:bodyPr/>
                    <a:lstStyle/>
                    <a:p>
                      <a:pPr algn="ctr" fontAlgn="ctr"/>
                      <a:r>
                        <a:rPr lang="es-CO" sz="650" b="0" i="0" u="none" strike="noStrike">
                          <a:effectLst/>
                          <a:latin typeface="Arial"/>
                        </a:rPr>
                        <a:t>20181700625361</a:t>
                      </a:r>
                    </a:p>
                  </a:txBody>
                  <a:tcPr marL="7620" marR="7620" marT="7620" marB="0" anchor="ctr"/>
                </a:tc>
              </a:tr>
              <a:tr h="561212">
                <a:tc>
                  <a:txBody>
                    <a:bodyPr/>
                    <a:lstStyle/>
                    <a:p>
                      <a:pPr algn="ctr" fontAlgn="ctr"/>
                      <a:r>
                        <a:rPr lang="es-CO" sz="650" b="0" i="0" u="none" strike="noStrike">
                          <a:effectLst/>
                          <a:latin typeface="Arial"/>
                        </a:rPr>
                        <a:t>20186000906402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436 SENA - RESPUESTA RADICADO NO. 20186000746932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20186000906412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20186000906422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RECURSO DE REPOSICION CONVOCATORIA 433-2016 ICBF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20186000906432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13/11/2018</a:t>
                      </a:r>
                    </a:p>
                  </a:txBody>
                  <a:tcPr marL="7620" marR="7620" marT="7620" marB="0" anchor="ctr"/>
                </a:tc>
                <a:tc>
                  <a:txBody>
                    <a:bodyPr/>
                    <a:lstStyle/>
                    <a:p>
                      <a:pPr algn="ctr" fontAlgn="ctr"/>
                      <a:r>
                        <a:rPr lang="es-CO" sz="650" b="0" i="0" u="none" strike="noStrike">
                          <a:effectLst/>
                          <a:latin typeface="Arial"/>
                        </a:rPr>
                        <a:t>20182230632491</a:t>
                      </a:r>
                    </a:p>
                  </a:txBody>
                  <a:tcPr marL="7620" marR="7620" marT="7620" marB="0" anchor="ctr"/>
                </a:tc>
              </a:tr>
              <a:tr h="561212">
                <a:tc>
                  <a:txBody>
                    <a:bodyPr/>
                    <a:lstStyle/>
                    <a:p>
                      <a:pPr algn="ctr" fontAlgn="ctr"/>
                      <a:r>
                        <a:rPr lang="es-CO" sz="650" b="0" i="0" u="none" strike="noStrike">
                          <a:effectLst/>
                          <a:latin typeface="Arial"/>
                        </a:rPr>
                        <a:t>20186000906442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RECURSO DE REPOSICION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20186000906452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20186000906462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PRESIDENCIA</a:t>
                      </a:r>
                    </a:p>
                  </a:txBody>
                  <a:tcPr marL="7620" marR="7620" marT="7620" marB="0" anchor="ctr"/>
                </a:tc>
                <a:tc>
                  <a:txBody>
                    <a:bodyPr/>
                    <a:lstStyle/>
                    <a:p>
                      <a:pPr algn="ctr" fontAlgn="ctr"/>
                      <a:r>
                        <a:rPr lang="es-CO" sz="650" b="0" i="0" u="none" strike="noStrike">
                          <a:effectLst/>
                          <a:latin typeface="Arial"/>
                        </a:rPr>
                        <a:t>SOLICITUD DE INFORMACION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044212016"/>
      </p:ext>
    </p:extLst>
  </p:cSld>
  <p:clrMapOvr>
    <a:masterClrMapping/>
  </p:clrMapOvr>
  <p:timing>
    <p:tnLst>
      <p:par>
        <p:cTn id="1" dur="indefinite" restart="never" nodeType="tmRoot"/>
      </p:par>
    </p:tnLst>
  </p:timing>
</p:sld>
</file>

<file path=ppt/slides/slide97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975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790332394"/>
              </p:ext>
            </p:extLst>
          </p:nvPr>
        </p:nvGraphicFramePr>
        <p:xfrm>
          <a:off x="539552" y="1268761"/>
          <a:ext cx="8208913" cy="4831447"/>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283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61212">
                <a:tc>
                  <a:txBody>
                    <a:bodyPr/>
                    <a:lstStyle/>
                    <a:p>
                      <a:pPr algn="ctr" fontAlgn="ctr"/>
                      <a:r>
                        <a:rPr lang="es-CO" sz="650" b="0" i="0" u="none" strike="noStrike" dirty="0">
                          <a:effectLst/>
                          <a:latin typeface="Arial"/>
                        </a:rPr>
                        <a:t>20186000906472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1 - DR. FRIDOLE BALLEN</a:t>
                      </a:r>
                    </a:p>
                  </a:txBody>
                  <a:tcPr marL="7620" marR="7620" marT="7620" marB="0" anchor="ctr"/>
                </a:tc>
                <a:tc>
                  <a:txBody>
                    <a:bodyPr/>
                    <a:lstStyle/>
                    <a:p>
                      <a:pPr algn="ctr" fontAlgn="ctr"/>
                      <a:r>
                        <a:rPr lang="es-CO" sz="650" b="0" i="0" u="none" strike="noStrike">
                          <a:effectLst/>
                          <a:latin typeface="Arial"/>
                        </a:rPr>
                        <a:t>RESPUESTA RADICADO 2018000519671 QUEJAS DERECHOS DE ENCARGOS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20186000906482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Z Usuarios Inactivos</a:t>
                      </a:r>
                    </a:p>
                  </a:txBody>
                  <a:tcPr marL="7620" marR="7620" marT="7620" marB="0" anchor="ctr"/>
                </a:tc>
                <a:tc>
                  <a:txBody>
                    <a:bodyPr/>
                    <a:lstStyle/>
                    <a:p>
                      <a:pPr algn="ctr" fontAlgn="ctr"/>
                      <a:r>
                        <a:rPr lang="es-CO" sz="650" b="0" i="0" u="none" strike="noStrike">
                          <a:effectLst/>
                          <a:latin typeface="Arial"/>
                        </a:rPr>
                        <a:t>MINISTERIO DE AMBIENTE Y DESARROLLO SOSTENIBLE RADICADO DE SALIDA 3.1-E2-2018-033539</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20186000906502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20186000906522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20186000906532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20186000906552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20186000906562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it-IT" sz="650" b="0" i="0" u="none" strike="noStrike">
                          <a:effectLst/>
                          <a:latin typeface="Arial"/>
                        </a:rPr>
                        <a:t>SOLICITUD CONVOCATORIA 740 A 741 DISTRITO</a:t>
                      </a:r>
                      <a:br>
                        <a:rPr lang="it-IT" sz="650" b="0" i="0" u="none" strike="noStrike">
                          <a:effectLst/>
                          <a:latin typeface="Arial"/>
                        </a:rPr>
                      </a:br>
                      <a:endParaRPr lang="it-IT"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20186000906572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RECURSOS PROCESO CONCURSO DE MERITOS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803014864"/>
      </p:ext>
    </p:extLst>
  </p:cSld>
  <p:clrMapOvr>
    <a:masterClrMapping/>
  </p:clrMapOvr>
  <p:timing>
    <p:tnLst>
      <p:par>
        <p:cTn id="1" dur="indefinite" restart="never" nodeType="tmRoot"/>
      </p:par>
    </p:tnLst>
  </p:timing>
</p:sld>
</file>

<file path=ppt/slides/slide97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976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60718404"/>
              </p:ext>
            </p:extLst>
          </p:nvPr>
        </p:nvGraphicFramePr>
        <p:xfrm>
          <a:off x="539552" y="1268761"/>
          <a:ext cx="8208913" cy="4790679"/>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283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61212">
                <a:tc>
                  <a:txBody>
                    <a:bodyPr/>
                    <a:lstStyle/>
                    <a:p>
                      <a:pPr algn="ctr" fontAlgn="ctr"/>
                      <a:r>
                        <a:rPr lang="es-CO" sz="650" b="0" i="0" u="none" strike="noStrike" dirty="0">
                          <a:effectLst/>
                          <a:latin typeface="Arial"/>
                        </a:rPr>
                        <a:t>20186000906582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vi-VN" sz="650" b="0" i="0" u="none" strike="noStrike">
                          <a:effectLst/>
                          <a:latin typeface="Arial"/>
                        </a:rPr>
                        <a:t>DERECHO DE PETICIÓN CONVOCATORIA  507 a 591 de 2017  CUNDINAMARCA</a:t>
                      </a:r>
                      <a:br>
                        <a:rPr lang="vi-VN" sz="650" b="0" i="0" u="none" strike="noStrike">
                          <a:effectLst/>
                          <a:latin typeface="Arial"/>
                        </a:rPr>
                      </a:br>
                      <a:r>
                        <a:rPr lang="vi-VN" sz="650" b="0" i="0" u="none" strike="noStrike">
                          <a:effectLst/>
                          <a:latin typeface="Arial"/>
                        </a:rPr>
                        <a:t/>
                      </a:r>
                      <a:br>
                        <a:rPr lang="vi-VN" sz="650" b="0" i="0" u="none" strike="noStrike">
                          <a:effectLst/>
                          <a:latin typeface="Arial"/>
                        </a:rPr>
                      </a:br>
                      <a:endParaRPr lang="vi-VN"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9/11/2018</a:t>
                      </a:r>
                    </a:p>
                  </a:txBody>
                  <a:tcPr marL="7620" marR="7620" marT="7620" marB="0" anchor="ctr"/>
                </a:tc>
                <a:tc>
                  <a:txBody>
                    <a:bodyPr/>
                    <a:lstStyle/>
                    <a:p>
                      <a:pPr algn="ctr" fontAlgn="ctr"/>
                      <a:r>
                        <a:rPr lang="es-CO" sz="650" b="0" i="0" u="none" strike="noStrike">
                          <a:effectLst/>
                          <a:latin typeface="Arial"/>
                        </a:rPr>
                        <a:t>20182210630461</a:t>
                      </a:r>
                    </a:p>
                  </a:txBody>
                  <a:tcPr marL="7620" marR="7620" marT="7620" marB="0" anchor="ctr"/>
                </a:tc>
              </a:tr>
              <a:tr h="561212">
                <a:tc>
                  <a:txBody>
                    <a:bodyPr/>
                    <a:lstStyle/>
                    <a:p>
                      <a:pPr algn="ctr" fontAlgn="ctr"/>
                      <a:r>
                        <a:rPr lang="es-CO" sz="650" b="0" i="0" u="none" strike="noStrike">
                          <a:effectLst/>
                          <a:latin typeface="Arial"/>
                        </a:rPr>
                        <a:t>20186000906602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9 - DRA. CARDOSO</a:t>
                      </a:r>
                    </a:p>
                  </a:txBody>
                  <a:tcPr marL="7620" marR="7620" marT="7620" marB="0" anchor="ctr"/>
                </a:tc>
                <a:tc>
                  <a:txBody>
                    <a:bodyPr/>
                    <a:lstStyle/>
                    <a:p>
                      <a:pPr algn="ctr" fontAlgn="ctr"/>
                      <a:r>
                        <a:rPr lang="es-CO" sz="650" b="0" i="0" u="none" strike="noStrike">
                          <a:effectLst/>
                          <a:latin typeface="Arial"/>
                        </a:rPr>
                        <a:t>SOLICITUD CLAVE DE INGRESO ACTUALIZACION REGISTRO PUBLICO</a:t>
                      </a:r>
                    </a:p>
                  </a:txBody>
                  <a:tcPr marL="7620" marR="7620" marT="7620" marB="0" anchor="ctr"/>
                </a:tc>
                <a:tc>
                  <a:txBody>
                    <a:bodyPr/>
                    <a:lstStyle/>
                    <a:p>
                      <a:pPr algn="ctr" fontAlgn="ctr"/>
                      <a:r>
                        <a:rPr lang="es-CO" sz="650" b="0" i="0" u="none" strike="noStrike">
                          <a:effectLst/>
                          <a:latin typeface="Arial"/>
                        </a:rPr>
                        <a:t>22/11/2018</a:t>
                      </a:r>
                    </a:p>
                  </a:txBody>
                  <a:tcPr marL="7620" marR="7620" marT="7620" marB="0" anchor="ctr"/>
                </a:tc>
                <a:tc>
                  <a:txBody>
                    <a:bodyPr/>
                    <a:lstStyle/>
                    <a:p>
                      <a:pPr algn="ctr" fontAlgn="ctr"/>
                      <a:r>
                        <a:rPr lang="es-CO" sz="650" b="0" i="0" u="none" strike="noStrike">
                          <a:effectLst/>
                          <a:latin typeface="Arial"/>
                        </a:rPr>
                        <a:t>20181700641321</a:t>
                      </a:r>
                    </a:p>
                  </a:txBody>
                  <a:tcPr marL="7620" marR="7620" marT="7620" marB="0" anchor="ctr"/>
                </a:tc>
              </a:tr>
              <a:tr h="561212">
                <a:tc>
                  <a:txBody>
                    <a:bodyPr/>
                    <a:lstStyle/>
                    <a:p>
                      <a:pPr algn="ctr" fontAlgn="ctr"/>
                      <a:r>
                        <a:rPr lang="es-CO" sz="650" b="0" i="0" u="none" strike="noStrike">
                          <a:effectLst/>
                          <a:latin typeface="Arial"/>
                        </a:rPr>
                        <a:t>20186000906612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 CONVOCATORIA 436 SENA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20186000906622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SOLICITUD DE FECHA DE FIRMEZA DE LISTA</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20186000906632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3 - DR. FRIDOLE BALLEN</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20186000906642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PUBLICACIÓN DOCUMENTOS CONCURSO COMISIONADO CNSC 2018-2022</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20186000906662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 CONVOCATORIA 426-2016</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15/11/2018</a:t>
                      </a:r>
                    </a:p>
                  </a:txBody>
                  <a:tcPr marL="7620" marR="7620" marT="7620" marB="0" anchor="ctr"/>
                </a:tc>
                <a:tc>
                  <a:txBody>
                    <a:bodyPr/>
                    <a:lstStyle/>
                    <a:p>
                      <a:pPr algn="ctr" fontAlgn="ctr"/>
                      <a:r>
                        <a:rPr lang="es-CO" sz="650" b="0" i="0" u="none" strike="noStrike">
                          <a:effectLst/>
                          <a:latin typeface="Arial"/>
                        </a:rPr>
                        <a:t>20182110627791</a:t>
                      </a:r>
                    </a:p>
                  </a:txBody>
                  <a:tcPr marL="7620" marR="7620" marT="7620" marB="0" anchor="ctr"/>
                </a:tc>
              </a:tr>
              <a:tr h="561212">
                <a:tc>
                  <a:txBody>
                    <a:bodyPr/>
                    <a:lstStyle/>
                    <a:p>
                      <a:pPr algn="ctr" fontAlgn="ctr"/>
                      <a:r>
                        <a:rPr lang="es-CO" sz="650" b="0" i="0" u="none" strike="noStrike">
                          <a:effectLst/>
                          <a:latin typeface="Arial"/>
                        </a:rPr>
                        <a:t>20186000906682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DIRECCION VIGILANCIA DE CARRERA</a:t>
                      </a:r>
                    </a:p>
                  </a:txBody>
                  <a:tcPr marL="7620" marR="7620" marT="7620" marB="0" anchor="ctr"/>
                </a:tc>
                <a:tc>
                  <a:txBody>
                    <a:bodyPr/>
                    <a:lstStyle/>
                    <a:p>
                      <a:pPr algn="ctr" fontAlgn="ctr"/>
                      <a:r>
                        <a:rPr lang="es-CO" sz="650" b="0" i="0" u="none" strike="noStrike">
                          <a:effectLst/>
                          <a:latin typeface="Arial"/>
                        </a:rPr>
                        <a:t>SOLICITUD DE INFORMACION CONVOCATORIA 427-2016</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621129638"/>
      </p:ext>
    </p:extLst>
  </p:cSld>
  <p:clrMapOvr>
    <a:masterClrMapping/>
  </p:clrMapOvr>
  <p:timing>
    <p:tnLst>
      <p:par>
        <p:cTn id="1" dur="indefinite" restart="never" nodeType="tmRoot"/>
      </p:par>
    </p:tnLst>
  </p:timing>
</p:sld>
</file>

<file path=ppt/slides/slide97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977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661685490"/>
              </p:ext>
            </p:extLst>
          </p:nvPr>
        </p:nvGraphicFramePr>
        <p:xfrm>
          <a:off x="539552" y="1268761"/>
          <a:ext cx="8208913" cy="4854707"/>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94949">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58294">
                <a:tc>
                  <a:txBody>
                    <a:bodyPr/>
                    <a:lstStyle/>
                    <a:p>
                      <a:pPr algn="ctr" fontAlgn="ctr"/>
                      <a:r>
                        <a:rPr lang="es-CO" sz="650" b="0" i="0" u="none" strike="noStrike" dirty="0">
                          <a:effectLst/>
                          <a:latin typeface="Arial"/>
                        </a:rPr>
                        <a:t>20186000906712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RESPUESTA FUNCIÓN PÚBLICA RAD. 20182040275231 SANDRA NAYIBE RAMIREZ RODRIGUEZ</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15/11/2018</a:t>
                      </a:r>
                    </a:p>
                  </a:txBody>
                  <a:tcPr marL="7620" marR="7620" marT="7620" marB="0" anchor="ctr"/>
                </a:tc>
                <a:tc>
                  <a:txBody>
                    <a:bodyPr/>
                    <a:lstStyle/>
                    <a:p>
                      <a:pPr algn="ctr" fontAlgn="ctr"/>
                      <a:r>
                        <a:rPr lang="es-CO" sz="650" b="0" i="0" u="none" strike="noStrike">
                          <a:effectLst/>
                          <a:latin typeface="Arial"/>
                        </a:rPr>
                        <a:t>20181700623111</a:t>
                      </a:r>
                    </a:p>
                  </a:txBody>
                  <a:tcPr marL="7620" marR="7620" marT="7620" marB="0" anchor="ctr"/>
                </a:tc>
              </a:tr>
              <a:tr h="558294">
                <a:tc>
                  <a:txBody>
                    <a:bodyPr/>
                    <a:lstStyle/>
                    <a:p>
                      <a:pPr algn="ctr" fontAlgn="ctr"/>
                      <a:r>
                        <a:rPr lang="es-CO" sz="650" b="0" i="0" u="none" strike="noStrike">
                          <a:effectLst/>
                          <a:latin typeface="Arial"/>
                        </a:rPr>
                        <a:t>20186000906732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1/11/2018</a:t>
                      </a:r>
                    </a:p>
                  </a:txBody>
                  <a:tcPr marL="7620" marR="7620" marT="7620" marB="0" anchor="ctr"/>
                </a:tc>
                <a:tc>
                  <a:txBody>
                    <a:bodyPr/>
                    <a:lstStyle/>
                    <a:p>
                      <a:pPr algn="ctr" fontAlgn="ctr"/>
                      <a:r>
                        <a:rPr lang="es-CO" sz="650" b="0" i="0" u="none" strike="noStrike">
                          <a:effectLst/>
                          <a:latin typeface="Arial"/>
                        </a:rPr>
                        <a:t>20182230615041</a:t>
                      </a:r>
                    </a:p>
                  </a:txBody>
                  <a:tcPr marL="7620" marR="7620" marT="7620" marB="0" anchor="ctr"/>
                </a:tc>
              </a:tr>
              <a:tr h="589912">
                <a:tc>
                  <a:txBody>
                    <a:bodyPr/>
                    <a:lstStyle/>
                    <a:p>
                      <a:pPr algn="ctr" fontAlgn="ctr"/>
                      <a:r>
                        <a:rPr lang="es-CO" sz="650" b="0" i="0" u="none" strike="noStrike">
                          <a:effectLst/>
                          <a:latin typeface="Arial"/>
                        </a:rPr>
                        <a:t>20186000906742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7 - DRA. CARDOSO</a:t>
                      </a:r>
                    </a:p>
                  </a:txBody>
                  <a:tcPr marL="7620" marR="7620" marT="7620" marB="0" anchor="ctr"/>
                </a:tc>
                <a:tc>
                  <a:txBody>
                    <a:bodyPr/>
                    <a:lstStyle/>
                    <a:p>
                      <a:pPr algn="ctr" fontAlgn="ctr"/>
                      <a:r>
                        <a:rPr lang="es-CO" sz="650" b="0" i="0" u="none" strike="noStrike">
                          <a:effectLst/>
                          <a:latin typeface="Arial"/>
                        </a:rPr>
                        <a:t>SOLICITUD DE INFORMACION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8294">
                <a:tc>
                  <a:txBody>
                    <a:bodyPr/>
                    <a:lstStyle/>
                    <a:p>
                      <a:pPr algn="ctr" fontAlgn="ctr"/>
                      <a:r>
                        <a:rPr lang="es-CO" sz="650" b="0" i="0" u="none" strike="noStrike">
                          <a:effectLst/>
                          <a:latin typeface="Arial"/>
                        </a:rPr>
                        <a:t>20186000906762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1 - DR. FRIDOLE BALLEN</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8294">
                <a:tc>
                  <a:txBody>
                    <a:bodyPr/>
                    <a:lstStyle/>
                    <a:p>
                      <a:pPr algn="ctr" fontAlgn="ctr"/>
                      <a:r>
                        <a:rPr lang="es-CO" sz="650" b="0" i="0" u="none" strike="noStrike">
                          <a:effectLst/>
                          <a:latin typeface="Arial"/>
                        </a:rPr>
                        <a:t>20186000906772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 ORTEGA</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8294">
                <a:tc>
                  <a:txBody>
                    <a:bodyPr/>
                    <a:lstStyle/>
                    <a:p>
                      <a:pPr algn="ctr" fontAlgn="ctr"/>
                      <a:r>
                        <a:rPr lang="es-CO" sz="650" b="0" i="0" u="none" strike="noStrike">
                          <a:effectLst/>
                          <a:latin typeface="Arial"/>
                        </a:rPr>
                        <a:t>20186000906782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7 - DRA. CARDOSO</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1/11/2018</a:t>
                      </a:r>
                    </a:p>
                  </a:txBody>
                  <a:tcPr marL="7620" marR="7620" marT="7620" marB="0" anchor="ctr"/>
                </a:tc>
                <a:tc>
                  <a:txBody>
                    <a:bodyPr/>
                    <a:lstStyle/>
                    <a:p>
                      <a:pPr algn="ctr" fontAlgn="ctr"/>
                      <a:r>
                        <a:rPr lang="es-CO" sz="650" b="0" i="0" u="none" strike="noStrike">
                          <a:effectLst/>
                          <a:latin typeface="Arial"/>
                        </a:rPr>
                        <a:t>20182230615061</a:t>
                      </a:r>
                    </a:p>
                  </a:txBody>
                  <a:tcPr marL="7620" marR="7620" marT="7620" marB="0" anchor="ctr"/>
                </a:tc>
              </a:tr>
              <a:tr h="589912">
                <a:tc>
                  <a:txBody>
                    <a:bodyPr/>
                    <a:lstStyle/>
                    <a:p>
                      <a:pPr algn="ctr" fontAlgn="ctr"/>
                      <a:r>
                        <a:rPr lang="es-CO" sz="650" b="0" i="0" u="none" strike="noStrike">
                          <a:effectLst/>
                          <a:latin typeface="Arial"/>
                        </a:rPr>
                        <a:t>20186000906802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CAMBIO NUMERO DE CEDULA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8294">
                <a:tc>
                  <a:txBody>
                    <a:bodyPr/>
                    <a:lstStyle/>
                    <a:p>
                      <a:pPr algn="ctr" fontAlgn="ctr"/>
                      <a:r>
                        <a:rPr lang="es-CO" sz="650" b="0" i="0" u="none" strike="noStrike">
                          <a:effectLst/>
                          <a:latin typeface="Arial"/>
                        </a:rPr>
                        <a:t>20186000906812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it-IT" sz="650" b="0" i="0" u="none" strike="noStrike">
                          <a:effectLst/>
                          <a:latin typeface="Arial"/>
                        </a:rPr>
                        <a:t>SOLICITUD CONVOCATORIA 740 A 741 DISTRITO</a:t>
                      </a:r>
                      <a:br>
                        <a:rPr lang="it-IT" sz="650" b="0" i="0" u="none" strike="noStrike">
                          <a:effectLst/>
                          <a:latin typeface="Arial"/>
                        </a:rPr>
                      </a:br>
                      <a:endParaRPr lang="it-IT"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384616753"/>
      </p:ext>
    </p:extLst>
  </p:cSld>
  <p:clrMapOvr>
    <a:masterClrMapping/>
  </p:clrMapOvr>
  <p:timing>
    <p:tnLst>
      <p:par>
        <p:cTn id="1" dur="indefinite" restart="never" nodeType="tmRoot"/>
      </p:par>
    </p:tnLst>
  </p:timing>
</p:sld>
</file>

<file path=ppt/slides/slide97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978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11523130"/>
              </p:ext>
            </p:extLst>
          </p:nvPr>
        </p:nvGraphicFramePr>
        <p:xfrm>
          <a:off x="539552" y="1268761"/>
          <a:ext cx="8208913" cy="4722655"/>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884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52709">
                <a:tc>
                  <a:txBody>
                    <a:bodyPr/>
                    <a:lstStyle/>
                    <a:p>
                      <a:pPr algn="ctr" fontAlgn="ctr"/>
                      <a:r>
                        <a:rPr lang="es-CO" sz="650" b="0" i="0" u="none" strike="noStrike" dirty="0">
                          <a:effectLst/>
                          <a:latin typeface="Arial"/>
                        </a:rPr>
                        <a:t>20186000906842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FECHA DE FIRMEZA DE LISTA</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20186000906852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9 - DRA. CARDOSO</a:t>
                      </a:r>
                    </a:p>
                  </a:txBody>
                  <a:tcPr marL="7620" marR="7620" marT="7620" marB="0" anchor="ctr"/>
                </a:tc>
                <a:tc>
                  <a:txBody>
                    <a:bodyPr/>
                    <a:lstStyle/>
                    <a:p>
                      <a:pPr algn="ctr" fontAlgn="ctr"/>
                      <a:r>
                        <a:rPr lang="es-CO" sz="650" b="0" i="0" u="none" strike="noStrike">
                          <a:effectLst/>
                          <a:latin typeface="Arial"/>
                        </a:rPr>
                        <a:t>ACTUALIZACIÓN DE REGISTRO PÚBLICO DE CARRERA ADMINISTRATIVA</a:t>
                      </a:r>
                    </a:p>
                  </a:txBody>
                  <a:tcPr marL="7620" marR="7620" marT="7620" marB="0" anchor="ctr"/>
                </a:tc>
                <a:tc>
                  <a:txBody>
                    <a:bodyPr/>
                    <a:lstStyle/>
                    <a:p>
                      <a:pPr algn="ctr" fontAlgn="ctr"/>
                      <a:r>
                        <a:rPr lang="es-CO" sz="650" b="0" i="0" u="none" strike="noStrike">
                          <a:effectLst/>
                          <a:latin typeface="Arial"/>
                        </a:rPr>
                        <a:t>30/10/2018</a:t>
                      </a:r>
                    </a:p>
                  </a:txBody>
                  <a:tcPr marL="7620" marR="7620" marT="7620" marB="0" anchor="ctr"/>
                </a:tc>
                <a:tc>
                  <a:txBody>
                    <a:bodyPr/>
                    <a:lstStyle/>
                    <a:p>
                      <a:pPr algn="ctr" fontAlgn="ctr"/>
                      <a:r>
                        <a:rPr lang="es-CO" sz="650" b="0" i="0" u="none" strike="noStrike">
                          <a:effectLst/>
                          <a:latin typeface="Arial"/>
                        </a:rPr>
                        <a:t>20181700610861</a:t>
                      </a:r>
                    </a:p>
                  </a:txBody>
                  <a:tcPr marL="7620" marR="7620" marT="7620" marB="0" anchor="ctr"/>
                </a:tc>
              </a:tr>
              <a:tr h="552709">
                <a:tc>
                  <a:txBody>
                    <a:bodyPr/>
                    <a:lstStyle/>
                    <a:p>
                      <a:pPr algn="ctr" fontAlgn="ctr"/>
                      <a:r>
                        <a:rPr lang="es-CO" sz="650" b="0" i="0" u="none" strike="noStrike">
                          <a:effectLst/>
                          <a:latin typeface="Arial"/>
                        </a:rPr>
                        <a:t>20186000906872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CUMPLIMIENTO ORDEN JUDICIAL - ACCIÓN DE TUTELA NO. 11001 40 03 025 2018 01239 00 DEL JUZGADO VEINTICINCO CIVIL MUNICIPAL DE BOGOTÁ D.C.</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20186000906892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13/11/2018</a:t>
                      </a:r>
                    </a:p>
                  </a:txBody>
                  <a:tcPr marL="7620" marR="7620" marT="7620" marB="0" anchor="ctr"/>
                </a:tc>
                <a:tc>
                  <a:txBody>
                    <a:bodyPr/>
                    <a:lstStyle/>
                    <a:p>
                      <a:pPr algn="ctr" fontAlgn="ctr"/>
                      <a:r>
                        <a:rPr lang="es-CO" sz="650" b="0" i="0" u="none" strike="noStrike">
                          <a:effectLst/>
                          <a:latin typeface="Arial"/>
                        </a:rPr>
                        <a:t>20182230632561</a:t>
                      </a:r>
                    </a:p>
                  </a:txBody>
                  <a:tcPr marL="7620" marR="7620" marT="7620" marB="0" anchor="ctr"/>
                </a:tc>
              </a:tr>
              <a:tr h="552709">
                <a:tc>
                  <a:txBody>
                    <a:bodyPr/>
                    <a:lstStyle/>
                    <a:p>
                      <a:pPr algn="ctr" fontAlgn="ctr"/>
                      <a:r>
                        <a:rPr lang="es-CO" sz="650" b="0" i="0" u="none" strike="noStrike">
                          <a:effectLst/>
                          <a:latin typeface="Arial"/>
                        </a:rPr>
                        <a:t>20186000906912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REMISION DE INFORMACION ALCALDÍA DE CÚCUTA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6/11/2018</a:t>
                      </a:r>
                    </a:p>
                  </a:txBody>
                  <a:tcPr marL="7620" marR="7620" marT="7620" marB="0" anchor="ctr"/>
                </a:tc>
                <a:tc>
                  <a:txBody>
                    <a:bodyPr/>
                    <a:lstStyle/>
                    <a:p>
                      <a:pPr algn="ctr" fontAlgn="ctr"/>
                      <a:r>
                        <a:rPr lang="es-CO" sz="650" b="0" i="0" u="none" strike="noStrike">
                          <a:effectLst/>
                          <a:latin typeface="Arial"/>
                        </a:rPr>
                        <a:t>20182210621391</a:t>
                      </a:r>
                    </a:p>
                  </a:txBody>
                  <a:tcPr marL="7620" marR="7620" marT="7620" marB="0" anchor="ctr"/>
                </a:tc>
              </a:tr>
              <a:tr h="552709">
                <a:tc>
                  <a:txBody>
                    <a:bodyPr/>
                    <a:lstStyle/>
                    <a:p>
                      <a:pPr algn="ctr" fontAlgn="ctr"/>
                      <a:r>
                        <a:rPr lang="es-CO" sz="650" b="0" i="0" u="none" strike="noStrike">
                          <a:effectLst/>
                          <a:latin typeface="Arial"/>
                        </a:rPr>
                        <a:t>20186000906922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RESPUESTA RADICADO N° 20186000810292 - RECLAMACION EN SEGUNDA INSTANCIA - GLADYS ELENA CASTAÑO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20186000906932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DIRECCION VIGILANCIA DE CARRERA</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20186000906952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REQUERIMIENTO RESOLUCIÓN NO. 20182210048815</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391202989"/>
      </p:ext>
    </p:extLst>
  </p:cSld>
  <p:clrMapOvr>
    <a:masterClrMapping/>
  </p:clrMapOvr>
  <p:timing>
    <p:tnLst>
      <p:par>
        <p:cTn id="1" dur="indefinite" restart="never" nodeType="tmRoot"/>
      </p:par>
    </p:tnLst>
  </p:timing>
</p:sld>
</file>

<file path=ppt/slides/slide97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979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850820020"/>
              </p:ext>
            </p:extLst>
          </p:nvPr>
        </p:nvGraphicFramePr>
        <p:xfrm>
          <a:off x="539552" y="790633"/>
          <a:ext cx="8208913" cy="530266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376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642680">
                <a:tc>
                  <a:txBody>
                    <a:bodyPr/>
                    <a:lstStyle/>
                    <a:p>
                      <a:pPr algn="ctr" fontAlgn="ctr"/>
                      <a:r>
                        <a:rPr lang="es-CO" sz="650" b="0" i="0" u="none" strike="noStrike" dirty="0">
                          <a:effectLst/>
                          <a:latin typeface="Arial"/>
                        </a:rPr>
                        <a:t>20186000906962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SOLICITUD DE INFORMACION DOCENTE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20186000906992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14/11/2018</a:t>
                      </a:r>
                    </a:p>
                  </a:txBody>
                  <a:tcPr marL="7620" marR="7620" marT="7620" marB="0" anchor="ctr"/>
                </a:tc>
                <a:tc>
                  <a:txBody>
                    <a:bodyPr/>
                    <a:lstStyle/>
                    <a:p>
                      <a:pPr algn="ctr" fontAlgn="ctr"/>
                      <a:r>
                        <a:rPr lang="es-CO" sz="650" b="0" i="0" u="none" strike="noStrike">
                          <a:effectLst/>
                          <a:latin typeface="Arial"/>
                        </a:rPr>
                        <a:t>20182110635471</a:t>
                      </a:r>
                    </a:p>
                  </a:txBody>
                  <a:tcPr marL="7620" marR="7620" marT="7620" marB="0" anchor="ctr"/>
                </a:tc>
              </a:tr>
              <a:tr h="642680">
                <a:tc>
                  <a:txBody>
                    <a:bodyPr/>
                    <a:lstStyle/>
                    <a:p>
                      <a:pPr algn="ctr" fontAlgn="ctr"/>
                      <a:r>
                        <a:rPr lang="es-CO" sz="650" b="0" i="0" u="none" strike="noStrike">
                          <a:effectLst/>
                          <a:latin typeface="Arial"/>
                        </a:rPr>
                        <a:t>20186000907002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CONVOCATORIA PUBLICA PARA PROVEER 54 VACANTES DEL SISTEMA GENERAL DE CARRERA ADMINISTRATIVA DEL CNMH CON LA CNSC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20186000907012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SOLICITUD DE INFORMACION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20186000907042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20186000907052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42680">
                <a:tc>
                  <a:txBody>
                    <a:bodyPr/>
                    <a:lstStyle/>
                    <a:p>
                      <a:pPr algn="ctr" fontAlgn="ctr"/>
                      <a:r>
                        <a:rPr lang="es-CO" sz="650" b="0" i="0" u="none" strike="noStrike">
                          <a:effectLst/>
                          <a:latin typeface="Arial"/>
                        </a:rPr>
                        <a:t>20186000907072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0">
                <a:tc>
                  <a:txBody>
                    <a:bodyPr/>
                    <a:lstStyle/>
                    <a:p>
                      <a:pPr algn="ctr" fontAlgn="ctr"/>
                      <a:r>
                        <a:rPr lang="es-CO" sz="650" b="0" i="0" u="none" strike="noStrike">
                          <a:effectLst/>
                          <a:latin typeface="Arial"/>
                        </a:rPr>
                        <a:t>20186000907092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it-IT" sz="650" b="0" i="0" u="none" strike="noStrike">
                          <a:effectLst/>
                          <a:latin typeface="Arial"/>
                        </a:rPr>
                        <a:t>SOLICITUD CONVOCATORIA 740 A 741 DISTRITO</a:t>
                      </a:r>
                      <a:br>
                        <a:rPr lang="it-IT" sz="650" b="0" i="0" u="none" strike="noStrike">
                          <a:effectLst/>
                          <a:latin typeface="Arial"/>
                        </a:rPr>
                      </a:br>
                      <a:endParaRPr lang="it-IT"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025066189"/>
      </p:ext>
    </p:extLst>
  </p:cSld>
  <p:clrMapOvr>
    <a:masterClrMapping/>
  </p:clrMapOvr>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805396278"/>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201810190092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201810190092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201810190093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19/10/2018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201810190093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201810200001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201810200001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201810200002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436 SENA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201810200002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201810200003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435 Corporaciones Autonomas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25/10/2018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201810200003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201810200004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201810200004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201810200005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Sugerencia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201810200005</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201810200006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Convocatorias Territoriales 438 a 506 Santander</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201810200006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201810200007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201810200007</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201810200008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Sector Defensa 624 a 638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06/11/2018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201810200008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201810200009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Despacho Dra. Luz Amparo Cardoso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201810200009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201810200010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201810200010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201810200011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23/10/2018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201810200011</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201810200012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201810200012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201810200013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740 y 741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201810200013</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201810200014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201810200014</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98</a:t>
            </a:fld>
            <a:endParaRPr lang="es-CO"/>
          </a:p>
        </p:txBody>
      </p:sp>
    </p:spTree>
    <p:extLst>
      <p:ext uri="{BB962C8B-B14F-4D97-AF65-F5344CB8AC3E}">
        <p14:creationId xmlns:p14="http://schemas.microsoft.com/office/powerpoint/2010/main" val="2829895116"/>
      </p:ext>
    </p:extLst>
  </p:cSld>
  <p:clrMapOvr>
    <a:masterClrMapping/>
  </p:clrMapOvr>
  <p:timing>
    <p:tnLst>
      <p:par>
        <p:cTn id="1" dur="indefinite" restart="never" nodeType="tmRoot"/>
      </p:par>
    </p:tnLst>
  </p:timing>
</p:sld>
</file>

<file path=ppt/slides/slide98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980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15963391"/>
              </p:ext>
            </p:extLst>
          </p:nvPr>
        </p:nvGraphicFramePr>
        <p:xfrm>
          <a:off x="539552" y="1268761"/>
          <a:ext cx="8208913" cy="4854707"/>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94949">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58294">
                <a:tc>
                  <a:txBody>
                    <a:bodyPr/>
                    <a:lstStyle/>
                    <a:p>
                      <a:pPr algn="ctr" fontAlgn="ctr"/>
                      <a:r>
                        <a:rPr lang="es-CO" sz="650" b="0" i="0" u="none" strike="noStrike" dirty="0">
                          <a:effectLst/>
                          <a:latin typeface="Arial"/>
                        </a:rPr>
                        <a:t>20186000907102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8294">
                <a:tc>
                  <a:txBody>
                    <a:bodyPr/>
                    <a:lstStyle/>
                    <a:p>
                      <a:pPr algn="ctr" fontAlgn="ctr"/>
                      <a:r>
                        <a:rPr lang="es-CO" sz="650" b="0" i="0" u="none" strike="noStrike">
                          <a:effectLst/>
                          <a:latin typeface="Arial"/>
                        </a:rPr>
                        <a:t>20186000907112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89912">
                <a:tc>
                  <a:txBody>
                    <a:bodyPr/>
                    <a:lstStyle/>
                    <a:p>
                      <a:pPr algn="ctr" fontAlgn="ctr"/>
                      <a:r>
                        <a:rPr lang="es-CO" sz="650" b="0" i="0" u="none" strike="noStrike">
                          <a:effectLst/>
                          <a:latin typeface="Arial"/>
                        </a:rPr>
                        <a:t>20186000907142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89912">
                <a:tc>
                  <a:txBody>
                    <a:bodyPr/>
                    <a:lstStyle/>
                    <a:p>
                      <a:pPr algn="ctr" fontAlgn="ctr"/>
                      <a:r>
                        <a:rPr lang="es-CO" sz="650" b="0" i="0" u="none" strike="noStrike">
                          <a:effectLst/>
                          <a:latin typeface="Arial"/>
                        </a:rPr>
                        <a:t>20186000907152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8294">
                <a:tc>
                  <a:txBody>
                    <a:bodyPr/>
                    <a:lstStyle/>
                    <a:p>
                      <a:pPr algn="ctr" fontAlgn="ctr"/>
                      <a:r>
                        <a:rPr lang="es-CO" sz="650" b="0" i="0" u="none" strike="noStrike">
                          <a:effectLst/>
                          <a:latin typeface="Arial"/>
                        </a:rPr>
                        <a:t>20186000907162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INFORME TRIMESTRAL COMISION DE PERSONAL </a:t>
                      </a:r>
                    </a:p>
                  </a:txBody>
                  <a:tcPr marL="7620" marR="7620" marT="7620" marB="0" anchor="ctr"/>
                </a:tc>
                <a:tc>
                  <a:txBody>
                    <a:bodyPr/>
                    <a:lstStyle/>
                    <a:p>
                      <a:pPr algn="ctr" fontAlgn="ctr"/>
                      <a:r>
                        <a:rPr lang="es-CO" sz="650" b="0" i="0" u="none" strike="noStrike">
                          <a:effectLst/>
                          <a:latin typeface="Arial"/>
                        </a:rPr>
                        <a:t>1/11/2018</a:t>
                      </a:r>
                    </a:p>
                  </a:txBody>
                  <a:tcPr marL="7620" marR="7620" marT="7620" marB="0" anchor="ctr"/>
                </a:tc>
                <a:tc>
                  <a:txBody>
                    <a:bodyPr/>
                    <a:lstStyle/>
                    <a:p>
                      <a:pPr algn="ctr" fontAlgn="ctr"/>
                      <a:r>
                        <a:rPr lang="es-CO" sz="650" b="0" i="0" u="none" strike="noStrike">
                          <a:effectLst/>
                          <a:latin typeface="Arial"/>
                        </a:rPr>
                        <a:t>20185000616051</a:t>
                      </a:r>
                    </a:p>
                  </a:txBody>
                  <a:tcPr marL="7620" marR="7620" marT="7620" marB="0" anchor="ctr"/>
                </a:tc>
              </a:tr>
              <a:tr h="558294">
                <a:tc>
                  <a:txBody>
                    <a:bodyPr/>
                    <a:lstStyle/>
                    <a:p>
                      <a:pPr algn="ctr" fontAlgn="ctr"/>
                      <a:r>
                        <a:rPr lang="es-CO" sz="650" b="0" i="0" u="none" strike="noStrike">
                          <a:effectLst/>
                          <a:latin typeface="Arial"/>
                        </a:rPr>
                        <a:t>20186000907182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NULIDAD  RESTABLECIMIENTO DEL DERECHO </a:t>
                      </a:r>
                      <a:br>
                        <a:rPr lang="es-CO" sz="650" b="0" i="0" u="none" strike="noStrike">
                          <a:effectLst/>
                          <a:latin typeface="Arial"/>
                        </a:rPr>
                      </a:br>
                      <a:r>
                        <a:rPr lang="es-CO" sz="650" b="0" i="0" u="none" strike="noStrike">
                          <a:effectLst/>
                          <a:latin typeface="Arial"/>
                        </a:rPr>
                        <a:t>EXPEDIENTE N. 201800348</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8294">
                <a:tc>
                  <a:txBody>
                    <a:bodyPr/>
                    <a:lstStyle/>
                    <a:p>
                      <a:pPr algn="ctr" fontAlgn="ctr"/>
                      <a:r>
                        <a:rPr lang="es-CO" sz="650" b="0" i="0" u="none" strike="noStrike">
                          <a:effectLst/>
                          <a:latin typeface="Arial"/>
                        </a:rPr>
                        <a:t>20186000907202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DERECHO DE PETICION - MERCEDES CHAVEZ B.</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8294">
                <a:tc>
                  <a:txBody>
                    <a:bodyPr/>
                    <a:lstStyle/>
                    <a:p>
                      <a:pPr algn="ctr" fontAlgn="ctr"/>
                      <a:r>
                        <a:rPr lang="es-CO" sz="650" b="0" i="0" u="none" strike="noStrike">
                          <a:effectLst/>
                          <a:latin typeface="Arial"/>
                        </a:rPr>
                        <a:t>20186000907252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911782603"/>
      </p:ext>
    </p:extLst>
  </p:cSld>
  <p:clrMapOvr>
    <a:masterClrMapping/>
  </p:clrMapOvr>
  <p:timing>
    <p:tnLst>
      <p:par>
        <p:cTn id="1" dur="indefinite" restart="never" nodeType="tmRoot"/>
      </p:par>
    </p:tnLst>
  </p:timing>
</p:sld>
</file>

<file path=ppt/slides/slide98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981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85204187"/>
              </p:ext>
            </p:extLst>
          </p:nvPr>
        </p:nvGraphicFramePr>
        <p:xfrm>
          <a:off x="539552" y="1268761"/>
          <a:ext cx="8208913" cy="4790679"/>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283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61212">
                <a:tc>
                  <a:txBody>
                    <a:bodyPr/>
                    <a:lstStyle/>
                    <a:p>
                      <a:pPr algn="ctr" fontAlgn="ctr"/>
                      <a:r>
                        <a:rPr lang="es-CO" sz="650" b="0" i="0" u="none" strike="noStrike" dirty="0">
                          <a:effectLst/>
                          <a:latin typeface="Arial"/>
                        </a:rPr>
                        <a:t>20186000907272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TRASLADO DE COMPETENCIA - CONVOCATORIA 436 DE 2017 -LUIS ALBERTO ARIAS GARZON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20186000907292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20186000907302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NULIDAD Y RESTABLECIMIENTO DEL DERECHO - ADMITE DEMANDA</a:t>
                      </a:r>
                      <a:br>
                        <a:rPr lang="es-CO" sz="650" b="0" i="0" u="none" strike="noStrike">
                          <a:effectLst/>
                          <a:latin typeface="Arial"/>
                        </a:rPr>
                      </a:br>
                      <a:r>
                        <a:rPr lang="es-CO" sz="650" b="0" i="0" u="none" strike="noStrike">
                          <a:effectLst/>
                          <a:latin typeface="Arial"/>
                        </a:rPr>
                        <a:t>EXPEDIENTE N. 201800254</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20186000907312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20186000907322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ADMITE DEMANDA DE NULIDAD</a:t>
                      </a:r>
                      <a:br>
                        <a:rPr lang="es-CO" sz="650" b="0" i="0" u="none" strike="noStrike">
                          <a:effectLst/>
                          <a:latin typeface="Arial"/>
                        </a:rPr>
                      </a:br>
                      <a:r>
                        <a:rPr lang="es-CO" sz="650" b="0" i="0" u="none" strike="noStrike">
                          <a:effectLst/>
                          <a:latin typeface="Arial"/>
                        </a:rPr>
                        <a:t>EXPEDIENTE N. 201800063</a:t>
                      </a:r>
                    </a:p>
                  </a:txBody>
                  <a:tcPr marL="7620" marR="7620" marT="7620" marB="0" anchor="ctr"/>
                </a:tc>
                <a:tc>
                  <a:txBody>
                    <a:bodyPr/>
                    <a:lstStyle/>
                    <a:p>
                      <a:pPr algn="ctr" fontAlgn="ctr"/>
                      <a:r>
                        <a:rPr lang="es-CO" sz="650" b="0" i="0" u="none" strike="noStrike">
                          <a:effectLst/>
                          <a:latin typeface="Arial"/>
                        </a:rPr>
                        <a:t>31/10/2018</a:t>
                      </a:r>
                    </a:p>
                  </a:txBody>
                  <a:tcPr marL="7620" marR="7620" marT="7620" marB="0" anchor="ctr"/>
                </a:tc>
                <a:tc>
                  <a:txBody>
                    <a:bodyPr/>
                    <a:lstStyle/>
                    <a:p>
                      <a:pPr algn="ctr" fontAlgn="ctr"/>
                      <a:r>
                        <a:rPr lang="es-CO" sz="650" b="0" i="0" u="none" strike="noStrike">
                          <a:effectLst/>
                          <a:latin typeface="Arial"/>
                        </a:rPr>
                        <a:t>20181400614331</a:t>
                      </a:r>
                    </a:p>
                  </a:txBody>
                  <a:tcPr marL="7620" marR="7620" marT="7620" marB="0" anchor="ctr"/>
                </a:tc>
              </a:tr>
              <a:tr h="561212">
                <a:tc>
                  <a:txBody>
                    <a:bodyPr/>
                    <a:lstStyle/>
                    <a:p>
                      <a:pPr algn="ctr" fontAlgn="ctr"/>
                      <a:r>
                        <a:rPr lang="es-CO" sz="650" b="0" i="0" u="none" strike="noStrike">
                          <a:effectLst/>
                          <a:latin typeface="Arial"/>
                        </a:rPr>
                        <a:t>20186000907352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13/11/2018</a:t>
                      </a:r>
                    </a:p>
                  </a:txBody>
                  <a:tcPr marL="7620" marR="7620" marT="7620" marB="0" anchor="ctr"/>
                </a:tc>
                <a:tc>
                  <a:txBody>
                    <a:bodyPr/>
                    <a:lstStyle/>
                    <a:p>
                      <a:pPr algn="ctr" fontAlgn="ctr"/>
                      <a:r>
                        <a:rPr lang="es-CO" sz="650" b="0" i="0" u="none" strike="noStrike">
                          <a:effectLst/>
                          <a:latin typeface="Arial"/>
                        </a:rPr>
                        <a:t>20182230632761</a:t>
                      </a:r>
                    </a:p>
                  </a:txBody>
                  <a:tcPr marL="7620" marR="7620" marT="7620" marB="0" anchor="ctr"/>
                </a:tc>
              </a:tr>
              <a:tr h="561212">
                <a:tc>
                  <a:txBody>
                    <a:bodyPr/>
                    <a:lstStyle/>
                    <a:p>
                      <a:pPr algn="ctr" fontAlgn="ctr"/>
                      <a:r>
                        <a:rPr lang="es-CO" sz="650" b="0" i="0" u="none" strike="noStrike">
                          <a:effectLst/>
                          <a:latin typeface="Arial"/>
                        </a:rPr>
                        <a:t>20186000907372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20186000907382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ADMITE DEMANDA DE NULIDAD</a:t>
                      </a:r>
                      <a:br>
                        <a:rPr lang="es-CO" sz="650" b="0" i="0" u="none" strike="noStrike">
                          <a:effectLst/>
                          <a:latin typeface="Arial"/>
                        </a:rPr>
                      </a:br>
                      <a:r>
                        <a:rPr lang="es-CO" sz="650" b="0" i="0" u="none" strike="noStrike">
                          <a:effectLst/>
                          <a:latin typeface="Arial"/>
                        </a:rPr>
                        <a:t>EXPEDIENTE N. 201800528</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472418959"/>
      </p:ext>
    </p:extLst>
  </p:cSld>
  <p:clrMapOvr>
    <a:masterClrMapping/>
  </p:clrMapOvr>
  <p:timing>
    <p:tnLst>
      <p:par>
        <p:cTn id="1" dur="indefinite" restart="never" nodeType="tmRoot"/>
      </p:par>
    </p:tnLst>
  </p:timing>
</p:sld>
</file>

<file path=ppt/slides/slide98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982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559354572"/>
              </p:ext>
            </p:extLst>
          </p:nvPr>
        </p:nvGraphicFramePr>
        <p:xfrm>
          <a:off x="539552" y="1268761"/>
          <a:ext cx="8208913" cy="4712405"/>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4865">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44206">
                <a:tc>
                  <a:txBody>
                    <a:bodyPr/>
                    <a:lstStyle/>
                    <a:p>
                      <a:pPr algn="ctr" fontAlgn="ctr"/>
                      <a:r>
                        <a:rPr lang="es-CO" sz="650" b="0" i="0" u="none" strike="noStrike" dirty="0">
                          <a:effectLst/>
                          <a:latin typeface="Arial"/>
                        </a:rPr>
                        <a:t>20186000907392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TRASLADO POR COMPETENCIA - CONVOCATORIA 436 -BEATRIZ TORRES SERRATO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44206">
                <a:tc>
                  <a:txBody>
                    <a:bodyPr/>
                    <a:lstStyle/>
                    <a:p>
                      <a:pPr algn="ctr" fontAlgn="ctr"/>
                      <a:r>
                        <a:rPr lang="es-CO" sz="650" b="0" i="0" u="none" strike="noStrike">
                          <a:effectLst/>
                          <a:latin typeface="Arial"/>
                        </a:rPr>
                        <a:t>20186000907402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ADMITE DEMANDA DE NULIDAD</a:t>
                      </a:r>
                      <a:br>
                        <a:rPr lang="es-CO" sz="650" b="0" i="0" u="none" strike="noStrike">
                          <a:effectLst/>
                          <a:latin typeface="Arial"/>
                        </a:rPr>
                      </a:br>
                      <a:r>
                        <a:rPr lang="es-CO" sz="650" b="0" i="0" u="none" strike="noStrike">
                          <a:effectLst/>
                          <a:latin typeface="Arial"/>
                        </a:rPr>
                        <a:t>EXPEDIENTE N. 201800517</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44206">
                <a:tc>
                  <a:txBody>
                    <a:bodyPr/>
                    <a:lstStyle/>
                    <a:p>
                      <a:pPr algn="ctr" fontAlgn="ctr"/>
                      <a:r>
                        <a:rPr lang="es-CO" sz="650" b="0" i="0" u="none" strike="noStrike">
                          <a:effectLst/>
                          <a:latin typeface="Arial"/>
                        </a:rPr>
                        <a:t>20186000907412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ADMITE DEMANDA DE NULIDAD</a:t>
                      </a:r>
                      <a:br>
                        <a:rPr lang="es-CO" sz="650" b="0" i="0" u="none" strike="noStrike">
                          <a:effectLst/>
                          <a:latin typeface="Arial"/>
                        </a:rPr>
                      </a:br>
                      <a:r>
                        <a:rPr lang="es-CO" sz="650" b="0" i="0" u="none" strike="noStrike">
                          <a:effectLst/>
                          <a:latin typeface="Arial"/>
                        </a:rPr>
                        <a:t>EXPEDIENTE N. 201800478</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44206">
                <a:tc>
                  <a:txBody>
                    <a:bodyPr/>
                    <a:lstStyle/>
                    <a:p>
                      <a:pPr algn="ctr" fontAlgn="ctr"/>
                      <a:r>
                        <a:rPr lang="es-CO" sz="650" b="0" i="0" u="none" strike="noStrike">
                          <a:effectLst/>
                          <a:latin typeface="Arial"/>
                        </a:rPr>
                        <a:t>20186000907422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ADMITE DEMANDA DE NULIDAD</a:t>
                      </a:r>
                      <a:br>
                        <a:rPr lang="es-CO" sz="650" b="0" i="0" u="none" strike="noStrike">
                          <a:effectLst/>
                          <a:latin typeface="Arial"/>
                        </a:rPr>
                      </a:br>
                      <a:r>
                        <a:rPr lang="es-CO" sz="650" b="0" i="0" u="none" strike="noStrike">
                          <a:effectLst/>
                          <a:latin typeface="Arial"/>
                        </a:rPr>
                        <a:t>EXPEDIENTE N. 201800500</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44206">
                <a:tc>
                  <a:txBody>
                    <a:bodyPr/>
                    <a:lstStyle/>
                    <a:p>
                      <a:pPr algn="ctr" fontAlgn="ctr"/>
                      <a:r>
                        <a:rPr lang="es-CO" sz="650" b="0" i="0" u="none" strike="noStrike">
                          <a:effectLst/>
                          <a:latin typeface="Arial"/>
                        </a:rPr>
                        <a:t>20186000907452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DERECHO DE PETICION - CONVOCATORIA 437 Y CONVOCATORIA 507 A 591</a:t>
                      </a:r>
                    </a:p>
                  </a:txBody>
                  <a:tcPr marL="7620" marR="7620" marT="7620" marB="0" anchor="ctr"/>
                </a:tc>
                <a:tc>
                  <a:txBody>
                    <a:bodyPr/>
                    <a:lstStyle/>
                    <a:p>
                      <a:pPr algn="ctr" fontAlgn="ctr"/>
                      <a:r>
                        <a:rPr lang="es-CO" sz="650" b="0" i="0" u="none" strike="noStrike">
                          <a:effectLst/>
                          <a:latin typeface="Arial"/>
                        </a:rPr>
                        <a:t>15/11/2018</a:t>
                      </a:r>
                    </a:p>
                  </a:txBody>
                  <a:tcPr marL="7620" marR="7620" marT="7620" marB="0" anchor="ctr"/>
                </a:tc>
                <a:tc>
                  <a:txBody>
                    <a:bodyPr/>
                    <a:lstStyle/>
                    <a:p>
                      <a:pPr algn="ctr" fontAlgn="ctr"/>
                      <a:r>
                        <a:rPr lang="es-CO" sz="650" b="0" i="0" u="none" strike="noStrike">
                          <a:effectLst/>
                          <a:latin typeface="Arial"/>
                        </a:rPr>
                        <a:t>20182210635951</a:t>
                      </a:r>
                    </a:p>
                  </a:txBody>
                  <a:tcPr marL="7620" marR="7620" marT="7620" marB="0" anchor="ctr"/>
                </a:tc>
              </a:tr>
              <a:tr h="544206">
                <a:tc>
                  <a:txBody>
                    <a:bodyPr/>
                    <a:lstStyle/>
                    <a:p>
                      <a:pPr algn="ctr" fontAlgn="ctr"/>
                      <a:r>
                        <a:rPr lang="es-CO" sz="650" b="0" i="0" u="none" strike="noStrike">
                          <a:effectLst/>
                          <a:latin typeface="Arial"/>
                        </a:rPr>
                        <a:t>20186000907462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ADMITE DEMANDA </a:t>
                      </a:r>
                      <a:br>
                        <a:rPr lang="es-CO" sz="650" b="0" i="0" u="none" strike="noStrike">
                          <a:effectLst/>
                          <a:latin typeface="Arial"/>
                        </a:rPr>
                      </a:br>
                      <a:r>
                        <a:rPr lang="es-CO" sz="650" b="0" i="0" u="none" strike="noStrike">
                          <a:effectLst/>
                          <a:latin typeface="Arial"/>
                        </a:rPr>
                        <a:t>EXPEDIENTE N. 201801106</a:t>
                      </a:r>
                    </a:p>
                  </a:txBody>
                  <a:tcPr marL="7620" marR="7620" marT="7620" marB="0" anchor="ctr"/>
                </a:tc>
                <a:tc>
                  <a:txBody>
                    <a:bodyPr/>
                    <a:lstStyle/>
                    <a:p>
                      <a:pPr algn="ctr" fontAlgn="ctr"/>
                      <a:r>
                        <a:rPr lang="es-CO" sz="650" b="0" i="0" u="none" strike="noStrike">
                          <a:effectLst/>
                          <a:latin typeface="Arial"/>
                        </a:rPr>
                        <a:t>31/10/2018</a:t>
                      </a:r>
                    </a:p>
                  </a:txBody>
                  <a:tcPr marL="7620" marR="7620" marT="7620" marB="0" anchor="ctr"/>
                </a:tc>
                <a:tc>
                  <a:txBody>
                    <a:bodyPr/>
                    <a:lstStyle/>
                    <a:p>
                      <a:pPr algn="ctr" fontAlgn="ctr"/>
                      <a:r>
                        <a:rPr lang="es-CO" sz="650" b="0" i="0" u="none" strike="noStrike">
                          <a:effectLst/>
                          <a:latin typeface="Arial"/>
                        </a:rPr>
                        <a:t>20181400614211</a:t>
                      </a:r>
                    </a:p>
                  </a:txBody>
                  <a:tcPr marL="7620" marR="7620" marT="7620" marB="0" anchor="ctr"/>
                </a:tc>
              </a:tr>
              <a:tr h="544206">
                <a:tc>
                  <a:txBody>
                    <a:bodyPr/>
                    <a:lstStyle/>
                    <a:p>
                      <a:pPr algn="ctr" fontAlgn="ctr"/>
                      <a:r>
                        <a:rPr lang="es-CO" sz="650" b="0" i="0" u="none" strike="noStrike">
                          <a:effectLst/>
                          <a:latin typeface="Arial"/>
                        </a:rPr>
                        <a:t>20186000907492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RESOLUCION 301 DEL 25 DE SEPTIEMBRE DE 2018 </a:t>
                      </a:r>
                    </a:p>
                  </a:txBody>
                  <a:tcPr marL="7620" marR="7620" marT="7620" marB="0" anchor="ctr"/>
                </a:tc>
                <a:tc>
                  <a:txBody>
                    <a:bodyPr/>
                    <a:lstStyle/>
                    <a:p>
                      <a:pPr algn="ctr" fontAlgn="ctr"/>
                      <a:r>
                        <a:rPr lang="es-CO" sz="650" b="0" i="0" u="none" strike="noStrike">
                          <a:effectLst/>
                          <a:latin typeface="Arial"/>
                        </a:rPr>
                        <a:t>1/12/2018</a:t>
                      </a:r>
                    </a:p>
                  </a:txBody>
                  <a:tcPr marL="7620" marR="7620" marT="7620" marB="0" anchor="ctr"/>
                </a:tc>
                <a:tc>
                  <a:txBody>
                    <a:bodyPr/>
                    <a:lstStyle/>
                    <a:p>
                      <a:pPr algn="ctr" fontAlgn="ctr"/>
                      <a:r>
                        <a:rPr lang="es-CO" sz="650" b="0" i="0" u="none" strike="noStrike">
                          <a:effectLst/>
                          <a:latin typeface="Arial"/>
                        </a:rPr>
                        <a:t>20181020661511</a:t>
                      </a:r>
                    </a:p>
                  </a:txBody>
                  <a:tcPr marL="7620" marR="7620" marT="7620" marB="0" anchor="ctr"/>
                </a:tc>
              </a:tr>
              <a:tr h="544206">
                <a:tc>
                  <a:txBody>
                    <a:bodyPr/>
                    <a:lstStyle/>
                    <a:p>
                      <a:pPr algn="ctr" fontAlgn="ctr"/>
                      <a:r>
                        <a:rPr lang="es-CO" sz="650" b="0" i="0" u="none" strike="noStrike">
                          <a:effectLst/>
                          <a:latin typeface="Arial"/>
                        </a:rPr>
                        <a:t>20186000907592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RECUPERAR USUARIO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538765633"/>
      </p:ext>
    </p:extLst>
  </p:cSld>
  <p:clrMapOvr>
    <a:masterClrMapping/>
  </p:clrMapOvr>
  <p:timing>
    <p:tnLst>
      <p:par>
        <p:cTn id="1" dur="indefinite" restart="never" nodeType="tmRoot"/>
      </p:par>
    </p:tnLst>
  </p:timing>
</p:sld>
</file>

<file path=ppt/slides/slide98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983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841653238"/>
              </p:ext>
            </p:extLst>
          </p:nvPr>
        </p:nvGraphicFramePr>
        <p:xfrm>
          <a:off x="539552" y="1268761"/>
          <a:ext cx="8208913" cy="4826655"/>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98866">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65709">
                <a:tc>
                  <a:txBody>
                    <a:bodyPr/>
                    <a:lstStyle/>
                    <a:p>
                      <a:pPr algn="ctr" fontAlgn="ctr"/>
                      <a:r>
                        <a:rPr lang="es-CO" sz="650" b="0" i="0" u="none" strike="noStrike" dirty="0">
                          <a:effectLst/>
                          <a:latin typeface="Arial"/>
                        </a:rPr>
                        <a:t>20186000907602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AUTORIZACION NOMBRAMIENTO ELEGIBLE POR NO ACEPTACION - CONVOCATORIA 435 DE 2016 </a:t>
                      </a:r>
                    </a:p>
                  </a:txBody>
                  <a:tcPr marL="7620" marR="7620" marT="7620" marB="0" anchor="ctr"/>
                </a:tc>
                <a:tc>
                  <a:txBody>
                    <a:bodyPr/>
                    <a:lstStyle/>
                    <a:p>
                      <a:pPr algn="ctr" fontAlgn="ctr"/>
                      <a:r>
                        <a:rPr lang="es-CO" sz="650" b="0" i="0" u="none" strike="noStrike">
                          <a:effectLst/>
                          <a:latin typeface="Arial"/>
                        </a:rPr>
                        <a:t>5/12/2018</a:t>
                      </a:r>
                    </a:p>
                  </a:txBody>
                  <a:tcPr marL="7620" marR="7620" marT="7620" marB="0" anchor="ctr"/>
                </a:tc>
                <a:tc>
                  <a:txBody>
                    <a:bodyPr/>
                    <a:lstStyle/>
                    <a:p>
                      <a:pPr algn="ctr" fontAlgn="ctr"/>
                      <a:r>
                        <a:rPr lang="es-CO" sz="650" b="0" i="0" u="none" strike="noStrike">
                          <a:effectLst/>
                          <a:latin typeface="Arial"/>
                        </a:rPr>
                        <a:t>20181020664961</a:t>
                      </a:r>
                    </a:p>
                  </a:txBody>
                  <a:tcPr marL="7620" marR="7620" marT="7620" marB="0" anchor="ctr"/>
                </a:tc>
              </a:tr>
              <a:tr h="565709">
                <a:tc>
                  <a:txBody>
                    <a:bodyPr/>
                    <a:lstStyle/>
                    <a:p>
                      <a:pPr algn="ctr" fontAlgn="ctr"/>
                      <a:r>
                        <a:rPr lang="es-CO" sz="650" b="0" i="0" u="none" strike="noStrike">
                          <a:effectLst/>
                          <a:latin typeface="Arial"/>
                        </a:rPr>
                        <a:t>20186000907612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DIRECCION DE ADMINISTRACION DE  CARRERA ADMINISTRATIVA</a:t>
                      </a:r>
                    </a:p>
                  </a:txBody>
                  <a:tcPr marL="7620" marR="7620" marT="7620" marB="0" anchor="ctr"/>
                </a:tc>
                <a:tc>
                  <a:txBody>
                    <a:bodyPr/>
                    <a:lstStyle/>
                    <a:p>
                      <a:pPr algn="ctr" fontAlgn="ctr"/>
                      <a:r>
                        <a:rPr lang="es-CO" sz="650" b="0" i="0" u="none" strike="noStrike">
                          <a:effectLst/>
                          <a:latin typeface="Arial"/>
                        </a:rPr>
                        <a:t>SOLICITUD DE INFORMACION CONVOCATORIA  507 a 591 de 2017  CUNDINAMARCA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31/10/2018</a:t>
                      </a:r>
                    </a:p>
                  </a:txBody>
                  <a:tcPr marL="7620" marR="7620" marT="7620" marB="0" anchor="ctr"/>
                </a:tc>
                <a:tc>
                  <a:txBody>
                    <a:bodyPr/>
                    <a:lstStyle/>
                    <a:p>
                      <a:pPr algn="ctr" fontAlgn="ctr"/>
                      <a:r>
                        <a:rPr lang="es-CO" sz="650" b="0" i="0" u="none" strike="noStrike">
                          <a:effectLst/>
                          <a:latin typeface="Arial"/>
                        </a:rPr>
                        <a:t>20182210611191</a:t>
                      </a:r>
                    </a:p>
                  </a:txBody>
                  <a:tcPr marL="7620" marR="7620" marT="7620" marB="0" anchor="ctr"/>
                </a:tc>
              </a:tr>
              <a:tr h="565709">
                <a:tc>
                  <a:txBody>
                    <a:bodyPr/>
                    <a:lstStyle/>
                    <a:p>
                      <a:pPr algn="ctr" fontAlgn="ctr"/>
                      <a:r>
                        <a:rPr lang="es-CO" sz="650" b="0" i="0" u="none" strike="noStrike">
                          <a:effectLst/>
                          <a:latin typeface="Arial"/>
                        </a:rPr>
                        <a:t>20186000907622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5709">
                <a:tc>
                  <a:txBody>
                    <a:bodyPr/>
                    <a:lstStyle/>
                    <a:p>
                      <a:pPr algn="ctr" fontAlgn="ctr"/>
                      <a:r>
                        <a:rPr lang="es-CO" sz="650" b="0" i="0" u="none" strike="noStrike">
                          <a:effectLst/>
                          <a:latin typeface="Arial"/>
                        </a:rPr>
                        <a:t>20186000907652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3 - DR. FRIDOLE BALLEN</a:t>
                      </a:r>
                    </a:p>
                  </a:txBody>
                  <a:tcPr marL="7620" marR="7620" marT="7620" marB="0" anchor="ctr"/>
                </a:tc>
                <a:tc>
                  <a:txBody>
                    <a:bodyPr/>
                    <a:lstStyle/>
                    <a:p>
                      <a:pPr algn="ctr" fontAlgn="ctr"/>
                      <a:r>
                        <a:rPr lang="es-CO" sz="650" b="0" i="0" u="none" strike="noStrike">
                          <a:effectLst/>
                          <a:latin typeface="Arial"/>
                        </a:rPr>
                        <a:t>SOLICITUD DE INFORMACION CONVOCATORIA  433-2016 ICBF</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4/12/2018</a:t>
                      </a:r>
                    </a:p>
                  </a:txBody>
                  <a:tcPr marL="7620" marR="7620" marT="7620" marB="0" anchor="ctr"/>
                </a:tc>
                <a:tc>
                  <a:txBody>
                    <a:bodyPr/>
                    <a:lstStyle/>
                    <a:p>
                      <a:pPr algn="ctr" fontAlgn="ctr"/>
                      <a:r>
                        <a:rPr lang="es-CO" sz="650" b="0" i="0" u="none" strike="noStrike">
                          <a:effectLst/>
                          <a:latin typeface="Arial"/>
                        </a:rPr>
                        <a:t>20181020664931</a:t>
                      </a:r>
                    </a:p>
                  </a:txBody>
                  <a:tcPr marL="7620" marR="7620" marT="7620" marB="0" anchor="ctr"/>
                </a:tc>
              </a:tr>
              <a:tr h="565709">
                <a:tc>
                  <a:txBody>
                    <a:bodyPr/>
                    <a:lstStyle/>
                    <a:p>
                      <a:pPr algn="ctr" fontAlgn="ctr"/>
                      <a:r>
                        <a:rPr lang="es-CO" sz="650" b="0" i="0" u="none" strike="noStrike">
                          <a:effectLst/>
                          <a:latin typeface="Arial"/>
                        </a:rPr>
                        <a:t>20186000907672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 ORTEGA</a:t>
                      </a:r>
                    </a:p>
                  </a:txBody>
                  <a:tcPr marL="7620" marR="7620" marT="7620" marB="0" anchor="ctr"/>
                </a:tc>
                <a:tc>
                  <a:txBody>
                    <a:bodyPr/>
                    <a:lstStyle/>
                    <a:p>
                      <a:pPr algn="ctr" fontAlgn="ctr"/>
                      <a:r>
                        <a:rPr lang="es-CO" sz="650" b="0" i="0" u="none" strike="noStrike">
                          <a:effectLst/>
                          <a:latin typeface="Arial"/>
                        </a:rPr>
                        <a:t>RESPUESTA A REQUERIMIENTO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5709">
                <a:tc>
                  <a:txBody>
                    <a:bodyPr/>
                    <a:lstStyle/>
                    <a:p>
                      <a:pPr algn="ctr" fontAlgn="ctr"/>
                      <a:r>
                        <a:rPr lang="es-CO" sz="650" b="0" i="0" u="none" strike="noStrike">
                          <a:effectLst/>
                          <a:latin typeface="Arial"/>
                        </a:rPr>
                        <a:t>20186000907732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5709">
                <a:tc>
                  <a:txBody>
                    <a:bodyPr/>
                    <a:lstStyle/>
                    <a:p>
                      <a:pPr algn="ctr" fontAlgn="ctr"/>
                      <a:r>
                        <a:rPr lang="es-CO" sz="650" b="0" i="0" u="none" strike="noStrike">
                          <a:effectLst/>
                          <a:latin typeface="Arial"/>
                        </a:rPr>
                        <a:t>20186000907742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REMISION DE INFORMACION</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5709">
                <a:tc>
                  <a:txBody>
                    <a:bodyPr/>
                    <a:lstStyle/>
                    <a:p>
                      <a:pPr algn="ctr" fontAlgn="ctr"/>
                      <a:r>
                        <a:rPr lang="es-CO" sz="650" b="0" i="0" u="none" strike="noStrike">
                          <a:effectLst/>
                          <a:latin typeface="Arial"/>
                        </a:rPr>
                        <a:t>20186000907752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SOLICITUD DE INFORMACION CONVOCATORIA  507 a 591 de 2017  CUNDINAMARCA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13/11/2018</a:t>
                      </a:r>
                    </a:p>
                  </a:txBody>
                  <a:tcPr marL="7620" marR="7620" marT="7620" marB="0" anchor="ctr"/>
                </a:tc>
                <a:tc>
                  <a:txBody>
                    <a:bodyPr/>
                    <a:lstStyle/>
                    <a:p>
                      <a:pPr algn="ctr" fontAlgn="ctr"/>
                      <a:r>
                        <a:rPr lang="es-CO" sz="650" b="0" i="0" u="none" strike="noStrike" dirty="0">
                          <a:effectLst/>
                          <a:latin typeface="Arial"/>
                        </a:rPr>
                        <a:t>20182210617921</a:t>
                      </a:r>
                    </a:p>
                  </a:txBody>
                  <a:tcPr marL="7620" marR="7620" marT="7620" marB="0" anchor="ctr"/>
                </a:tc>
              </a:tr>
            </a:tbl>
          </a:graphicData>
        </a:graphic>
      </p:graphicFrame>
    </p:spTree>
    <p:extLst>
      <p:ext uri="{BB962C8B-B14F-4D97-AF65-F5344CB8AC3E}">
        <p14:creationId xmlns:p14="http://schemas.microsoft.com/office/powerpoint/2010/main" val="627985765"/>
      </p:ext>
    </p:extLst>
  </p:cSld>
  <p:clrMapOvr>
    <a:masterClrMapping/>
  </p:clrMapOvr>
  <p:timing>
    <p:tnLst>
      <p:par>
        <p:cTn id="1" dur="indefinite" restart="never" nodeType="tmRoot"/>
      </p:par>
    </p:tnLst>
  </p:timing>
</p:sld>
</file>

<file path=ppt/slides/slide98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984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407098606"/>
              </p:ext>
            </p:extLst>
          </p:nvPr>
        </p:nvGraphicFramePr>
        <p:xfrm>
          <a:off x="539552" y="1268761"/>
          <a:ext cx="8208913" cy="4752528"/>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301796">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40587">
                <a:tc>
                  <a:txBody>
                    <a:bodyPr/>
                    <a:lstStyle/>
                    <a:p>
                      <a:pPr algn="ctr" fontAlgn="ctr"/>
                      <a:r>
                        <a:rPr lang="es-CO" sz="650" b="0" i="0" u="none" strike="noStrike" dirty="0">
                          <a:effectLst/>
                          <a:latin typeface="Arial"/>
                        </a:rPr>
                        <a:t>20186000907762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1/11/2018</a:t>
                      </a:r>
                    </a:p>
                  </a:txBody>
                  <a:tcPr marL="7620" marR="7620" marT="7620" marB="0" anchor="ctr"/>
                </a:tc>
                <a:tc>
                  <a:txBody>
                    <a:bodyPr/>
                    <a:lstStyle/>
                    <a:p>
                      <a:pPr algn="ctr" fontAlgn="ctr"/>
                      <a:r>
                        <a:rPr lang="es-CO" sz="650" b="0" i="0" u="none" strike="noStrike">
                          <a:effectLst/>
                          <a:latin typeface="Arial"/>
                        </a:rPr>
                        <a:t>20182230615071</a:t>
                      </a:r>
                    </a:p>
                  </a:txBody>
                  <a:tcPr marL="7620" marR="7620" marT="7620" marB="0" anchor="ctr"/>
                </a:tc>
              </a:tr>
              <a:tr h="603605">
                <a:tc>
                  <a:txBody>
                    <a:bodyPr/>
                    <a:lstStyle/>
                    <a:p>
                      <a:pPr algn="ctr" fontAlgn="ctr"/>
                      <a:r>
                        <a:rPr lang="es-CO" sz="650" b="0" i="0" u="none" strike="noStrike">
                          <a:effectLst/>
                          <a:latin typeface="Arial"/>
                        </a:rPr>
                        <a:t>20186000907792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603605">
                <a:tc>
                  <a:txBody>
                    <a:bodyPr/>
                    <a:lstStyle/>
                    <a:p>
                      <a:pPr algn="ctr" fontAlgn="ctr"/>
                      <a:r>
                        <a:rPr lang="es-CO" sz="650" b="0" i="0" u="none" strike="noStrike">
                          <a:effectLst/>
                          <a:latin typeface="Arial"/>
                        </a:rPr>
                        <a:t>20186000907802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40587">
                <a:tc>
                  <a:txBody>
                    <a:bodyPr/>
                    <a:lstStyle/>
                    <a:p>
                      <a:pPr algn="ctr" fontAlgn="ctr"/>
                      <a:r>
                        <a:rPr lang="es-CO" sz="650" b="0" i="0" u="none" strike="noStrike">
                          <a:effectLst/>
                          <a:latin typeface="Arial"/>
                        </a:rPr>
                        <a:t>20186000907912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SOLICITUD DE ANOTACIÓN EN EL REGISTRO PUBLICO DE CARRERA ADMINISTRATIVA</a:t>
                      </a:r>
                    </a:p>
                  </a:txBody>
                  <a:tcPr marL="7620" marR="7620" marT="7620" marB="0" anchor="ctr"/>
                </a:tc>
                <a:tc>
                  <a:txBody>
                    <a:bodyPr/>
                    <a:lstStyle/>
                    <a:p>
                      <a:pPr algn="ctr" fontAlgn="ctr"/>
                      <a:r>
                        <a:rPr lang="es-CO" sz="650" b="0" i="0" u="none" strike="noStrike">
                          <a:effectLst/>
                          <a:latin typeface="Arial"/>
                        </a:rPr>
                        <a:t>31/10/2018</a:t>
                      </a:r>
                    </a:p>
                  </a:txBody>
                  <a:tcPr marL="7620" marR="7620" marT="7620" marB="0" anchor="ctr"/>
                </a:tc>
                <a:tc>
                  <a:txBody>
                    <a:bodyPr/>
                    <a:lstStyle/>
                    <a:p>
                      <a:pPr algn="ctr" fontAlgn="ctr"/>
                      <a:r>
                        <a:rPr lang="es-CO" sz="650" b="0" i="0" u="none" strike="noStrike">
                          <a:effectLst/>
                          <a:latin typeface="Arial"/>
                        </a:rPr>
                        <a:t>20181700613361</a:t>
                      </a:r>
                    </a:p>
                  </a:txBody>
                  <a:tcPr marL="7620" marR="7620" marT="7620" marB="0" anchor="ctr"/>
                </a:tc>
              </a:tr>
              <a:tr h="540587">
                <a:tc>
                  <a:txBody>
                    <a:bodyPr/>
                    <a:lstStyle/>
                    <a:p>
                      <a:pPr algn="ctr" fontAlgn="ctr"/>
                      <a:r>
                        <a:rPr lang="es-CO" sz="650" b="0" i="0" u="none" strike="noStrike">
                          <a:effectLst/>
                          <a:latin typeface="Arial"/>
                        </a:rPr>
                        <a:t>20186000907922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NULIDAD Y RESTABLECIMIENTO DEL DERECHO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40587">
                <a:tc>
                  <a:txBody>
                    <a:bodyPr/>
                    <a:lstStyle/>
                    <a:p>
                      <a:pPr algn="ctr" fontAlgn="ctr"/>
                      <a:r>
                        <a:rPr lang="es-CO" sz="650" b="0" i="0" u="none" strike="noStrike">
                          <a:effectLst/>
                          <a:latin typeface="Arial"/>
                        </a:rPr>
                        <a:t>20186000907932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40587">
                <a:tc>
                  <a:txBody>
                    <a:bodyPr/>
                    <a:lstStyle/>
                    <a:p>
                      <a:pPr algn="ctr" fontAlgn="ctr"/>
                      <a:r>
                        <a:rPr lang="es-CO" sz="650" b="0" i="0" u="none" strike="noStrike">
                          <a:effectLst/>
                          <a:latin typeface="Arial"/>
                        </a:rPr>
                        <a:t>20186000907942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7 - DRA. CARDOSO</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40587">
                <a:tc>
                  <a:txBody>
                    <a:bodyPr/>
                    <a:lstStyle/>
                    <a:p>
                      <a:pPr algn="ctr" fontAlgn="ctr"/>
                      <a:r>
                        <a:rPr lang="es-CO" sz="650" b="0" i="0" u="none" strike="noStrike">
                          <a:effectLst/>
                          <a:latin typeface="Arial"/>
                        </a:rPr>
                        <a:t>20186000907962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877422268"/>
      </p:ext>
    </p:extLst>
  </p:cSld>
  <p:clrMapOvr>
    <a:masterClrMapping/>
  </p:clrMapOvr>
  <p:timing>
    <p:tnLst>
      <p:par>
        <p:cTn id="1" dur="indefinite" restart="never" nodeType="tmRoot"/>
      </p:par>
    </p:tnLst>
  </p:timing>
</p:sld>
</file>

<file path=ppt/slides/slide98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985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718058853"/>
              </p:ext>
            </p:extLst>
          </p:nvPr>
        </p:nvGraphicFramePr>
        <p:xfrm>
          <a:off x="539552" y="1268761"/>
          <a:ext cx="8208913" cy="477192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884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52709">
                <a:tc>
                  <a:txBody>
                    <a:bodyPr/>
                    <a:lstStyle/>
                    <a:p>
                      <a:pPr algn="ctr" fontAlgn="ctr"/>
                      <a:r>
                        <a:rPr lang="es-CO" sz="650" b="0" i="0" u="none" strike="noStrike" dirty="0">
                          <a:effectLst/>
                          <a:latin typeface="Arial"/>
                        </a:rPr>
                        <a:t>20186000908002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 ORTEGA</a:t>
                      </a:r>
                    </a:p>
                  </a:txBody>
                  <a:tcPr marL="7620" marR="7620" marT="7620" marB="0" anchor="ctr"/>
                </a:tc>
                <a:tc>
                  <a:txBody>
                    <a:bodyPr/>
                    <a:lstStyle/>
                    <a:p>
                      <a:pPr algn="ctr" fontAlgn="ctr"/>
                      <a:r>
                        <a:rPr lang="es-CO" sz="650" b="0" i="0" u="none" strike="noStrike">
                          <a:effectLst/>
                          <a:latin typeface="Arial"/>
                        </a:rPr>
                        <a:t>SOLICITUD DE INFORMACION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20186000908022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CDP  CONVOCATORIA TERRITORIAL 2018 AGENCIA PARA LA GESTIÓN DEL PAISAJE.EL PATRIMONIO Y LAS ALIANZAS PÚBLICO PRIVADAS APP</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20186000908042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DRA. CARDOSO</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14/11/2018</a:t>
                      </a:r>
                    </a:p>
                  </a:txBody>
                  <a:tcPr marL="7620" marR="7620" marT="7620" marB="0" anchor="ctr"/>
                </a:tc>
                <a:tc>
                  <a:txBody>
                    <a:bodyPr/>
                    <a:lstStyle/>
                    <a:p>
                      <a:pPr algn="ctr" fontAlgn="ctr"/>
                      <a:r>
                        <a:rPr lang="es-CO" sz="650" b="0" i="0" u="none" strike="noStrike">
                          <a:effectLst/>
                          <a:latin typeface="Arial"/>
                        </a:rPr>
                        <a:t>20182020635201</a:t>
                      </a:r>
                    </a:p>
                  </a:txBody>
                  <a:tcPr marL="7620" marR="7620" marT="7620" marB="0" anchor="ctr"/>
                </a:tc>
              </a:tr>
              <a:tr h="552709">
                <a:tc>
                  <a:txBody>
                    <a:bodyPr/>
                    <a:lstStyle/>
                    <a:p>
                      <a:pPr algn="ctr" fontAlgn="ctr"/>
                      <a:r>
                        <a:rPr lang="es-CO" sz="650" b="0" i="0" u="none" strike="noStrike">
                          <a:effectLst/>
                          <a:latin typeface="Arial"/>
                        </a:rPr>
                        <a:t>20186000908052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ACTUALIZACIÓN REGISTRO PUBLICO</a:t>
                      </a:r>
                    </a:p>
                  </a:txBody>
                  <a:tcPr marL="7620" marR="7620" marT="7620" marB="0" anchor="ctr"/>
                </a:tc>
                <a:tc>
                  <a:txBody>
                    <a:bodyPr/>
                    <a:lstStyle/>
                    <a:p>
                      <a:pPr algn="ctr" fontAlgn="ctr"/>
                      <a:r>
                        <a:rPr lang="es-CO" sz="650" b="0" i="0" u="none" strike="noStrike">
                          <a:effectLst/>
                          <a:latin typeface="Arial"/>
                        </a:rPr>
                        <a:t>30/10/2018</a:t>
                      </a:r>
                    </a:p>
                  </a:txBody>
                  <a:tcPr marL="7620" marR="7620" marT="7620" marB="0" anchor="ctr"/>
                </a:tc>
                <a:tc>
                  <a:txBody>
                    <a:bodyPr/>
                    <a:lstStyle/>
                    <a:p>
                      <a:pPr algn="ctr" fontAlgn="ctr"/>
                      <a:r>
                        <a:rPr lang="es-CO" sz="650" b="0" i="0" u="none" strike="noStrike">
                          <a:effectLst/>
                          <a:latin typeface="Arial"/>
                        </a:rPr>
                        <a:t>20181700610891</a:t>
                      </a:r>
                    </a:p>
                  </a:txBody>
                  <a:tcPr marL="7620" marR="7620" marT="7620" marB="0" anchor="ctr"/>
                </a:tc>
              </a:tr>
              <a:tr h="552709">
                <a:tc>
                  <a:txBody>
                    <a:bodyPr/>
                    <a:lstStyle/>
                    <a:p>
                      <a:pPr algn="ctr" fontAlgn="ctr"/>
                      <a:r>
                        <a:rPr lang="es-CO" sz="650" b="0" i="0" u="none" strike="noStrike">
                          <a:effectLst/>
                          <a:latin typeface="Arial"/>
                        </a:rPr>
                        <a:t>20186000908062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COMUNICACIÓN CON RADICO CVS NO.040.6638 DEL 25 DE OCTUBRE DE 2018</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20186000908072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DIRECCION VIGILANCIA DE CARRERA</a:t>
                      </a:r>
                    </a:p>
                  </a:txBody>
                  <a:tcPr marL="7620" marR="7620" marT="7620" marB="0" anchor="ctr"/>
                </a:tc>
                <a:tc>
                  <a:txBody>
                    <a:bodyPr/>
                    <a:lstStyle/>
                    <a:p>
                      <a:pPr algn="ctr" fontAlgn="ctr"/>
                      <a:r>
                        <a:rPr lang="vi-VN" sz="650" b="0" i="0" u="none" strike="noStrike">
                          <a:effectLst/>
                          <a:latin typeface="Arial"/>
                        </a:rPr>
                        <a:t>REMISIÓN DE ACTOS ADMINISTRATIVOS DE POSESIÓN DENTRO DE LA CONVOCATORIA No.435 de 2016 CAR- ANLA</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20186000908082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INFORMACION RPCA</a:t>
                      </a:r>
                    </a:p>
                  </a:txBody>
                  <a:tcPr marL="7620" marR="7620" marT="7620" marB="0" anchor="ctr"/>
                </a:tc>
                <a:tc>
                  <a:txBody>
                    <a:bodyPr/>
                    <a:lstStyle/>
                    <a:p>
                      <a:pPr algn="ctr" fontAlgn="ctr"/>
                      <a:r>
                        <a:rPr lang="es-CO" sz="650" b="0" i="0" u="none" strike="noStrike">
                          <a:effectLst/>
                          <a:latin typeface="Arial"/>
                        </a:rPr>
                        <a:t>30/10/2018</a:t>
                      </a:r>
                    </a:p>
                  </a:txBody>
                  <a:tcPr marL="7620" marR="7620" marT="7620" marB="0" anchor="ctr"/>
                </a:tc>
                <a:tc>
                  <a:txBody>
                    <a:bodyPr/>
                    <a:lstStyle/>
                    <a:p>
                      <a:pPr algn="ctr" fontAlgn="ctr"/>
                      <a:r>
                        <a:rPr lang="es-CO" sz="650" b="0" i="0" u="none" strike="noStrike">
                          <a:effectLst/>
                          <a:latin typeface="Arial"/>
                        </a:rPr>
                        <a:t>20181700611341</a:t>
                      </a:r>
                    </a:p>
                  </a:txBody>
                  <a:tcPr marL="7620" marR="7620" marT="7620" marB="0" anchor="ctr"/>
                </a:tc>
              </a:tr>
              <a:tr h="552709">
                <a:tc>
                  <a:txBody>
                    <a:bodyPr/>
                    <a:lstStyle/>
                    <a:p>
                      <a:pPr algn="ctr" fontAlgn="ctr"/>
                      <a:r>
                        <a:rPr lang="es-CO" sz="650" b="0" i="0" u="none" strike="noStrike">
                          <a:effectLst/>
                          <a:latin typeface="Arial"/>
                        </a:rPr>
                        <a:t>20186000908102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3 - DR. FRIDOLE BALLEN</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154877900"/>
      </p:ext>
    </p:extLst>
  </p:cSld>
  <p:clrMapOvr>
    <a:masterClrMapping/>
  </p:clrMapOvr>
  <p:timing>
    <p:tnLst>
      <p:par>
        <p:cTn id="1" dur="indefinite" restart="never" nodeType="tmRoot"/>
      </p:par>
    </p:tnLst>
  </p:timing>
</p:sld>
</file>

<file path=ppt/slides/slide98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986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474799932"/>
              </p:ext>
            </p:extLst>
          </p:nvPr>
        </p:nvGraphicFramePr>
        <p:xfrm>
          <a:off x="539552" y="1268761"/>
          <a:ext cx="8208913" cy="4824532"/>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307476">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64632">
                <a:tc>
                  <a:txBody>
                    <a:bodyPr/>
                    <a:lstStyle/>
                    <a:p>
                      <a:pPr algn="ctr" fontAlgn="ctr"/>
                      <a:r>
                        <a:rPr lang="es-CO" sz="650" b="0" i="0" u="none" strike="noStrike" dirty="0">
                          <a:effectLst/>
                          <a:latin typeface="Arial"/>
                        </a:rPr>
                        <a:t>20186000908112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AUTORIZACIÓN CNSC PARA PROVEER CARGO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4632">
                <a:tc>
                  <a:txBody>
                    <a:bodyPr/>
                    <a:lstStyle/>
                    <a:p>
                      <a:pPr algn="ctr" fontAlgn="ctr"/>
                      <a:r>
                        <a:rPr lang="es-CO" sz="650" b="0" i="0" u="none" strike="noStrike">
                          <a:effectLst/>
                          <a:latin typeface="Arial"/>
                        </a:rPr>
                        <a:t>20186000908122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 COMUNICACIÓN RESOLUCIÓN NO. 2- 5289 DE FECHA 23 DE OCTUBRE DE 2018</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4632">
                <a:tc>
                  <a:txBody>
                    <a:bodyPr/>
                    <a:lstStyle/>
                    <a:p>
                      <a:pPr algn="ctr" fontAlgn="ctr"/>
                      <a:r>
                        <a:rPr lang="es-CO" sz="650" b="0" i="0" u="none" strike="noStrike">
                          <a:effectLst/>
                          <a:latin typeface="Arial"/>
                        </a:rPr>
                        <a:t>20186000908152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 ORTEGA</a:t>
                      </a:r>
                    </a:p>
                  </a:txBody>
                  <a:tcPr marL="7620" marR="7620" marT="7620" marB="0" anchor="ctr"/>
                </a:tc>
                <a:tc>
                  <a:txBody>
                    <a:bodyPr/>
                    <a:lstStyle/>
                    <a:p>
                      <a:pPr algn="ctr" fontAlgn="ctr"/>
                      <a:r>
                        <a:rPr lang="es-CO" sz="650" b="0" i="0" u="none" strike="noStrike">
                          <a:effectLst/>
                          <a:latin typeface="Arial"/>
                        </a:rPr>
                        <a:t>COMUNICACIÓN RESOLUCIÓN NO. 2- 5290 DE FECHA 24 DE OCTUBRE DE 2018</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4632">
                <a:tc>
                  <a:txBody>
                    <a:bodyPr/>
                    <a:lstStyle/>
                    <a:p>
                      <a:pPr algn="ctr" fontAlgn="ctr"/>
                      <a:r>
                        <a:rPr lang="es-CO" sz="650" b="0" i="0" u="none" strike="noStrike">
                          <a:effectLst/>
                          <a:latin typeface="Arial"/>
                        </a:rPr>
                        <a:t>20186000908182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RESPUESTA SOLICITUD DE LA CNSC</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4632">
                <a:tc>
                  <a:txBody>
                    <a:bodyPr/>
                    <a:lstStyle/>
                    <a:p>
                      <a:pPr algn="ctr" fontAlgn="ctr"/>
                      <a:r>
                        <a:rPr lang="es-CO" sz="650" b="0" i="0" u="none" strike="noStrike">
                          <a:effectLst/>
                          <a:latin typeface="Arial"/>
                        </a:rPr>
                        <a:t>20186000908192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DIRECCION VIGILANCIA DE CARRERA</a:t>
                      </a:r>
                    </a:p>
                  </a:txBody>
                  <a:tcPr marL="7620" marR="7620" marT="7620" marB="0" anchor="ctr"/>
                </a:tc>
                <a:tc>
                  <a:txBody>
                    <a:bodyPr/>
                    <a:lstStyle/>
                    <a:p>
                      <a:pPr algn="ctr" fontAlgn="ctr"/>
                      <a:r>
                        <a:rPr lang="es-CO" sz="650" b="0" i="0" u="none" strike="noStrike">
                          <a:effectLst/>
                          <a:latin typeface="Arial"/>
                        </a:rPr>
                        <a:t>RESPUESTA COMUNICACION N° 20182310577981 - NOMBRAMIENTO ELEGIBLE CONVOCATORIA 382 DE 2016</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4632">
                <a:tc>
                  <a:txBody>
                    <a:bodyPr/>
                    <a:lstStyle/>
                    <a:p>
                      <a:pPr algn="ctr" fontAlgn="ctr"/>
                      <a:r>
                        <a:rPr lang="es-CO" sz="650" b="0" i="0" u="none" strike="noStrike">
                          <a:effectLst/>
                          <a:latin typeface="Arial"/>
                        </a:rPr>
                        <a:t>20186000908212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Z Usuarios Inactivos</a:t>
                      </a:r>
                    </a:p>
                  </a:txBody>
                  <a:tcPr marL="7620" marR="7620" marT="7620" marB="0" anchor="ctr"/>
                </a:tc>
                <a:tc>
                  <a:txBody>
                    <a:bodyPr/>
                    <a:lstStyle/>
                    <a:p>
                      <a:pPr algn="ctr" fontAlgn="ctr"/>
                      <a:r>
                        <a:rPr lang="es-CO" sz="650" b="0" i="0" u="none" strike="noStrike">
                          <a:effectLst/>
                          <a:latin typeface="Arial"/>
                        </a:rPr>
                        <a:t>PARA CONOCIMIENTO Y FINES A QUE HAYA LUGAR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4632">
                <a:tc>
                  <a:txBody>
                    <a:bodyPr/>
                    <a:lstStyle/>
                    <a:p>
                      <a:pPr algn="ctr" fontAlgn="ctr"/>
                      <a:r>
                        <a:rPr lang="es-CO" sz="650" b="0" i="0" u="none" strike="noStrike">
                          <a:effectLst/>
                          <a:latin typeface="Arial"/>
                        </a:rPr>
                        <a:t>20186000908222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DIRECCION VIGILANCIA DE CARRERA</a:t>
                      </a:r>
                    </a:p>
                  </a:txBody>
                  <a:tcPr marL="7620" marR="7620" marT="7620" marB="0" anchor="ctr"/>
                </a:tc>
                <a:tc>
                  <a:txBody>
                    <a:bodyPr/>
                    <a:lstStyle/>
                    <a:p>
                      <a:pPr algn="ctr" fontAlgn="ctr"/>
                      <a:r>
                        <a:rPr lang="es-CO" sz="650" b="0" i="0" u="none" strike="noStrike">
                          <a:effectLst/>
                          <a:latin typeface="Arial"/>
                        </a:rPr>
                        <a:t>SOLICITUD DE INFORMACION DE EVALUACION DEL DESEMPEÑO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20/12/2018</a:t>
                      </a:r>
                    </a:p>
                  </a:txBody>
                  <a:tcPr marL="7620" marR="7620" marT="7620" marB="0" anchor="ctr"/>
                </a:tc>
                <a:tc>
                  <a:txBody>
                    <a:bodyPr/>
                    <a:lstStyle/>
                    <a:p>
                      <a:pPr algn="ctr" fontAlgn="ctr"/>
                      <a:r>
                        <a:rPr lang="es-CO" sz="650" b="0" i="0" u="none" strike="noStrike">
                          <a:effectLst/>
                          <a:latin typeface="Arial"/>
                        </a:rPr>
                        <a:t>20182020687671</a:t>
                      </a:r>
                    </a:p>
                  </a:txBody>
                  <a:tcPr marL="7620" marR="7620" marT="7620" marB="0" anchor="ctr"/>
                </a:tc>
              </a:tr>
              <a:tr h="564632">
                <a:tc>
                  <a:txBody>
                    <a:bodyPr/>
                    <a:lstStyle/>
                    <a:p>
                      <a:pPr algn="ctr" fontAlgn="ctr"/>
                      <a:r>
                        <a:rPr lang="es-CO" sz="650" b="0" i="0" u="none" strike="noStrike">
                          <a:effectLst/>
                          <a:latin typeface="Arial"/>
                        </a:rPr>
                        <a:t>20186000908232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30058749"/>
      </p:ext>
    </p:extLst>
  </p:cSld>
  <p:clrMapOvr>
    <a:masterClrMapping/>
  </p:clrMapOvr>
  <p:timing>
    <p:tnLst>
      <p:par>
        <p:cTn id="1" dur="indefinite" restart="never" nodeType="tmRoot"/>
      </p:par>
    </p:tnLst>
  </p:timing>
</p:sld>
</file>

<file path=ppt/slides/slide98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987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779703028"/>
              </p:ext>
            </p:extLst>
          </p:nvPr>
        </p:nvGraphicFramePr>
        <p:xfrm>
          <a:off x="539552" y="1268761"/>
          <a:ext cx="8208913" cy="480016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94178">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38648">
                <a:tc>
                  <a:txBody>
                    <a:bodyPr/>
                    <a:lstStyle/>
                    <a:p>
                      <a:pPr algn="ctr" fontAlgn="ctr"/>
                      <a:r>
                        <a:rPr lang="es-CO" sz="650" b="0" i="0" u="none" strike="noStrike" dirty="0">
                          <a:effectLst/>
                          <a:latin typeface="Arial"/>
                        </a:rPr>
                        <a:t>20186000908242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DIRECCION VIGILANCIA DE CARRERA</a:t>
                      </a:r>
                    </a:p>
                  </a:txBody>
                  <a:tcPr marL="7620" marR="7620" marT="7620" marB="0" anchor="ctr"/>
                </a:tc>
                <a:tc>
                  <a:txBody>
                    <a:bodyPr/>
                    <a:lstStyle/>
                    <a:p>
                      <a:pPr algn="ctr" fontAlgn="ctr"/>
                      <a:r>
                        <a:rPr lang="es-CO" sz="650" b="0" i="0" u="none" strike="noStrike">
                          <a:effectLst/>
                          <a:latin typeface="Arial"/>
                        </a:rPr>
                        <a:t>PETICIÓN EVALUACIÓN DE DESEMPEÑO LABORAL</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88369">
                <a:tc>
                  <a:txBody>
                    <a:bodyPr/>
                    <a:lstStyle/>
                    <a:p>
                      <a:pPr algn="ctr" fontAlgn="ctr"/>
                      <a:r>
                        <a:rPr lang="es-CO" sz="650" b="0" i="0" u="none" strike="noStrike">
                          <a:effectLst/>
                          <a:latin typeface="Arial"/>
                        </a:rPr>
                        <a:t>20186000908252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DR.FRIDOLE BALLEN</a:t>
                      </a:r>
                    </a:p>
                  </a:txBody>
                  <a:tcPr marL="7620" marR="7620" marT="7620" marB="0" anchor="ctr"/>
                </a:tc>
                <a:tc>
                  <a:txBody>
                    <a:bodyPr/>
                    <a:lstStyle/>
                    <a:p>
                      <a:pPr algn="ctr" fontAlgn="ctr"/>
                      <a:r>
                        <a:rPr lang="es-CO" sz="650" b="0" i="0" u="none" strike="noStrike">
                          <a:effectLst/>
                          <a:latin typeface="Arial"/>
                        </a:rPr>
                        <a:t>SOLICITUD DE INFORMACION INSCRIPCION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38648">
                <a:tc>
                  <a:txBody>
                    <a:bodyPr/>
                    <a:lstStyle/>
                    <a:p>
                      <a:pPr algn="ctr" fontAlgn="ctr"/>
                      <a:r>
                        <a:rPr lang="es-CO" sz="650" b="0" i="0" u="none" strike="noStrike">
                          <a:effectLst/>
                          <a:latin typeface="Arial"/>
                        </a:rPr>
                        <a:t>20186000908262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38648">
                <a:tc>
                  <a:txBody>
                    <a:bodyPr/>
                    <a:lstStyle/>
                    <a:p>
                      <a:pPr algn="ctr" fontAlgn="ctr"/>
                      <a:r>
                        <a:rPr lang="es-CO" sz="650" b="0" i="0" u="none" strike="noStrike">
                          <a:effectLst/>
                          <a:latin typeface="Arial"/>
                        </a:rPr>
                        <a:t>20186000908282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9 - DRA. CARDOSO</a:t>
                      </a:r>
                    </a:p>
                  </a:txBody>
                  <a:tcPr marL="7620" marR="7620" marT="7620" marB="0" anchor="ctr"/>
                </a:tc>
                <a:tc>
                  <a:txBody>
                    <a:bodyPr/>
                    <a:lstStyle/>
                    <a:p>
                      <a:pPr algn="ctr" fontAlgn="ctr"/>
                      <a:r>
                        <a:rPr lang="es-CO" sz="650" b="0" i="0" u="none" strike="noStrike">
                          <a:effectLst/>
                          <a:latin typeface="Arial"/>
                        </a:rPr>
                        <a:t>RESPUESTA AL OFICIO CON RADICADO N° 20185000577661 DEL 09 DE OCTUBRE DE 2018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88369">
                <a:tc>
                  <a:txBody>
                    <a:bodyPr/>
                    <a:lstStyle/>
                    <a:p>
                      <a:pPr algn="ctr" fontAlgn="ctr"/>
                      <a:r>
                        <a:rPr lang="es-CO" sz="650" b="0" i="0" u="none" strike="noStrike">
                          <a:effectLst/>
                          <a:latin typeface="Arial"/>
                        </a:rPr>
                        <a:t>20186000908302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SOLICITUD DE INFORMACION INSCRIPCION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38648">
                <a:tc>
                  <a:txBody>
                    <a:bodyPr/>
                    <a:lstStyle/>
                    <a:p>
                      <a:pPr algn="ctr" fontAlgn="ctr"/>
                      <a:r>
                        <a:rPr lang="es-CO" sz="650" b="0" i="0" u="none" strike="noStrike">
                          <a:effectLst/>
                          <a:latin typeface="Arial"/>
                        </a:rPr>
                        <a:t>20186000908322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OPEC CERTIFICADA TERRITORIAL ANTIOQUIA - PUERTO BERRÍO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88369">
                <a:tc>
                  <a:txBody>
                    <a:bodyPr/>
                    <a:lstStyle/>
                    <a:p>
                      <a:pPr algn="ctr" fontAlgn="ctr"/>
                      <a:r>
                        <a:rPr lang="es-CO" sz="650" b="0" i="0" u="none" strike="noStrike">
                          <a:effectLst/>
                          <a:latin typeface="Arial"/>
                        </a:rPr>
                        <a:t>20186000908332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RECUPERAR USUARIO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38648">
                <a:tc>
                  <a:txBody>
                    <a:bodyPr/>
                    <a:lstStyle/>
                    <a:p>
                      <a:pPr algn="ctr" fontAlgn="ctr"/>
                      <a:r>
                        <a:rPr lang="es-CO" sz="650" b="0" i="0" u="none" strike="noStrike">
                          <a:effectLst/>
                          <a:latin typeface="Arial"/>
                        </a:rPr>
                        <a:t>20186000908342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INFORMACION CONVOCATORIA 436 SENA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326364058"/>
      </p:ext>
    </p:extLst>
  </p:cSld>
  <p:clrMapOvr>
    <a:masterClrMapping/>
  </p:clrMapOvr>
  <p:timing>
    <p:tnLst>
      <p:par>
        <p:cTn id="1" dur="indefinite" restart="never" nodeType="tmRoot"/>
      </p:par>
    </p:tnLst>
  </p:timing>
</p:sld>
</file>

<file path=ppt/slides/slide98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988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984930191"/>
              </p:ext>
            </p:extLst>
          </p:nvPr>
        </p:nvGraphicFramePr>
        <p:xfrm>
          <a:off x="539552" y="1268761"/>
          <a:ext cx="8208913" cy="4722655"/>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884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52709">
                <a:tc>
                  <a:txBody>
                    <a:bodyPr/>
                    <a:lstStyle/>
                    <a:p>
                      <a:pPr algn="ctr" fontAlgn="ctr"/>
                      <a:r>
                        <a:rPr lang="es-CO" sz="650" b="0" i="0" u="none" strike="noStrike" dirty="0">
                          <a:effectLst/>
                          <a:latin typeface="Arial"/>
                        </a:rPr>
                        <a:t>20186000908362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PETICION - LUIS EDUARDO CASTRO TABA</a:t>
                      </a:r>
                    </a:p>
                  </a:txBody>
                  <a:tcPr marL="7620" marR="7620" marT="7620" marB="0" anchor="ctr"/>
                </a:tc>
                <a:tc>
                  <a:txBody>
                    <a:bodyPr/>
                    <a:lstStyle/>
                    <a:p>
                      <a:pPr algn="ctr" fontAlgn="ctr"/>
                      <a:r>
                        <a:rPr lang="es-CO" sz="650" b="0" i="0" u="none" strike="noStrike">
                          <a:effectLst/>
                          <a:latin typeface="Arial"/>
                        </a:rPr>
                        <a:t>15/11/2018</a:t>
                      </a:r>
                    </a:p>
                  </a:txBody>
                  <a:tcPr marL="7620" marR="7620" marT="7620" marB="0" anchor="ctr"/>
                </a:tc>
                <a:tc>
                  <a:txBody>
                    <a:bodyPr/>
                    <a:lstStyle/>
                    <a:p>
                      <a:pPr algn="ctr" fontAlgn="ctr"/>
                      <a:r>
                        <a:rPr lang="es-CO" sz="650" b="0" i="0" u="none" strike="noStrike">
                          <a:effectLst/>
                          <a:latin typeface="Arial"/>
                        </a:rPr>
                        <a:t>20182020637591</a:t>
                      </a:r>
                    </a:p>
                  </a:txBody>
                  <a:tcPr marL="7620" marR="7620" marT="7620" marB="0" anchor="ctr"/>
                </a:tc>
              </a:tr>
              <a:tr h="552709">
                <a:tc>
                  <a:txBody>
                    <a:bodyPr/>
                    <a:lstStyle/>
                    <a:p>
                      <a:pPr algn="ctr" fontAlgn="ctr"/>
                      <a:r>
                        <a:rPr lang="es-CO" sz="650" b="0" i="0" u="none" strike="noStrike">
                          <a:effectLst/>
                          <a:latin typeface="Arial"/>
                        </a:rPr>
                        <a:t>20186000908392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INFORMACION - E.S.E. HOSPITAL DEPARTAMENTAL FEDERICO LLERAS ACOSTA </a:t>
                      </a:r>
                    </a:p>
                  </a:txBody>
                  <a:tcPr marL="7620" marR="7620" marT="7620" marB="0" anchor="ctr"/>
                </a:tc>
                <a:tc>
                  <a:txBody>
                    <a:bodyPr/>
                    <a:lstStyle/>
                    <a:p>
                      <a:pPr algn="ctr" fontAlgn="ctr"/>
                      <a:r>
                        <a:rPr lang="es-CO" sz="650" b="0" i="0" u="none" strike="noStrike">
                          <a:effectLst/>
                          <a:latin typeface="Arial"/>
                        </a:rPr>
                        <a:t>14/01/2019</a:t>
                      </a:r>
                    </a:p>
                  </a:txBody>
                  <a:tcPr marL="7620" marR="7620" marT="7620" marB="0" anchor="ctr"/>
                </a:tc>
                <a:tc>
                  <a:txBody>
                    <a:bodyPr/>
                    <a:lstStyle/>
                    <a:p>
                      <a:pPr algn="ctr" fontAlgn="ctr"/>
                      <a:r>
                        <a:rPr lang="es-CO" sz="650" b="0" i="0" u="none" strike="noStrike">
                          <a:effectLst/>
                          <a:latin typeface="Arial"/>
                        </a:rPr>
                        <a:t>20191020005581</a:t>
                      </a:r>
                    </a:p>
                  </a:txBody>
                  <a:tcPr marL="7620" marR="7620" marT="7620" marB="0" anchor="ctr"/>
                </a:tc>
              </a:tr>
              <a:tr h="552709">
                <a:tc>
                  <a:txBody>
                    <a:bodyPr/>
                    <a:lstStyle/>
                    <a:p>
                      <a:pPr algn="ctr" fontAlgn="ctr"/>
                      <a:r>
                        <a:rPr lang="es-CO" sz="650" b="0" i="0" u="none" strike="noStrike">
                          <a:effectLst/>
                          <a:latin typeface="Arial"/>
                        </a:rPr>
                        <a:t>20186000908422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RESPUESTA AL RADICADO N° 20185000531871 DEL 247 DE SEPTIEMBRE DE 2018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20186000908452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3 - DR. FRIDOLE BALLEN</a:t>
                      </a:r>
                    </a:p>
                  </a:txBody>
                  <a:tcPr marL="7620" marR="7620" marT="7620" marB="0" anchor="ctr"/>
                </a:tc>
                <a:tc>
                  <a:txBody>
                    <a:bodyPr/>
                    <a:lstStyle/>
                    <a:p>
                      <a:pPr algn="ctr" fontAlgn="ctr"/>
                      <a:r>
                        <a:rPr lang="es-CO" sz="650" b="0" i="0" u="none" strike="noStrike">
                          <a:effectLst/>
                          <a:latin typeface="Arial"/>
                        </a:rPr>
                        <a:t>TRASLADO POR COMPETENCIA - RADICADO SINPROC 551700 DE 2018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20186000908472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CONTRASEÑA Y USUARIO ALCALDÍA PASTO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2/11/2018</a:t>
                      </a:r>
                    </a:p>
                  </a:txBody>
                  <a:tcPr marL="7620" marR="7620" marT="7620" marB="0" anchor="ctr"/>
                </a:tc>
                <a:tc>
                  <a:txBody>
                    <a:bodyPr/>
                    <a:lstStyle/>
                    <a:p>
                      <a:pPr algn="ctr" fontAlgn="ctr"/>
                      <a:r>
                        <a:rPr lang="es-CO" sz="650" b="0" i="0" u="none" strike="noStrike">
                          <a:effectLst/>
                          <a:latin typeface="Arial"/>
                        </a:rPr>
                        <a:t>20185000618881</a:t>
                      </a:r>
                    </a:p>
                  </a:txBody>
                  <a:tcPr marL="7620" marR="7620" marT="7620" marB="0" anchor="ctr"/>
                </a:tc>
              </a:tr>
              <a:tr h="552709">
                <a:tc>
                  <a:txBody>
                    <a:bodyPr/>
                    <a:lstStyle/>
                    <a:p>
                      <a:pPr algn="ctr" fontAlgn="ctr"/>
                      <a:r>
                        <a:rPr lang="es-CO" sz="650" b="0" i="0" u="none" strike="noStrike">
                          <a:effectLst/>
                          <a:latin typeface="Arial"/>
                        </a:rPr>
                        <a:t>20186000908502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3 - DR. FRIDOLE BALLEN</a:t>
                      </a:r>
                    </a:p>
                  </a:txBody>
                  <a:tcPr marL="7620" marR="7620" marT="7620" marB="0" anchor="ctr"/>
                </a:tc>
                <a:tc>
                  <a:txBody>
                    <a:bodyPr/>
                    <a:lstStyle/>
                    <a:p>
                      <a:pPr algn="ctr" fontAlgn="ctr"/>
                      <a:r>
                        <a:rPr lang="es-CO" sz="650" b="0" i="0" u="none" strike="noStrike">
                          <a:effectLst/>
                          <a:latin typeface="Arial"/>
                        </a:rPr>
                        <a:t>RECURSO DE REPOSICION CONTRA LA RESOLUCION 20181700131205</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20186000908542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ALEJANDRA SILVA DUQUE - HOSPITAL UNIVERSITARIO SAN JORGE - SOLICITUD USUARIO Y CONTRASEÑA</a:t>
                      </a:r>
                    </a:p>
                  </a:txBody>
                  <a:tcPr marL="7620" marR="7620" marT="7620" marB="0" anchor="ctr"/>
                </a:tc>
                <a:tc>
                  <a:txBody>
                    <a:bodyPr/>
                    <a:lstStyle/>
                    <a:p>
                      <a:pPr algn="ctr" fontAlgn="ctr"/>
                      <a:r>
                        <a:rPr lang="es-CO" sz="650" b="0" i="0" u="none" strike="noStrike">
                          <a:effectLst/>
                          <a:latin typeface="Arial"/>
                        </a:rPr>
                        <a:t>6/11/2018</a:t>
                      </a:r>
                    </a:p>
                  </a:txBody>
                  <a:tcPr marL="7620" marR="7620" marT="7620" marB="0" anchor="ctr"/>
                </a:tc>
                <a:tc>
                  <a:txBody>
                    <a:bodyPr/>
                    <a:lstStyle/>
                    <a:p>
                      <a:pPr algn="ctr" fontAlgn="ctr"/>
                      <a:r>
                        <a:rPr lang="es-CO" sz="650" b="0" i="0" u="none" strike="noStrike">
                          <a:effectLst/>
                          <a:latin typeface="Arial"/>
                        </a:rPr>
                        <a:t>20185000621561</a:t>
                      </a:r>
                    </a:p>
                  </a:txBody>
                  <a:tcPr marL="7620" marR="7620" marT="7620" marB="0" anchor="ctr"/>
                </a:tc>
              </a:tr>
              <a:tr h="552709">
                <a:tc>
                  <a:txBody>
                    <a:bodyPr/>
                    <a:lstStyle/>
                    <a:p>
                      <a:pPr algn="ctr" fontAlgn="ctr"/>
                      <a:r>
                        <a:rPr lang="es-CO" sz="650" b="0" i="0" u="none" strike="noStrike">
                          <a:effectLst/>
                          <a:latin typeface="Arial"/>
                        </a:rPr>
                        <a:t>20186000908552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3 - DR. FRIDOLE BALLEN</a:t>
                      </a:r>
                    </a:p>
                  </a:txBody>
                  <a:tcPr marL="7620" marR="7620" marT="7620" marB="0" anchor="ctr"/>
                </a:tc>
                <a:tc>
                  <a:txBody>
                    <a:bodyPr/>
                    <a:lstStyle/>
                    <a:p>
                      <a:pPr algn="ctr" fontAlgn="ctr"/>
                      <a:r>
                        <a:rPr lang="es-CO" sz="650" b="0" i="0" u="none" strike="noStrike">
                          <a:effectLst/>
                          <a:latin typeface="Arial"/>
                        </a:rPr>
                        <a:t>GOBERNACIÓN DEL DEPARTAMENTO DE PUTUMAYO - SOLICITUD PARA ASIGNACIÓN DE CITA - ATENCIÓN PRESENCIAL</a:t>
                      </a:r>
                    </a:p>
                  </a:txBody>
                  <a:tcPr marL="7620" marR="7620" marT="7620" marB="0" anchor="ctr"/>
                </a:tc>
                <a:tc>
                  <a:txBody>
                    <a:bodyPr/>
                    <a:lstStyle/>
                    <a:p>
                      <a:pPr algn="ctr" fontAlgn="ctr"/>
                      <a:r>
                        <a:rPr lang="es-CO" sz="650" b="0" i="0" u="none" strike="noStrike">
                          <a:effectLst/>
                          <a:latin typeface="Arial"/>
                        </a:rPr>
                        <a:t>2/11/2018</a:t>
                      </a:r>
                    </a:p>
                  </a:txBody>
                  <a:tcPr marL="7620" marR="7620" marT="7620" marB="0" anchor="ctr"/>
                </a:tc>
                <a:tc>
                  <a:txBody>
                    <a:bodyPr/>
                    <a:lstStyle/>
                    <a:p>
                      <a:pPr algn="ctr" fontAlgn="ctr"/>
                      <a:r>
                        <a:rPr lang="es-CO" sz="650" b="0" i="0" u="none" strike="noStrike" dirty="0">
                          <a:effectLst/>
                          <a:latin typeface="Arial"/>
                        </a:rPr>
                        <a:t>20182010617891</a:t>
                      </a:r>
                    </a:p>
                  </a:txBody>
                  <a:tcPr marL="7620" marR="7620" marT="7620" marB="0" anchor="ctr"/>
                </a:tc>
              </a:tr>
            </a:tbl>
          </a:graphicData>
        </a:graphic>
      </p:graphicFrame>
    </p:spTree>
    <p:extLst>
      <p:ext uri="{BB962C8B-B14F-4D97-AF65-F5344CB8AC3E}">
        <p14:creationId xmlns:p14="http://schemas.microsoft.com/office/powerpoint/2010/main" val="1389704768"/>
      </p:ext>
    </p:extLst>
  </p:cSld>
  <p:clrMapOvr>
    <a:masterClrMapping/>
  </p:clrMapOvr>
  <p:timing>
    <p:tnLst>
      <p:par>
        <p:cTn id="1" dur="indefinite" restart="never" nodeType="tmRoot"/>
      </p:par>
    </p:tnLst>
  </p:timing>
</p:sld>
</file>

<file path=ppt/slides/slide98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989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345340111"/>
              </p:ext>
            </p:extLst>
          </p:nvPr>
        </p:nvGraphicFramePr>
        <p:xfrm>
          <a:off x="539552" y="1268761"/>
          <a:ext cx="8208913" cy="477192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884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52709">
                <a:tc>
                  <a:txBody>
                    <a:bodyPr/>
                    <a:lstStyle/>
                    <a:p>
                      <a:pPr algn="ctr" fontAlgn="ctr"/>
                      <a:r>
                        <a:rPr lang="es-CO" sz="650" b="0" i="0" u="none" strike="noStrike" dirty="0">
                          <a:effectLst/>
                          <a:latin typeface="Arial"/>
                        </a:rPr>
                        <a:t>20186000908572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20186000908602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SOLICITUD CAMBIO NUMERO DE CEDULA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20186000908612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CAMBIO CORREO ELECTRONICO</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20186000908642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20186000908652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DIRECCIÓN DE APOYO CORPORATIVO</a:t>
                      </a:r>
                    </a:p>
                  </a:txBody>
                  <a:tcPr marL="7620" marR="7620" marT="7620" marB="0" anchor="ctr"/>
                </a:tc>
                <a:tc>
                  <a:txBody>
                    <a:bodyPr/>
                    <a:lstStyle/>
                    <a:p>
                      <a:pPr algn="ctr" fontAlgn="ctr"/>
                      <a:r>
                        <a:rPr lang="es-CO" sz="650" b="0" i="0" u="none" strike="noStrike">
                          <a:effectLst/>
                          <a:latin typeface="Arial"/>
                        </a:rPr>
                        <a:t>SOLICITUD DE INFORMACION CONVOCATORIA 435-2016</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14/11/2018</a:t>
                      </a:r>
                    </a:p>
                  </a:txBody>
                  <a:tcPr marL="7620" marR="7620" marT="7620" marB="0" anchor="ctr"/>
                </a:tc>
                <a:tc>
                  <a:txBody>
                    <a:bodyPr/>
                    <a:lstStyle/>
                    <a:p>
                      <a:pPr algn="ctr" fontAlgn="ctr"/>
                      <a:r>
                        <a:rPr lang="es-CO" sz="650" b="0" i="0" u="none" strike="noStrike">
                          <a:effectLst/>
                          <a:latin typeface="Arial"/>
                        </a:rPr>
                        <a:t>20182210634921</a:t>
                      </a:r>
                    </a:p>
                  </a:txBody>
                  <a:tcPr marL="7620" marR="7620" marT="7620" marB="0" anchor="ctr"/>
                </a:tc>
              </a:tr>
              <a:tr h="552709">
                <a:tc>
                  <a:txBody>
                    <a:bodyPr/>
                    <a:lstStyle/>
                    <a:p>
                      <a:pPr algn="ctr" fontAlgn="ctr"/>
                      <a:r>
                        <a:rPr lang="es-CO" sz="650" b="0" i="0" u="none" strike="noStrike">
                          <a:effectLst/>
                          <a:latin typeface="Arial"/>
                        </a:rPr>
                        <a:t>20186000908702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CRM No. 7-2018-035023 - NOTIFICACION ESTADO ORDINARIO ORALIDAD NO 064 DE 26 DE OCTUBRE DE 2018.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20186000908712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435-2016</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19/11/2018</a:t>
                      </a:r>
                    </a:p>
                  </a:txBody>
                  <a:tcPr marL="7620" marR="7620" marT="7620" marB="0" anchor="ctr"/>
                </a:tc>
                <a:tc>
                  <a:txBody>
                    <a:bodyPr/>
                    <a:lstStyle/>
                    <a:p>
                      <a:pPr algn="ctr" fontAlgn="ctr"/>
                      <a:r>
                        <a:rPr lang="es-CO" sz="650" b="0" i="0" u="none" strike="noStrike">
                          <a:effectLst/>
                          <a:latin typeface="Arial"/>
                        </a:rPr>
                        <a:t>20182210641961</a:t>
                      </a:r>
                    </a:p>
                  </a:txBody>
                  <a:tcPr marL="7620" marR="7620" marT="7620" marB="0" anchor="ctr"/>
                </a:tc>
              </a:tr>
              <a:tr h="552709">
                <a:tc>
                  <a:txBody>
                    <a:bodyPr/>
                    <a:lstStyle/>
                    <a:p>
                      <a:pPr algn="ctr" fontAlgn="ctr"/>
                      <a:r>
                        <a:rPr lang="es-CO" sz="650" b="0" i="0" u="none" strike="noStrike">
                          <a:effectLst/>
                          <a:latin typeface="Arial"/>
                        </a:rPr>
                        <a:t>20186000908722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ESTADO ELECTRONICO NO. 042 DEL 26 DE OCTUBRE DE 2018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405311972"/>
      </p:ext>
    </p:extLst>
  </p:cSld>
  <p:clrMapOvr>
    <a:masterClrMapping/>
  </p:clrMapOvr>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graphicFrame>
        <p:nvGraphicFramePr>
          <p:cNvPr id="3" name="Tabla 2"/>
          <p:cNvGraphicFramePr>
            <a:graphicFrameLocks noGrp="1"/>
          </p:cNvGraphicFramePr>
          <p:nvPr>
            <p:extLst>
              <p:ext uri="{D42A27DB-BD31-4B8C-83A1-F6EECF244321}">
                <p14:modId xmlns:p14="http://schemas.microsoft.com/office/powerpoint/2010/main" val="2171015900"/>
              </p:ext>
            </p:extLst>
          </p:nvPr>
        </p:nvGraphicFramePr>
        <p:xfrm>
          <a:off x="539551" y="1340769"/>
          <a:ext cx="8208913" cy="4691031"/>
        </p:xfrm>
        <a:graphic>
          <a:graphicData uri="http://schemas.openxmlformats.org/drawingml/2006/table">
            <a:tbl>
              <a:tblPr>
                <a:tableStyleId>{5C22544A-7EE6-4342-B048-85BDC9FD1C3A}</a:tableStyleId>
              </a:tblPr>
              <a:tblGrid>
                <a:gridCol w="629074"/>
                <a:gridCol w="605414"/>
                <a:gridCol w="586957"/>
                <a:gridCol w="1034014"/>
                <a:gridCol w="2137028"/>
                <a:gridCol w="1949139"/>
                <a:gridCol w="605414"/>
                <a:gridCol w="661873"/>
              </a:tblGrid>
              <a:tr h="313328">
                <a:tc>
                  <a:txBody>
                    <a:bodyPr/>
                    <a:lstStyle/>
                    <a:p>
                      <a:pPr algn="ctr" fontAlgn="ctr"/>
                      <a:r>
                        <a:rPr lang="es-ES" sz="700" b="1" u="none" strike="noStrike" dirty="0">
                          <a:effectLst/>
                          <a:latin typeface="Arial" panose="020B0604020202020204" pitchFamily="34" charset="0"/>
                          <a:cs typeface="Arial" panose="020B0604020202020204" pitchFamily="34" charset="0"/>
                        </a:rPr>
                        <a:t>RADICADO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DE REGISTRO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TIPO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700" b="1" u="none" strike="noStrike" dirty="0">
                          <a:effectLst/>
                          <a:latin typeface="Arial" panose="020B0604020202020204" pitchFamily="34" charset="0"/>
                          <a:cs typeface="Arial" panose="020B0604020202020204" pitchFamily="34" charset="0"/>
                        </a:rPr>
                        <a:t>TÉRMINO PARA RESPONDER (DÍAS HÁBILES)</a:t>
                      </a:r>
                      <a:endParaRPr lang="es-CO"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TEMA/DEPENDENCIA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ASUNTO</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a:effectLst/>
                          <a:latin typeface="Arial" panose="020B0604020202020204" pitchFamily="34" charset="0"/>
                          <a:cs typeface="Arial" panose="020B0604020202020204" pitchFamily="34" charset="0"/>
                        </a:rPr>
                        <a:t>FECHA RESPUESTA </a:t>
                      </a:r>
                      <a:endParaRPr lang="es-ES" sz="700" b="1" i="0" u="none" strike="noStrike">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700" b="1" u="none" strike="noStrike" dirty="0">
                          <a:effectLst/>
                          <a:latin typeface="Arial" panose="020B0604020202020204" pitchFamily="34" charset="0"/>
                          <a:cs typeface="Arial" panose="020B0604020202020204" pitchFamily="34" charset="0"/>
                        </a:rPr>
                        <a:t>RADICADO DE RESPUESTA </a:t>
                      </a:r>
                      <a:endParaRPr lang="es-ES" sz="70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257723">
                <a:tc>
                  <a:txBody>
                    <a:bodyPr/>
                    <a:lstStyle/>
                    <a:p>
                      <a:pPr algn="ctr" fontAlgn="ctr"/>
                      <a:r>
                        <a:rPr lang="es-ES" sz="700" b="0" i="0" u="none" strike="noStrike" dirty="0">
                          <a:solidFill>
                            <a:srgbClr val="000000"/>
                          </a:solidFill>
                          <a:effectLst/>
                          <a:latin typeface="Arial" panose="020B0604020202020204" pitchFamily="34" charset="0"/>
                        </a:rPr>
                        <a:t>201810200015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Oficina Asesora de Informatica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201810200015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201810200016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201810200016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201810200017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201810200017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201810200018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DOCENTES Y DIRECTIVOS DOCENTES 2016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201810200018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201810200019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pt-BR" sz="700" b="0" i="0" u="none" strike="noStrike">
                          <a:solidFill>
                            <a:srgbClr val="000000"/>
                          </a:solidFill>
                          <a:effectLst/>
                          <a:latin typeface="Arial" panose="020B0604020202020204" pitchFamily="34" charset="0"/>
                        </a:rPr>
                        <a:t>Convocatoria 429 de 2016 - Antioquia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201810200019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201810200020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136 a 249 de 2012 y 253-254 de 2013 Docentes y Directivos Docentes</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13/11/2018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201810200020</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201810200021</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DIRECCION DE VIGILANCIA DE CARRERA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07/11/2018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201810200021</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201810200022</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Solicitud de información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434 DE 2016 EDUCACION, CULTURA Y DEPORTE</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22/10/2018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201810200022</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201810200023</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Concepto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08/11/2018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201810200023</a:t>
                      </a:r>
                    </a:p>
                  </a:txBody>
                  <a:tcPr marL="9525" marR="9525" marT="9525" marB="0" anchor="ctr"/>
                </a:tc>
              </a:tr>
              <a:tr h="379533">
                <a:tc>
                  <a:txBody>
                    <a:bodyPr/>
                    <a:lstStyle/>
                    <a:p>
                      <a:pPr algn="ctr" fontAlgn="ctr"/>
                      <a:r>
                        <a:rPr lang="es-ES" sz="700" b="0" i="0" u="none" strike="noStrike">
                          <a:solidFill>
                            <a:srgbClr val="000000"/>
                          </a:solidFill>
                          <a:effectLst/>
                          <a:latin typeface="Arial" panose="020B0604020202020204" pitchFamily="34" charset="0"/>
                        </a:rPr>
                        <a:t>201810200024</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427 de 2016 - SED de Bogotá - Planta Administrativa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201810200024</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201810200025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431 de 2016 Distrito Capital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201810200025</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201810200026</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Cundinamarca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30/10/2018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201810200026</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201810200027</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Queja</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CO" sz="700" b="0" i="0" u="none" strike="noStrike">
                          <a:solidFill>
                            <a:srgbClr val="000000"/>
                          </a:solidFill>
                          <a:effectLst/>
                          <a:latin typeface="Arial" panose="020B0604020202020204" pitchFamily="34" charset="0"/>
                        </a:rPr>
                        <a:t>Convocatoria 430 Superintendencias de la Administración Publica Nacional</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24/10/2018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201810200027</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201810200028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26/10/2018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201810200028</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201810200029</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Atención al Ciudadano</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27/10/2018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201810200029</a:t>
                      </a:r>
                    </a:p>
                  </a:txBody>
                  <a:tcPr marL="9525" marR="9525" marT="9525" marB="0" anchor="ctr"/>
                </a:tc>
              </a:tr>
              <a:tr h="257723">
                <a:tc>
                  <a:txBody>
                    <a:bodyPr/>
                    <a:lstStyle/>
                    <a:p>
                      <a:pPr algn="ctr" fontAlgn="ctr"/>
                      <a:r>
                        <a:rPr lang="es-ES" sz="700" b="0" i="0" u="none" strike="noStrike">
                          <a:solidFill>
                            <a:srgbClr val="000000"/>
                          </a:solidFill>
                          <a:effectLst/>
                          <a:latin typeface="Arial" panose="020B0604020202020204" pitchFamily="34" charset="0"/>
                        </a:rPr>
                        <a:t>201810200030</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20/10/2018</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Petición</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15</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Convocatoria Territorial Centro Oriente </a:t>
                      </a:r>
                    </a:p>
                  </a:txBody>
                  <a:tcPr marL="9525" marR="9525" marT="9525" marB="0" anchor="ctr"/>
                </a:tc>
                <a:tc>
                  <a:txBody>
                    <a:bodyPr/>
                    <a:lstStyle/>
                    <a:p>
                      <a:pPr algn="ctr" fontAlgn="ctr"/>
                      <a:r>
                        <a:rPr lang="es-ES" sz="700" b="0" i="0" u="none" strike="noStrike">
                          <a:solidFill>
                            <a:srgbClr val="000000"/>
                          </a:solidFill>
                          <a:effectLst/>
                          <a:latin typeface="Arial" panose="020B0604020202020204" pitchFamily="34" charset="0"/>
                        </a:rPr>
                        <a:t>02/11/2018</a:t>
                      </a:r>
                    </a:p>
                  </a:txBody>
                  <a:tcPr marL="9525" marR="9525" marT="9525" marB="0" anchor="ctr"/>
                </a:tc>
                <a:tc>
                  <a:txBody>
                    <a:bodyPr/>
                    <a:lstStyle/>
                    <a:p>
                      <a:pPr algn="ctr" fontAlgn="ctr"/>
                      <a:r>
                        <a:rPr lang="es-ES" sz="700" b="0" i="0" u="none" strike="noStrike" dirty="0">
                          <a:solidFill>
                            <a:srgbClr val="000000"/>
                          </a:solidFill>
                          <a:effectLst/>
                          <a:latin typeface="Arial" panose="020B0604020202020204" pitchFamily="34" charset="0"/>
                        </a:rPr>
                        <a:t>201810200030</a:t>
                      </a:r>
                    </a:p>
                  </a:txBody>
                  <a:tcPr marL="9525" marR="9525" marT="9525" marB="0" anchor="ctr"/>
                </a:tc>
              </a:tr>
            </a:tbl>
          </a:graphicData>
        </a:graphic>
      </p:graphicFrame>
      <p:sp>
        <p:nvSpPr>
          <p:cNvPr id="4" name="Marcador de número de diapositiva 3"/>
          <p:cNvSpPr>
            <a:spLocks noGrp="1"/>
          </p:cNvSpPr>
          <p:nvPr>
            <p:ph type="sldNum" sz="quarter" idx="12"/>
          </p:nvPr>
        </p:nvSpPr>
        <p:spPr/>
        <p:txBody>
          <a:bodyPr/>
          <a:lstStyle/>
          <a:p>
            <a:fld id="{B00C997F-A3B0-4854-BA0A-EBDA73E22ECB}" type="slidenum">
              <a:rPr lang="es-CO" smtClean="0"/>
              <a:t>99</a:t>
            </a:fld>
            <a:endParaRPr lang="es-CO"/>
          </a:p>
        </p:txBody>
      </p:sp>
    </p:spTree>
    <p:extLst>
      <p:ext uri="{BB962C8B-B14F-4D97-AF65-F5344CB8AC3E}">
        <p14:creationId xmlns:p14="http://schemas.microsoft.com/office/powerpoint/2010/main" val="833639355"/>
      </p:ext>
    </p:extLst>
  </p:cSld>
  <p:clrMapOvr>
    <a:masterClrMapping/>
  </p:clrMapOvr>
  <p:timing>
    <p:tnLst>
      <p:par>
        <p:cTn id="1" dur="indefinite" restart="never" nodeType="tmRoot"/>
      </p:par>
    </p:tnLst>
  </p:timing>
</p:sld>
</file>

<file path=ppt/slides/slide990.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990</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660494564"/>
              </p:ext>
            </p:extLst>
          </p:nvPr>
        </p:nvGraphicFramePr>
        <p:xfrm>
          <a:off x="539552" y="1268761"/>
          <a:ext cx="8208913" cy="4831447"/>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62830">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61212">
                <a:tc>
                  <a:txBody>
                    <a:bodyPr/>
                    <a:lstStyle/>
                    <a:p>
                      <a:pPr algn="ctr" fontAlgn="ctr"/>
                      <a:r>
                        <a:rPr lang="es-CO" sz="650" b="0" i="0" u="none" strike="noStrike" dirty="0">
                          <a:effectLst/>
                          <a:latin typeface="Arial"/>
                        </a:rPr>
                        <a:t>20186000908732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VALORACIÓN ANTECEDENTES -OPEC 61362 ANGELICA MARIA RAMIREZ GOMEZ</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20186000908782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DRA. CARDOSO</a:t>
                      </a:r>
                    </a:p>
                  </a:txBody>
                  <a:tcPr marL="7620" marR="7620" marT="7620" marB="0" anchor="ctr"/>
                </a:tc>
                <a:tc>
                  <a:txBody>
                    <a:bodyPr/>
                    <a:lstStyle/>
                    <a:p>
                      <a:pPr algn="ctr" fontAlgn="ctr"/>
                      <a:r>
                        <a:rPr lang="es-CO" sz="650" b="0" i="0" u="none" strike="noStrike">
                          <a:effectLst/>
                          <a:latin typeface="Arial"/>
                        </a:rPr>
                        <a:t>MANUAL DE FUNCIONES DISTRITO CAPITAL - CAJA DE LA VIVIENDA POPULAR</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20186000908802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NULIDAD Y RESTABLECIMIENTO DEL DERECHO</a:t>
                      </a:r>
                      <a:br>
                        <a:rPr lang="es-CO" sz="650" b="0" i="0" u="none" strike="noStrike">
                          <a:effectLst/>
                          <a:latin typeface="Arial"/>
                        </a:rPr>
                      </a:br>
                      <a:r>
                        <a:rPr lang="es-CO" sz="650" b="0" i="0" u="none" strike="noStrike">
                          <a:effectLst/>
                          <a:latin typeface="Arial"/>
                        </a:rPr>
                        <a:t>EXPEDIENTE N. 201800239</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20186000908812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 ORTEGA</a:t>
                      </a:r>
                    </a:p>
                  </a:txBody>
                  <a:tcPr marL="7620" marR="7620" marT="7620" marB="0" anchor="ctr"/>
                </a:tc>
                <a:tc>
                  <a:txBody>
                    <a:bodyPr/>
                    <a:lstStyle/>
                    <a:p>
                      <a:pPr algn="ctr" fontAlgn="ctr"/>
                      <a:r>
                        <a:rPr lang="es-CO" sz="650" b="0" i="0" u="none" strike="noStrike">
                          <a:effectLst/>
                          <a:latin typeface="Arial"/>
                        </a:rPr>
                        <a:t> MANUAL DE FUNCIONES DISTRITO CAPITAL - IDIGER</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20186000908822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NULIDAD Y RESTABLECIMIENTO DEL DERECHO</a:t>
                      </a:r>
                      <a:br>
                        <a:rPr lang="es-CO" sz="650" b="0" i="0" u="none" strike="noStrike">
                          <a:effectLst/>
                          <a:latin typeface="Arial"/>
                        </a:rPr>
                      </a:br>
                      <a:r>
                        <a:rPr lang="es-CO" sz="650" b="0" i="0" u="none" strike="noStrike">
                          <a:effectLst/>
                          <a:latin typeface="Arial"/>
                        </a:rPr>
                        <a:t>EXPEDIENTE N. 201800155</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20186000908832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MANUAL DE FUNCIONES DISTRITO CAPITAL - SECRETARÍA DE CULTURA.RECREACIÓN Y DEPORTE</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20186000908862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HOJA DE VIDA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61212">
                <a:tc>
                  <a:txBody>
                    <a:bodyPr/>
                    <a:lstStyle/>
                    <a:p>
                      <a:pPr algn="ctr" fontAlgn="ctr"/>
                      <a:r>
                        <a:rPr lang="es-CO" sz="650" b="0" i="0" u="none" strike="noStrike">
                          <a:effectLst/>
                          <a:latin typeface="Arial"/>
                        </a:rPr>
                        <a:t>20186000908872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Z Usuarios Inactivos</a:t>
                      </a:r>
                    </a:p>
                  </a:txBody>
                  <a:tcPr marL="7620" marR="7620" marT="7620" marB="0" anchor="ctr"/>
                </a:tc>
                <a:tc>
                  <a:txBody>
                    <a:bodyPr/>
                    <a:lstStyle/>
                    <a:p>
                      <a:pPr algn="ctr" fontAlgn="ctr"/>
                      <a:r>
                        <a:rPr lang="vi-VN" sz="650" b="0" i="0" u="none" strike="noStrike">
                          <a:effectLst/>
                          <a:latin typeface="Arial"/>
                        </a:rPr>
                        <a:t>CAMBIO DE CORREO ELECTRÓNICO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778820070"/>
      </p:ext>
    </p:extLst>
  </p:cSld>
  <p:clrMapOvr>
    <a:masterClrMapping/>
  </p:clrMapOvr>
  <p:timing>
    <p:tnLst>
      <p:par>
        <p:cTn id="1" dur="indefinite" restart="never" nodeType="tmRoot"/>
      </p:par>
    </p:tnLst>
  </p:timing>
</p:sld>
</file>

<file path=ppt/slides/slide991.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991</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322701115"/>
              </p:ext>
            </p:extLst>
          </p:nvPr>
        </p:nvGraphicFramePr>
        <p:xfrm>
          <a:off x="539552" y="1268761"/>
          <a:ext cx="8208913" cy="477192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884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52709">
                <a:tc>
                  <a:txBody>
                    <a:bodyPr/>
                    <a:lstStyle/>
                    <a:p>
                      <a:pPr algn="ctr" fontAlgn="ctr"/>
                      <a:r>
                        <a:rPr lang="es-CO" sz="650" b="0" i="0" u="none" strike="noStrike" dirty="0">
                          <a:effectLst/>
                          <a:latin typeface="Arial"/>
                        </a:rPr>
                        <a:t>20186000908882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Z Usuarios Inactivos</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20186000908932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20186000908942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ENTREGA CARTA DE FACTURA Y DOCUMENTOS SOLICITADOS SOPORTE PLANTA AVAYA - N. 88705</a:t>
                      </a:r>
                    </a:p>
                  </a:txBody>
                  <a:tcPr marL="7620" marR="7620" marT="7620" marB="0" anchor="ctr"/>
                </a:tc>
                <a:tc>
                  <a:txBody>
                    <a:bodyPr/>
                    <a:lstStyle/>
                    <a:p>
                      <a:pPr algn="ctr" fontAlgn="ctr"/>
                      <a:r>
                        <a:rPr lang="es-CO" sz="650" b="0" i="0" u="none" strike="noStrike">
                          <a:effectLst/>
                          <a:latin typeface="Arial"/>
                        </a:rPr>
                        <a:t>4/12/2018</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20186000908962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 ORTEGA</a:t>
                      </a:r>
                    </a:p>
                  </a:txBody>
                  <a:tcPr marL="7620" marR="7620" marT="7620" marB="0" anchor="ctr"/>
                </a:tc>
                <a:tc>
                  <a:txBody>
                    <a:bodyPr/>
                    <a:lstStyle/>
                    <a:p>
                      <a:pPr algn="ctr" fontAlgn="ctr"/>
                      <a:r>
                        <a:rPr lang="vi-VN" sz="650" b="0" i="0" u="none" strike="noStrike">
                          <a:effectLst/>
                          <a:latin typeface="Arial"/>
                        </a:rPr>
                        <a:t>SOLICITUD DE CORRECCIÓN DE CONVOCATORIA 739 DE 2018</a:t>
                      </a:r>
                      <a:br>
                        <a:rPr lang="vi-VN" sz="650" b="0" i="0" u="none" strike="noStrike">
                          <a:effectLst/>
                          <a:latin typeface="Arial"/>
                        </a:rPr>
                      </a:br>
                      <a:endParaRPr lang="vi-VN"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20186000908982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20186000909012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DEMORA ACTUACIONES ADMINISTRATIVAS CONCURSO ARN 338 DE 2016.</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20186000909062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20186000909132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INCLUSIÓN EN EL BANCO DE DATOS DE EMPLEADOS DE CARRERA DESPLAZADOS POR RAZONES DE VIOLENCIA</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3439640546"/>
      </p:ext>
    </p:extLst>
  </p:cSld>
  <p:clrMapOvr>
    <a:masterClrMapping/>
  </p:clrMapOvr>
  <p:timing>
    <p:tnLst>
      <p:par>
        <p:cTn id="1" dur="indefinite" restart="never" nodeType="tmRoot"/>
      </p:par>
    </p:tnLst>
  </p:timing>
</p:sld>
</file>

<file path=ppt/slides/slide992.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992</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259918989"/>
              </p:ext>
            </p:extLst>
          </p:nvPr>
        </p:nvGraphicFramePr>
        <p:xfrm>
          <a:off x="539552" y="1268761"/>
          <a:ext cx="8208913" cy="4722655"/>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884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52709">
                <a:tc>
                  <a:txBody>
                    <a:bodyPr/>
                    <a:lstStyle/>
                    <a:p>
                      <a:pPr algn="ctr" fontAlgn="ctr"/>
                      <a:r>
                        <a:rPr lang="es-CO" sz="650" b="0" i="0" u="none" strike="noStrike" dirty="0">
                          <a:effectLst/>
                          <a:latin typeface="Arial"/>
                        </a:rPr>
                        <a:t>20186000909142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20186000909162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 ORTEGA</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14/11/2018</a:t>
                      </a:r>
                    </a:p>
                  </a:txBody>
                  <a:tcPr marL="7620" marR="7620" marT="7620" marB="0" anchor="ctr"/>
                </a:tc>
                <a:tc>
                  <a:txBody>
                    <a:bodyPr/>
                    <a:lstStyle/>
                    <a:p>
                      <a:pPr algn="ctr" fontAlgn="ctr"/>
                      <a:r>
                        <a:rPr lang="es-CO" sz="650" b="0" i="0" u="none" strike="noStrike">
                          <a:effectLst/>
                          <a:latin typeface="Arial"/>
                        </a:rPr>
                        <a:t>20182020635541</a:t>
                      </a:r>
                    </a:p>
                  </a:txBody>
                  <a:tcPr marL="7620" marR="7620" marT="7620" marB="0" anchor="ctr"/>
                </a:tc>
              </a:tr>
              <a:tr h="552709">
                <a:tc>
                  <a:txBody>
                    <a:bodyPr/>
                    <a:lstStyle/>
                    <a:p>
                      <a:pPr algn="ctr" fontAlgn="ctr"/>
                      <a:r>
                        <a:rPr lang="es-CO" sz="650" b="0" i="0" u="none" strike="noStrike">
                          <a:effectLst/>
                          <a:latin typeface="Arial"/>
                        </a:rPr>
                        <a:t>20186000909192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20186000909212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SOLICITUD DE INFORMACION CONVOCATORIA  507 a 591 de 2017  CUNDINAMARCA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19/11/2018</a:t>
                      </a:r>
                    </a:p>
                  </a:txBody>
                  <a:tcPr marL="7620" marR="7620" marT="7620" marB="0" anchor="ctr"/>
                </a:tc>
                <a:tc>
                  <a:txBody>
                    <a:bodyPr/>
                    <a:lstStyle/>
                    <a:p>
                      <a:pPr algn="ctr" fontAlgn="ctr"/>
                      <a:r>
                        <a:rPr lang="es-CO" sz="650" b="0" i="0" u="none" strike="noStrike">
                          <a:effectLst/>
                          <a:latin typeface="Arial"/>
                        </a:rPr>
                        <a:t>20182210642181</a:t>
                      </a:r>
                    </a:p>
                  </a:txBody>
                  <a:tcPr marL="7620" marR="7620" marT="7620" marB="0" anchor="ctr"/>
                </a:tc>
              </a:tr>
              <a:tr h="552709">
                <a:tc>
                  <a:txBody>
                    <a:bodyPr/>
                    <a:lstStyle/>
                    <a:p>
                      <a:pPr algn="ctr" fontAlgn="ctr"/>
                      <a:r>
                        <a:rPr lang="es-CO" sz="650" b="0" i="0" u="none" strike="noStrike">
                          <a:effectLst/>
                          <a:latin typeface="Arial"/>
                        </a:rPr>
                        <a:t>20186000909222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20186000909272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 CONVOCATORIA 427-2016</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20186000909312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SOLICITUD DE INFORMACION CONVOCATORIA 427-2016</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20186000909322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1 - DR. FRIDOLE BALLEN</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075084694"/>
      </p:ext>
    </p:extLst>
  </p:cSld>
  <p:clrMapOvr>
    <a:masterClrMapping/>
  </p:clrMapOvr>
  <p:timing>
    <p:tnLst>
      <p:par>
        <p:cTn id="1" dur="indefinite" restart="never" nodeType="tmRoot"/>
      </p:par>
    </p:tnLst>
  </p:timing>
</p:sld>
</file>

<file path=ppt/slides/slide993.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993</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1339029356"/>
              </p:ext>
            </p:extLst>
          </p:nvPr>
        </p:nvGraphicFramePr>
        <p:xfrm>
          <a:off x="539552" y="1268761"/>
          <a:ext cx="8208913" cy="4778086"/>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92464">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53589">
                <a:tc>
                  <a:txBody>
                    <a:bodyPr/>
                    <a:lstStyle/>
                    <a:p>
                      <a:pPr algn="ctr" fontAlgn="ctr"/>
                      <a:r>
                        <a:rPr lang="es-CO" sz="650" b="0" i="0" u="none" strike="noStrike" dirty="0">
                          <a:effectLst/>
                          <a:latin typeface="Arial"/>
                        </a:rPr>
                        <a:t>20186000909332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REGISTRO PUBLICO</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3589">
                <a:tc>
                  <a:txBody>
                    <a:bodyPr/>
                    <a:lstStyle/>
                    <a:p>
                      <a:pPr algn="ctr" fontAlgn="ctr"/>
                      <a:r>
                        <a:rPr lang="es-CO" sz="650" b="0" i="0" u="none" strike="noStrike">
                          <a:effectLst/>
                          <a:latin typeface="Arial"/>
                        </a:rPr>
                        <a:t>20186000909362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30/10/2018</a:t>
                      </a:r>
                    </a:p>
                  </a:txBody>
                  <a:tcPr marL="7620" marR="7620" marT="7620" marB="0" anchor="ctr"/>
                </a:tc>
                <a:tc>
                  <a:txBody>
                    <a:bodyPr/>
                    <a:lstStyle/>
                    <a:p>
                      <a:pPr algn="ctr" fontAlgn="ctr"/>
                      <a:r>
                        <a:rPr lang="es-CO" sz="650" b="0" i="0" u="none" strike="noStrike">
                          <a:effectLst/>
                          <a:latin typeface="Arial"/>
                        </a:rPr>
                        <a:t>20182020609941</a:t>
                      </a:r>
                    </a:p>
                  </a:txBody>
                  <a:tcPr marL="7620" marR="7620" marT="7620" marB="0" anchor="ctr"/>
                </a:tc>
              </a:tr>
              <a:tr h="584941">
                <a:tc>
                  <a:txBody>
                    <a:bodyPr/>
                    <a:lstStyle/>
                    <a:p>
                      <a:pPr algn="ctr" fontAlgn="ctr"/>
                      <a:r>
                        <a:rPr lang="es-CO" sz="650" b="0" i="0" u="none" strike="noStrike">
                          <a:effectLst/>
                          <a:latin typeface="Arial"/>
                        </a:rPr>
                        <a:t>20186000909422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1 - DR. FRIDOLE BALLEN</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3589">
                <a:tc>
                  <a:txBody>
                    <a:bodyPr/>
                    <a:lstStyle/>
                    <a:p>
                      <a:pPr algn="ctr" fontAlgn="ctr"/>
                      <a:r>
                        <a:rPr lang="es-CO" sz="650" b="0" i="0" u="none" strike="noStrike">
                          <a:effectLst/>
                          <a:latin typeface="Arial"/>
                        </a:rPr>
                        <a:t>20186000909442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7 - DRA. CARDOSO</a:t>
                      </a:r>
                    </a:p>
                  </a:txBody>
                  <a:tcPr marL="7620" marR="7620" marT="7620" marB="0" anchor="ctr"/>
                </a:tc>
                <a:tc>
                  <a:txBody>
                    <a:bodyPr/>
                    <a:lstStyle/>
                    <a:p>
                      <a:pPr algn="ctr" fontAlgn="ctr"/>
                      <a:r>
                        <a:rPr lang="es-CO" sz="650" b="0" i="0" u="none" strike="noStrike">
                          <a:effectLst/>
                          <a:latin typeface="Arial"/>
                        </a:rPr>
                        <a:t>SOLICITUD DE INFORMACION CONVOCATORIA 436 SENA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3589">
                <a:tc>
                  <a:txBody>
                    <a:bodyPr/>
                    <a:lstStyle/>
                    <a:p>
                      <a:pPr algn="ctr" fontAlgn="ctr"/>
                      <a:r>
                        <a:rPr lang="es-CO" sz="650" b="0" i="0" u="none" strike="noStrike">
                          <a:effectLst/>
                          <a:latin typeface="Arial"/>
                        </a:rPr>
                        <a:t>20186000909452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SOLICITUD RECUPERAR CONTRASEÑA-SIMO-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3589">
                <a:tc>
                  <a:txBody>
                    <a:bodyPr/>
                    <a:lstStyle/>
                    <a:p>
                      <a:pPr algn="ctr" fontAlgn="ctr"/>
                      <a:r>
                        <a:rPr lang="es-CO" sz="650" b="0" i="0" u="none" strike="noStrike">
                          <a:effectLst/>
                          <a:latin typeface="Arial"/>
                        </a:rPr>
                        <a:t>20186000909482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3589">
                <a:tc>
                  <a:txBody>
                    <a:bodyPr/>
                    <a:lstStyle/>
                    <a:p>
                      <a:pPr algn="ctr" fontAlgn="ctr"/>
                      <a:r>
                        <a:rPr lang="es-CO" sz="650" b="0" i="0" u="none" strike="noStrike">
                          <a:effectLst/>
                          <a:latin typeface="Arial"/>
                        </a:rPr>
                        <a:t>20186000909502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SOLICITUD DE INFORMACION CONVOCATORIA 438 a 506 SANTANDER</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3589">
                <a:tc>
                  <a:txBody>
                    <a:bodyPr/>
                    <a:lstStyle/>
                    <a:p>
                      <a:pPr algn="ctr" fontAlgn="ctr"/>
                      <a:r>
                        <a:rPr lang="es-CO" sz="650" b="0" i="0" u="none" strike="noStrike">
                          <a:effectLst/>
                          <a:latin typeface="Arial"/>
                        </a:rPr>
                        <a:t>20186000909512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14/11/2018</a:t>
                      </a:r>
                    </a:p>
                  </a:txBody>
                  <a:tcPr marL="7620" marR="7620" marT="7620" marB="0" anchor="ctr"/>
                </a:tc>
                <a:tc>
                  <a:txBody>
                    <a:bodyPr/>
                    <a:lstStyle/>
                    <a:p>
                      <a:pPr algn="ctr" fontAlgn="ctr"/>
                      <a:r>
                        <a:rPr lang="es-CO" sz="650" b="0" i="0" u="none" strike="noStrike" dirty="0">
                          <a:effectLst/>
                          <a:latin typeface="Arial"/>
                        </a:rPr>
                        <a:t>20182020635211</a:t>
                      </a:r>
                    </a:p>
                  </a:txBody>
                  <a:tcPr marL="7620" marR="7620" marT="7620" marB="0" anchor="ctr"/>
                </a:tc>
              </a:tr>
            </a:tbl>
          </a:graphicData>
        </a:graphic>
      </p:graphicFrame>
    </p:spTree>
    <p:extLst>
      <p:ext uri="{BB962C8B-B14F-4D97-AF65-F5344CB8AC3E}">
        <p14:creationId xmlns:p14="http://schemas.microsoft.com/office/powerpoint/2010/main" val="1122024548"/>
      </p:ext>
    </p:extLst>
  </p:cSld>
  <p:clrMapOvr>
    <a:masterClrMapping/>
  </p:clrMapOvr>
  <p:timing>
    <p:tnLst>
      <p:par>
        <p:cTn id="1" dur="indefinite" restart="never" nodeType="tmRoot"/>
      </p:par>
    </p:tnLst>
  </p:timing>
</p:sld>
</file>

<file path=ppt/slides/slide994.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994</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4252063780"/>
              </p:ext>
            </p:extLst>
          </p:nvPr>
        </p:nvGraphicFramePr>
        <p:xfrm>
          <a:off x="539552" y="1268761"/>
          <a:ext cx="8208913" cy="4821197"/>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58847">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52709">
                <a:tc>
                  <a:txBody>
                    <a:bodyPr/>
                    <a:lstStyle/>
                    <a:p>
                      <a:pPr algn="ctr" fontAlgn="ctr"/>
                      <a:r>
                        <a:rPr lang="es-CO" sz="650" b="0" i="0" u="none" strike="noStrike" dirty="0">
                          <a:effectLst/>
                          <a:latin typeface="Arial"/>
                        </a:rPr>
                        <a:t>20186000909552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INFORMACION</a:t>
                      </a: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20186000909572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INFORMACION CONVOCATORIA 436 SENA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20186000909592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DIRECCION VIGILANCIA DE CARRERA</a:t>
                      </a:r>
                    </a:p>
                  </a:txBody>
                  <a:tcPr marL="7620" marR="7620" marT="7620" marB="0" anchor="ctr"/>
                </a:tc>
                <a:tc>
                  <a:txBody>
                    <a:bodyPr/>
                    <a:lstStyle/>
                    <a:p>
                      <a:pPr algn="ctr" fontAlgn="ctr"/>
                      <a:r>
                        <a:rPr lang="es-CO" sz="650" b="0" i="0" u="none" strike="noStrike">
                          <a:effectLst/>
                          <a:latin typeface="Arial"/>
                        </a:rPr>
                        <a:t>SOLICITUD DE INFORMACION CONVOCATORIA  507 a 591 de 2017  CUNDINAMARCA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20186000909682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INFORMACION</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SE RESPONDE EN TERMINO POR CORREO ELETRONICO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20186000909692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INFORMACION CONVOCATORIA TERRITORIAL CENTRO ORIENTE</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2/11/2018</a:t>
                      </a:r>
                    </a:p>
                  </a:txBody>
                  <a:tcPr marL="7620" marR="7620" marT="7620" marB="0" anchor="ctr"/>
                </a:tc>
                <a:tc>
                  <a:txBody>
                    <a:bodyPr/>
                    <a:lstStyle/>
                    <a:p>
                      <a:pPr algn="ctr" fontAlgn="ctr"/>
                      <a:r>
                        <a:rPr lang="es-CO" sz="650" b="0" i="0" u="none" strike="noStrike">
                          <a:effectLst/>
                          <a:latin typeface="Arial"/>
                        </a:rPr>
                        <a:t>20182230618401</a:t>
                      </a:r>
                    </a:p>
                  </a:txBody>
                  <a:tcPr marL="7620" marR="7620" marT="7620" marB="0" anchor="ctr"/>
                </a:tc>
              </a:tr>
              <a:tr h="552709">
                <a:tc>
                  <a:txBody>
                    <a:bodyPr/>
                    <a:lstStyle/>
                    <a:p>
                      <a:pPr algn="ctr" fontAlgn="ctr"/>
                      <a:r>
                        <a:rPr lang="es-CO" sz="650" b="0" i="0" u="none" strike="noStrike">
                          <a:effectLst/>
                          <a:latin typeface="Arial"/>
                        </a:rPr>
                        <a:t>20186000909702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SOLICITUD DE INFORMACION CONVOCATORIA 436 SENA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13/11/2018</a:t>
                      </a:r>
                    </a:p>
                  </a:txBody>
                  <a:tcPr marL="7620" marR="7620" marT="7620" marB="0" anchor="ctr"/>
                </a:tc>
                <a:tc>
                  <a:txBody>
                    <a:bodyPr/>
                    <a:lstStyle/>
                    <a:p>
                      <a:pPr algn="ctr" fontAlgn="ctr"/>
                      <a:r>
                        <a:rPr lang="es-CO" sz="650" b="0" i="0" u="none" strike="noStrike">
                          <a:effectLst/>
                          <a:latin typeface="Arial"/>
                        </a:rPr>
                        <a:t>20182110628201</a:t>
                      </a:r>
                    </a:p>
                  </a:txBody>
                  <a:tcPr marL="7620" marR="7620" marT="7620" marB="0" anchor="ctr"/>
                </a:tc>
              </a:tr>
              <a:tr h="552709">
                <a:tc>
                  <a:txBody>
                    <a:bodyPr/>
                    <a:lstStyle/>
                    <a:p>
                      <a:pPr algn="ctr" fontAlgn="ctr"/>
                      <a:r>
                        <a:rPr lang="es-CO" sz="650" b="0" i="0" u="none" strike="noStrike">
                          <a:effectLst/>
                          <a:latin typeface="Arial"/>
                        </a:rPr>
                        <a:t>20186000909722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vi-VN" sz="650" b="0" i="0" u="none" strike="noStrike">
                          <a:effectLst/>
                          <a:latin typeface="Arial"/>
                        </a:rPr>
                        <a:t>ENVIÓ DOCUMENTACIÓN DE NOTIFICACIÓN DE ACTO ADMINISTRATIVO POR AVISO – RESOLUCIÓN NO. 20181700131205</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52709">
                <a:tc>
                  <a:txBody>
                    <a:bodyPr/>
                    <a:lstStyle/>
                    <a:p>
                      <a:pPr algn="ctr" fontAlgn="ctr"/>
                      <a:r>
                        <a:rPr lang="es-CO" sz="650" b="0" i="0" u="none" strike="noStrike">
                          <a:effectLst/>
                          <a:latin typeface="Arial"/>
                        </a:rPr>
                        <a:t>20186000909762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CONSEJO DE ESTADO - SECCIÓN SEGUNDA-2018-00063-00-NESTOR MORANTES OSORIO-NOTIFICA ACTUACION PROCESAL RAD 2018-00063-00</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2316421234"/>
      </p:ext>
    </p:extLst>
  </p:cSld>
  <p:clrMapOvr>
    <a:masterClrMapping/>
  </p:clrMapOvr>
  <p:timing>
    <p:tnLst>
      <p:par>
        <p:cTn id="1" dur="indefinite" restart="never" nodeType="tmRoot"/>
      </p:par>
    </p:tnLst>
  </p:timing>
</p:sld>
</file>

<file path=ppt/slides/slide995.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995</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3555877189"/>
              </p:ext>
            </p:extLst>
          </p:nvPr>
        </p:nvGraphicFramePr>
        <p:xfrm>
          <a:off x="539552" y="1268761"/>
          <a:ext cx="8208913" cy="482726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35071">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01940">
                <a:tc>
                  <a:txBody>
                    <a:bodyPr/>
                    <a:lstStyle/>
                    <a:p>
                      <a:pPr algn="ctr" fontAlgn="ctr"/>
                      <a:r>
                        <a:rPr lang="es-CO" sz="650" b="0" i="0" u="none" strike="noStrike" dirty="0">
                          <a:effectLst/>
                          <a:latin typeface="Arial"/>
                        </a:rPr>
                        <a:t>20186000909772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7 - DRA. CARDOSO</a:t>
                      </a:r>
                    </a:p>
                  </a:txBody>
                  <a:tcPr marL="7620" marR="7620" marT="7620" marB="0" anchor="ctr"/>
                </a:tc>
                <a:tc>
                  <a:txBody>
                    <a:bodyPr/>
                    <a:lstStyle/>
                    <a:p>
                      <a:pPr algn="ctr" fontAlgn="ctr"/>
                      <a:r>
                        <a:rPr lang="es-CO" sz="650" b="0" i="0" u="none" strike="noStrike">
                          <a:effectLst/>
                          <a:latin typeface="Arial"/>
                        </a:rPr>
                        <a:t>SOLICITUD DE INFORMACION CONVOCATORIA 429-2016  PQR  201810030075</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01940">
                <a:tc>
                  <a:txBody>
                    <a:bodyPr/>
                    <a:lstStyle/>
                    <a:p>
                      <a:pPr algn="ctr" fontAlgn="ctr"/>
                      <a:r>
                        <a:rPr lang="es-CO" sz="650" b="0" i="0" u="none" strike="noStrike">
                          <a:effectLst/>
                          <a:latin typeface="Arial"/>
                        </a:rPr>
                        <a:t>20186000909812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INFORMACIÓN SED PUTUMAYO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01940">
                <a:tc>
                  <a:txBody>
                    <a:bodyPr/>
                    <a:lstStyle/>
                    <a:p>
                      <a:pPr algn="ctr" fontAlgn="ctr"/>
                      <a:r>
                        <a:rPr lang="es-CO" sz="650" b="0" i="0" u="none" strike="noStrike">
                          <a:effectLst/>
                          <a:latin typeface="Arial"/>
                        </a:rPr>
                        <a:t>20186000909832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INFORMACION CONVOCATORIA 437 VALLE  </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01940">
                <a:tc>
                  <a:txBody>
                    <a:bodyPr/>
                    <a:lstStyle/>
                    <a:p>
                      <a:pPr algn="ctr" fontAlgn="ctr"/>
                      <a:r>
                        <a:rPr lang="es-CO" sz="650" b="0" i="0" u="none" strike="noStrike">
                          <a:effectLst/>
                          <a:latin typeface="Arial"/>
                        </a:rPr>
                        <a:t>20186000909842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SOLICITUD DE INFORMACION CONVOCATORIA  507 a 591 de 2017  CUNDINAMARCA</a:t>
                      </a:r>
                      <a:br>
                        <a:rPr lang="es-CO" sz="650" b="0" i="0" u="none" strike="noStrike">
                          <a:effectLst/>
                          <a:latin typeface="Arial"/>
                        </a:rPr>
                      </a:br>
                      <a:endParaRPr lang="es-CO" sz="650" b="0" i="0" u="none" strike="noStrike">
                        <a:effectLst/>
                        <a:latin typeface="Arial"/>
                      </a:endParaRPr>
                    </a:p>
                  </a:txBody>
                  <a:tcPr marL="7620" marR="7620" marT="7620" marB="0" anchor="ctr"/>
                </a:tc>
                <a:tc>
                  <a:txBody>
                    <a:bodyPr/>
                    <a:lstStyle/>
                    <a:p>
                      <a:pPr algn="ctr" fontAlgn="ctr"/>
                      <a:r>
                        <a:rPr lang="es-CO" sz="650" b="0" i="0" u="none" strike="noStrike">
                          <a:effectLst/>
                          <a:latin typeface="Arial"/>
                        </a:rPr>
                        <a:t>20/11/2018</a:t>
                      </a:r>
                    </a:p>
                  </a:txBody>
                  <a:tcPr marL="7620" marR="7620" marT="7620" marB="0" anchor="ctr"/>
                </a:tc>
                <a:tc>
                  <a:txBody>
                    <a:bodyPr/>
                    <a:lstStyle/>
                    <a:p>
                      <a:pPr algn="ctr" fontAlgn="ctr"/>
                      <a:r>
                        <a:rPr lang="es-CO" sz="650" b="0" i="0" u="none" strike="noStrike">
                          <a:effectLst/>
                          <a:latin typeface="Arial"/>
                        </a:rPr>
                        <a:t>20182210643991</a:t>
                      </a:r>
                    </a:p>
                  </a:txBody>
                  <a:tcPr marL="7620" marR="7620" marT="7620" marB="0" anchor="ctr"/>
                </a:tc>
              </a:tr>
              <a:tr h="501940">
                <a:tc>
                  <a:txBody>
                    <a:bodyPr/>
                    <a:lstStyle/>
                    <a:p>
                      <a:pPr algn="ctr" fontAlgn="ctr"/>
                      <a:r>
                        <a:rPr lang="es-CO" sz="650" b="0" i="0" u="none" strike="noStrike">
                          <a:effectLst/>
                          <a:latin typeface="Arial"/>
                        </a:rPr>
                        <a:t>20186000909862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LISTA DE ELEGIBLES OPEC 56991 CONVOCATORIA 437 </a:t>
                      </a:r>
                    </a:p>
                  </a:txBody>
                  <a:tcPr marL="7620" marR="7620" marT="7620" marB="0" anchor="ctr"/>
                </a:tc>
                <a:tc>
                  <a:txBody>
                    <a:bodyPr/>
                    <a:lstStyle/>
                    <a:p>
                      <a:pPr algn="ctr" fontAlgn="ctr"/>
                      <a:r>
                        <a:rPr lang="es-CO" sz="650" b="0" i="0" u="none" strike="noStrike">
                          <a:effectLst/>
                          <a:latin typeface="Arial"/>
                        </a:rPr>
                        <a:t>7/12/2018</a:t>
                      </a:r>
                    </a:p>
                  </a:txBody>
                  <a:tcPr marL="7620" marR="7620" marT="7620" marB="0" anchor="ctr"/>
                </a:tc>
                <a:tc>
                  <a:txBody>
                    <a:bodyPr/>
                    <a:lstStyle/>
                    <a:p>
                      <a:pPr algn="ctr" fontAlgn="ctr"/>
                      <a:r>
                        <a:rPr lang="es-CO" sz="650" b="0" i="0" u="none" strike="noStrike">
                          <a:effectLst/>
                          <a:latin typeface="Arial"/>
                        </a:rPr>
                        <a:t>20182120667211</a:t>
                      </a:r>
                    </a:p>
                  </a:txBody>
                  <a:tcPr marL="7620" marR="7620" marT="7620" marB="0" anchor="ctr"/>
                </a:tc>
              </a:tr>
              <a:tr h="501940">
                <a:tc>
                  <a:txBody>
                    <a:bodyPr/>
                    <a:lstStyle/>
                    <a:p>
                      <a:pPr algn="ctr" fontAlgn="ctr"/>
                      <a:r>
                        <a:rPr lang="es-CO" sz="650" b="0" i="0" u="none" strike="noStrike">
                          <a:effectLst/>
                          <a:latin typeface="Arial"/>
                        </a:rPr>
                        <a:t>20186000909972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ADMITE LA DEMANDA DE NULIDAD</a:t>
                      </a:r>
                      <a:br>
                        <a:rPr lang="es-CO" sz="650" b="0" i="0" u="none" strike="noStrike">
                          <a:effectLst/>
                          <a:latin typeface="Arial"/>
                        </a:rPr>
                      </a:br>
                      <a:r>
                        <a:rPr lang="es-CO" sz="650" b="0" i="0" u="none" strike="noStrike">
                          <a:effectLst/>
                          <a:latin typeface="Arial"/>
                        </a:rPr>
                        <a:t>EXPEDIENTE N. 201800541</a:t>
                      </a:r>
                    </a:p>
                  </a:txBody>
                  <a:tcPr marL="7620" marR="7620" marT="7620" marB="0" anchor="ctr"/>
                </a:tc>
                <a:tc>
                  <a:txBody>
                    <a:bodyPr/>
                    <a:lstStyle/>
                    <a:p>
                      <a:pPr algn="ctr" fontAlgn="ctr"/>
                      <a:r>
                        <a:rPr lang="es-CO" sz="650" b="0" i="0" u="none" strike="noStrike">
                          <a:effectLst/>
                          <a:latin typeface="Arial"/>
                        </a:rPr>
                        <a:t>31/10/2018</a:t>
                      </a:r>
                    </a:p>
                  </a:txBody>
                  <a:tcPr marL="7620" marR="7620" marT="7620" marB="0" anchor="ctr"/>
                </a:tc>
                <a:tc>
                  <a:txBody>
                    <a:bodyPr/>
                    <a:lstStyle/>
                    <a:p>
                      <a:pPr algn="ctr" fontAlgn="ctr"/>
                      <a:r>
                        <a:rPr lang="es-CO" sz="650" b="0" i="0" u="none" strike="noStrike">
                          <a:effectLst/>
                          <a:latin typeface="Arial"/>
                        </a:rPr>
                        <a:t>20181400614231</a:t>
                      </a:r>
                    </a:p>
                  </a:txBody>
                  <a:tcPr marL="7620" marR="7620" marT="7620" marB="0" anchor="ctr"/>
                </a:tc>
              </a:tr>
              <a:tr h="501940">
                <a:tc>
                  <a:txBody>
                    <a:bodyPr/>
                    <a:lstStyle/>
                    <a:p>
                      <a:pPr algn="ctr" fontAlgn="ctr"/>
                      <a:r>
                        <a:rPr lang="es-CO" sz="650" b="0" i="0" u="none" strike="noStrike">
                          <a:effectLst/>
                          <a:latin typeface="Arial"/>
                        </a:rPr>
                        <a:t>20186000909982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PROVISION DE EMPLEO</a:t>
                      </a:r>
                    </a:p>
                  </a:txBody>
                  <a:tcPr marL="7620" marR="7620" marT="7620" marB="0" anchor="ctr"/>
                </a:tc>
                <a:tc>
                  <a:txBody>
                    <a:bodyPr/>
                    <a:lstStyle/>
                    <a:p>
                      <a:pPr algn="ctr" fontAlgn="ctr"/>
                      <a:r>
                        <a:rPr lang="es-CO" sz="650" b="0" i="0" u="none" strike="noStrike">
                          <a:effectLst/>
                          <a:latin typeface="Arial"/>
                        </a:rPr>
                        <a:t>ADMITE LA DEMANDA DE NULIDAD</a:t>
                      </a:r>
                      <a:br>
                        <a:rPr lang="es-CO" sz="650" b="0" i="0" u="none" strike="noStrike">
                          <a:effectLst/>
                          <a:latin typeface="Arial"/>
                        </a:rPr>
                      </a:br>
                      <a:r>
                        <a:rPr lang="es-CO" sz="650" b="0" i="0" u="none" strike="noStrike">
                          <a:effectLst/>
                          <a:latin typeface="Arial"/>
                        </a:rPr>
                        <a:t>EXPEDIENTE N. 201800412</a:t>
                      </a:r>
                    </a:p>
                  </a:txBody>
                  <a:tcPr marL="7620" marR="7620" marT="7620" marB="0" anchor="ctr"/>
                </a:tc>
                <a:tc>
                  <a:txBody>
                    <a:bodyPr/>
                    <a:lstStyle/>
                    <a:p>
                      <a:pPr algn="ctr" fontAlgn="ctr"/>
                      <a:r>
                        <a:rPr lang="es-CO" sz="650" b="0" i="0" u="none" strike="noStrike">
                          <a:effectLst/>
                          <a:latin typeface="Arial"/>
                        </a:rPr>
                        <a:t>31/10/2018</a:t>
                      </a:r>
                    </a:p>
                  </a:txBody>
                  <a:tcPr marL="7620" marR="7620" marT="7620" marB="0" anchor="ctr"/>
                </a:tc>
                <a:tc>
                  <a:txBody>
                    <a:bodyPr/>
                    <a:lstStyle/>
                    <a:p>
                      <a:pPr algn="ctr" fontAlgn="ctr"/>
                      <a:r>
                        <a:rPr lang="es-CO" sz="650" b="0" i="0" u="none" strike="noStrike">
                          <a:effectLst/>
                          <a:latin typeface="Arial"/>
                        </a:rPr>
                        <a:t>20181400614381</a:t>
                      </a:r>
                    </a:p>
                  </a:txBody>
                  <a:tcPr marL="7620" marR="7620" marT="7620" marB="0" anchor="ctr"/>
                </a:tc>
              </a:tr>
              <a:tr h="501940">
                <a:tc>
                  <a:txBody>
                    <a:bodyPr/>
                    <a:lstStyle/>
                    <a:p>
                      <a:pPr algn="ctr" fontAlgn="ctr"/>
                      <a:r>
                        <a:rPr lang="es-CO" sz="650" b="0" i="0" u="none" strike="noStrike">
                          <a:effectLst/>
                          <a:latin typeface="Arial"/>
                        </a:rPr>
                        <a:t>20186000910002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ADMITE LA DEMANDA DE NULIDAD</a:t>
                      </a:r>
                      <a:br>
                        <a:rPr lang="es-CO" sz="650" b="0" i="0" u="none" strike="noStrike">
                          <a:effectLst/>
                          <a:latin typeface="Arial"/>
                        </a:rPr>
                      </a:br>
                      <a:r>
                        <a:rPr lang="es-CO" sz="650" b="0" i="0" u="none" strike="noStrike">
                          <a:effectLst/>
                          <a:latin typeface="Arial"/>
                        </a:rPr>
                        <a:t>EXPEDIENTE N. 201800405</a:t>
                      </a:r>
                    </a:p>
                  </a:txBody>
                  <a:tcPr marL="7620" marR="7620" marT="7620" marB="0" anchor="ctr"/>
                </a:tc>
                <a:tc>
                  <a:txBody>
                    <a:bodyPr/>
                    <a:lstStyle/>
                    <a:p>
                      <a:pPr algn="ctr" fontAlgn="ctr"/>
                      <a:r>
                        <a:rPr lang="es-CO" sz="650" b="0" i="0" u="none" strike="noStrike">
                          <a:effectLst/>
                          <a:latin typeface="Arial"/>
                        </a:rPr>
                        <a:t>2/11/2018</a:t>
                      </a:r>
                    </a:p>
                  </a:txBody>
                  <a:tcPr marL="7620" marR="7620" marT="7620" marB="0" anchor="ctr"/>
                </a:tc>
                <a:tc>
                  <a:txBody>
                    <a:bodyPr/>
                    <a:lstStyle/>
                    <a:p>
                      <a:pPr algn="ctr" fontAlgn="ctr"/>
                      <a:r>
                        <a:rPr lang="es-CO" sz="650" b="0" i="0" u="none" strike="noStrike">
                          <a:effectLst/>
                          <a:latin typeface="Arial"/>
                        </a:rPr>
                        <a:t>20181400620071</a:t>
                      </a:r>
                    </a:p>
                  </a:txBody>
                  <a:tcPr marL="7620" marR="7620" marT="7620" marB="0" anchor="ctr"/>
                </a:tc>
              </a:tr>
              <a:tr h="501940">
                <a:tc>
                  <a:txBody>
                    <a:bodyPr/>
                    <a:lstStyle/>
                    <a:p>
                      <a:pPr algn="ctr" fontAlgn="ctr"/>
                      <a:r>
                        <a:rPr lang="es-CO" sz="650" b="0" i="0" u="none" strike="noStrike">
                          <a:effectLst/>
                          <a:latin typeface="Arial"/>
                        </a:rPr>
                        <a:t>20186000910012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dirty="0">
                          <a:effectLst/>
                          <a:latin typeface="Arial"/>
                        </a:rPr>
                        <a:t>DESPACHO DRA. CARDOSO</a:t>
                      </a:r>
                    </a:p>
                  </a:txBody>
                  <a:tcPr marL="7620" marR="7620" marT="7620" marB="0" anchor="ctr"/>
                </a:tc>
                <a:tc>
                  <a:txBody>
                    <a:bodyPr/>
                    <a:lstStyle/>
                    <a:p>
                      <a:pPr algn="ctr" fontAlgn="ctr"/>
                      <a:r>
                        <a:rPr lang="es-CO" sz="650" b="0" i="0" u="none" strike="noStrike">
                          <a:effectLst/>
                          <a:latin typeface="Arial"/>
                        </a:rPr>
                        <a:t>SOLICITUD DE INFORMACION - VULNERACION DERECHOS DE CARRERA ADMINISTRATIVA</a:t>
                      </a:r>
                    </a:p>
                  </a:txBody>
                  <a:tcPr marL="7620" marR="7620" marT="7620" marB="0" anchor="ctr"/>
                </a:tc>
                <a:tc>
                  <a:txBody>
                    <a:bodyPr/>
                    <a:lstStyle/>
                    <a:p>
                      <a:pPr algn="ctr" fontAlgn="ctr"/>
                      <a:r>
                        <a:rPr lang="es-CO" sz="650" b="0" i="0" u="none" strike="noStrike">
                          <a:effectLst/>
                          <a:latin typeface="Arial"/>
                        </a:rPr>
                        <a:t>2/11/2018</a:t>
                      </a:r>
                    </a:p>
                  </a:txBody>
                  <a:tcPr marL="7620" marR="7620" marT="7620" marB="0" anchor="ctr"/>
                </a:tc>
                <a:tc>
                  <a:txBody>
                    <a:bodyPr/>
                    <a:lstStyle/>
                    <a:p>
                      <a:pPr algn="ctr" fontAlgn="ctr"/>
                      <a:r>
                        <a:rPr lang="es-CO" sz="650" b="0" i="0" u="none" strike="noStrike" dirty="0">
                          <a:effectLst/>
                          <a:latin typeface="Arial"/>
                        </a:rPr>
                        <a:t>20185000618171</a:t>
                      </a:r>
                    </a:p>
                  </a:txBody>
                  <a:tcPr marL="7620" marR="7620" marT="7620" marB="0" anchor="ctr"/>
                </a:tc>
              </a:tr>
            </a:tbl>
          </a:graphicData>
        </a:graphic>
      </p:graphicFrame>
    </p:spTree>
    <p:extLst>
      <p:ext uri="{BB962C8B-B14F-4D97-AF65-F5344CB8AC3E}">
        <p14:creationId xmlns:p14="http://schemas.microsoft.com/office/powerpoint/2010/main" val="3068240126"/>
      </p:ext>
    </p:extLst>
  </p:cSld>
  <p:clrMapOvr>
    <a:masterClrMapping/>
  </p:clrMapOvr>
  <p:timing>
    <p:tnLst>
      <p:par>
        <p:cTn id="1" dur="indefinite" restart="never" nodeType="tmRoot"/>
      </p:par>
    </p:tnLst>
  </p:timing>
</p:sld>
</file>

<file path=ppt/slides/slide996.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996</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155004940"/>
              </p:ext>
            </p:extLst>
          </p:nvPr>
        </p:nvGraphicFramePr>
        <p:xfrm>
          <a:off x="539552" y="1268761"/>
          <a:ext cx="8208913" cy="4827263"/>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35071">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01940">
                <a:tc>
                  <a:txBody>
                    <a:bodyPr/>
                    <a:lstStyle/>
                    <a:p>
                      <a:pPr algn="ctr" fontAlgn="ctr"/>
                      <a:r>
                        <a:rPr lang="es-CO" sz="650" b="0" i="0" u="none" strike="noStrike" dirty="0">
                          <a:effectLst/>
                          <a:latin typeface="Arial"/>
                        </a:rPr>
                        <a:t>20186000910022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5 - DR. ORTEGA</a:t>
                      </a:r>
                    </a:p>
                  </a:txBody>
                  <a:tcPr marL="7620" marR="7620" marT="7620" marB="0" anchor="ctr"/>
                </a:tc>
                <a:tc>
                  <a:txBody>
                    <a:bodyPr/>
                    <a:lstStyle/>
                    <a:p>
                      <a:pPr algn="ctr" fontAlgn="ctr"/>
                      <a:r>
                        <a:rPr lang="es-CO" sz="650" b="0" i="0" u="none" strike="noStrike">
                          <a:effectLst/>
                          <a:latin typeface="Arial"/>
                        </a:rPr>
                        <a:t>ADMITE LA DEMANDA DE NULIDAD</a:t>
                      </a:r>
                      <a:br>
                        <a:rPr lang="es-CO" sz="650" b="0" i="0" u="none" strike="noStrike">
                          <a:effectLst/>
                          <a:latin typeface="Arial"/>
                        </a:rPr>
                      </a:br>
                      <a:r>
                        <a:rPr lang="es-CO" sz="650" b="0" i="0" u="none" strike="noStrike">
                          <a:effectLst/>
                          <a:latin typeface="Arial"/>
                        </a:rPr>
                        <a:t>EXPEDIENTE N. 201800457</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01940">
                <a:tc>
                  <a:txBody>
                    <a:bodyPr/>
                    <a:lstStyle/>
                    <a:p>
                      <a:pPr algn="ctr" fontAlgn="ctr"/>
                      <a:r>
                        <a:rPr lang="es-CO" sz="650" b="0" i="0" u="none" strike="noStrike">
                          <a:effectLst/>
                          <a:latin typeface="Arial"/>
                        </a:rPr>
                        <a:t>20186000910032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NOTIFICACIONES</a:t>
                      </a:r>
                    </a:p>
                  </a:txBody>
                  <a:tcPr marL="7620" marR="7620" marT="7620" marB="0" anchor="ctr"/>
                </a:tc>
                <a:tc>
                  <a:txBody>
                    <a:bodyPr/>
                    <a:lstStyle/>
                    <a:p>
                      <a:pPr algn="ctr" fontAlgn="ctr"/>
                      <a:r>
                        <a:rPr lang="es-CO" sz="650" b="0" i="0" u="none" strike="noStrike">
                          <a:effectLst/>
                          <a:latin typeface="Arial"/>
                        </a:rPr>
                        <a:t>ADMITE LA DEMANDA DE NULIDAD</a:t>
                      </a:r>
                      <a:br>
                        <a:rPr lang="es-CO" sz="650" b="0" i="0" u="none" strike="noStrike">
                          <a:effectLst/>
                          <a:latin typeface="Arial"/>
                        </a:rPr>
                      </a:br>
                      <a:r>
                        <a:rPr lang="es-CO" sz="650" b="0" i="0" u="none" strike="noStrike">
                          <a:effectLst/>
                          <a:latin typeface="Arial"/>
                        </a:rPr>
                        <a:t>EXPEDIENTE N. 201800367</a:t>
                      </a:r>
                    </a:p>
                  </a:txBody>
                  <a:tcPr marL="7620" marR="7620" marT="7620" marB="0" anchor="ctr"/>
                </a:tc>
                <a:tc>
                  <a:txBody>
                    <a:bodyPr/>
                    <a:lstStyle/>
                    <a:p>
                      <a:pPr algn="ctr" fontAlgn="ctr"/>
                      <a:r>
                        <a:rPr lang="es-CO" sz="650" b="0" i="0" u="none" strike="noStrike">
                          <a:effectLst/>
                          <a:latin typeface="Arial"/>
                        </a:rPr>
                        <a:t>31/10/2018</a:t>
                      </a:r>
                    </a:p>
                  </a:txBody>
                  <a:tcPr marL="7620" marR="7620" marT="7620" marB="0" anchor="ctr"/>
                </a:tc>
                <a:tc>
                  <a:txBody>
                    <a:bodyPr/>
                    <a:lstStyle/>
                    <a:p>
                      <a:pPr algn="ctr" fontAlgn="ctr"/>
                      <a:r>
                        <a:rPr lang="es-CO" sz="650" b="0" i="0" u="none" strike="noStrike">
                          <a:effectLst/>
                          <a:latin typeface="Arial"/>
                        </a:rPr>
                        <a:t>20181400614361</a:t>
                      </a:r>
                    </a:p>
                  </a:txBody>
                  <a:tcPr marL="7620" marR="7620" marT="7620" marB="0" anchor="ctr"/>
                </a:tc>
              </a:tr>
              <a:tr h="501940">
                <a:tc>
                  <a:txBody>
                    <a:bodyPr/>
                    <a:lstStyle/>
                    <a:p>
                      <a:pPr algn="ctr" fontAlgn="ctr"/>
                      <a:r>
                        <a:rPr lang="es-CO" sz="650" b="0" i="0" u="none" strike="noStrike">
                          <a:effectLst/>
                          <a:latin typeface="Arial"/>
                        </a:rPr>
                        <a:t>20186000910052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SOLICITUD DE INFORMACION  CONVOCATORIA 433</a:t>
                      </a:r>
                    </a:p>
                  </a:txBody>
                  <a:tcPr marL="7620" marR="7620" marT="7620" marB="0" anchor="ctr"/>
                </a:tc>
                <a:tc>
                  <a:txBody>
                    <a:bodyPr/>
                    <a:lstStyle/>
                    <a:p>
                      <a:pPr algn="ctr" fontAlgn="ctr"/>
                      <a:r>
                        <a:rPr lang="es-CO" sz="650" b="0" i="0" u="none" strike="noStrike">
                          <a:effectLst/>
                          <a:latin typeface="Arial"/>
                        </a:rPr>
                        <a:t>4/12/2018</a:t>
                      </a:r>
                    </a:p>
                  </a:txBody>
                  <a:tcPr marL="7620" marR="7620" marT="7620" marB="0" anchor="ctr"/>
                </a:tc>
                <a:tc>
                  <a:txBody>
                    <a:bodyPr/>
                    <a:lstStyle/>
                    <a:p>
                      <a:pPr algn="ctr" fontAlgn="ctr"/>
                      <a:r>
                        <a:rPr lang="es-CO" sz="650" b="0" i="0" u="none" strike="noStrike">
                          <a:effectLst/>
                          <a:latin typeface="Arial"/>
                        </a:rPr>
                        <a:t>20181020665011</a:t>
                      </a:r>
                    </a:p>
                  </a:txBody>
                  <a:tcPr marL="7620" marR="7620" marT="7620" marB="0" anchor="ctr"/>
                </a:tc>
              </a:tr>
              <a:tr h="501940">
                <a:tc>
                  <a:txBody>
                    <a:bodyPr/>
                    <a:lstStyle/>
                    <a:p>
                      <a:pPr algn="ctr" fontAlgn="ctr"/>
                      <a:r>
                        <a:rPr lang="es-CO" sz="650" b="0" i="0" u="none" strike="noStrike">
                          <a:effectLst/>
                          <a:latin typeface="Arial"/>
                        </a:rPr>
                        <a:t>20186000910062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ADMITE LA DEMANDA DE NULIDAD</a:t>
                      </a:r>
                      <a:br>
                        <a:rPr lang="es-CO" sz="650" b="0" i="0" u="none" strike="noStrike">
                          <a:effectLst/>
                          <a:latin typeface="Arial"/>
                        </a:rPr>
                      </a:br>
                      <a:r>
                        <a:rPr lang="es-CO" sz="650" b="0" i="0" u="none" strike="noStrike">
                          <a:effectLst/>
                          <a:latin typeface="Arial"/>
                        </a:rPr>
                        <a:t>EXPEDIENTE N. 201800426</a:t>
                      </a:r>
                    </a:p>
                  </a:txBody>
                  <a:tcPr marL="7620" marR="7620" marT="7620" marB="0" anchor="ctr"/>
                </a:tc>
                <a:tc>
                  <a:txBody>
                    <a:bodyPr/>
                    <a:lstStyle/>
                    <a:p>
                      <a:pPr algn="ctr" fontAlgn="ctr"/>
                      <a:r>
                        <a:rPr lang="es-CO" sz="650" b="0" i="0" u="none" strike="noStrike">
                          <a:effectLst/>
                          <a:latin typeface="Arial"/>
                        </a:rPr>
                        <a:t>31/10/2018</a:t>
                      </a:r>
                    </a:p>
                  </a:txBody>
                  <a:tcPr marL="7620" marR="7620" marT="7620" marB="0" anchor="ctr"/>
                </a:tc>
                <a:tc>
                  <a:txBody>
                    <a:bodyPr/>
                    <a:lstStyle/>
                    <a:p>
                      <a:pPr algn="ctr" fontAlgn="ctr"/>
                      <a:r>
                        <a:rPr lang="es-CO" sz="650" b="0" i="0" u="none" strike="noStrike">
                          <a:effectLst/>
                          <a:latin typeface="Arial"/>
                        </a:rPr>
                        <a:t>20181400614391</a:t>
                      </a:r>
                    </a:p>
                  </a:txBody>
                  <a:tcPr marL="7620" marR="7620" marT="7620" marB="0" anchor="ctr"/>
                </a:tc>
              </a:tr>
              <a:tr h="501940">
                <a:tc>
                  <a:txBody>
                    <a:bodyPr/>
                    <a:lstStyle/>
                    <a:p>
                      <a:pPr algn="ctr" fontAlgn="ctr"/>
                      <a:r>
                        <a:rPr lang="es-CO" sz="650" b="0" i="0" u="none" strike="noStrike">
                          <a:effectLst/>
                          <a:latin typeface="Arial"/>
                        </a:rPr>
                        <a:t>20186000910072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ADMITE LA DEMANDA DE NULIDAD</a:t>
                      </a:r>
                      <a:br>
                        <a:rPr lang="es-CO" sz="650" b="0" i="0" u="none" strike="noStrike">
                          <a:effectLst/>
                          <a:latin typeface="Arial"/>
                        </a:rPr>
                      </a:br>
                      <a:r>
                        <a:rPr lang="es-CO" sz="650" b="0" i="0" u="none" strike="noStrike">
                          <a:effectLst/>
                          <a:latin typeface="Arial"/>
                        </a:rPr>
                        <a:t>EXPEDIENTE N. 201800540</a:t>
                      </a:r>
                    </a:p>
                  </a:txBody>
                  <a:tcPr marL="7620" marR="7620" marT="7620" marB="0" anchor="ctr"/>
                </a:tc>
                <a:tc>
                  <a:txBody>
                    <a:bodyPr/>
                    <a:lstStyle/>
                    <a:p>
                      <a:pPr algn="ctr" fontAlgn="ctr"/>
                      <a:r>
                        <a:rPr lang="es-CO" sz="650" b="0" i="0" u="none" strike="noStrike">
                          <a:effectLst/>
                          <a:latin typeface="Arial"/>
                        </a:rPr>
                        <a:t>31/10/2018</a:t>
                      </a:r>
                    </a:p>
                  </a:txBody>
                  <a:tcPr marL="7620" marR="7620" marT="7620" marB="0" anchor="ctr"/>
                </a:tc>
                <a:tc>
                  <a:txBody>
                    <a:bodyPr/>
                    <a:lstStyle/>
                    <a:p>
                      <a:pPr algn="ctr" fontAlgn="ctr"/>
                      <a:r>
                        <a:rPr lang="es-CO" sz="650" b="0" i="0" u="none" strike="noStrike">
                          <a:effectLst/>
                          <a:latin typeface="Arial"/>
                        </a:rPr>
                        <a:t>20181400614421</a:t>
                      </a:r>
                    </a:p>
                  </a:txBody>
                  <a:tcPr marL="7620" marR="7620" marT="7620" marB="0" anchor="ctr"/>
                </a:tc>
              </a:tr>
              <a:tr h="501940">
                <a:tc>
                  <a:txBody>
                    <a:bodyPr/>
                    <a:lstStyle/>
                    <a:p>
                      <a:pPr algn="ctr" fontAlgn="ctr"/>
                      <a:r>
                        <a:rPr lang="es-CO" sz="650" b="0" i="0" u="none" strike="noStrike">
                          <a:effectLst/>
                          <a:latin typeface="Arial"/>
                        </a:rPr>
                        <a:t>20186000910092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INFORMACION DOCENTE</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01940">
                <a:tc>
                  <a:txBody>
                    <a:bodyPr/>
                    <a:lstStyle/>
                    <a:p>
                      <a:pPr algn="ctr" fontAlgn="ctr"/>
                      <a:r>
                        <a:rPr lang="es-CO" sz="650" b="0" i="0" u="none" strike="noStrike">
                          <a:effectLst/>
                          <a:latin typeface="Arial"/>
                        </a:rPr>
                        <a:t>20186000910102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ADMITE LA DEMANDA DE NULIDAD</a:t>
                      </a:r>
                      <a:br>
                        <a:rPr lang="es-CO" sz="650" b="0" i="0" u="none" strike="noStrike">
                          <a:effectLst/>
                          <a:latin typeface="Arial"/>
                        </a:rPr>
                      </a:br>
                      <a:r>
                        <a:rPr lang="es-CO" sz="650" b="0" i="0" u="none" strike="noStrike">
                          <a:effectLst/>
                          <a:latin typeface="Arial"/>
                        </a:rPr>
                        <a:t>EXPEDIENTE N. 201800501</a:t>
                      </a:r>
                    </a:p>
                  </a:txBody>
                  <a:tcPr marL="7620" marR="7620" marT="7620" marB="0" anchor="ctr"/>
                </a:tc>
                <a:tc>
                  <a:txBody>
                    <a:bodyPr/>
                    <a:lstStyle/>
                    <a:p>
                      <a:pPr algn="ctr" fontAlgn="ctr"/>
                      <a:r>
                        <a:rPr lang="es-CO" sz="650" b="0" i="0" u="none" strike="noStrike">
                          <a:effectLst/>
                          <a:latin typeface="Arial"/>
                        </a:rPr>
                        <a:t>31/10/2018</a:t>
                      </a:r>
                    </a:p>
                  </a:txBody>
                  <a:tcPr marL="7620" marR="7620" marT="7620" marB="0" anchor="ctr"/>
                </a:tc>
                <a:tc>
                  <a:txBody>
                    <a:bodyPr/>
                    <a:lstStyle/>
                    <a:p>
                      <a:pPr algn="ctr" fontAlgn="ctr"/>
                      <a:r>
                        <a:rPr lang="es-CO" sz="650" b="0" i="0" u="none" strike="noStrike">
                          <a:effectLst/>
                          <a:latin typeface="Arial"/>
                        </a:rPr>
                        <a:t>20181400614491</a:t>
                      </a:r>
                    </a:p>
                  </a:txBody>
                  <a:tcPr marL="7620" marR="7620" marT="7620" marB="0" anchor="ctr"/>
                </a:tc>
              </a:tr>
              <a:tr h="501940">
                <a:tc>
                  <a:txBody>
                    <a:bodyPr/>
                    <a:lstStyle/>
                    <a:p>
                      <a:pPr algn="ctr" fontAlgn="ctr"/>
                      <a:r>
                        <a:rPr lang="es-CO" sz="650" b="0" i="0" u="none" strike="noStrike">
                          <a:effectLst/>
                          <a:latin typeface="Arial"/>
                        </a:rPr>
                        <a:t>20186000910112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CONSEJO DE ESTADO - SECCIÓN SEGUNDA  NESTOR MORANTES OSORIO-2018-00063-00</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01940">
                <a:tc>
                  <a:txBody>
                    <a:bodyPr/>
                    <a:lstStyle/>
                    <a:p>
                      <a:pPr algn="ctr" fontAlgn="ctr"/>
                      <a:r>
                        <a:rPr lang="es-CO" sz="650" b="0" i="0" u="none" strike="noStrike">
                          <a:effectLst/>
                          <a:latin typeface="Arial"/>
                        </a:rPr>
                        <a:t>20186000910152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SOLICITUD DE INFORMACION CONVOCATORIA 507 A 591</a:t>
                      </a:r>
                    </a:p>
                  </a:txBody>
                  <a:tcPr marL="7620" marR="7620" marT="7620" marB="0" anchor="ctr"/>
                </a:tc>
                <a:tc>
                  <a:txBody>
                    <a:bodyPr/>
                    <a:lstStyle/>
                    <a:p>
                      <a:pPr algn="ctr" fontAlgn="ctr"/>
                      <a:r>
                        <a:rPr lang="es-CO" sz="650" b="0" i="0" u="none" strike="noStrike">
                          <a:effectLst/>
                          <a:latin typeface="Arial"/>
                        </a:rPr>
                        <a:t>19/11/2018</a:t>
                      </a:r>
                    </a:p>
                  </a:txBody>
                  <a:tcPr marL="7620" marR="7620" marT="7620" marB="0" anchor="ctr"/>
                </a:tc>
                <a:tc>
                  <a:txBody>
                    <a:bodyPr/>
                    <a:lstStyle/>
                    <a:p>
                      <a:pPr algn="ctr" fontAlgn="ctr"/>
                      <a:r>
                        <a:rPr lang="es-CO" sz="650" b="0" i="0" u="none" strike="noStrike" dirty="0">
                          <a:effectLst/>
                          <a:latin typeface="Arial"/>
                        </a:rPr>
                        <a:t>20182210642051</a:t>
                      </a:r>
                    </a:p>
                  </a:txBody>
                  <a:tcPr marL="7620" marR="7620" marT="7620" marB="0" anchor="ctr"/>
                </a:tc>
              </a:tr>
            </a:tbl>
          </a:graphicData>
        </a:graphic>
      </p:graphicFrame>
    </p:spTree>
    <p:extLst>
      <p:ext uri="{BB962C8B-B14F-4D97-AF65-F5344CB8AC3E}">
        <p14:creationId xmlns:p14="http://schemas.microsoft.com/office/powerpoint/2010/main" val="2785470858"/>
      </p:ext>
    </p:extLst>
  </p:cSld>
  <p:clrMapOvr>
    <a:masterClrMapping/>
  </p:clrMapOvr>
  <p:timing>
    <p:tnLst>
      <p:par>
        <p:cTn id="1" dur="indefinite" restart="never" nodeType="tmRoot"/>
      </p:par>
    </p:tnLst>
  </p:timing>
</p:sld>
</file>

<file path=ppt/slides/slide997.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997</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705854343"/>
              </p:ext>
            </p:extLst>
          </p:nvPr>
        </p:nvGraphicFramePr>
        <p:xfrm>
          <a:off x="539552" y="1268761"/>
          <a:ext cx="8208913" cy="4828379"/>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97143">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503044">
                <a:tc>
                  <a:txBody>
                    <a:bodyPr/>
                    <a:lstStyle/>
                    <a:p>
                      <a:pPr algn="ctr" fontAlgn="ctr"/>
                      <a:r>
                        <a:rPr lang="es-CO" sz="650" b="0" i="0" u="none" strike="noStrike" dirty="0">
                          <a:effectLst/>
                          <a:latin typeface="Arial"/>
                        </a:rPr>
                        <a:t>20186000910172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JURIDICA</a:t>
                      </a:r>
                    </a:p>
                  </a:txBody>
                  <a:tcPr marL="7620" marR="7620" marT="7620" marB="0" anchor="ctr"/>
                </a:tc>
                <a:tc>
                  <a:txBody>
                    <a:bodyPr/>
                    <a:lstStyle/>
                    <a:p>
                      <a:pPr algn="ctr" fontAlgn="ctr"/>
                      <a:r>
                        <a:rPr lang="es-CO" sz="650" b="0" i="0" u="none" strike="noStrike">
                          <a:effectLst/>
                          <a:latin typeface="Arial"/>
                        </a:rPr>
                        <a:t>JUZGADO 04 ADMINISTRATIVO - SECCIONAL TUNJA -NOTIFICACION ESTADO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03044">
                <a:tc>
                  <a:txBody>
                    <a:bodyPr/>
                    <a:lstStyle/>
                    <a:p>
                      <a:pPr algn="ctr" fontAlgn="ctr"/>
                      <a:r>
                        <a:rPr lang="es-CO" sz="650" b="0" i="0" u="none" strike="noStrike">
                          <a:effectLst/>
                          <a:latin typeface="Arial"/>
                        </a:rPr>
                        <a:t>20186000910212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SOLICITUD DE INFORMACION ALCALDIA DE COYAIMA TOLIMA</a:t>
                      </a:r>
                    </a:p>
                  </a:txBody>
                  <a:tcPr marL="7620" marR="7620" marT="7620" marB="0" anchor="ctr"/>
                </a:tc>
                <a:tc>
                  <a:txBody>
                    <a:bodyPr/>
                    <a:lstStyle/>
                    <a:p>
                      <a:pPr algn="ctr" fontAlgn="ctr"/>
                      <a:r>
                        <a:rPr lang="es-CO" sz="650" b="0" i="0" u="none" strike="noStrike">
                          <a:effectLst/>
                          <a:latin typeface="Arial"/>
                        </a:rPr>
                        <a:t>31/10/2018</a:t>
                      </a:r>
                    </a:p>
                  </a:txBody>
                  <a:tcPr marL="7620" marR="7620" marT="7620" marB="0" anchor="ctr"/>
                </a:tc>
                <a:tc>
                  <a:txBody>
                    <a:bodyPr/>
                    <a:lstStyle/>
                    <a:p>
                      <a:pPr algn="ctr" fontAlgn="ctr"/>
                      <a:r>
                        <a:rPr lang="es-CO" sz="650" b="0" i="0" u="none" strike="noStrike">
                          <a:effectLst/>
                          <a:latin typeface="Arial"/>
                        </a:rPr>
                        <a:t>20183200614761</a:t>
                      </a:r>
                    </a:p>
                  </a:txBody>
                  <a:tcPr marL="7620" marR="7620" marT="7620" marB="0" anchor="ctr"/>
                </a:tc>
              </a:tr>
              <a:tr h="503044">
                <a:tc>
                  <a:txBody>
                    <a:bodyPr/>
                    <a:lstStyle/>
                    <a:p>
                      <a:pPr algn="ctr" fontAlgn="ctr"/>
                      <a:r>
                        <a:rPr lang="es-CO" sz="650" b="0" i="0" u="none" strike="noStrike">
                          <a:effectLst/>
                          <a:latin typeface="Arial"/>
                        </a:rPr>
                        <a:t>20186000910312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DESPACHO DR. ORTEGA</a:t>
                      </a:r>
                    </a:p>
                  </a:txBody>
                  <a:tcPr marL="7620" marR="7620" marT="7620" marB="0" anchor="ctr"/>
                </a:tc>
                <a:tc>
                  <a:txBody>
                    <a:bodyPr/>
                    <a:lstStyle/>
                    <a:p>
                      <a:pPr algn="ctr" fontAlgn="ctr"/>
                      <a:r>
                        <a:rPr lang="es-CO" sz="650" b="0" i="0" u="none" strike="noStrike">
                          <a:effectLst/>
                          <a:latin typeface="Arial"/>
                        </a:rPr>
                        <a:t>DERECHO DE PETICIÓN - CONVOCATORIA 433 DE 2016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03044">
                <a:tc>
                  <a:txBody>
                    <a:bodyPr/>
                    <a:lstStyle/>
                    <a:p>
                      <a:pPr algn="ctr" fontAlgn="ctr"/>
                      <a:r>
                        <a:rPr lang="es-CO" sz="650" b="0" i="0" u="none" strike="noStrike">
                          <a:effectLst/>
                          <a:latin typeface="Arial"/>
                        </a:rPr>
                        <a:t>20186000910392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 CONVOCATORIA 507-591</a:t>
                      </a:r>
                    </a:p>
                  </a:txBody>
                  <a:tcPr marL="7620" marR="7620" marT="7620" marB="0" anchor="ctr"/>
                </a:tc>
                <a:tc>
                  <a:txBody>
                    <a:bodyPr/>
                    <a:lstStyle/>
                    <a:p>
                      <a:pPr algn="ctr" fontAlgn="ctr"/>
                      <a:r>
                        <a:rPr lang="es-CO" sz="650" b="0" i="0" u="none" strike="noStrike">
                          <a:effectLst/>
                          <a:latin typeface="Arial"/>
                        </a:rPr>
                        <a:t>9/11/2018</a:t>
                      </a:r>
                    </a:p>
                  </a:txBody>
                  <a:tcPr marL="7620" marR="7620" marT="7620" marB="0" anchor="ctr"/>
                </a:tc>
                <a:tc>
                  <a:txBody>
                    <a:bodyPr/>
                    <a:lstStyle/>
                    <a:p>
                      <a:pPr algn="ctr" fontAlgn="ctr"/>
                      <a:r>
                        <a:rPr lang="es-CO" sz="650" b="0" i="0" u="none" strike="noStrike">
                          <a:effectLst/>
                          <a:latin typeface="Arial"/>
                        </a:rPr>
                        <a:t>20182210618471</a:t>
                      </a:r>
                    </a:p>
                  </a:txBody>
                  <a:tcPr marL="7620" marR="7620" marT="7620" marB="0" anchor="ctr"/>
                </a:tc>
              </a:tr>
              <a:tr h="503044">
                <a:tc>
                  <a:txBody>
                    <a:bodyPr/>
                    <a:lstStyle/>
                    <a:p>
                      <a:pPr algn="ctr" fontAlgn="ctr"/>
                      <a:r>
                        <a:rPr lang="es-CO" sz="650" b="0" i="0" u="none" strike="noStrike">
                          <a:effectLst/>
                          <a:latin typeface="Arial"/>
                        </a:rPr>
                        <a:t>20186000910412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OFICINA DE INFORMÁTICA</a:t>
                      </a:r>
                    </a:p>
                  </a:txBody>
                  <a:tcPr marL="7620" marR="7620" marT="7620" marB="0" anchor="ctr"/>
                </a:tc>
                <a:tc>
                  <a:txBody>
                    <a:bodyPr/>
                    <a:lstStyle/>
                    <a:p>
                      <a:pPr algn="ctr" fontAlgn="ctr"/>
                      <a:r>
                        <a:rPr lang="es-CO" sz="650" b="0" i="0" u="none" strike="noStrike">
                          <a:effectLst/>
                          <a:latin typeface="Arial"/>
                        </a:rPr>
                        <a:t>REMISION DE DOCUMENTO PARA PROCESO DE TRASLADO DE DOCENTE</a:t>
                      </a:r>
                    </a:p>
                  </a:txBody>
                  <a:tcPr marL="7620" marR="7620" marT="7620" marB="0" anchor="ctr"/>
                </a:tc>
                <a:tc>
                  <a:txBody>
                    <a:bodyPr/>
                    <a:lstStyle/>
                    <a:p>
                      <a:pPr algn="ctr" fontAlgn="ctr"/>
                      <a:r>
                        <a:rPr lang="es-CO" sz="650" b="0" i="0" u="none" strike="noStrike">
                          <a:effectLst/>
                          <a:latin typeface="Arial"/>
                        </a:rPr>
                        <a:t>13/11/2018</a:t>
                      </a:r>
                    </a:p>
                  </a:txBody>
                  <a:tcPr marL="7620" marR="7620" marT="7620" marB="0" anchor="ctr"/>
                </a:tc>
                <a:tc>
                  <a:txBody>
                    <a:bodyPr/>
                    <a:lstStyle/>
                    <a:p>
                      <a:pPr algn="ctr" fontAlgn="ctr"/>
                      <a:r>
                        <a:rPr lang="es-CO" sz="650" b="0" i="0" u="none" strike="noStrike">
                          <a:effectLst/>
                          <a:latin typeface="Arial"/>
                        </a:rPr>
                        <a:t>20182000627771</a:t>
                      </a:r>
                    </a:p>
                  </a:txBody>
                  <a:tcPr marL="7620" marR="7620" marT="7620" marB="0" anchor="ctr"/>
                </a:tc>
              </a:tr>
              <a:tr h="503044">
                <a:tc>
                  <a:txBody>
                    <a:bodyPr/>
                    <a:lstStyle/>
                    <a:p>
                      <a:pPr algn="ctr" fontAlgn="ctr"/>
                      <a:r>
                        <a:rPr lang="es-CO" sz="650" b="0" i="0" u="none" strike="noStrike">
                          <a:effectLst/>
                          <a:latin typeface="Arial"/>
                        </a:rPr>
                        <a:t>20186000910512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CONVOCATORIA 10 - DR. ORTEGA</a:t>
                      </a:r>
                    </a:p>
                  </a:txBody>
                  <a:tcPr marL="7620" marR="7620" marT="7620" marB="0" anchor="ctr"/>
                </a:tc>
                <a:tc>
                  <a:txBody>
                    <a:bodyPr/>
                    <a:lstStyle/>
                    <a:p>
                      <a:pPr algn="ctr" fontAlgn="ctr"/>
                      <a:r>
                        <a:rPr lang="es-CO" sz="650" b="0" i="0" u="none" strike="noStrike">
                          <a:effectLst/>
                          <a:latin typeface="Arial"/>
                        </a:rPr>
                        <a:t>SOLICITUD DE INFORMACION PERSONERIA DISTRITAL DE CARTAGENA DE INDIAS</a:t>
                      </a:r>
                    </a:p>
                  </a:txBody>
                  <a:tcPr marL="7620" marR="7620" marT="7620" marB="0" anchor="ctr"/>
                </a:tc>
                <a:tc>
                  <a:txBody>
                    <a:bodyPr/>
                    <a:lstStyle/>
                    <a:p>
                      <a:pPr algn="ctr" fontAlgn="ctr"/>
                      <a:r>
                        <a:rPr lang="es-CO" sz="650" b="0" i="0" u="none" strike="noStrike">
                          <a:effectLst/>
                          <a:latin typeface="Arial"/>
                        </a:rPr>
                        <a:t>29/11/2018</a:t>
                      </a:r>
                    </a:p>
                  </a:txBody>
                  <a:tcPr marL="7620" marR="7620" marT="7620" marB="0" anchor="ctr"/>
                </a:tc>
                <a:tc>
                  <a:txBody>
                    <a:bodyPr/>
                    <a:lstStyle/>
                    <a:p>
                      <a:pPr algn="ctr" fontAlgn="ctr"/>
                      <a:r>
                        <a:rPr lang="es-CO" sz="650" b="0" i="0" u="none" strike="noStrike">
                          <a:effectLst/>
                          <a:latin typeface="Arial"/>
                        </a:rPr>
                        <a:t>20182210658331</a:t>
                      </a:r>
                    </a:p>
                  </a:txBody>
                  <a:tcPr marL="7620" marR="7620" marT="7620" marB="0" anchor="ctr"/>
                </a:tc>
              </a:tr>
              <a:tr h="503044">
                <a:tc>
                  <a:txBody>
                    <a:bodyPr/>
                    <a:lstStyle/>
                    <a:p>
                      <a:pPr algn="ctr" fontAlgn="ctr"/>
                      <a:r>
                        <a:rPr lang="es-CO" sz="650" b="0" i="0" u="none" strike="noStrike">
                          <a:effectLst/>
                          <a:latin typeface="Arial"/>
                        </a:rPr>
                        <a:t>20186000910522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es-CO" sz="650" b="0" i="0" u="none" strike="noStrike">
                          <a:effectLst/>
                          <a:latin typeface="Arial"/>
                        </a:rPr>
                        <a:t>GRUPO DE ATENCIÓN AL CIUDADANO</a:t>
                      </a:r>
                    </a:p>
                  </a:txBody>
                  <a:tcPr marL="7620" marR="7620" marT="7620" marB="0" anchor="ctr"/>
                </a:tc>
                <a:tc>
                  <a:txBody>
                    <a:bodyPr/>
                    <a:lstStyle/>
                    <a:p>
                      <a:pPr algn="ctr" fontAlgn="ctr"/>
                      <a:r>
                        <a:rPr lang="es-CO" sz="650" b="0" i="0" u="none" strike="noStrike">
                          <a:effectLst/>
                          <a:latin typeface="Arial"/>
                        </a:rPr>
                        <a:t>SOLICITUD DE INFORMACION NOTIFICACION 20183010559441 - RADICADO 20181700131005</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03044">
                <a:tc>
                  <a:txBody>
                    <a:bodyPr/>
                    <a:lstStyle/>
                    <a:p>
                      <a:pPr algn="ctr" fontAlgn="ctr"/>
                      <a:r>
                        <a:rPr lang="es-CO" sz="650" b="0" i="0" u="none" strike="noStrike">
                          <a:effectLst/>
                          <a:latin typeface="Arial"/>
                        </a:rPr>
                        <a:t>20186000910572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pt-BR" sz="650" b="0" i="0" u="none" strike="noStrike">
                          <a:effectLst/>
                          <a:latin typeface="Arial"/>
                        </a:rPr>
                        <a:t>GRUPO CONVOCATORIA 8 - DRA. CARDOSO</a:t>
                      </a:r>
                    </a:p>
                  </a:txBody>
                  <a:tcPr marL="7620" marR="7620" marT="7620" marB="0" anchor="ctr"/>
                </a:tc>
                <a:tc>
                  <a:txBody>
                    <a:bodyPr/>
                    <a:lstStyle/>
                    <a:p>
                      <a:pPr algn="ctr" fontAlgn="ctr"/>
                      <a:r>
                        <a:rPr lang="es-CO" sz="650" b="0" i="0" u="none" strike="noStrike">
                          <a:effectLst/>
                          <a:latin typeface="Arial"/>
                        </a:rPr>
                        <a:t>TRASLADO POR COMPETENCIA - E-2018-438951 - SOLICITUD DE INFORMACION CONVOCATORIA 428 - MARIA ISABEL PALACIOS RODRIGUEZ MININTERIOR</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r>
              <a:tr h="503044">
                <a:tc>
                  <a:txBody>
                    <a:bodyPr/>
                    <a:lstStyle/>
                    <a:p>
                      <a:pPr algn="ctr" fontAlgn="ctr"/>
                      <a:r>
                        <a:rPr lang="es-CO" sz="650" b="0" i="0" u="none" strike="noStrike">
                          <a:effectLst/>
                          <a:latin typeface="Arial"/>
                        </a:rPr>
                        <a:t>20186000910592</a:t>
                      </a:r>
                    </a:p>
                  </a:txBody>
                  <a:tcPr marL="7620" marR="7620" marT="7620" marB="0" anchor="ctr"/>
                </a:tc>
                <a:tc>
                  <a:txBody>
                    <a:bodyPr/>
                    <a:lstStyle/>
                    <a:p>
                      <a:pPr algn="ctr" fontAlgn="ctr"/>
                      <a:r>
                        <a:rPr lang="es-CO" sz="650" b="0" i="0" u="none" strike="noStrike">
                          <a:effectLst/>
                          <a:latin typeface="Arial"/>
                        </a:rPr>
                        <a:t>29/10/2018</a:t>
                      </a:r>
                    </a:p>
                  </a:txBody>
                  <a:tcPr marL="7620" marR="7620" marT="7620" marB="0" anchor="ctr"/>
                </a:tc>
                <a:tc>
                  <a:txBody>
                    <a:bodyPr/>
                    <a:lstStyle/>
                    <a:p>
                      <a:pPr algn="ctr" fontAlgn="ctr"/>
                      <a:r>
                        <a:rPr lang="es-CO" sz="650" b="0" i="0" u="none" strike="noStrike">
                          <a:effectLst/>
                          <a:latin typeface="Arial"/>
                        </a:rPr>
                        <a:t>DERECHOS DE PETICIÓN, QUEJA, RECLAMOS, SUGERENCIAS Y DENUNCIAS</a:t>
                      </a:r>
                    </a:p>
                  </a:txBody>
                  <a:tcPr marL="7620" marR="7620" marT="7620" marB="0" anchor="ctr"/>
                </a:tc>
                <a:tc>
                  <a:txBody>
                    <a:bodyPr/>
                    <a:lstStyle/>
                    <a:p>
                      <a:pPr algn="ctr" fontAlgn="ctr"/>
                      <a:r>
                        <a:rPr lang="es-CO" sz="650" b="0" i="0" u="none" strike="noStrike">
                          <a:effectLst/>
                          <a:latin typeface="Arial"/>
                        </a:rPr>
                        <a:t>15</a:t>
                      </a:r>
                    </a:p>
                  </a:txBody>
                  <a:tcPr marL="7620" marR="7620" marT="7620" marB="0" anchor="ctr"/>
                </a:tc>
                <a:tc>
                  <a:txBody>
                    <a:bodyPr/>
                    <a:lstStyle/>
                    <a:p>
                      <a:pPr algn="ctr" fontAlgn="ctr"/>
                      <a:r>
                        <a:rPr lang="it-IT" sz="650" b="0" i="0" u="none" strike="noStrike">
                          <a:effectLst/>
                          <a:latin typeface="Arial"/>
                        </a:rPr>
                        <a:t>GRUPO CONVOCATORIA 2 - DR. FRIDOLE BALLEN</a:t>
                      </a:r>
                    </a:p>
                  </a:txBody>
                  <a:tcPr marL="7620" marR="7620" marT="7620" marB="0" anchor="ctr"/>
                </a:tc>
                <a:tc>
                  <a:txBody>
                    <a:bodyPr/>
                    <a:lstStyle/>
                    <a:p>
                      <a:pPr algn="ctr" fontAlgn="ctr"/>
                      <a:r>
                        <a:rPr lang="es-CO" sz="650" b="0" i="0" u="none" strike="noStrike">
                          <a:effectLst/>
                          <a:latin typeface="Arial"/>
                        </a:rPr>
                        <a:t>TRASLADO POR COMPETENCIA - E-2018-420881 - SOLICITUD DE INFORMACION CONVOCATORIA 428 - OLGA CECILIA NULEZ RICO</a:t>
                      </a:r>
                    </a:p>
                  </a:txBody>
                  <a:tcPr marL="7620" marR="7620" marT="7620" marB="0" anchor="ctr"/>
                </a:tc>
                <a:tc>
                  <a:txBody>
                    <a:bodyPr/>
                    <a:lstStyle/>
                    <a:p>
                      <a:pPr algn="ctr" fontAlgn="ctr"/>
                      <a:r>
                        <a:rPr lang="es-CO" sz="650" b="0" i="0" u="none" strike="noStrike">
                          <a:effectLst/>
                          <a:latin typeface="Arial"/>
                        </a:rPr>
                        <a:t> </a:t>
                      </a:r>
                    </a:p>
                  </a:txBody>
                  <a:tcPr marL="7620" marR="7620" marT="7620" marB="0" anchor="ctr"/>
                </a:tc>
                <a:tc>
                  <a:txBody>
                    <a:bodyPr/>
                    <a:lstStyle/>
                    <a:p>
                      <a:pPr algn="ctr" fontAlgn="ctr"/>
                      <a:r>
                        <a:rPr lang="es-CO" sz="65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836201776"/>
      </p:ext>
    </p:extLst>
  </p:cSld>
  <p:clrMapOvr>
    <a:masterClrMapping/>
  </p:clrMapOvr>
  <p:timing>
    <p:tnLst>
      <p:par>
        <p:cTn id="1" dur="indefinite" restart="never" nodeType="tmRoot"/>
      </p:par>
    </p:tnLst>
  </p:timing>
</p:sld>
</file>

<file path=ppt/slides/slide99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998</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713735711"/>
              </p:ext>
            </p:extLst>
          </p:nvPr>
        </p:nvGraphicFramePr>
        <p:xfrm>
          <a:off x="539552" y="1268761"/>
          <a:ext cx="8208913" cy="4695535"/>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85965">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77826">
                <a:tc>
                  <a:txBody>
                    <a:bodyPr/>
                    <a:lstStyle/>
                    <a:p>
                      <a:pPr algn="ctr" fontAlgn="ctr"/>
                      <a:r>
                        <a:rPr lang="es-CO" sz="600" b="0" i="0" u="none" strike="noStrike" dirty="0">
                          <a:effectLst/>
                          <a:latin typeface="Arial"/>
                        </a:rPr>
                        <a:t>20186000910712</a:t>
                      </a:r>
                    </a:p>
                  </a:txBody>
                  <a:tcPr marL="7620" marR="7620" marT="7620" marB="0" anchor="ctr"/>
                </a:tc>
                <a:tc>
                  <a:txBody>
                    <a:bodyPr/>
                    <a:lstStyle/>
                    <a:p>
                      <a:pPr algn="ctr" fontAlgn="ctr"/>
                      <a:r>
                        <a:rPr lang="es-CO" sz="600" b="0" i="0" u="none" strike="noStrike">
                          <a:effectLst/>
                          <a:latin typeface="Arial"/>
                        </a:rPr>
                        <a:t>29/10/2018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7 - DRA. CARDOSO</a:t>
                      </a:r>
                    </a:p>
                  </a:txBody>
                  <a:tcPr marL="7620" marR="7620" marT="7620" marB="0" anchor="ctr"/>
                </a:tc>
                <a:tc>
                  <a:txBody>
                    <a:bodyPr/>
                    <a:lstStyle/>
                    <a:p>
                      <a:pPr algn="ctr" fontAlgn="ctr"/>
                      <a:r>
                        <a:rPr lang="es-CO" sz="600" b="0" i="0" u="none" strike="noStrike">
                          <a:effectLst/>
                          <a:latin typeface="Arial"/>
                        </a:rPr>
                        <a:t> JUZGADO 07 ADMINISTRATIVO SECCIONAL SANTA MARTA CRM No. 7-2018-035061 - ESTADO ELECTRÓNICO NO. 042 DEL 26 DE OCTUBRE DE 2018</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7826">
                <a:tc>
                  <a:txBody>
                    <a:bodyPr/>
                    <a:lstStyle/>
                    <a:p>
                      <a:pPr algn="ctr" fontAlgn="ctr"/>
                      <a:r>
                        <a:rPr lang="es-CO" sz="600" b="0" i="0" u="none" strike="noStrike">
                          <a:effectLst/>
                          <a:latin typeface="Arial"/>
                        </a:rPr>
                        <a:t>20186000910722</a:t>
                      </a:r>
                    </a:p>
                  </a:txBody>
                  <a:tcPr marL="7620" marR="7620" marT="7620" marB="0" anchor="ctr"/>
                </a:tc>
                <a:tc>
                  <a:txBody>
                    <a:bodyPr/>
                    <a:lstStyle/>
                    <a:p>
                      <a:pPr algn="ctr" fontAlgn="ctr"/>
                      <a:r>
                        <a:rPr lang="es-CO" sz="600" b="0" i="0" u="none" strike="noStrike">
                          <a:effectLst/>
                          <a:latin typeface="Arial"/>
                        </a:rPr>
                        <a:t>29/10/2018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JUZGADO 07 ADMINISTRATIVO SECCIONAL SANTA MARTA ANDRES FELIPE SOLARTE LOPEZ-2018-00367-00</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7826">
                <a:tc>
                  <a:txBody>
                    <a:bodyPr/>
                    <a:lstStyle/>
                    <a:p>
                      <a:pPr algn="ctr" fontAlgn="ctr"/>
                      <a:r>
                        <a:rPr lang="es-CO" sz="600" b="0" i="0" u="none" strike="noStrike">
                          <a:effectLst/>
                          <a:latin typeface="Arial"/>
                        </a:rPr>
                        <a:t>20186000910792</a:t>
                      </a:r>
                    </a:p>
                  </a:txBody>
                  <a:tcPr marL="7620" marR="7620" marT="7620" marB="0" anchor="ctr"/>
                </a:tc>
                <a:tc>
                  <a:txBody>
                    <a:bodyPr/>
                    <a:lstStyle/>
                    <a:p>
                      <a:pPr algn="ctr" fontAlgn="ctr"/>
                      <a:r>
                        <a:rPr lang="es-CO" sz="600" b="0" i="0" u="none" strike="noStrike">
                          <a:effectLst/>
                          <a:latin typeface="Arial"/>
                        </a:rPr>
                        <a:t>29/10/2018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8 - DRA. CARDOSO</a:t>
                      </a:r>
                    </a:p>
                  </a:txBody>
                  <a:tcPr marL="7620" marR="7620" marT="7620" marB="0" anchor="ctr"/>
                </a:tc>
                <a:tc>
                  <a:txBody>
                    <a:bodyPr/>
                    <a:lstStyle/>
                    <a:p>
                      <a:pPr algn="ctr" fontAlgn="ctr"/>
                      <a:r>
                        <a:rPr lang="es-CO" sz="600" b="0" i="0" u="none" strike="noStrike">
                          <a:effectLst/>
                          <a:latin typeface="Arial"/>
                        </a:rPr>
                        <a:t>CONSEJO DE ESTADO - SECCIÓN SEGUNDA. ANDRES FELIPE SOLARTE LOPEZ-2018-00367-00</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7826">
                <a:tc>
                  <a:txBody>
                    <a:bodyPr/>
                    <a:lstStyle/>
                    <a:p>
                      <a:pPr algn="ctr" fontAlgn="ctr"/>
                      <a:r>
                        <a:rPr lang="es-CO" sz="600" b="0" i="0" u="none" strike="noStrike">
                          <a:effectLst/>
                          <a:latin typeface="Arial"/>
                        </a:rPr>
                        <a:t>20186000910842</a:t>
                      </a:r>
                    </a:p>
                  </a:txBody>
                  <a:tcPr marL="7620" marR="7620" marT="7620" marB="0" anchor="ctr"/>
                </a:tc>
                <a:tc>
                  <a:txBody>
                    <a:bodyPr/>
                    <a:lstStyle/>
                    <a:p>
                      <a:pPr algn="ctr" fontAlgn="ctr"/>
                      <a:r>
                        <a:rPr lang="es-CO" sz="600" b="0" i="0" u="none" strike="noStrike">
                          <a:effectLst/>
                          <a:latin typeface="Arial"/>
                        </a:rPr>
                        <a:t>29/10/2018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5 - DR. ORTEGA</a:t>
                      </a:r>
                    </a:p>
                  </a:txBody>
                  <a:tcPr marL="7620" marR="7620" marT="7620" marB="0" anchor="ctr"/>
                </a:tc>
                <a:tc>
                  <a:txBody>
                    <a:bodyPr/>
                    <a:lstStyle/>
                    <a:p>
                      <a:pPr algn="ctr" fontAlgn="ctr"/>
                      <a:r>
                        <a:rPr lang="es-CO" sz="600" b="0" i="0" u="none" strike="noStrike">
                          <a:effectLst/>
                          <a:latin typeface="Arial"/>
                        </a:rPr>
                        <a:t>CONSEJO DE ESTADO - SECCIÓN SEGUNDA-JUAN PABLO ONOFRE GARCIA-2018-00457-00</a:t>
                      </a:r>
                    </a:p>
                  </a:txBody>
                  <a:tcPr marL="7620" marR="7620" marT="7620" marB="0" anchor="ctr"/>
                </a:tc>
                <a:tc>
                  <a:txBody>
                    <a:bodyPr/>
                    <a:lstStyle/>
                    <a:p>
                      <a:pPr algn="ctr" fontAlgn="ctr"/>
                      <a:r>
                        <a:rPr lang="es-CO" sz="600" b="0" i="0" u="none" strike="noStrike">
                          <a:effectLst/>
                          <a:latin typeface="Arial"/>
                        </a:rPr>
                        <a:t>2/11/2018</a:t>
                      </a:r>
                    </a:p>
                  </a:txBody>
                  <a:tcPr marL="7620" marR="7620" marT="7620" marB="0" anchor="ctr"/>
                </a:tc>
                <a:tc>
                  <a:txBody>
                    <a:bodyPr/>
                    <a:lstStyle/>
                    <a:p>
                      <a:pPr algn="ctr" fontAlgn="ctr"/>
                      <a:r>
                        <a:rPr lang="es-CO" sz="600" b="0" i="0" u="none" strike="noStrike">
                          <a:effectLst/>
                          <a:latin typeface="Arial"/>
                        </a:rPr>
                        <a:t>20181400620081</a:t>
                      </a:r>
                    </a:p>
                  </a:txBody>
                  <a:tcPr marL="7620" marR="7620" marT="7620" marB="0" anchor="ctr"/>
                </a:tc>
              </a:tr>
              <a:tr h="477826">
                <a:tc>
                  <a:txBody>
                    <a:bodyPr/>
                    <a:lstStyle/>
                    <a:p>
                      <a:pPr algn="ctr" fontAlgn="ctr"/>
                      <a:r>
                        <a:rPr lang="es-CO" sz="600" b="0" i="0" u="none" strike="noStrike">
                          <a:effectLst/>
                          <a:latin typeface="Arial"/>
                        </a:rPr>
                        <a:t>20186000910902</a:t>
                      </a:r>
                    </a:p>
                  </a:txBody>
                  <a:tcPr marL="7620" marR="7620" marT="7620" marB="0" anchor="ctr"/>
                </a:tc>
                <a:tc>
                  <a:txBody>
                    <a:bodyPr/>
                    <a:lstStyle/>
                    <a:p>
                      <a:pPr algn="ctr" fontAlgn="ctr"/>
                      <a:r>
                        <a:rPr lang="es-CO" sz="600" b="0" i="0" u="none" strike="noStrike">
                          <a:effectLst/>
                          <a:latin typeface="Arial"/>
                        </a:rPr>
                        <a:t>29/10/2018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CONSEJO DE ESTADO - SECCIÓN SEGUNDA JUAN PABLO ONOFRE GARCIA-2018-00457-00</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7826">
                <a:tc>
                  <a:txBody>
                    <a:bodyPr/>
                    <a:lstStyle/>
                    <a:p>
                      <a:pPr algn="ctr" fontAlgn="ctr"/>
                      <a:r>
                        <a:rPr lang="es-CO" sz="600" b="0" i="0" u="none" strike="noStrike">
                          <a:effectLst/>
                          <a:latin typeface="Arial"/>
                        </a:rPr>
                        <a:t>20186000910912</a:t>
                      </a:r>
                    </a:p>
                  </a:txBody>
                  <a:tcPr marL="7620" marR="7620" marT="7620" marB="0" anchor="ctr"/>
                </a:tc>
                <a:tc>
                  <a:txBody>
                    <a:bodyPr/>
                    <a:lstStyle/>
                    <a:p>
                      <a:pPr algn="ctr" fontAlgn="ctr"/>
                      <a:r>
                        <a:rPr lang="es-CO" sz="600" b="0" i="0" u="none" strike="noStrike">
                          <a:effectLst/>
                          <a:latin typeface="Arial"/>
                        </a:rPr>
                        <a:t>29/10/2018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CONSEJO DE ESTADO - SECCIÓN SEGUNDA- NOTIFICA ACTUACION PROCESAL RAD 2018-00457-00-JUAN PABLO ONOFRE GARCIA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7826">
                <a:tc>
                  <a:txBody>
                    <a:bodyPr/>
                    <a:lstStyle/>
                    <a:p>
                      <a:pPr algn="ctr" fontAlgn="ctr"/>
                      <a:r>
                        <a:rPr lang="es-CO" sz="600" b="0" i="0" u="none" strike="noStrike">
                          <a:effectLst/>
                          <a:latin typeface="Arial"/>
                        </a:rPr>
                        <a:t>20186000910982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DERECHO DE PETICION CONVOCATORIA 428 DE 2016</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77826">
                <a:tc>
                  <a:txBody>
                    <a:bodyPr/>
                    <a:lstStyle/>
                    <a:p>
                      <a:pPr algn="ctr" fontAlgn="ctr"/>
                      <a:r>
                        <a:rPr lang="es-CO" sz="600" b="0" i="0" u="none" strike="noStrike">
                          <a:effectLst/>
                          <a:latin typeface="Arial"/>
                        </a:rPr>
                        <a:t>20186000910992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14/11/2018</a:t>
                      </a:r>
                    </a:p>
                  </a:txBody>
                  <a:tcPr marL="7620" marR="7620" marT="7620" marB="0" anchor="ctr"/>
                </a:tc>
                <a:tc>
                  <a:txBody>
                    <a:bodyPr/>
                    <a:lstStyle/>
                    <a:p>
                      <a:pPr algn="ctr" fontAlgn="ctr"/>
                      <a:r>
                        <a:rPr lang="es-CO" sz="600" b="0" i="0" u="none" strike="noStrike">
                          <a:effectLst/>
                          <a:latin typeface="Arial"/>
                        </a:rPr>
                        <a:t>20182020634361</a:t>
                      </a:r>
                    </a:p>
                  </a:txBody>
                  <a:tcPr marL="7620" marR="7620" marT="7620" marB="0" anchor="ctr"/>
                </a:tc>
              </a:tr>
              <a:tr h="571944">
                <a:tc>
                  <a:txBody>
                    <a:bodyPr/>
                    <a:lstStyle/>
                    <a:p>
                      <a:pPr algn="ctr" fontAlgn="ctr"/>
                      <a:r>
                        <a:rPr lang="es-CO" sz="600" b="0" i="0" u="none" strike="noStrike">
                          <a:effectLst/>
                          <a:latin typeface="Arial"/>
                        </a:rPr>
                        <a:t>20186000911002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CONVOCATORIA 10 - DR. ORTEGA</a:t>
                      </a:r>
                    </a:p>
                  </a:txBody>
                  <a:tcPr marL="7620" marR="7620" marT="7620" marB="0" anchor="ctr"/>
                </a:tc>
                <a:tc>
                  <a:txBody>
                    <a:bodyPr/>
                    <a:lstStyle/>
                    <a:p>
                      <a:pPr algn="ctr" fontAlgn="ctr"/>
                      <a:r>
                        <a:rPr lang="es-CO" sz="600" b="0" i="0" u="none" strike="noStrike">
                          <a:effectLst/>
                          <a:latin typeface="Arial"/>
                        </a:rPr>
                        <a:t>SOLICITUD DE INFORMACION</a:t>
                      </a: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dirty="0">
                          <a:effectLst/>
                          <a:latin typeface="Arial"/>
                        </a:rPr>
                        <a:t> </a:t>
                      </a:r>
                    </a:p>
                  </a:txBody>
                  <a:tcPr marL="7620" marR="7620" marT="7620" marB="0" anchor="ctr"/>
                </a:tc>
              </a:tr>
            </a:tbl>
          </a:graphicData>
        </a:graphic>
      </p:graphicFrame>
    </p:spTree>
    <p:extLst>
      <p:ext uri="{BB962C8B-B14F-4D97-AF65-F5344CB8AC3E}">
        <p14:creationId xmlns:p14="http://schemas.microsoft.com/office/powerpoint/2010/main" val="1450738961"/>
      </p:ext>
    </p:extLst>
  </p:cSld>
  <p:clrMapOvr>
    <a:masterClrMapping/>
  </p:clrMapOvr>
  <p:timing>
    <p:tnLst>
      <p:par>
        <p:cTn id="1" dur="indefinite" restart="never" nodeType="tmRoot"/>
      </p:par>
    </p:tnLst>
  </p:timing>
</p:sld>
</file>

<file path=ppt/slides/slide999.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Marcador de número de diapositiva 2"/>
          <p:cNvSpPr>
            <a:spLocks noGrp="1"/>
          </p:cNvSpPr>
          <p:nvPr>
            <p:ph type="sldNum" sz="quarter" idx="12"/>
          </p:nvPr>
        </p:nvSpPr>
        <p:spPr/>
        <p:txBody>
          <a:bodyPr/>
          <a:lstStyle/>
          <a:p>
            <a:fld id="{B00C997F-A3B0-4854-BA0A-EBDA73E22ECB}" type="slidenum">
              <a:rPr lang="es-CO" smtClean="0"/>
              <a:t>999</a:t>
            </a:fld>
            <a:endParaRPr lang="es-CO" dirty="0"/>
          </a:p>
        </p:txBody>
      </p:sp>
      <p:graphicFrame>
        <p:nvGraphicFramePr>
          <p:cNvPr id="5" name="Tabla 4"/>
          <p:cNvGraphicFramePr>
            <a:graphicFrameLocks noGrp="1"/>
          </p:cNvGraphicFramePr>
          <p:nvPr>
            <p:extLst>
              <p:ext uri="{D42A27DB-BD31-4B8C-83A1-F6EECF244321}">
                <p14:modId xmlns:p14="http://schemas.microsoft.com/office/powerpoint/2010/main" val="2003218360"/>
              </p:ext>
            </p:extLst>
          </p:nvPr>
        </p:nvGraphicFramePr>
        <p:xfrm>
          <a:off x="539552" y="1268761"/>
          <a:ext cx="8208913" cy="4763142"/>
        </p:xfrm>
        <a:graphic>
          <a:graphicData uri="http://schemas.openxmlformats.org/drawingml/2006/table">
            <a:tbl>
              <a:tblPr>
                <a:tableStyleId>{5C22544A-7EE6-4342-B048-85BDC9FD1C3A}</a:tableStyleId>
              </a:tblPr>
              <a:tblGrid>
                <a:gridCol w="720080"/>
                <a:gridCol w="514408"/>
                <a:gridCol w="781736"/>
                <a:gridCol w="648072"/>
                <a:gridCol w="2016224"/>
                <a:gridCol w="2232248"/>
                <a:gridCol w="576064"/>
                <a:gridCol w="720081"/>
              </a:tblGrid>
              <a:tr h="290365">
                <a:tc>
                  <a:txBody>
                    <a:bodyPr/>
                    <a:lstStyle/>
                    <a:p>
                      <a:pPr algn="ctr" fontAlgn="ctr"/>
                      <a:r>
                        <a:rPr lang="es-ES" sz="650" b="1" u="none" strike="noStrike" dirty="0">
                          <a:effectLst/>
                          <a:latin typeface="Arial" panose="020B0604020202020204" pitchFamily="34" charset="0"/>
                          <a:cs typeface="Arial" panose="020B0604020202020204" pitchFamily="34" charset="0"/>
                        </a:rPr>
                        <a:t>RADICADO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DE REGISTRO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TIPO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CO" sz="650" b="1" u="none" strike="noStrike" dirty="0">
                          <a:effectLst/>
                          <a:latin typeface="Arial" panose="020B0604020202020204" pitchFamily="34" charset="0"/>
                          <a:cs typeface="Arial" panose="020B0604020202020204" pitchFamily="34" charset="0"/>
                        </a:rPr>
                        <a:t>TÉRMINO PARA RESPONDER (DÍAS HÁBILES)</a:t>
                      </a:r>
                      <a:endParaRPr lang="es-CO"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TEMA/DEPENDENCIA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ASUNTO</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FECHA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c>
                  <a:txBody>
                    <a:bodyPr/>
                    <a:lstStyle/>
                    <a:p>
                      <a:pPr algn="ctr" fontAlgn="ctr"/>
                      <a:r>
                        <a:rPr lang="es-ES" sz="650" b="1" u="none" strike="noStrike" dirty="0">
                          <a:effectLst/>
                          <a:latin typeface="Arial" panose="020B0604020202020204" pitchFamily="34" charset="0"/>
                          <a:cs typeface="Arial" panose="020B0604020202020204" pitchFamily="34" charset="0"/>
                        </a:rPr>
                        <a:t>RADICADO DE RESPUESTA </a:t>
                      </a:r>
                      <a:endParaRPr lang="es-ES" sz="650" b="1" i="0" u="none" strike="noStrike" dirty="0">
                        <a:solidFill>
                          <a:srgbClr val="000000"/>
                        </a:solidFill>
                        <a:effectLst/>
                        <a:latin typeface="Arial" panose="020B0604020202020204" pitchFamily="34" charset="0"/>
                        <a:cs typeface="Arial" panose="020B0604020202020204" pitchFamily="34" charset="0"/>
                      </a:endParaRPr>
                    </a:p>
                  </a:txBody>
                  <a:tcPr marL="3803" marR="3803" marT="3803" marB="0" anchor="ctr">
                    <a:solidFill>
                      <a:schemeClr val="accent1"/>
                    </a:solidFill>
                  </a:tcPr>
                </a:tc>
              </a:tr>
              <a:tr h="485177">
                <a:tc>
                  <a:txBody>
                    <a:bodyPr/>
                    <a:lstStyle/>
                    <a:p>
                      <a:pPr algn="ctr" fontAlgn="ctr"/>
                      <a:r>
                        <a:rPr lang="es-CO" sz="600" b="0" i="0" u="none" strike="noStrike" dirty="0">
                          <a:effectLst/>
                          <a:latin typeface="Arial"/>
                        </a:rPr>
                        <a:t>20186000911012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DIRECCION VIGILANCIA DE CARRERA</a:t>
                      </a:r>
                    </a:p>
                  </a:txBody>
                  <a:tcPr marL="7620" marR="7620" marT="7620" marB="0" anchor="ctr"/>
                </a:tc>
                <a:tc>
                  <a:txBody>
                    <a:bodyPr/>
                    <a:lstStyle/>
                    <a:p>
                      <a:pPr algn="ctr" fontAlgn="ctr"/>
                      <a:r>
                        <a:rPr lang="es-CO" sz="600" b="0" i="0" u="none" strike="noStrike">
                          <a:effectLst/>
                          <a:latin typeface="Arial"/>
                        </a:rPr>
                        <a:t>SOLICITUD CAMBIO CORREO ELECTRONICO</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85177">
                <a:tc>
                  <a:txBody>
                    <a:bodyPr/>
                    <a:lstStyle/>
                    <a:p>
                      <a:pPr algn="ctr" fontAlgn="ctr"/>
                      <a:r>
                        <a:rPr lang="es-CO" sz="600" b="0" i="0" u="none" strike="noStrike">
                          <a:effectLst/>
                          <a:latin typeface="Arial"/>
                        </a:rPr>
                        <a:t>20186000911022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DESPACHO DR. ORTEGA</a:t>
                      </a:r>
                    </a:p>
                  </a:txBody>
                  <a:tcPr marL="7620" marR="7620" marT="7620" marB="0" anchor="ctr"/>
                </a:tc>
                <a:tc>
                  <a:txBody>
                    <a:bodyPr/>
                    <a:lstStyle/>
                    <a:p>
                      <a:pPr algn="ctr" fontAlgn="ctr"/>
                      <a:r>
                        <a:rPr lang="es-CO" sz="600" b="0" i="0" u="none" strike="noStrike">
                          <a:effectLst/>
                          <a:latin typeface="Arial"/>
                        </a:rPr>
                        <a:t>DEMORA ACTUACIONES ADMINISTRATIVAS CONCURSO ARN 338 DE 2016</a:t>
                      </a:r>
                    </a:p>
                  </a:txBody>
                  <a:tcPr marL="7620" marR="7620" marT="7620" marB="0" anchor="ctr"/>
                </a:tc>
                <a:tc>
                  <a:txBody>
                    <a:bodyPr/>
                    <a:lstStyle/>
                    <a:p>
                      <a:pPr algn="ctr" fontAlgn="ctr"/>
                      <a:r>
                        <a:rPr lang="es-CO" sz="600" b="0" i="0" u="none" strike="noStrike">
                          <a:effectLst/>
                          <a:latin typeface="Arial"/>
                        </a:rPr>
                        <a:t>15/11/2018</a:t>
                      </a:r>
                    </a:p>
                  </a:txBody>
                  <a:tcPr marL="7620" marR="7620" marT="7620" marB="0" anchor="ctr"/>
                </a:tc>
                <a:tc>
                  <a:txBody>
                    <a:bodyPr/>
                    <a:lstStyle/>
                    <a:p>
                      <a:pPr algn="ctr" fontAlgn="ctr"/>
                      <a:r>
                        <a:rPr lang="es-CO" sz="600" b="0" i="0" u="none" strike="noStrike">
                          <a:effectLst/>
                          <a:latin typeface="Arial"/>
                        </a:rPr>
                        <a:t>20182230635561</a:t>
                      </a:r>
                    </a:p>
                  </a:txBody>
                  <a:tcPr marL="7620" marR="7620" marT="7620" marB="0" anchor="ctr"/>
                </a:tc>
              </a:tr>
              <a:tr h="580743">
                <a:tc>
                  <a:txBody>
                    <a:bodyPr/>
                    <a:lstStyle/>
                    <a:p>
                      <a:pPr algn="ctr" fontAlgn="ctr"/>
                      <a:r>
                        <a:rPr lang="es-CO" sz="600" b="0" i="0" u="none" strike="noStrike">
                          <a:effectLst/>
                          <a:latin typeface="Arial"/>
                        </a:rPr>
                        <a:t>20186000911032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it-IT" sz="600" b="0" i="0" u="none" strike="noStrike">
                          <a:effectLst/>
                          <a:latin typeface="Arial"/>
                        </a:rPr>
                        <a:t>GRUPO CONVOCATORIA 1 - DR. FRIDOLE BALLEN</a:t>
                      </a:r>
                    </a:p>
                  </a:txBody>
                  <a:tcPr marL="7620" marR="7620" marT="7620" marB="0" anchor="ctr"/>
                </a:tc>
                <a:tc>
                  <a:txBody>
                    <a:bodyPr/>
                    <a:lstStyle/>
                    <a:p>
                      <a:pPr algn="ctr" fontAlgn="ctr"/>
                      <a:r>
                        <a:rPr lang="es-CO" sz="600" b="0" i="0" u="none" strike="noStrike">
                          <a:effectLst/>
                          <a:latin typeface="Arial"/>
                        </a:rPr>
                        <a:t>SOLICITUD DE INFORMACION HOJA DE VIDA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SE RESPONDE EN TERMINO POR CORREO ELETRONICO</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85177">
                <a:tc>
                  <a:txBody>
                    <a:bodyPr/>
                    <a:lstStyle/>
                    <a:p>
                      <a:pPr algn="ctr" fontAlgn="ctr"/>
                      <a:r>
                        <a:rPr lang="es-CO" sz="600" b="0" i="0" u="none" strike="noStrike">
                          <a:effectLst/>
                          <a:latin typeface="Arial"/>
                        </a:rPr>
                        <a:t>20186000911052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SOLICITUD DE INFORMACION CONVOCATORIA 437 VALLE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85177">
                <a:tc>
                  <a:txBody>
                    <a:bodyPr/>
                    <a:lstStyle/>
                    <a:p>
                      <a:pPr algn="ctr" fontAlgn="ctr"/>
                      <a:r>
                        <a:rPr lang="es-CO" sz="600" b="0" i="0" u="none" strike="noStrike">
                          <a:effectLst/>
                          <a:latin typeface="Arial"/>
                        </a:rPr>
                        <a:t>20186000911062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pt-BR" sz="600" b="0" i="0" u="none" strike="noStrike">
                          <a:effectLst/>
                          <a:latin typeface="Arial"/>
                        </a:rPr>
                        <a:t>GRUPO CONVOCATORIA 9 - DRA. CARDOSO</a:t>
                      </a:r>
                    </a:p>
                  </a:txBody>
                  <a:tcPr marL="7620" marR="7620" marT="7620" marB="0" anchor="ctr"/>
                </a:tc>
                <a:tc>
                  <a:txBody>
                    <a:bodyPr/>
                    <a:lstStyle/>
                    <a:p>
                      <a:pPr algn="ctr" fontAlgn="ctr"/>
                      <a:r>
                        <a:rPr lang="es-CO" sz="600" b="0" i="0" u="none" strike="noStrike">
                          <a:effectLst/>
                          <a:latin typeface="Arial"/>
                        </a:rPr>
                        <a:t>SOLICITUD DE INFORMACION CONVOCATORIA 436 SENA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85177">
                <a:tc>
                  <a:txBody>
                    <a:bodyPr/>
                    <a:lstStyle/>
                    <a:p>
                      <a:pPr algn="ctr" fontAlgn="ctr"/>
                      <a:r>
                        <a:rPr lang="es-CO" sz="600" b="0" i="0" u="none" strike="noStrike">
                          <a:effectLst/>
                          <a:latin typeface="Arial"/>
                        </a:rPr>
                        <a:t>20186000911072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OFICINA DE INFORMÁTICA</a:t>
                      </a:r>
                    </a:p>
                  </a:txBody>
                  <a:tcPr marL="7620" marR="7620" marT="7620" marB="0" anchor="ctr"/>
                </a:tc>
                <a:tc>
                  <a:txBody>
                    <a:bodyPr/>
                    <a:lstStyle/>
                    <a:p>
                      <a:pPr algn="ctr" fontAlgn="ctr"/>
                      <a:r>
                        <a:rPr lang="es-CO" sz="600" b="0" i="0" u="none" strike="noStrike">
                          <a:effectLst/>
                          <a:latin typeface="Arial"/>
                        </a:rPr>
                        <a:t>DESISTIMIENTO DEL RECURSO DE APELACION CONTRA LA RESOLUCION N. 4695 DEL 24 DE MAYO DE 2018 EMANADA POR LA  OFICINA DE ESCALAFON DOCENTE DE LA SECRETARIA DE EDUCACION DISTRITAL DE BOGOTA Y ACEPTACION DE LA MISMA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85177">
                <a:tc>
                  <a:txBody>
                    <a:bodyPr/>
                    <a:lstStyle/>
                    <a:p>
                      <a:pPr algn="ctr" fontAlgn="ctr"/>
                      <a:r>
                        <a:rPr lang="es-CO" sz="600" b="0" i="0" u="none" strike="noStrike">
                          <a:effectLst/>
                          <a:latin typeface="Arial"/>
                        </a:rPr>
                        <a:t>20186000911092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ATENCIÓN AL CIUDADANO</a:t>
                      </a:r>
                    </a:p>
                  </a:txBody>
                  <a:tcPr marL="7620" marR="7620" marT="7620" marB="0" anchor="ctr"/>
                </a:tc>
                <a:tc>
                  <a:txBody>
                    <a:bodyPr/>
                    <a:lstStyle/>
                    <a:p>
                      <a:pPr algn="ctr" fontAlgn="ctr"/>
                      <a:r>
                        <a:rPr lang="es-CO" sz="600" b="0" i="0" u="none" strike="noStrike">
                          <a:effectLst/>
                          <a:latin typeface="Arial"/>
                        </a:rPr>
                        <a:t>SOLICITUD DE INFORMACION CONVOCATORIA TERRITORIAL CENTRO ORIENTE</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9/11/2018</a:t>
                      </a:r>
                    </a:p>
                  </a:txBody>
                  <a:tcPr marL="7620" marR="7620" marT="7620" marB="0" anchor="ctr"/>
                </a:tc>
                <a:tc>
                  <a:txBody>
                    <a:bodyPr/>
                    <a:lstStyle/>
                    <a:p>
                      <a:pPr algn="ctr" fontAlgn="ctr"/>
                      <a:r>
                        <a:rPr lang="es-CO" sz="600" b="0" i="0" u="none" strike="noStrike">
                          <a:effectLst/>
                          <a:latin typeface="Arial"/>
                        </a:rPr>
                        <a:t>20182230629411</a:t>
                      </a:r>
                    </a:p>
                  </a:txBody>
                  <a:tcPr marL="7620" marR="7620" marT="7620" marB="0" anchor="ctr"/>
                </a:tc>
              </a:tr>
              <a:tr h="485177">
                <a:tc>
                  <a:txBody>
                    <a:bodyPr/>
                    <a:lstStyle/>
                    <a:p>
                      <a:pPr algn="ctr" fontAlgn="ctr"/>
                      <a:r>
                        <a:rPr lang="es-CO" sz="600" b="0" i="0" u="none" strike="noStrike">
                          <a:effectLst/>
                          <a:latin typeface="Arial"/>
                        </a:rPr>
                        <a:t>20186000911102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437 VALLE  </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c>
                  <a:txBody>
                    <a:bodyPr/>
                    <a:lstStyle/>
                    <a:p>
                      <a:pPr algn="ctr" fontAlgn="ctr"/>
                      <a:r>
                        <a:rPr lang="es-CO" sz="600" b="0" i="0" u="none" strike="noStrike">
                          <a:effectLst/>
                          <a:latin typeface="Arial"/>
                        </a:rPr>
                        <a:t> </a:t>
                      </a:r>
                    </a:p>
                  </a:txBody>
                  <a:tcPr marL="7620" marR="7620" marT="7620" marB="0" anchor="ctr"/>
                </a:tc>
              </a:tr>
              <a:tr h="485177">
                <a:tc>
                  <a:txBody>
                    <a:bodyPr/>
                    <a:lstStyle/>
                    <a:p>
                      <a:pPr algn="ctr" fontAlgn="ctr"/>
                      <a:r>
                        <a:rPr lang="es-CO" sz="600" b="0" i="0" u="none" strike="noStrike">
                          <a:effectLst/>
                          <a:latin typeface="Arial"/>
                        </a:rPr>
                        <a:t>20186000911122</a:t>
                      </a:r>
                    </a:p>
                  </a:txBody>
                  <a:tcPr marL="7620" marR="7620" marT="7620" marB="0" anchor="ctr"/>
                </a:tc>
                <a:tc>
                  <a:txBody>
                    <a:bodyPr/>
                    <a:lstStyle/>
                    <a:p>
                      <a:pPr algn="ctr" fontAlgn="ctr"/>
                      <a:r>
                        <a:rPr lang="es-CO" sz="600" b="0" i="0" u="none" strike="noStrike">
                          <a:effectLst/>
                          <a:latin typeface="Arial"/>
                        </a:rPr>
                        <a:t>30/10/2018</a:t>
                      </a:r>
                    </a:p>
                  </a:txBody>
                  <a:tcPr marL="7620" marR="7620" marT="7620" marB="0" anchor="ctr"/>
                </a:tc>
                <a:tc>
                  <a:txBody>
                    <a:bodyPr/>
                    <a:lstStyle/>
                    <a:p>
                      <a:pPr algn="ctr" fontAlgn="ctr"/>
                      <a:r>
                        <a:rPr lang="es-CO" sz="600" b="0" i="0" u="none" strike="noStrike">
                          <a:effectLst/>
                          <a:latin typeface="Arial"/>
                        </a:rPr>
                        <a:t>DERECHOS DE PETICIÓN, QUEJA, RECLAMOS, SUGERENCIAS Y DENUNCIAS</a:t>
                      </a:r>
                    </a:p>
                  </a:txBody>
                  <a:tcPr marL="7620" marR="7620" marT="7620" marB="0" anchor="ctr"/>
                </a:tc>
                <a:tc>
                  <a:txBody>
                    <a:bodyPr/>
                    <a:lstStyle/>
                    <a:p>
                      <a:pPr algn="ctr" fontAlgn="ctr"/>
                      <a:r>
                        <a:rPr lang="es-CO" sz="600" b="0" i="0" u="none" strike="noStrike">
                          <a:effectLst/>
                          <a:latin typeface="Arial"/>
                        </a:rPr>
                        <a:t>15</a:t>
                      </a:r>
                    </a:p>
                  </a:txBody>
                  <a:tcPr marL="7620" marR="7620" marT="7620" marB="0" anchor="ctr"/>
                </a:tc>
                <a:tc>
                  <a:txBody>
                    <a:bodyPr/>
                    <a:lstStyle/>
                    <a:p>
                      <a:pPr algn="ctr" fontAlgn="ctr"/>
                      <a:r>
                        <a:rPr lang="es-CO" sz="600" b="0" i="0" u="none" strike="noStrike">
                          <a:effectLst/>
                          <a:latin typeface="Arial"/>
                        </a:rPr>
                        <a:t>GRUPO DE REGISTRO PUBLICO</a:t>
                      </a:r>
                    </a:p>
                  </a:txBody>
                  <a:tcPr marL="7620" marR="7620" marT="7620" marB="0" anchor="ctr"/>
                </a:tc>
                <a:tc>
                  <a:txBody>
                    <a:bodyPr/>
                    <a:lstStyle/>
                    <a:p>
                      <a:pPr algn="ctr" fontAlgn="ctr"/>
                      <a:r>
                        <a:rPr lang="es-CO" sz="600" b="0" i="0" u="none" strike="noStrike">
                          <a:effectLst/>
                          <a:latin typeface="Arial"/>
                        </a:rPr>
                        <a:t>SOLICITUD DE INFORMACION CONVOCATORIA  507 a 591 de 2017  CUNDINAMARCA</a:t>
                      </a:r>
                      <a:br>
                        <a:rPr lang="es-CO" sz="600" b="0" i="0" u="none" strike="noStrike">
                          <a:effectLst/>
                          <a:latin typeface="Arial"/>
                        </a:rPr>
                      </a:br>
                      <a:endParaRPr lang="es-CO" sz="600" b="0" i="0" u="none" strike="noStrike">
                        <a:effectLst/>
                        <a:latin typeface="Arial"/>
                      </a:endParaRPr>
                    </a:p>
                  </a:txBody>
                  <a:tcPr marL="7620" marR="7620" marT="7620" marB="0" anchor="ctr"/>
                </a:tc>
                <a:tc>
                  <a:txBody>
                    <a:bodyPr/>
                    <a:lstStyle/>
                    <a:p>
                      <a:pPr algn="ctr" fontAlgn="ctr"/>
                      <a:r>
                        <a:rPr lang="es-CO" sz="600" b="0" i="0" u="none" strike="noStrike">
                          <a:effectLst/>
                          <a:latin typeface="Arial"/>
                        </a:rPr>
                        <a:t>1/11/2018</a:t>
                      </a:r>
                    </a:p>
                  </a:txBody>
                  <a:tcPr marL="7620" marR="7620" marT="7620" marB="0" anchor="ctr"/>
                </a:tc>
                <a:tc>
                  <a:txBody>
                    <a:bodyPr/>
                    <a:lstStyle/>
                    <a:p>
                      <a:pPr algn="ctr" fontAlgn="ctr"/>
                      <a:r>
                        <a:rPr lang="es-CO" sz="600" b="0" i="0" u="none" strike="noStrike" dirty="0">
                          <a:effectLst/>
                          <a:latin typeface="Arial"/>
                        </a:rPr>
                        <a:t>20182210616511</a:t>
                      </a:r>
                    </a:p>
                  </a:txBody>
                  <a:tcPr marL="7620" marR="7620" marT="7620" marB="0" anchor="ctr"/>
                </a:tc>
              </a:tr>
            </a:tbl>
          </a:graphicData>
        </a:graphic>
      </p:graphicFrame>
    </p:spTree>
    <p:extLst>
      <p:ext uri="{BB962C8B-B14F-4D97-AF65-F5344CB8AC3E}">
        <p14:creationId xmlns:p14="http://schemas.microsoft.com/office/powerpoint/2010/main" val="1870721348"/>
      </p:ext>
    </p:extLst>
  </p:cSld>
  <p:clrMapOvr>
    <a:masterClrMapping/>
  </p:clrMapOvr>
  <p:timing>
    <p:tnLst>
      <p:par>
        <p:cTn id="1" dur="indefinite" restart="never" nodeType="tmRoot"/>
      </p:par>
    </p:tnLst>
  </p:timing>
</p:sld>
</file>

<file path=ppt/theme/theme1.xml><?xml version="1.0" encoding="utf-8"?>
<a:theme xmlns:a="http://schemas.openxmlformats.org/drawingml/2006/main" name="Tema de Offic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Tema de Offic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2359</TotalTime>
  <Words>429482</Words>
  <Application>Microsoft Office PowerPoint</Application>
  <PresentationFormat>Presentación en pantalla (4:3)</PresentationFormat>
  <Paragraphs>149831</Paragraphs>
  <Slides>1675</Slides>
  <Notes>1</Notes>
  <HiddenSlides>0</HiddenSlides>
  <MMClips>0</MMClips>
  <ScaleCrop>false</ScaleCrop>
  <HeadingPairs>
    <vt:vector size="6" baseType="variant">
      <vt:variant>
        <vt:lpstr>Fuentes usadas</vt:lpstr>
      </vt:variant>
      <vt:variant>
        <vt:i4>2</vt:i4>
      </vt:variant>
      <vt:variant>
        <vt:lpstr>Tema</vt:lpstr>
      </vt:variant>
      <vt:variant>
        <vt:i4>1</vt:i4>
      </vt:variant>
      <vt:variant>
        <vt:lpstr>Títulos de diapositiva</vt:lpstr>
      </vt:variant>
      <vt:variant>
        <vt:i4>1675</vt:i4>
      </vt:variant>
    </vt:vector>
  </HeadingPairs>
  <TitlesOfParts>
    <vt:vector size="1678" baseType="lpstr">
      <vt:lpstr>Arial</vt:lpstr>
      <vt:lpstr>Calibri</vt:lpstr>
      <vt:lpstr>Tema de Office</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lpstr>Presentación de PowerPoint</vt:lpstr>
    </vt:vector>
  </TitlesOfParts>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Presentación de PowerPoint</dc:title>
  <dc:creator>Yudy Natally Molina Florez</dc:creator>
  <cp:lastModifiedBy>Christian Andres Buitrago Sierra</cp:lastModifiedBy>
  <cp:revision>450</cp:revision>
  <dcterms:created xsi:type="dcterms:W3CDTF">2015-04-30T16:52:22Z</dcterms:created>
  <dcterms:modified xsi:type="dcterms:W3CDTF">2019-01-28T14:39:07Z</dcterms:modified>
</cp:coreProperties>
</file>